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78230" y="216535"/>
            <a:ext cx="738753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" y="965453"/>
            <a:ext cx="9067800" cy="353695"/>
          </a:xfrm>
          <a:custGeom>
            <a:avLst/>
            <a:gdLst/>
            <a:ahLst/>
            <a:cxnLst/>
            <a:rect l="l" t="t" r="r" b="b"/>
            <a:pathLst>
              <a:path w="9067800" h="353694">
                <a:moveTo>
                  <a:pt x="9067800" y="0"/>
                </a:moveTo>
                <a:lnTo>
                  <a:pt x="0" y="0"/>
                </a:lnTo>
                <a:lnTo>
                  <a:pt x="0" y="353567"/>
                </a:lnTo>
                <a:lnTo>
                  <a:pt x="9067800" y="353567"/>
                </a:lnTo>
                <a:lnTo>
                  <a:pt x="9067800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2" y="965453"/>
            <a:ext cx="9067800" cy="353695"/>
          </a:xfrm>
          <a:custGeom>
            <a:avLst/>
            <a:gdLst/>
            <a:ahLst/>
            <a:cxnLst/>
            <a:rect l="l" t="t" r="r" b="b"/>
            <a:pathLst>
              <a:path w="9067800" h="353694">
                <a:moveTo>
                  <a:pt x="0" y="353567"/>
                </a:moveTo>
                <a:lnTo>
                  <a:pt x="9067800" y="353567"/>
                </a:lnTo>
                <a:lnTo>
                  <a:pt x="9067800" y="0"/>
                </a:lnTo>
                <a:lnTo>
                  <a:pt x="0" y="0"/>
                </a:lnTo>
                <a:lnTo>
                  <a:pt x="0" y="353567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2053" y="358902"/>
            <a:ext cx="8635365" cy="814069"/>
          </a:xfrm>
          <a:custGeom>
            <a:avLst/>
            <a:gdLst/>
            <a:ahLst/>
            <a:cxnLst/>
            <a:rect l="l" t="t" r="r" b="b"/>
            <a:pathLst>
              <a:path w="8635365" h="814069">
                <a:moveTo>
                  <a:pt x="8499348" y="0"/>
                </a:moveTo>
                <a:lnTo>
                  <a:pt x="135636" y="0"/>
                </a:lnTo>
                <a:lnTo>
                  <a:pt x="92766" y="6912"/>
                </a:lnTo>
                <a:lnTo>
                  <a:pt x="55533" y="26164"/>
                </a:lnTo>
                <a:lnTo>
                  <a:pt x="26171" y="55522"/>
                </a:lnTo>
                <a:lnTo>
                  <a:pt x="6915" y="92756"/>
                </a:lnTo>
                <a:lnTo>
                  <a:pt x="0" y="135636"/>
                </a:lnTo>
                <a:lnTo>
                  <a:pt x="0" y="678180"/>
                </a:lnTo>
                <a:lnTo>
                  <a:pt x="6915" y="721059"/>
                </a:lnTo>
                <a:lnTo>
                  <a:pt x="26171" y="758293"/>
                </a:lnTo>
                <a:lnTo>
                  <a:pt x="55533" y="787651"/>
                </a:lnTo>
                <a:lnTo>
                  <a:pt x="92766" y="806903"/>
                </a:lnTo>
                <a:lnTo>
                  <a:pt x="135636" y="813815"/>
                </a:lnTo>
                <a:lnTo>
                  <a:pt x="8499348" y="813815"/>
                </a:lnTo>
                <a:lnTo>
                  <a:pt x="8542227" y="806903"/>
                </a:lnTo>
                <a:lnTo>
                  <a:pt x="8579461" y="787651"/>
                </a:lnTo>
                <a:lnTo>
                  <a:pt x="8608819" y="758293"/>
                </a:lnTo>
                <a:lnTo>
                  <a:pt x="8628071" y="721059"/>
                </a:lnTo>
                <a:lnTo>
                  <a:pt x="8634984" y="678180"/>
                </a:lnTo>
                <a:lnTo>
                  <a:pt x="8634984" y="135636"/>
                </a:lnTo>
                <a:lnTo>
                  <a:pt x="8628071" y="92756"/>
                </a:lnTo>
                <a:lnTo>
                  <a:pt x="8608819" y="55522"/>
                </a:lnTo>
                <a:lnTo>
                  <a:pt x="8579461" y="26164"/>
                </a:lnTo>
                <a:lnTo>
                  <a:pt x="8542227" y="6912"/>
                </a:lnTo>
                <a:lnTo>
                  <a:pt x="84993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2053" y="358902"/>
            <a:ext cx="8635365" cy="814069"/>
          </a:xfrm>
          <a:custGeom>
            <a:avLst/>
            <a:gdLst/>
            <a:ahLst/>
            <a:cxnLst/>
            <a:rect l="l" t="t" r="r" b="b"/>
            <a:pathLst>
              <a:path w="8635365" h="814069">
                <a:moveTo>
                  <a:pt x="0" y="135636"/>
                </a:moveTo>
                <a:lnTo>
                  <a:pt x="6915" y="92756"/>
                </a:lnTo>
                <a:lnTo>
                  <a:pt x="26171" y="55522"/>
                </a:lnTo>
                <a:lnTo>
                  <a:pt x="55533" y="26164"/>
                </a:lnTo>
                <a:lnTo>
                  <a:pt x="92766" y="6912"/>
                </a:lnTo>
                <a:lnTo>
                  <a:pt x="135636" y="0"/>
                </a:lnTo>
                <a:lnTo>
                  <a:pt x="8499348" y="0"/>
                </a:lnTo>
                <a:lnTo>
                  <a:pt x="8542227" y="6912"/>
                </a:lnTo>
                <a:lnTo>
                  <a:pt x="8579461" y="26164"/>
                </a:lnTo>
                <a:lnTo>
                  <a:pt x="8608819" y="55522"/>
                </a:lnTo>
                <a:lnTo>
                  <a:pt x="8628071" y="92756"/>
                </a:lnTo>
                <a:lnTo>
                  <a:pt x="8634984" y="135636"/>
                </a:lnTo>
                <a:lnTo>
                  <a:pt x="8634984" y="678180"/>
                </a:lnTo>
                <a:lnTo>
                  <a:pt x="8628071" y="721059"/>
                </a:lnTo>
                <a:lnTo>
                  <a:pt x="8608819" y="758293"/>
                </a:lnTo>
                <a:lnTo>
                  <a:pt x="8579461" y="787651"/>
                </a:lnTo>
                <a:lnTo>
                  <a:pt x="8542227" y="806903"/>
                </a:lnTo>
                <a:lnTo>
                  <a:pt x="8499348" y="813815"/>
                </a:lnTo>
                <a:lnTo>
                  <a:pt x="135636" y="813815"/>
                </a:lnTo>
                <a:lnTo>
                  <a:pt x="92766" y="806903"/>
                </a:lnTo>
                <a:lnTo>
                  <a:pt x="55533" y="787651"/>
                </a:lnTo>
                <a:lnTo>
                  <a:pt x="26171" y="758293"/>
                </a:lnTo>
                <a:lnTo>
                  <a:pt x="6915" y="721059"/>
                </a:lnTo>
                <a:lnTo>
                  <a:pt x="0" y="678180"/>
                </a:lnTo>
                <a:lnTo>
                  <a:pt x="0" y="135636"/>
                </a:lnTo>
                <a:close/>
              </a:path>
            </a:pathLst>
          </a:custGeom>
          <a:ln w="25907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62" y="1818894"/>
            <a:ext cx="9067800" cy="352425"/>
          </a:xfrm>
          <a:custGeom>
            <a:avLst/>
            <a:gdLst/>
            <a:ahLst/>
            <a:cxnLst/>
            <a:rect l="l" t="t" r="r" b="b"/>
            <a:pathLst>
              <a:path w="9067800" h="352425">
                <a:moveTo>
                  <a:pt x="9067800" y="0"/>
                </a:moveTo>
                <a:lnTo>
                  <a:pt x="0" y="0"/>
                </a:lnTo>
                <a:lnTo>
                  <a:pt x="0" y="352043"/>
                </a:lnTo>
                <a:lnTo>
                  <a:pt x="9067800" y="352043"/>
                </a:lnTo>
                <a:lnTo>
                  <a:pt x="9067800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62" y="1818894"/>
            <a:ext cx="9067800" cy="352425"/>
          </a:xfrm>
          <a:custGeom>
            <a:avLst/>
            <a:gdLst/>
            <a:ahLst/>
            <a:cxnLst/>
            <a:rect l="l" t="t" r="r" b="b"/>
            <a:pathLst>
              <a:path w="9067800" h="352425">
                <a:moveTo>
                  <a:pt x="0" y="352043"/>
                </a:moveTo>
                <a:lnTo>
                  <a:pt x="9067800" y="352043"/>
                </a:lnTo>
                <a:lnTo>
                  <a:pt x="9067800" y="0"/>
                </a:lnTo>
                <a:lnTo>
                  <a:pt x="0" y="0"/>
                </a:lnTo>
                <a:lnTo>
                  <a:pt x="0" y="352043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432053" y="1393697"/>
            <a:ext cx="8635365" cy="631190"/>
          </a:xfrm>
          <a:custGeom>
            <a:avLst/>
            <a:gdLst/>
            <a:ahLst/>
            <a:cxnLst/>
            <a:rect l="l" t="t" r="r" b="b"/>
            <a:pathLst>
              <a:path w="8635365" h="631189">
                <a:moveTo>
                  <a:pt x="8529828" y="0"/>
                </a:moveTo>
                <a:lnTo>
                  <a:pt x="105155" y="0"/>
                </a:lnTo>
                <a:lnTo>
                  <a:pt x="64224" y="8268"/>
                </a:lnTo>
                <a:lnTo>
                  <a:pt x="30799" y="30813"/>
                </a:lnTo>
                <a:lnTo>
                  <a:pt x="8263" y="64240"/>
                </a:lnTo>
                <a:lnTo>
                  <a:pt x="0" y="105155"/>
                </a:lnTo>
                <a:lnTo>
                  <a:pt x="0" y="525779"/>
                </a:lnTo>
                <a:lnTo>
                  <a:pt x="8263" y="566695"/>
                </a:lnTo>
                <a:lnTo>
                  <a:pt x="30799" y="600122"/>
                </a:lnTo>
                <a:lnTo>
                  <a:pt x="64224" y="622667"/>
                </a:lnTo>
                <a:lnTo>
                  <a:pt x="105155" y="630936"/>
                </a:lnTo>
                <a:lnTo>
                  <a:pt x="8529828" y="630936"/>
                </a:lnTo>
                <a:lnTo>
                  <a:pt x="8570743" y="622667"/>
                </a:lnTo>
                <a:lnTo>
                  <a:pt x="8604170" y="600122"/>
                </a:lnTo>
                <a:lnTo>
                  <a:pt x="8626715" y="566695"/>
                </a:lnTo>
                <a:lnTo>
                  <a:pt x="8634984" y="525779"/>
                </a:lnTo>
                <a:lnTo>
                  <a:pt x="8634984" y="105155"/>
                </a:lnTo>
                <a:lnTo>
                  <a:pt x="8626715" y="64240"/>
                </a:lnTo>
                <a:lnTo>
                  <a:pt x="8604170" y="30813"/>
                </a:lnTo>
                <a:lnTo>
                  <a:pt x="8570743" y="8268"/>
                </a:lnTo>
                <a:lnTo>
                  <a:pt x="85298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32053" y="1393697"/>
            <a:ext cx="8635365" cy="631190"/>
          </a:xfrm>
          <a:custGeom>
            <a:avLst/>
            <a:gdLst/>
            <a:ahLst/>
            <a:cxnLst/>
            <a:rect l="l" t="t" r="r" b="b"/>
            <a:pathLst>
              <a:path w="8635365" h="631189">
                <a:moveTo>
                  <a:pt x="0" y="105155"/>
                </a:moveTo>
                <a:lnTo>
                  <a:pt x="8263" y="64240"/>
                </a:lnTo>
                <a:lnTo>
                  <a:pt x="30799" y="30813"/>
                </a:lnTo>
                <a:lnTo>
                  <a:pt x="64224" y="8268"/>
                </a:lnTo>
                <a:lnTo>
                  <a:pt x="105155" y="0"/>
                </a:lnTo>
                <a:lnTo>
                  <a:pt x="8529828" y="0"/>
                </a:lnTo>
                <a:lnTo>
                  <a:pt x="8570743" y="8268"/>
                </a:lnTo>
                <a:lnTo>
                  <a:pt x="8604170" y="30813"/>
                </a:lnTo>
                <a:lnTo>
                  <a:pt x="8626715" y="64240"/>
                </a:lnTo>
                <a:lnTo>
                  <a:pt x="8634984" y="105155"/>
                </a:lnTo>
                <a:lnTo>
                  <a:pt x="8634984" y="525779"/>
                </a:lnTo>
                <a:lnTo>
                  <a:pt x="8626715" y="566695"/>
                </a:lnTo>
                <a:lnTo>
                  <a:pt x="8604170" y="600122"/>
                </a:lnTo>
                <a:lnTo>
                  <a:pt x="8570743" y="622667"/>
                </a:lnTo>
                <a:lnTo>
                  <a:pt x="8529828" y="630936"/>
                </a:lnTo>
                <a:lnTo>
                  <a:pt x="105155" y="630936"/>
                </a:lnTo>
                <a:lnTo>
                  <a:pt x="64224" y="622667"/>
                </a:lnTo>
                <a:lnTo>
                  <a:pt x="30799" y="600122"/>
                </a:lnTo>
                <a:lnTo>
                  <a:pt x="8263" y="566695"/>
                </a:lnTo>
                <a:lnTo>
                  <a:pt x="0" y="525779"/>
                </a:lnTo>
                <a:lnTo>
                  <a:pt x="0" y="105155"/>
                </a:lnTo>
                <a:close/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762" y="3015233"/>
            <a:ext cx="9067800" cy="352425"/>
          </a:xfrm>
          <a:custGeom>
            <a:avLst/>
            <a:gdLst/>
            <a:ahLst/>
            <a:cxnLst/>
            <a:rect l="l" t="t" r="r" b="b"/>
            <a:pathLst>
              <a:path w="9067800" h="352425">
                <a:moveTo>
                  <a:pt x="9067800" y="0"/>
                </a:moveTo>
                <a:lnTo>
                  <a:pt x="0" y="0"/>
                </a:lnTo>
                <a:lnTo>
                  <a:pt x="0" y="352044"/>
                </a:lnTo>
                <a:lnTo>
                  <a:pt x="9067800" y="352044"/>
                </a:lnTo>
                <a:lnTo>
                  <a:pt x="9067800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62" y="3015233"/>
            <a:ext cx="9067800" cy="352425"/>
          </a:xfrm>
          <a:custGeom>
            <a:avLst/>
            <a:gdLst/>
            <a:ahLst/>
            <a:cxnLst/>
            <a:rect l="l" t="t" r="r" b="b"/>
            <a:pathLst>
              <a:path w="9067800" h="352425">
                <a:moveTo>
                  <a:pt x="0" y="352044"/>
                </a:moveTo>
                <a:lnTo>
                  <a:pt x="9067800" y="352044"/>
                </a:lnTo>
                <a:lnTo>
                  <a:pt x="9067800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432053" y="2247138"/>
            <a:ext cx="8635365" cy="974090"/>
          </a:xfrm>
          <a:custGeom>
            <a:avLst/>
            <a:gdLst/>
            <a:ahLst/>
            <a:cxnLst/>
            <a:rect l="l" t="t" r="r" b="b"/>
            <a:pathLst>
              <a:path w="8635365" h="974089">
                <a:moveTo>
                  <a:pt x="8472678" y="0"/>
                </a:moveTo>
                <a:lnTo>
                  <a:pt x="162305" y="0"/>
                </a:lnTo>
                <a:lnTo>
                  <a:pt x="119159" y="5796"/>
                </a:lnTo>
                <a:lnTo>
                  <a:pt x="80388" y="22154"/>
                </a:lnTo>
                <a:lnTo>
                  <a:pt x="47539" y="47529"/>
                </a:lnTo>
                <a:lnTo>
                  <a:pt x="22160" y="80376"/>
                </a:lnTo>
                <a:lnTo>
                  <a:pt x="5797" y="119150"/>
                </a:lnTo>
                <a:lnTo>
                  <a:pt x="0" y="162306"/>
                </a:lnTo>
                <a:lnTo>
                  <a:pt x="0" y="811529"/>
                </a:lnTo>
                <a:lnTo>
                  <a:pt x="5797" y="854685"/>
                </a:lnTo>
                <a:lnTo>
                  <a:pt x="22160" y="893459"/>
                </a:lnTo>
                <a:lnTo>
                  <a:pt x="47539" y="926306"/>
                </a:lnTo>
                <a:lnTo>
                  <a:pt x="80388" y="951681"/>
                </a:lnTo>
                <a:lnTo>
                  <a:pt x="119159" y="968039"/>
                </a:lnTo>
                <a:lnTo>
                  <a:pt x="162305" y="973836"/>
                </a:lnTo>
                <a:lnTo>
                  <a:pt x="8472678" y="973836"/>
                </a:lnTo>
                <a:lnTo>
                  <a:pt x="8515833" y="968039"/>
                </a:lnTo>
                <a:lnTo>
                  <a:pt x="8554607" y="951681"/>
                </a:lnTo>
                <a:lnTo>
                  <a:pt x="8587454" y="926306"/>
                </a:lnTo>
                <a:lnTo>
                  <a:pt x="8612829" y="893459"/>
                </a:lnTo>
                <a:lnTo>
                  <a:pt x="8629187" y="854685"/>
                </a:lnTo>
                <a:lnTo>
                  <a:pt x="8634984" y="811529"/>
                </a:lnTo>
                <a:lnTo>
                  <a:pt x="8634984" y="162306"/>
                </a:lnTo>
                <a:lnTo>
                  <a:pt x="8629187" y="119150"/>
                </a:lnTo>
                <a:lnTo>
                  <a:pt x="8612829" y="80376"/>
                </a:lnTo>
                <a:lnTo>
                  <a:pt x="8587454" y="47529"/>
                </a:lnTo>
                <a:lnTo>
                  <a:pt x="8554607" y="22154"/>
                </a:lnTo>
                <a:lnTo>
                  <a:pt x="8515833" y="5796"/>
                </a:lnTo>
                <a:lnTo>
                  <a:pt x="84726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32053" y="2247138"/>
            <a:ext cx="8635365" cy="974090"/>
          </a:xfrm>
          <a:custGeom>
            <a:avLst/>
            <a:gdLst/>
            <a:ahLst/>
            <a:cxnLst/>
            <a:rect l="l" t="t" r="r" b="b"/>
            <a:pathLst>
              <a:path w="8635365" h="974089">
                <a:moveTo>
                  <a:pt x="0" y="162306"/>
                </a:moveTo>
                <a:lnTo>
                  <a:pt x="5797" y="119150"/>
                </a:lnTo>
                <a:lnTo>
                  <a:pt x="22160" y="80376"/>
                </a:lnTo>
                <a:lnTo>
                  <a:pt x="47539" y="47529"/>
                </a:lnTo>
                <a:lnTo>
                  <a:pt x="80388" y="22154"/>
                </a:lnTo>
                <a:lnTo>
                  <a:pt x="119159" y="5796"/>
                </a:lnTo>
                <a:lnTo>
                  <a:pt x="162305" y="0"/>
                </a:lnTo>
                <a:lnTo>
                  <a:pt x="8472678" y="0"/>
                </a:lnTo>
                <a:lnTo>
                  <a:pt x="8515833" y="5796"/>
                </a:lnTo>
                <a:lnTo>
                  <a:pt x="8554607" y="22154"/>
                </a:lnTo>
                <a:lnTo>
                  <a:pt x="8587454" y="47529"/>
                </a:lnTo>
                <a:lnTo>
                  <a:pt x="8612829" y="80376"/>
                </a:lnTo>
                <a:lnTo>
                  <a:pt x="8629187" y="119150"/>
                </a:lnTo>
                <a:lnTo>
                  <a:pt x="8634984" y="162306"/>
                </a:lnTo>
                <a:lnTo>
                  <a:pt x="8634984" y="811529"/>
                </a:lnTo>
                <a:lnTo>
                  <a:pt x="8629187" y="854685"/>
                </a:lnTo>
                <a:lnTo>
                  <a:pt x="8612829" y="893459"/>
                </a:lnTo>
                <a:lnTo>
                  <a:pt x="8587454" y="926306"/>
                </a:lnTo>
                <a:lnTo>
                  <a:pt x="8554607" y="951681"/>
                </a:lnTo>
                <a:lnTo>
                  <a:pt x="8515833" y="968039"/>
                </a:lnTo>
                <a:lnTo>
                  <a:pt x="8472678" y="973836"/>
                </a:lnTo>
                <a:lnTo>
                  <a:pt x="162305" y="973836"/>
                </a:lnTo>
                <a:lnTo>
                  <a:pt x="119159" y="968039"/>
                </a:lnTo>
                <a:lnTo>
                  <a:pt x="80388" y="951681"/>
                </a:lnTo>
                <a:lnTo>
                  <a:pt x="47539" y="926306"/>
                </a:lnTo>
                <a:lnTo>
                  <a:pt x="22160" y="893459"/>
                </a:lnTo>
                <a:lnTo>
                  <a:pt x="5797" y="854685"/>
                </a:lnTo>
                <a:lnTo>
                  <a:pt x="0" y="811529"/>
                </a:lnTo>
                <a:lnTo>
                  <a:pt x="0" y="162306"/>
                </a:lnTo>
                <a:close/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762" y="3777234"/>
            <a:ext cx="9067800" cy="353695"/>
          </a:xfrm>
          <a:custGeom>
            <a:avLst/>
            <a:gdLst/>
            <a:ahLst/>
            <a:cxnLst/>
            <a:rect l="l" t="t" r="r" b="b"/>
            <a:pathLst>
              <a:path w="9067800" h="353695">
                <a:moveTo>
                  <a:pt x="9067800" y="0"/>
                </a:moveTo>
                <a:lnTo>
                  <a:pt x="0" y="0"/>
                </a:lnTo>
                <a:lnTo>
                  <a:pt x="0" y="353568"/>
                </a:lnTo>
                <a:lnTo>
                  <a:pt x="9067800" y="353568"/>
                </a:lnTo>
                <a:lnTo>
                  <a:pt x="9067800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762" y="3777234"/>
            <a:ext cx="9067800" cy="353695"/>
          </a:xfrm>
          <a:custGeom>
            <a:avLst/>
            <a:gdLst/>
            <a:ahLst/>
            <a:cxnLst/>
            <a:rect l="l" t="t" r="r" b="b"/>
            <a:pathLst>
              <a:path w="9067800" h="353695">
                <a:moveTo>
                  <a:pt x="0" y="353568"/>
                </a:moveTo>
                <a:lnTo>
                  <a:pt x="9067800" y="353568"/>
                </a:lnTo>
                <a:lnTo>
                  <a:pt x="9067800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432053" y="3443478"/>
            <a:ext cx="8635365" cy="541020"/>
          </a:xfrm>
          <a:custGeom>
            <a:avLst/>
            <a:gdLst/>
            <a:ahLst/>
            <a:cxnLst/>
            <a:rect l="l" t="t" r="r" b="b"/>
            <a:pathLst>
              <a:path w="8635365" h="541020">
                <a:moveTo>
                  <a:pt x="8544814" y="0"/>
                </a:moveTo>
                <a:lnTo>
                  <a:pt x="90169" y="0"/>
                </a:lnTo>
                <a:lnTo>
                  <a:pt x="55072" y="7088"/>
                </a:lnTo>
                <a:lnTo>
                  <a:pt x="26411" y="26416"/>
                </a:lnTo>
                <a:lnTo>
                  <a:pt x="7086" y="55078"/>
                </a:lnTo>
                <a:lnTo>
                  <a:pt x="0" y="90170"/>
                </a:lnTo>
                <a:lnTo>
                  <a:pt x="0" y="450850"/>
                </a:lnTo>
                <a:lnTo>
                  <a:pt x="7086" y="485941"/>
                </a:lnTo>
                <a:lnTo>
                  <a:pt x="26411" y="514604"/>
                </a:lnTo>
                <a:lnTo>
                  <a:pt x="55072" y="533931"/>
                </a:lnTo>
                <a:lnTo>
                  <a:pt x="90169" y="541020"/>
                </a:lnTo>
                <a:lnTo>
                  <a:pt x="8544814" y="541020"/>
                </a:lnTo>
                <a:lnTo>
                  <a:pt x="8579905" y="533931"/>
                </a:lnTo>
                <a:lnTo>
                  <a:pt x="8608568" y="514604"/>
                </a:lnTo>
                <a:lnTo>
                  <a:pt x="8627895" y="485941"/>
                </a:lnTo>
                <a:lnTo>
                  <a:pt x="8634984" y="450850"/>
                </a:lnTo>
                <a:lnTo>
                  <a:pt x="8634984" y="90170"/>
                </a:lnTo>
                <a:lnTo>
                  <a:pt x="8627895" y="55078"/>
                </a:lnTo>
                <a:lnTo>
                  <a:pt x="8608568" y="26416"/>
                </a:lnTo>
                <a:lnTo>
                  <a:pt x="8579905" y="7088"/>
                </a:lnTo>
                <a:lnTo>
                  <a:pt x="85448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432053" y="3443478"/>
            <a:ext cx="8635365" cy="541020"/>
          </a:xfrm>
          <a:custGeom>
            <a:avLst/>
            <a:gdLst/>
            <a:ahLst/>
            <a:cxnLst/>
            <a:rect l="l" t="t" r="r" b="b"/>
            <a:pathLst>
              <a:path w="8635365" h="541020">
                <a:moveTo>
                  <a:pt x="0" y="90170"/>
                </a:moveTo>
                <a:lnTo>
                  <a:pt x="7086" y="55078"/>
                </a:lnTo>
                <a:lnTo>
                  <a:pt x="26411" y="26416"/>
                </a:lnTo>
                <a:lnTo>
                  <a:pt x="55072" y="7088"/>
                </a:lnTo>
                <a:lnTo>
                  <a:pt x="90169" y="0"/>
                </a:lnTo>
                <a:lnTo>
                  <a:pt x="8544814" y="0"/>
                </a:lnTo>
                <a:lnTo>
                  <a:pt x="8579905" y="7088"/>
                </a:lnTo>
                <a:lnTo>
                  <a:pt x="8608568" y="26416"/>
                </a:lnTo>
                <a:lnTo>
                  <a:pt x="8627895" y="55078"/>
                </a:lnTo>
                <a:lnTo>
                  <a:pt x="8634984" y="90170"/>
                </a:lnTo>
                <a:lnTo>
                  <a:pt x="8634984" y="450850"/>
                </a:lnTo>
                <a:lnTo>
                  <a:pt x="8627895" y="485941"/>
                </a:lnTo>
                <a:lnTo>
                  <a:pt x="8608568" y="514604"/>
                </a:lnTo>
                <a:lnTo>
                  <a:pt x="8579905" y="533931"/>
                </a:lnTo>
                <a:lnTo>
                  <a:pt x="8544814" y="541020"/>
                </a:lnTo>
                <a:lnTo>
                  <a:pt x="90169" y="541020"/>
                </a:lnTo>
                <a:lnTo>
                  <a:pt x="55072" y="533931"/>
                </a:lnTo>
                <a:lnTo>
                  <a:pt x="26411" y="514604"/>
                </a:lnTo>
                <a:lnTo>
                  <a:pt x="7086" y="485941"/>
                </a:lnTo>
                <a:lnTo>
                  <a:pt x="0" y="450850"/>
                </a:lnTo>
                <a:lnTo>
                  <a:pt x="0" y="90170"/>
                </a:lnTo>
                <a:close/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62" y="4860797"/>
            <a:ext cx="9067800" cy="353695"/>
          </a:xfrm>
          <a:custGeom>
            <a:avLst/>
            <a:gdLst/>
            <a:ahLst/>
            <a:cxnLst/>
            <a:rect l="l" t="t" r="r" b="b"/>
            <a:pathLst>
              <a:path w="9067800" h="353695">
                <a:moveTo>
                  <a:pt x="9067800" y="0"/>
                </a:moveTo>
                <a:lnTo>
                  <a:pt x="0" y="0"/>
                </a:lnTo>
                <a:lnTo>
                  <a:pt x="0" y="353568"/>
                </a:lnTo>
                <a:lnTo>
                  <a:pt x="9067800" y="353568"/>
                </a:lnTo>
                <a:lnTo>
                  <a:pt x="9067800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62" y="4860797"/>
            <a:ext cx="9067800" cy="353695"/>
          </a:xfrm>
          <a:custGeom>
            <a:avLst/>
            <a:gdLst/>
            <a:ahLst/>
            <a:cxnLst/>
            <a:rect l="l" t="t" r="r" b="b"/>
            <a:pathLst>
              <a:path w="9067800" h="353695">
                <a:moveTo>
                  <a:pt x="0" y="353568"/>
                </a:moveTo>
                <a:lnTo>
                  <a:pt x="9067800" y="353568"/>
                </a:lnTo>
                <a:lnTo>
                  <a:pt x="9067800" y="0"/>
                </a:lnTo>
                <a:lnTo>
                  <a:pt x="0" y="0"/>
                </a:lnTo>
                <a:lnTo>
                  <a:pt x="0" y="353568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432053" y="4205478"/>
            <a:ext cx="8635365" cy="862965"/>
          </a:xfrm>
          <a:custGeom>
            <a:avLst/>
            <a:gdLst/>
            <a:ahLst/>
            <a:cxnLst/>
            <a:rect l="l" t="t" r="r" b="b"/>
            <a:pathLst>
              <a:path w="8635365" h="862964">
                <a:moveTo>
                  <a:pt x="8491220" y="0"/>
                </a:moveTo>
                <a:lnTo>
                  <a:pt x="143764" y="0"/>
                </a:lnTo>
                <a:lnTo>
                  <a:pt x="98322" y="7331"/>
                </a:lnTo>
                <a:lnTo>
                  <a:pt x="58858" y="27744"/>
                </a:lnTo>
                <a:lnTo>
                  <a:pt x="27737" y="58869"/>
                </a:lnTo>
                <a:lnTo>
                  <a:pt x="7329" y="98332"/>
                </a:lnTo>
                <a:lnTo>
                  <a:pt x="0" y="143764"/>
                </a:lnTo>
                <a:lnTo>
                  <a:pt x="0" y="718820"/>
                </a:lnTo>
                <a:lnTo>
                  <a:pt x="7329" y="764251"/>
                </a:lnTo>
                <a:lnTo>
                  <a:pt x="27737" y="803714"/>
                </a:lnTo>
                <a:lnTo>
                  <a:pt x="58858" y="834839"/>
                </a:lnTo>
                <a:lnTo>
                  <a:pt x="98322" y="855252"/>
                </a:lnTo>
                <a:lnTo>
                  <a:pt x="143764" y="862584"/>
                </a:lnTo>
                <a:lnTo>
                  <a:pt x="8491220" y="862584"/>
                </a:lnTo>
                <a:lnTo>
                  <a:pt x="8536651" y="855252"/>
                </a:lnTo>
                <a:lnTo>
                  <a:pt x="8576114" y="834839"/>
                </a:lnTo>
                <a:lnTo>
                  <a:pt x="8607239" y="803714"/>
                </a:lnTo>
                <a:lnTo>
                  <a:pt x="8627652" y="764251"/>
                </a:lnTo>
                <a:lnTo>
                  <a:pt x="8634984" y="718820"/>
                </a:lnTo>
                <a:lnTo>
                  <a:pt x="8634984" y="143764"/>
                </a:lnTo>
                <a:lnTo>
                  <a:pt x="8627652" y="98332"/>
                </a:lnTo>
                <a:lnTo>
                  <a:pt x="8607239" y="58869"/>
                </a:lnTo>
                <a:lnTo>
                  <a:pt x="8576114" y="27744"/>
                </a:lnTo>
                <a:lnTo>
                  <a:pt x="8536651" y="7331"/>
                </a:lnTo>
                <a:lnTo>
                  <a:pt x="84912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432053" y="4205478"/>
            <a:ext cx="8635365" cy="862965"/>
          </a:xfrm>
          <a:custGeom>
            <a:avLst/>
            <a:gdLst/>
            <a:ahLst/>
            <a:cxnLst/>
            <a:rect l="l" t="t" r="r" b="b"/>
            <a:pathLst>
              <a:path w="8635365" h="862964">
                <a:moveTo>
                  <a:pt x="0" y="143764"/>
                </a:moveTo>
                <a:lnTo>
                  <a:pt x="7329" y="98332"/>
                </a:lnTo>
                <a:lnTo>
                  <a:pt x="27737" y="58869"/>
                </a:lnTo>
                <a:lnTo>
                  <a:pt x="58858" y="27744"/>
                </a:lnTo>
                <a:lnTo>
                  <a:pt x="98322" y="7331"/>
                </a:lnTo>
                <a:lnTo>
                  <a:pt x="143764" y="0"/>
                </a:lnTo>
                <a:lnTo>
                  <a:pt x="8491220" y="0"/>
                </a:lnTo>
                <a:lnTo>
                  <a:pt x="8536651" y="7331"/>
                </a:lnTo>
                <a:lnTo>
                  <a:pt x="8576114" y="27744"/>
                </a:lnTo>
                <a:lnTo>
                  <a:pt x="8607239" y="58869"/>
                </a:lnTo>
                <a:lnTo>
                  <a:pt x="8627652" y="98332"/>
                </a:lnTo>
                <a:lnTo>
                  <a:pt x="8634984" y="143764"/>
                </a:lnTo>
                <a:lnTo>
                  <a:pt x="8634984" y="718820"/>
                </a:lnTo>
                <a:lnTo>
                  <a:pt x="8627652" y="764251"/>
                </a:lnTo>
                <a:lnTo>
                  <a:pt x="8607239" y="803714"/>
                </a:lnTo>
                <a:lnTo>
                  <a:pt x="8576114" y="834839"/>
                </a:lnTo>
                <a:lnTo>
                  <a:pt x="8536651" y="855252"/>
                </a:lnTo>
                <a:lnTo>
                  <a:pt x="8491220" y="862584"/>
                </a:lnTo>
                <a:lnTo>
                  <a:pt x="143764" y="862584"/>
                </a:lnTo>
                <a:lnTo>
                  <a:pt x="98322" y="855252"/>
                </a:lnTo>
                <a:lnTo>
                  <a:pt x="58858" y="834839"/>
                </a:lnTo>
                <a:lnTo>
                  <a:pt x="27737" y="803714"/>
                </a:lnTo>
                <a:lnTo>
                  <a:pt x="7329" y="764251"/>
                </a:lnTo>
                <a:lnTo>
                  <a:pt x="0" y="718820"/>
                </a:lnTo>
                <a:lnTo>
                  <a:pt x="0" y="143764"/>
                </a:lnTo>
                <a:close/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62" y="6377178"/>
            <a:ext cx="9067800" cy="352425"/>
          </a:xfrm>
          <a:custGeom>
            <a:avLst/>
            <a:gdLst/>
            <a:ahLst/>
            <a:cxnLst/>
            <a:rect l="l" t="t" r="r" b="b"/>
            <a:pathLst>
              <a:path w="9067800" h="352425">
                <a:moveTo>
                  <a:pt x="9067800" y="0"/>
                </a:moveTo>
                <a:lnTo>
                  <a:pt x="0" y="0"/>
                </a:lnTo>
                <a:lnTo>
                  <a:pt x="0" y="352044"/>
                </a:lnTo>
                <a:lnTo>
                  <a:pt x="9067800" y="352044"/>
                </a:lnTo>
                <a:lnTo>
                  <a:pt x="9067800" y="0"/>
                </a:lnTo>
                <a:close/>
              </a:path>
            </a:pathLst>
          </a:custGeom>
          <a:solidFill>
            <a:srgbClr val="D0D7E8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62" y="6377178"/>
            <a:ext cx="9067800" cy="352425"/>
          </a:xfrm>
          <a:custGeom>
            <a:avLst/>
            <a:gdLst/>
            <a:ahLst/>
            <a:cxnLst/>
            <a:rect l="l" t="t" r="r" b="b"/>
            <a:pathLst>
              <a:path w="9067800" h="352425">
                <a:moveTo>
                  <a:pt x="0" y="352044"/>
                </a:moveTo>
                <a:lnTo>
                  <a:pt x="9067800" y="352044"/>
                </a:lnTo>
                <a:lnTo>
                  <a:pt x="9067800" y="0"/>
                </a:lnTo>
                <a:lnTo>
                  <a:pt x="0" y="0"/>
                </a:lnTo>
                <a:lnTo>
                  <a:pt x="0" y="352044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45185" y="5287517"/>
            <a:ext cx="8723630" cy="1292860"/>
          </a:xfrm>
          <a:custGeom>
            <a:avLst/>
            <a:gdLst/>
            <a:ahLst/>
            <a:cxnLst/>
            <a:rect l="l" t="t" r="r" b="b"/>
            <a:pathLst>
              <a:path w="8723630" h="1292859">
                <a:moveTo>
                  <a:pt x="8507984" y="0"/>
                </a:moveTo>
                <a:lnTo>
                  <a:pt x="215392" y="0"/>
                </a:lnTo>
                <a:lnTo>
                  <a:pt x="166003" y="5686"/>
                </a:lnTo>
                <a:lnTo>
                  <a:pt x="120666" y="21885"/>
                </a:lnTo>
                <a:lnTo>
                  <a:pt x="80673" y="47306"/>
                </a:lnTo>
                <a:lnTo>
                  <a:pt x="47318" y="80657"/>
                </a:lnTo>
                <a:lnTo>
                  <a:pt x="21892" y="120649"/>
                </a:lnTo>
                <a:lnTo>
                  <a:pt x="5688" y="165991"/>
                </a:lnTo>
                <a:lnTo>
                  <a:pt x="0" y="215391"/>
                </a:lnTo>
                <a:lnTo>
                  <a:pt x="0" y="1076959"/>
                </a:lnTo>
                <a:lnTo>
                  <a:pt x="5688" y="1126348"/>
                </a:lnTo>
                <a:lnTo>
                  <a:pt x="21892" y="1171685"/>
                </a:lnTo>
                <a:lnTo>
                  <a:pt x="47318" y="1211678"/>
                </a:lnTo>
                <a:lnTo>
                  <a:pt x="80673" y="1245033"/>
                </a:lnTo>
                <a:lnTo>
                  <a:pt x="120666" y="1270459"/>
                </a:lnTo>
                <a:lnTo>
                  <a:pt x="166003" y="1286663"/>
                </a:lnTo>
                <a:lnTo>
                  <a:pt x="215392" y="1292351"/>
                </a:lnTo>
                <a:lnTo>
                  <a:pt x="8507984" y="1292351"/>
                </a:lnTo>
                <a:lnTo>
                  <a:pt x="8557384" y="1286663"/>
                </a:lnTo>
                <a:lnTo>
                  <a:pt x="8602726" y="1270459"/>
                </a:lnTo>
                <a:lnTo>
                  <a:pt x="8642718" y="1245033"/>
                </a:lnTo>
                <a:lnTo>
                  <a:pt x="8676069" y="1211678"/>
                </a:lnTo>
                <a:lnTo>
                  <a:pt x="8701490" y="1171685"/>
                </a:lnTo>
                <a:lnTo>
                  <a:pt x="8717689" y="1126348"/>
                </a:lnTo>
                <a:lnTo>
                  <a:pt x="8723376" y="1076959"/>
                </a:lnTo>
                <a:lnTo>
                  <a:pt x="8723376" y="215391"/>
                </a:lnTo>
                <a:lnTo>
                  <a:pt x="8717689" y="165991"/>
                </a:lnTo>
                <a:lnTo>
                  <a:pt x="8701490" y="120649"/>
                </a:lnTo>
                <a:lnTo>
                  <a:pt x="8676069" y="80657"/>
                </a:lnTo>
                <a:lnTo>
                  <a:pt x="8642718" y="47306"/>
                </a:lnTo>
                <a:lnTo>
                  <a:pt x="8602726" y="21885"/>
                </a:lnTo>
                <a:lnTo>
                  <a:pt x="8557384" y="5686"/>
                </a:lnTo>
                <a:lnTo>
                  <a:pt x="85079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345185" y="5287517"/>
            <a:ext cx="8723630" cy="1292860"/>
          </a:xfrm>
          <a:custGeom>
            <a:avLst/>
            <a:gdLst/>
            <a:ahLst/>
            <a:cxnLst/>
            <a:rect l="l" t="t" r="r" b="b"/>
            <a:pathLst>
              <a:path w="8723630" h="1292859">
                <a:moveTo>
                  <a:pt x="0" y="215391"/>
                </a:moveTo>
                <a:lnTo>
                  <a:pt x="5688" y="165991"/>
                </a:lnTo>
                <a:lnTo>
                  <a:pt x="21892" y="120649"/>
                </a:lnTo>
                <a:lnTo>
                  <a:pt x="47318" y="80657"/>
                </a:lnTo>
                <a:lnTo>
                  <a:pt x="80673" y="47306"/>
                </a:lnTo>
                <a:lnTo>
                  <a:pt x="120666" y="21885"/>
                </a:lnTo>
                <a:lnTo>
                  <a:pt x="166003" y="5686"/>
                </a:lnTo>
                <a:lnTo>
                  <a:pt x="215392" y="0"/>
                </a:lnTo>
                <a:lnTo>
                  <a:pt x="8507984" y="0"/>
                </a:lnTo>
                <a:lnTo>
                  <a:pt x="8557384" y="5686"/>
                </a:lnTo>
                <a:lnTo>
                  <a:pt x="8602726" y="21885"/>
                </a:lnTo>
                <a:lnTo>
                  <a:pt x="8642718" y="47306"/>
                </a:lnTo>
                <a:lnTo>
                  <a:pt x="8676069" y="80657"/>
                </a:lnTo>
                <a:lnTo>
                  <a:pt x="8701490" y="120649"/>
                </a:lnTo>
                <a:lnTo>
                  <a:pt x="8717689" y="165991"/>
                </a:lnTo>
                <a:lnTo>
                  <a:pt x="8723376" y="215391"/>
                </a:lnTo>
                <a:lnTo>
                  <a:pt x="8723376" y="1076959"/>
                </a:lnTo>
                <a:lnTo>
                  <a:pt x="8717689" y="1126348"/>
                </a:lnTo>
                <a:lnTo>
                  <a:pt x="8701490" y="1171685"/>
                </a:lnTo>
                <a:lnTo>
                  <a:pt x="8676069" y="1211678"/>
                </a:lnTo>
                <a:lnTo>
                  <a:pt x="8642718" y="1245033"/>
                </a:lnTo>
                <a:lnTo>
                  <a:pt x="8602726" y="1270459"/>
                </a:lnTo>
                <a:lnTo>
                  <a:pt x="8557384" y="1286663"/>
                </a:lnTo>
                <a:lnTo>
                  <a:pt x="8507984" y="1292351"/>
                </a:lnTo>
                <a:lnTo>
                  <a:pt x="215392" y="1292351"/>
                </a:lnTo>
                <a:lnTo>
                  <a:pt x="166003" y="1286663"/>
                </a:lnTo>
                <a:lnTo>
                  <a:pt x="120666" y="1270459"/>
                </a:lnTo>
                <a:lnTo>
                  <a:pt x="80673" y="1245033"/>
                </a:lnTo>
                <a:lnTo>
                  <a:pt x="47318" y="1211678"/>
                </a:lnTo>
                <a:lnTo>
                  <a:pt x="21892" y="1171685"/>
                </a:lnTo>
                <a:lnTo>
                  <a:pt x="5688" y="1126348"/>
                </a:lnTo>
                <a:lnTo>
                  <a:pt x="0" y="1076959"/>
                </a:lnTo>
                <a:lnTo>
                  <a:pt x="0" y="215391"/>
                </a:lnTo>
                <a:close/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8230" y="216535"/>
            <a:ext cx="738753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496439"/>
            <a:ext cx="8072755" cy="171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557" y="6464909"/>
            <a:ext cx="2317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561" y="229361"/>
            <a:ext cx="8610600" cy="169926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292100" rIns="0" bIns="0" rtlCol="0">
            <a:spAutoFit/>
          </a:bodyPr>
          <a:lstStyle/>
          <a:p>
            <a:pPr marL="729615" marR="206375" indent="-494665">
              <a:lnSpc>
                <a:spcPct val="100000"/>
              </a:lnSpc>
              <a:spcBef>
                <a:spcPts val="2300"/>
              </a:spcBef>
            </a:pPr>
            <a:r>
              <a:rPr sz="3600" dirty="0"/>
              <a:t>Managing Conflicts </a:t>
            </a:r>
            <a:r>
              <a:rPr sz="3600" spc="-5" dirty="0"/>
              <a:t>in </a:t>
            </a:r>
            <a:r>
              <a:rPr sz="3600" dirty="0"/>
              <a:t>Organization:</a:t>
            </a:r>
            <a:r>
              <a:rPr sz="3600" spc="-365" dirty="0"/>
              <a:t> </a:t>
            </a:r>
            <a:r>
              <a:rPr sz="3600" spc="-5" dirty="0"/>
              <a:t>A  </a:t>
            </a:r>
            <a:r>
              <a:rPr sz="3600" dirty="0"/>
              <a:t>Case </a:t>
            </a:r>
            <a:r>
              <a:rPr sz="3600" spc="5" dirty="0"/>
              <a:t>Study </a:t>
            </a:r>
            <a:r>
              <a:rPr sz="3600" spc="-5" dirty="0"/>
              <a:t>on </a:t>
            </a:r>
            <a:r>
              <a:rPr sz="3600" dirty="0"/>
              <a:t>Maruti Suzuki</a:t>
            </a:r>
            <a:r>
              <a:rPr sz="3600" spc="-160" dirty="0"/>
              <a:t> </a:t>
            </a:r>
            <a:r>
              <a:rPr sz="3600" spc="5" dirty="0"/>
              <a:t>Ltd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2362200" y="2057400"/>
            <a:ext cx="4314444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035"/>
              </a:spcBef>
            </a:pPr>
            <a:r>
              <a:rPr dirty="0"/>
              <a:t>Stages of Conflict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27073"/>
            <a:ext cx="8932545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"/>
                <a:cs typeface="Century"/>
              </a:rPr>
              <a:t>Stage 1:Potential Opposition </a:t>
            </a:r>
            <a:r>
              <a:rPr sz="3200" b="1" spc="5" dirty="0">
                <a:latin typeface="Century"/>
                <a:cs typeface="Century"/>
              </a:rPr>
              <a:t>or</a:t>
            </a:r>
            <a:r>
              <a:rPr sz="3200" b="1" spc="-15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Incompatibility</a:t>
            </a:r>
            <a:endParaRPr sz="3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Century"/>
              <a:cs typeface="Century"/>
            </a:endParaRPr>
          </a:p>
          <a:p>
            <a:pPr marL="344805">
              <a:lnSpc>
                <a:spcPct val="100000"/>
              </a:lnSpc>
            </a:pPr>
            <a:r>
              <a:rPr sz="3200" b="1" spc="-5" dirty="0">
                <a:latin typeface="Century"/>
                <a:cs typeface="Century"/>
              </a:rPr>
              <a:t>4. </a:t>
            </a:r>
            <a:r>
              <a:rPr sz="3200" b="1" dirty="0">
                <a:latin typeface="Century"/>
                <a:cs typeface="Century"/>
              </a:rPr>
              <a:t>Dependence </a:t>
            </a:r>
            <a:r>
              <a:rPr sz="3200" b="1" spc="5" dirty="0">
                <a:latin typeface="Century"/>
                <a:cs typeface="Century"/>
              </a:rPr>
              <a:t>or </a:t>
            </a:r>
            <a:r>
              <a:rPr sz="3200" b="1" dirty="0">
                <a:latin typeface="Century"/>
                <a:cs typeface="Century"/>
              </a:rPr>
              <a:t>interdependence </a:t>
            </a:r>
            <a:r>
              <a:rPr sz="3200" b="1" spc="5" dirty="0">
                <a:latin typeface="Century"/>
                <a:cs typeface="Century"/>
              </a:rPr>
              <a:t>of</a:t>
            </a:r>
            <a:r>
              <a:rPr sz="3200" b="1" spc="-185" dirty="0">
                <a:latin typeface="Century"/>
                <a:cs typeface="Century"/>
              </a:rPr>
              <a:t> </a:t>
            </a:r>
            <a:r>
              <a:rPr sz="3200" b="1" spc="5" dirty="0">
                <a:latin typeface="Century"/>
                <a:cs typeface="Century"/>
              </a:rPr>
              <a:t>groups</a:t>
            </a:r>
            <a:endParaRPr sz="3200">
              <a:latin typeface="Century"/>
              <a:cs typeface="Centur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00783" y="3332988"/>
            <a:ext cx="5788660" cy="3525520"/>
            <a:chOff x="1700783" y="3332988"/>
            <a:chExt cx="5788660" cy="3525520"/>
          </a:xfrm>
        </p:grpSpPr>
        <p:sp>
          <p:nvSpPr>
            <p:cNvPr id="5" name="object 5"/>
            <p:cNvSpPr/>
            <p:nvPr/>
          </p:nvSpPr>
          <p:spPr>
            <a:xfrm>
              <a:off x="1700783" y="3332988"/>
              <a:ext cx="5788152" cy="35250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04999" y="3537204"/>
              <a:ext cx="5181600" cy="3168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00427" y="3532632"/>
              <a:ext cx="5191125" cy="3177540"/>
            </a:xfrm>
            <a:custGeom>
              <a:avLst/>
              <a:gdLst/>
              <a:ahLst/>
              <a:cxnLst/>
              <a:rect l="l" t="t" r="r" b="b"/>
              <a:pathLst>
                <a:path w="5191125" h="3177540">
                  <a:moveTo>
                    <a:pt x="0" y="3177540"/>
                  </a:moveTo>
                  <a:lnTo>
                    <a:pt x="5190744" y="3177540"/>
                  </a:lnTo>
                  <a:lnTo>
                    <a:pt x="5190744" y="0"/>
                  </a:lnTo>
                  <a:lnTo>
                    <a:pt x="0" y="0"/>
                  </a:lnTo>
                  <a:lnTo>
                    <a:pt x="0" y="317754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035"/>
              </a:spcBef>
            </a:pPr>
            <a:r>
              <a:rPr dirty="0"/>
              <a:t>Stages of Conflict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40" y="1529753"/>
            <a:ext cx="8932545" cy="236791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3200" b="1" dirty="0">
                <a:latin typeface="Century"/>
                <a:cs typeface="Century"/>
              </a:rPr>
              <a:t>Stage 1:Potential Opposition </a:t>
            </a:r>
            <a:r>
              <a:rPr sz="3200" b="1" spc="5" dirty="0">
                <a:latin typeface="Century"/>
                <a:cs typeface="Century"/>
              </a:rPr>
              <a:t>or</a:t>
            </a:r>
            <a:r>
              <a:rPr sz="3200" b="1" spc="-15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Incompatibility</a:t>
            </a:r>
            <a:endParaRPr sz="3200">
              <a:latin typeface="Century"/>
              <a:cs typeface="Century"/>
            </a:endParaRPr>
          </a:p>
          <a:p>
            <a:pPr marL="2647950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latin typeface="Century"/>
                <a:cs typeface="Century"/>
              </a:rPr>
              <a:t>5. </a:t>
            </a:r>
            <a:r>
              <a:rPr sz="3200" b="1" dirty="0">
                <a:latin typeface="Century"/>
                <a:cs typeface="Century"/>
              </a:rPr>
              <a:t>Personal</a:t>
            </a:r>
            <a:r>
              <a:rPr sz="3200" b="1" spc="-45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variable</a:t>
            </a:r>
            <a:endParaRPr sz="3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  <a:tabLst>
                <a:tab pos="4983480" algn="l"/>
              </a:tabLst>
            </a:pPr>
            <a:r>
              <a:rPr sz="3200" b="1" spc="-35" dirty="0">
                <a:latin typeface="Century"/>
                <a:cs typeface="Century"/>
              </a:rPr>
              <a:t>Vertical</a:t>
            </a:r>
            <a:r>
              <a:rPr sz="3200" b="1" spc="-2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conflict	Horizontal</a:t>
            </a:r>
            <a:r>
              <a:rPr sz="3200" b="1" spc="-4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conflict</a:t>
            </a:r>
            <a:endParaRPr sz="3200">
              <a:latin typeface="Century"/>
              <a:cs typeface="Centur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052059" y="3861815"/>
            <a:ext cx="4091940" cy="2996565"/>
            <a:chOff x="5052059" y="3861815"/>
            <a:chExt cx="4091940" cy="2996565"/>
          </a:xfrm>
        </p:grpSpPr>
        <p:sp>
          <p:nvSpPr>
            <p:cNvPr id="5" name="object 5"/>
            <p:cNvSpPr/>
            <p:nvPr/>
          </p:nvSpPr>
          <p:spPr>
            <a:xfrm>
              <a:off x="5052059" y="3861815"/>
              <a:ext cx="4091940" cy="29961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56275" y="4066031"/>
              <a:ext cx="3511296" cy="2586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51703" y="4061459"/>
              <a:ext cx="3520440" cy="2595880"/>
            </a:xfrm>
            <a:custGeom>
              <a:avLst/>
              <a:gdLst/>
              <a:ahLst/>
              <a:cxnLst/>
              <a:rect l="l" t="t" r="r" b="b"/>
              <a:pathLst>
                <a:path w="3520440" h="2595879">
                  <a:moveTo>
                    <a:pt x="0" y="2595372"/>
                  </a:moveTo>
                  <a:lnTo>
                    <a:pt x="3520440" y="2595372"/>
                  </a:lnTo>
                  <a:lnTo>
                    <a:pt x="3520440" y="0"/>
                  </a:lnTo>
                  <a:lnTo>
                    <a:pt x="0" y="0"/>
                  </a:lnTo>
                  <a:lnTo>
                    <a:pt x="0" y="25953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52400" y="3910584"/>
            <a:ext cx="3807460" cy="2947670"/>
            <a:chOff x="152400" y="3910584"/>
            <a:chExt cx="3807460" cy="2947670"/>
          </a:xfrm>
        </p:grpSpPr>
        <p:sp>
          <p:nvSpPr>
            <p:cNvPr id="9" name="object 9"/>
            <p:cNvSpPr/>
            <p:nvPr/>
          </p:nvSpPr>
          <p:spPr>
            <a:xfrm>
              <a:off x="152400" y="3910584"/>
              <a:ext cx="3806952" cy="2947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6615" y="4114800"/>
              <a:ext cx="3200400" cy="25374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2044" y="4110228"/>
              <a:ext cx="3209925" cy="2546985"/>
            </a:xfrm>
            <a:custGeom>
              <a:avLst/>
              <a:gdLst/>
              <a:ahLst/>
              <a:cxnLst/>
              <a:rect l="l" t="t" r="r" b="b"/>
              <a:pathLst>
                <a:path w="3209925" h="2546984">
                  <a:moveTo>
                    <a:pt x="0" y="2546604"/>
                  </a:moveTo>
                  <a:lnTo>
                    <a:pt x="3209544" y="2546604"/>
                  </a:lnTo>
                  <a:lnTo>
                    <a:pt x="3209544" y="0"/>
                  </a:lnTo>
                  <a:lnTo>
                    <a:pt x="0" y="0"/>
                  </a:lnTo>
                  <a:lnTo>
                    <a:pt x="0" y="254660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035"/>
              </a:spcBef>
            </a:pPr>
            <a:r>
              <a:rPr dirty="0"/>
              <a:t>Stages of Conflict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0308"/>
            <a:ext cx="7458709" cy="2872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"/>
                <a:cs typeface="Century"/>
              </a:rPr>
              <a:t>Stage </a:t>
            </a:r>
            <a:r>
              <a:rPr sz="3200" b="1" spc="-5" dirty="0">
                <a:latin typeface="Century"/>
                <a:cs typeface="Century"/>
              </a:rPr>
              <a:t>2: </a:t>
            </a:r>
            <a:r>
              <a:rPr sz="3200" b="1" dirty="0">
                <a:latin typeface="Century"/>
                <a:cs typeface="Century"/>
              </a:rPr>
              <a:t>Cognition and</a:t>
            </a:r>
            <a:r>
              <a:rPr sz="3200" b="1" spc="-7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Personalization</a:t>
            </a:r>
            <a:endParaRPr sz="3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550">
              <a:latin typeface="Century"/>
              <a:cs typeface="Century"/>
            </a:endParaRPr>
          </a:p>
          <a:p>
            <a:pPr marL="12700">
              <a:lnSpc>
                <a:spcPct val="100000"/>
              </a:lnSpc>
            </a:pPr>
            <a:r>
              <a:rPr sz="3200" b="1" dirty="0">
                <a:latin typeface="Century"/>
                <a:cs typeface="Century"/>
              </a:rPr>
              <a:t>Perceived</a:t>
            </a:r>
            <a:r>
              <a:rPr sz="3200" b="1" spc="-45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conflict</a:t>
            </a:r>
            <a:endParaRPr sz="3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Century"/>
              <a:cs typeface="Century"/>
            </a:endParaRPr>
          </a:p>
          <a:p>
            <a:pPr marR="123825" algn="r">
              <a:lnSpc>
                <a:spcPct val="100000"/>
              </a:lnSpc>
            </a:pPr>
            <a:r>
              <a:rPr sz="3200" b="1" spc="5" dirty="0">
                <a:latin typeface="Century"/>
                <a:cs typeface="Century"/>
              </a:rPr>
              <a:t>Felt</a:t>
            </a:r>
            <a:r>
              <a:rPr sz="3200" b="1" spc="-105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conflict</a:t>
            </a:r>
            <a:endParaRPr sz="3200">
              <a:latin typeface="Century"/>
              <a:cs typeface="Centur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4087" y="3529584"/>
            <a:ext cx="3339465" cy="2715895"/>
            <a:chOff x="704087" y="3529584"/>
            <a:chExt cx="3339465" cy="2715895"/>
          </a:xfrm>
        </p:grpSpPr>
        <p:sp>
          <p:nvSpPr>
            <p:cNvPr id="5" name="object 5"/>
            <p:cNvSpPr/>
            <p:nvPr/>
          </p:nvSpPr>
          <p:spPr>
            <a:xfrm>
              <a:off x="704087" y="3529584"/>
              <a:ext cx="3339084" cy="27157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8303" y="3733768"/>
              <a:ext cx="2702838" cy="207531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03731" y="3729228"/>
              <a:ext cx="2741930" cy="2118360"/>
            </a:xfrm>
            <a:custGeom>
              <a:avLst/>
              <a:gdLst/>
              <a:ahLst/>
              <a:cxnLst/>
              <a:rect l="l" t="t" r="r" b="b"/>
              <a:pathLst>
                <a:path w="2741929" h="2118360">
                  <a:moveTo>
                    <a:pt x="0" y="2118360"/>
                  </a:moveTo>
                  <a:lnTo>
                    <a:pt x="2741675" y="2118360"/>
                  </a:lnTo>
                  <a:lnTo>
                    <a:pt x="2741675" y="0"/>
                  </a:lnTo>
                  <a:lnTo>
                    <a:pt x="0" y="0"/>
                  </a:lnTo>
                  <a:lnTo>
                    <a:pt x="0" y="21183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282184" y="4367784"/>
            <a:ext cx="3121660" cy="2490470"/>
            <a:chOff x="5282184" y="4367784"/>
            <a:chExt cx="3121660" cy="2490470"/>
          </a:xfrm>
        </p:grpSpPr>
        <p:sp>
          <p:nvSpPr>
            <p:cNvPr id="9" name="object 9"/>
            <p:cNvSpPr/>
            <p:nvPr/>
          </p:nvSpPr>
          <p:spPr>
            <a:xfrm>
              <a:off x="5282184" y="4367784"/>
              <a:ext cx="3121152" cy="24902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86400" y="4572000"/>
              <a:ext cx="2514600" cy="21092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1828" y="4567428"/>
              <a:ext cx="2524125" cy="2118360"/>
            </a:xfrm>
            <a:custGeom>
              <a:avLst/>
              <a:gdLst/>
              <a:ahLst/>
              <a:cxnLst/>
              <a:rect l="l" t="t" r="r" b="b"/>
              <a:pathLst>
                <a:path w="2524125" h="2118359">
                  <a:moveTo>
                    <a:pt x="0" y="2118360"/>
                  </a:moveTo>
                  <a:lnTo>
                    <a:pt x="2523744" y="2118360"/>
                  </a:lnTo>
                  <a:lnTo>
                    <a:pt x="2523744" y="0"/>
                  </a:lnTo>
                  <a:lnTo>
                    <a:pt x="0" y="0"/>
                  </a:lnTo>
                  <a:lnTo>
                    <a:pt x="0" y="21183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71625" marR="5080" indent="-1559560">
              <a:lnSpc>
                <a:spcPct val="100000"/>
              </a:lnSpc>
              <a:spcBef>
                <a:spcPts val="95"/>
              </a:spcBef>
            </a:pPr>
            <a:r>
              <a:rPr dirty="0"/>
              <a:t>Stages of Conflict</a:t>
            </a:r>
            <a:r>
              <a:rPr spc="-160" dirty="0"/>
              <a:t> </a:t>
            </a:r>
            <a:r>
              <a:rPr dirty="0"/>
              <a:t>Management  Stage </a:t>
            </a:r>
            <a:r>
              <a:rPr spc="-10" dirty="0"/>
              <a:t>3:</a:t>
            </a:r>
            <a:r>
              <a:rPr spc="-60" dirty="0"/>
              <a:t> </a:t>
            </a:r>
            <a:r>
              <a:rPr dirty="0"/>
              <a:t>Intention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529753"/>
            <a:ext cx="3154045" cy="295338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9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5" dirty="0">
                <a:latin typeface="Century"/>
                <a:cs typeface="Century"/>
              </a:rPr>
              <a:t>Competition</a:t>
            </a:r>
            <a:endParaRPr sz="3200">
              <a:latin typeface="Century"/>
              <a:cs typeface="Century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Century"/>
                <a:cs typeface="Century"/>
              </a:rPr>
              <a:t>Collaboration</a:t>
            </a:r>
            <a:endParaRPr sz="3200">
              <a:latin typeface="Century"/>
              <a:cs typeface="Century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Century"/>
                <a:cs typeface="Century"/>
              </a:rPr>
              <a:t>Compromise</a:t>
            </a:r>
            <a:endParaRPr sz="3200">
              <a:latin typeface="Century"/>
              <a:cs typeface="Century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dirty="0">
                <a:latin typeface="Century"/>
                <a:cs typeface="Century"/>
              </a:rPr>
              <a:t>Accommodate</a:t>
            </a:r>
            <a:endParaRPr sz="3200">
              <a:latin typeface="Century"/>
              <a:cs typeface="Century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200" b="1" spc="-30" dirty="0">
                <a:latin typeface="Century"/>
                <a:cs typeface="Century"/>
              </a:rPr>
              <a:t>Avoiding</a:t>
            </a:r>
            <a:endParaRPr sz="32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1475" marR="5080" indent="-1629410">
              <a:lnSpc>
                <a:spcPct val="100000"/>
              </a:lnSpc>
              <a:spcBef>
                <a:spcPts val="95"/>
              </a:spcBef>
            </a:pPr>
            <a:r>
              <a:rPr dirty="0"/>
              <a:t>Stages of Conflict</a:t>
            </a:r>
            <a:r>
              <a:rPr spc="-160" dirty="0"/>
              <a:t> </a:t>
            </a:r>
            <a:r>
              <a:rPr dirty="0"/>
              <a:t>Management  Stage</a:t>
            </a:r>
            <a:r>
              <a:rPr spc="-35" dirty="0"/>
              <a:t> </a:t>
            </a:r>
            <a:r>
              <a:rPr spc="-5" dirty="0"/>
              <a:t>3:Intention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7375" y="1779473"/>
            <a:ext cx="28657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7685" algn="l"/>
              </a:tabLst>
            </a:pPr>
            <a:r>
              <a:rPr sz="3200" b="1" dirty="0">
                <a:latin typeface="Century"/>
                <a:cs typeface="Century"/>
              </a:rPr>
              <a:t>1.	</a:t>
            </a:r>
            <a:r>
              <a:rPr sz="3200" b="1" spc="-5" dirty="0">
                <a:latin typeface="Century"/>
                <a:cs typeface="Century"/>
              </a:rPr>
              <a:t>Competition</a:t>
            </a:r>
            <a:endParaRPr sz="3200">
              <a:latin typeface="Century"/>
              <a:cs typeface="Centur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72183" y="2157983"/>
            <a:ext cx="6703059" cy="4250690"/>
            <a:chOff x="1472183" y="2157983"/>
            <a:chExt cx="6703059" cy="4250690"/>
          </a:xfrm>
        </p:grpSpPr>
        <p:sp>
          <p:nvSpPr>
            <p:cNvPr id="5" name="object 5"/>
            <p:cNvSpPr/>
            <p:nvPr/>
          </p:nvSpPr>
          <p:spPr>
            <a:xfrm>
              <a:off x="1472183" y="2157983"/>
              <a:ext cx="6702552" cy="42504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399" y="2362199"/>
              <a:ext cx="6096000" cy="36438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1827" y="2357627"/>
              <a:ext cx="6105525" cy="3653154"/>
            </a:xfrm>
            <a:custGeom>
              <a:avLst/>
              <a:gdLst/>
              <a:ahLst/>
              <a:cxnLst/>
              <a:rect l="l" t="t" r="r" b="b"/>
              <a:pathLst>
                <a:path w="6105525" h="3653154">
                  <a:moveTo>
                    <a:pt x="0" y="3653028"/>
                  </a:moveTo>
                  <a:lnTo>
                    <a:pt x="6105144" y="3653028"/>
                  </a:lnTo>
                  <a:lnTo>
                    <a:pt x="6105144" y="0"/>
                  </a:lnTo>
                  <a:lnTo>
                    <a:pt x="0" y="0"/>
                  </a:lnTo>
                  <a:lnTo>
                    <a:pt x="0" y="365302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27375" y="6276238"/>
            <a:ext cx="40036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5" dirty="0">
                <a:latin typeface="Century"/>
                <a:cs typeface="Century"/>
              </a:rPr>
              <a:t>“Might Makes</a:t>
            </a:r>
            <a:r>
              <a:rPr sz="3200" b="1" spc="-135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Right”</a:t>
            </a:r>
            <a:endParaRPr sz="320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13230" marR="5080" indent="-1701164">
              <a:lnSpc>
                <a:spcPct val="100000"/>
              </a:lnSpc>
              <a:spcBef>
                <a:spcPts val="95"/>
              </a:spcBef>
            </a:pPr>
            <a:r>
              <a:rPr dirty="0"/>
              <a:t>Stages of Conflict</a:t>
            </a:r>
            <a:r>
              <a:rPr spc="-160" dirty="0"/>
              <a:t> </a:t>
            </a:r>
            <a:r>
              <a:rPr dirty="0"/>
              <a:t>Management  Stage</a:t>
            </a:r>
            <a:r>
              <a:rPr spc="-45" dirty="0"/>
              <a:t> </a:t>
            </a:r>
            <a:r>
              <a:rPr spc="-5" dirty="0"/>
              <a:t>3:Intention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98394" y="1855673"/>
            <a:ext cx="28536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entury"/>
                <a:cs typeface="Century"/>
              </a:rPr>
              <a:t>2.</a:t>
            </a:r>
            <a:r>
              <a:rPr sz="3000" b="1" spc="-45" dirty="0">
                <a:latin typeface="Century"/>
                <a:cs typeface="Century"/>
              </a:rPr>
              <a:t> </a:t>
            </a:r>
            <a:r>
              <a:rPr sz="3000" b="1" dirty="0">
                <a:latin typeface="Century"/>
                <a:cs typeface="Century"/>
              </a:rPr>
              <a:t>Collaboration</a:t>
            </a:r>
            <a:endParaRPr sz="300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5994" y="6094577"/>
            <a:ext cx="34270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latin typeface="Arial"/>
                <a:cs typeface="Arial"/>
              </a:rPr>
              <a:t>“Split the</a:t>
            </a:r>
            <a:r>
              <a:rPr sz="3000" spc="-95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difference”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1936" y="2285999"/>
            <a:ext cx="6944868" cy="4186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1475" marR="5080" indent="-1629410">
              <a:lnSpc>
                <a:spcPct val="100000"/>
              </a:lnSpc>
              <a:spcBef>
                <a:spcPts val="95"/>
              </a:spcBef>
            </a:pPr>
            <a:r>
              <a:rPr dirty="0"/>
              <a:t>Stages of Conflict</a:t>
            </a:r>
            <a:r>
              <a:rPr spc="-160" dirty="0"/>
              <a:t> </a:t>
            </a:r>
            <a:r>
              <a:rPr dirty="0"/>
              <a:t>Management  Stage</a:t>
            </a:r>
            <a:r>
              <a:rPr spc="-35" dirty="0"/>
              <a:t> </a:t>
            </a:r>
            <a:r>
              <a:rPr spc="-5" dirty="0"/>
              <a:t>3:Intention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79775" y="2008758"/>
            <a:ext cx="21024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entury"/>
                <a:cs typeface="Century"/>
              </a:rPr>
              <a:t>3.</a:t>
            </a:r>
            <a:r>
              <a:rPr sz="3200" b="1" spc="-250" dirty="0">
                <a:latin typeface="Century"/>
                <a:cs typeface="Century"/>
              </a:rPr>
              <a:t> </a:t>
            </a:r>
            <a:r>
              <a:rPr sz="3200" b="1" spc="-30" dirty="0">
                <a:latin typeface="Century"/>
                <a:cs typeface="Century"/>
              </a:rPr>
              <a:t>Avoiding</a:t>
            </a:r>
            <a:endParaRPr sz="3200">
              <a:latin typeface="Century"/>
              <a:cs typeface="Century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67383" y="2386583"/>
            <a:ext cx="7007859" cy="4264660"/>
            <a:chOff x="1167383" y="2386583"/>
            <a:chExt cx="7007859" cy="4264660"/>
          </a:xfrm>
        </p:grpSpPr>
        <p:sp>
          <p:nvSpPr>
            <p:cNvPr id="6" name="object 6"/>
            <p:cNvSpPr/>
            <p:nvPr/>
          </p:nvSpPr>
          <p:spPr>
            <a:xfrm>
              <a:off x="1167383" y="2386583"/>
              <a:ext cx="7007352" cy="42641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71599" y="2623565"/>
              <a:ext cx="6400800" cy="362483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67027" y="2586227"/>
              <a:ext cx="6410325" cy="3667125"/>
            </a:xfrm>
            <a:custGeom>
              <a:avLst/>
              <a:gdLst/>
              <a:ahLst/>
              <a:cxnLst/>
              <a:rect l="l" t="t" r="r" b="b"/>
              <a:pathLst>
                <a:path w="6410325" h="3667125">
                  <a:moveTo>
                    <a:pt x="0" y="3666744"/>
                  </a:moveTo>
                  <a:lnTo>
                    <a:pt x="6409944" y="3666744"/>
                  </a:lnTo>
                  <a:lnTo>
                    <a:pt x="6409944" y="0"/>
                  </a:lnTo>
                  <a:lnTo>
                    <a:pt x="0" y="0"/>
                  </a:lnTo>
                  <a:lnTo>
                    <a:pt x="0" y="36667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35454" y="6276238"/>
            <a:ext cx="48406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entury"/>
                <a:cs typeface="Century"/>
              </a:rPr>
              <a:t>“Leave </a:t>
            </a:r>
            <a:r>
              <a:rPr sz="3000" b="1" spc="-40" dirty="0">
                <a:latin typeface="Century"/>
                <a:cs typeface="Century"/>
              </a:rPr>
              <a:t>Well </a:t>
            </a:r>
            <a:r>
              <a:rPr sz="3000" b="1" dirty="0">
                <a:latin typeface="Century"/>
                <a:cs typeface="Century"/>
              </a:rPr>
              <a:t>Enough</a:t>
            </a:r>
            <a:r>
              <a:rPr sz="3000" b="1" spc="-245" dirty="0">
                <a:latin typeface="Century"/>
                <a:cs typeface="Century"/>
              </a:rPr>
              <a:t> </a:t>
            </a:r>
            <a:r>
              <a:rPr sz="3000" b="1" dirty="0">
                <a:latin typeface="Century"/>
                <a:cs typeface="Century"/>
              </a:rPr>
              <a:t>Alone”</a:t>
            </a:r>
            <a:endParaRPr sz="3000">
              <a:latin typeface="Century"/>
              <a:cs typeface="Centur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1475" marR="5080" indent="-1629410">
              <a:lnSpc>
                <a:spcPct val="100000"/>
              </a:lnSpc>
              <a:spcBef>
                <a:spcPts val="95"/>
              </a:spcBef>
            </a:pPr>
            <a:r>
              <a:rPr dirty="0"/>
              <a:t>Stages of Conflict</a:t>
            </a:r>
            <a:r>
              <a:rPr spc="-160" dirty="0"/>
              <a:t> </a:t>
            </a:r>
            <a:r>
              <a:rPr dirty="0"/>
              <a:t>Management  Stage </a:t>
            </a:r>
            <a:r>
              <a:rPr spc="-10" dirty="0"/>
              <a:t>3:</a:t>
            </a:r>
            <a:r>
              <a:rPr spc="-55" dirty="0"/>
              <a:t> </a:t>
            </a:r>
            <a:r>
              <a:rPr dirty="0"/>
              <a:t>Intention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8394" y="1703273"/>
            <a:ext cx="28416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entury"/>
                <a:cs typeface="Century"/>
              </a:rPr>
              <a:t>4.</a:t>
            </a:r>
            <a:r>
              <a:rPr sz="3200" b="1" spc="-8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Compromise</a:t>
            </a:r>
            <a:endParaRPr sz="3200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994" y="6332321"/>
            <a:ext cx="62230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5" dirty="0">
                <a:latin typeface="Century"/>
                <a:cs typeface="Century"/>
              </a:rPr>
              <a:t>“Two </a:t>
            </a:r>
            <a:r>
              <a:rPr sz="3000" b="1" dirty="0">
                <a:latin typeface="Century"/>
                <a:cs typeface="Century"/>
              </a:rPr>
              <a:t>Heads Are Better Than</a:t>
            </a:r>
            <a:r>
              <a:rPr sz="3000" b="1" spc="-280" dirty="0">
                <a:latin typeface="Century"/>
                <a:cs typeface="Century"/>
              </a:rPr>
              <a:t> </a:t>
            </a:r>
            <a:r>
              <a:rPr sz="3000" b="1" dirty="0">
                <a:latin typeface="Century"/>
                <a:cs typeface="Century"/>
              </a:rPr>
              <a:t>One””</a:t>
            </a:r>
            <a:endParaRPr sz="300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00206" y="2372926"/>
            <a:ext cx="7265186" cy="3882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275081"/>
            <a:ext cx="8229600" cy="1143000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2999"/>
                </a:moveTo>
                <a:lnTo>
                  <a:pt x="8229600" y="1142999"/>
                </a:lnTo>
                <a:lnTo>
                  <a:pt x="8229600" y="0"/>
                </a:lnTo>
                <a:lnTo>
                  <a:pt x="0" y="0"/>
                </a:lnTo>
                <a:lnTo>
                  <a:pt x="0" y="1142999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1475" marR="5080" indent="-1629410">
              <a:lnSpc>
                <a:spcPct val="100000"/>
              </a:lnSpc>
              <a:spcBef>
                <a:spcPts val="95"/>
              </a:spcBef>
            </a:pPr>
            <a:r>
              <a:rPr dirty="0"/>
              <a:t>Stages of Conflict</a:t>
            </a:r>
            <a:r>
              <a:rPr spc="-160" dirty="0"/>
              <a:t> </a:t>
            </a:r>
            <a:r>
              <a:rPr dirty="0"/>
              <a:t>Management  Stage </a:t>
            </a:r>
            <a:r>
              <a:rPr spc="-10" dirty="0"/>
              <a:t>3:</a:t>
            </a:r>
            <a:r>
              <a:rPr spc="-55" dirty="0"/>
              <a:t> </a:t>
            </a:r>
            <a:r>
              <a:rPr dirty="0"/>
              <a:t>Intention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12847" y="2084959"/>
            <a:ext cx="28778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entury"/>
                <a:cs typeface="Century"/>
              </a:rPr>
              <a:t>5.</a:t>
            </a:r>
            <a:r>
              <a:rPr sz="3000" b="1" spc="-240" dirty="0">
                <a:latin typeface="Century"/>
                <a:cs typeface="Century"/>
              </a:rPr>
              <a:t> </a:t>
            </a:r>
            <a:r>
              <a:rPr sz="3000" b="1" dirty="0">
                <a:latin typeface="Century"/>
                <a:cs typeface="Century"/>
              </a:rPr>
              <a:t>Accommodate</a:t>
            </a:r>
            <a:endParaRPr sz="3000">
              <a:latin typeface="Century"/>
              <a:cs typeface="Century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34439" y="2615183"/>
            <a:ext cx="6891655" cy="3731260"/>
            <a:chOff x="1234439" y="2615183"/>
            <a:chExt cx="6891655" cy="3731260"/>
          </a:xfrm>
        </p:grpSpPr>
        <p:sp>
          <p:nvSpPr>
            <p:cNvPr id="6" name="object 6"/>
            <p:cNvSpPr/>
            <p:nvPr/>
          </p:nvSpPr>
          <p:spPr>
            <a:xfrm>
              <a:off x="1234439" y="2615183"/>
              <a:ext cx="6891528" cy="37307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38655" y="2819399"/>
              <a:ext cx="6284976" cy="3124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34083" y="2814827"/>
              <a:ext cx="6294120" cy="3133725"/>
            </a:xfrm>
            <a:custGeom>
              <a:avLst/>
              <a:gdLst/>
              <a:ahLst/>
              <a:cxnLst/>
              <a:rect l="l" t="t" r="r" b="b"/>
              <a:pathLst>
                <a:path w="6294120" h="3133725">
                  <a:moveTo>
                    <a:pt x="0" y="3133344"/>
                  </a:moveTo>
                  <a:lnTo>
                    <a:pt x="6294120" y="3133344"/>
                  </a:lnTo>
                  <a:lnTo>
                    <a:pt x="6294120" y="0"/>
                  </a:lnTo>
                  <a:lnTo>
                    <a:pt x="0" y="0"/>
                  </a:lnTo>
                  <a:lnTo>
                    <a:pt x="0" y="313334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663700" y="6137249"/>
            <a:ext cx="62490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5" dirty="0">
                <a:latin typeface="Century"/>
                <a:cs typeface="Century"/>
              </a:rPr>
              <a:t>“Kill </a:t>
            </a:r>
            <a:r>
              <a:rPr sz="3000" b="1" spc="-80" dirty="0">
                <a:latin typeface="Century"/>
                <a:cs typeface="Century"/>
              </a:rPr>
              <a:t>Your </a:t>
            </a:r>
            <a:r>
              <a:rPr sz="3000" b="1" dirty="0">
                <a:latin typeface="Century"/>
                <a:cs typeface="Century"/>
              </a:rPr>
              <a:t>Enemies </a:t>
            </a:r>
            <a:r>
              <a:rPr sz="3000" b="1" spc="-30" dirty="0">
                <a:latin typeface="Century"/>
                <a:cs typeface="Century"/>
              </a:rPr>
              <a:t>With</a:t>
            </a:r>
            <a:r>
              <a:rPr sz="3000" b="1" spc="-160" dirty="0">
                <a:latin typeface="Century"/>
                <a:cs typeface="Century"/>
              </a:rPr>
              <a:t> </a:t>
            </a:r>
            <a:r>
              <a:rPr sz="3000" b="1" dirty="0">
                <a:latin typeface="Century"/>
                <a:cs typeface="Century"/>
              </a:rPr>
              <a:t>Kindness”</a:t>
            </a:r>
            <a:endParaRPr sz="3000">
              <a:latin typeface="Century"/>
              <a:cs typeface="Centur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4162" y="125729"/>
            <a:ext cx="8229600" cy="114300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226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0"/>
              </a:spcBef>
            </a:pPr>
            <a:r>
              <a:rPr sz="4400" dirty="0"/>
              <a:t>Stage </a:t>
            </a:r>
            <a:r>
              <a:rPr sz="4400" spc="-5" dirty="0"/>
              <a:t>3:</a:t>
            </a:r>
            <a:r>
              <a:rPr sz="4400" spc="-30" dirty="0"/>
              <a:t> </a:t>
            </a:r>
            <a:r>
              <a:rPr sz="4400" spc="-5" dirty="0"/>
              <a:t>Intention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5481828" y="4800600"/>
            <a:ext cx="3301365" cy="1400810"/>
            <a:chOff x="5481828" y="4800600"/>
            <a:chExt cx="3301365" cy="1400810"/>
          </a:xfrm>
        </p:grpSpPr>
        <p:sp>
          <p:nvSpPr>
            <p:cNvPr id="4" name="object 4"/>
            <p:cNvSpPr/>
            <p:nvPr/>
          </p:nvSpPr>
          <p:spPr>
            <a:xfrm>
              <a:off x="5536692" y="4818888"/>
              <a:ext cx="3246119" cy="13822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81828" y="4820411"/>
              <a:ext cx="2433828" cy="13639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32120" y="4800600"/>
              <a:ext cx="3230879" cy="13670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532120" y="4800600"/>
            <a:ext cx="3230880" cy="1367155"/>
          </a:xfrm>
          <a:prstGeom prst="rect">
            <a:avLst/>
          </a:prstGeom>
          <a:ln w="12192">
            <a:solidFill>
              <a:srgbClr val="F79546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92075" marR="1430020">
              <a:lnSpc>
                <a:spcPct val="115100"/>
              </a:lnSpc>
              <a:spcBef>
                <a:spcPts val="80"/>
              </a:spcBef>
            </a:pPr>
            <a:r>
              <a:rPr sz="2000" spc="-5" dirty="0">
                <a:latin typeface="Calibri"/>
                <a:cs typeface="Calibri"/>
              </a:rPr>
              <a:t>Smoothing or 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</a:t>
            </a:r>
            <a:r>
              <a:rPr sz="2000" spc="-15" dirty="0">
                <a:latin typeface="Calibri"/>
                <a:cs typeface="Calibri"/>
              </a:rPr>
              <a:t>m</a:t>
            </a:r>
            <a:r>
              <a:rPr sz="2000" spc="-5" dirty="0">
                <a:latin typeface="Calibri"/>
                <a:cs typeface="Calibri"/>
              </a:rPr>
              <a:t>od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tion</a:t>
            </a:r>
            <a:endParaRPr sz="20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spcBef>
                <a:spcPts val="1355"/>
              </a:spcBef>
            </a:pPr>
            <a:r>
              <a:rPr sz="2000" spc="-5" dirty="0">
                <a:latin typeface="Calibri"/>
                <a:cs typeface="Calibri"/>
              </a:rPr>
              <a:t>The goal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“yield”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68111" y="1634998"/>
            <a:ext cx="3314700" cy="1777364"/>
            <a:chOff x="5468111" y="1634998"/>
            <a:chExt cx="3314700" cy="1777364"/>
          </a:xfrm>
        </p:grpSpPr>
        <p:sp>
          <p:nvSpPr>
            <p:cNvPr id="9" name="object 9"/>
            <p:cNvSpPr/>
            <p:nvPr/>
          </p:nvSpPr>
          <p:spPr>
            <a:xfrm>
              <a:off x="5522975" y="1659636"/>
              <a:ext cx="3259835" cy="1752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68111" y="1661160"/>
              <a:ext cx="3265932" cy="17145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18403" y="1641348"/>
              <a:ext cx="3244596" cy="17373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8403" y="1641348"/>
              <a:ext cx="3244850" cy="1737360"/>
            </a:xfrm>
            <a:custGeom>
              <a:avLst/>
              <a:gdLst/>
              <a:ahLst/>
              <a:cxnLst/>
              <a:rect l="l" t="t" r="r" b="b"/>
              <a:pathLst>
                <a:path w="3244850" h="1737360">
                  <a:moveTo>
                    <a:pt x="0" y="1737360"/>
                  </a:moveTo>
                  <a:lnTo>
                    <a:pt x="3244596" y="1737360"/>
                  </a:lnTo>
                  <a:lnTo>
                    <a:pt x="3244596" y="0"/>
                  </a:lnTo>
                  <a:lnTo>
                    <a:pt x="0" y="0"/>
                  </a:lnTo>
                  <a:lnTo>
                    <a:pt x="0" y="1737360"/>
                  </a:lnTo>
                  <a:close/>
                </a:path>
              </a:pathLst>
            </a:custGeom>
            <a:ln w="12192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597778" y="1639672"/>
            <a:ext cx="279209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Collaboration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problem  </a:t>
            </a:r>
            <a:r>
              <a:rPr sz="2000" spc="-5" dirty="0">
                <a:latin typeface="Calibri"/>
                <a:cs typeface="Calibri"/>
              </a:rPr>
              <a:t>solving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97778" y="2467561"/>
            <a:ext cx="2931160" cy="72644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000" spc="-5" dirty="0">
                <a:latin typeface="Calibri"/>
                <a:cs typeface="Calibri"/>
              </a:rPr>
              <a:t>The goal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find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“Win-Win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latin typeface="Calibri"/>
                <a:cs typeface="Calibri"/>
              </a:rPr>
              <a:t>solution”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41604" y="4800600"/>
            <a:ext cx="3545204" cy="1407160"/>
            <a:chOff x="641604" y="4800600"/>
            <a:chExt cx="3545204" cy="1407160"/>
          </a:xfrm>
        </p:grpSpPr>
        <p:sp>
          <p:nvSpPr>
            <p:cNvPr id="16" name="object 16"/>
            <p:cNvSpPr/>
            <p:nvPr/>
          </p:nvSpPr>
          <p:spPr>
            <a:xfrm>
              <a:off x="696468" y="4818888"/>
              <a:ext cx="3489959" cy="13883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1604" y="4820411"/>
              <a:ext cx="2523744" cy="101346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91896" y="4800600"/>
              <a:ext cx="3474720" cy="137312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1895" y="4800600"/>
            <a:ext cx="3474720" cy="1373505"/>
          </a:xfrm>
          <a:prstGeom prst="rect">
            <a:avLst/>
          </a:prstGeom>
          <a:ln w="12192">
            <a:solidFill>
              <a:srgbClr val="8063A1"/>
            </a:solidFill>
          </a:ln>
        </p:spPr>
        <p:txBody>
          <a:bodyPr vert="horz" wrap="square" lIns="0" tIns="5588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40"/>
              </a:spcBef>
            </a:pPr>
            <a:r>
              <a:rPr sz="2000" spc="-10" dirty="0">
                <a:latin typeface="Calibri"/>
                <a:cs typeface="Calibri"/>
              </a:rPr>
              <a:t>Avoidance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1360"/>
              </a:spcBef>
            </a:pPr>
            <a:r>
              <a:rPr sz="2000" spc="-5" dirty="0">
                <a:latin typeface="Calibri"/>
                <a:cs typeface="Calibri"/>
              </a:rPr>
              <a:t>The goal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“Delay”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41604" y="1656333"/>
            <a:ext cx="3545204" cy="1777364"/>
            <a:chOff x="641604" y="1656333"/>
            <a:chExt cx="3545204" cy="1777364"/>
          </a:xfrm>
        </p:grpSpPr>
        <p:sp>
          <p:nvSpPr>
            <p:cNvPr id="21" name="object 21"/>
            <p:cNvSpPr/>
            <p:nvPr/>
          </p:nvSpPr>
          <p:spPr>
            <a:xfrm>
              <a:off x="696468" y="1680971"/>
              <a:ext cx="3489959" cy="17526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1604" y="1682495"/>
              <a:ext cx="3521964" cy="13639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1896" y="1662683"/>
              <a:ext cx="3474720" cy="17373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1896" y="1662683"/>
              <a:ext cx="3474720" cy="1737360"/>
            </a:xfrm>
            <a:custGeom>
              <a:avLst/>
              <a:gdLst/>
              <a:ahLst/>
              <a:cxnLst/>
              <a:rect l="l" t="t" r="r" b="b"/>
              <a:pathLst>
                <a:path w="3474720" h="1737360">
                  <a:moveTo>
                    <a:pt x="0" y="1737360"/>
                  </a:moveTo>
                  <a:lnTo>
                    <a:pt x="3474720" y="1737360"/>
                  </a:lnTo>
                  <a:lnTo>
                    <a:pt x="3474720" y="0"/>
                  </a:lnTo>
                  <a:lnTo>
                    <a:pt x="0" y="0"/>
                  </a:lnTo>
                  <a:lnTo>
                    <a:pt x="0" y="1737360"/>
                  </a:lnTo>
                  <a:close/>
                </a:path>
              </a:pathLst>
            </a:custGeom>
            <a:ln w="12191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70331" y="1660626"/>
            <a:ext cx="317817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Competition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Authoritative  command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0331" y="2532964"/>
            <a:ext cx="2078989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The goal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to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“Win”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089148" y="3430270"/>
            <a:ext cx="3545204" cy="1390650"/>
            <a:chOff x="3089148" y="3430270"/>
            <a:chExt cx="3545204" cy="1390650"/>
          </a:xfrm>
        </p:grpSpPr>
        <p:sp>
          <p:nvSpPr>
            <p:cNvPr id="28" name="object 28"/>
            <p:cNvSpPr/>
            <p:nvPr/>
          </p:nvSpPr>
          <p:spPr>
            <a:xfrm>
              <a:off x="3144012" y="3454908"/>
              <a:ext cx="3489960" cy="132588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89148" y="3456432"/>
              <a:ext cx="3244596" cy="136398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39440" y="3436620"/>
              <a:ext cx="3474719" cy="13106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39440" y="3436620"/>
              <a:ext cx="3474720" cy="1310640"/>
            </a:xfrm>
            <a:custGeom>
              <a:avLst/>
              <a:gdLst/>
              <a:ahLst/>
              <a:cxnLst/>
              <a:rect l="l" t="t" r="r" b="b"/>
              <a:pathLst>
                <a:path w="3474720" h="1310639">
                  <a:moveTo>
                    <a:pt x="0" y="1310639"/>
                  </a:moveTo>
                  <a:lnTo>
                    <a:pt x="3474719" y="1310639"/>
                  </a:lnTo>
                  <a:lnTo>
                    <a:pt x="3474719" y="0"/>
                  </a:lnTo>
                  <a:lnTo>
                    <a:pt x="0" y="0"/>
                  </a:lnTo>
                  <a:lnTo>
                    <a:pt x="0" y="1310639"/>
                  </a:lnTo>
                  <a:close/>
                </a:path>
              </a:pathLst>
            </a:custGeom>
            <a:ln w="12191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145535" y="3307748"/>
            <a:ext cx="3462654" cy="1330960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460"/>
              </a:spcBef>
            </a:pPr>
            <a:r>
              <a:rPr sz="2000" spc="-10" dirty="0">
                <a:latin typeface="Calibri"/>
                <a:cs typeface="Calibri"/>
              </a:rPr>
              <a:t>Compromise</a:t>
            </a:r>
            <a:endParaRPr sz="2000">
              <a:latin typeface="Calibri"/>
              <a:cs typeface="Calibri"/>
            </a:endParaRPr>
          </a:p>
          <a:p>
            <a:pPr marL="85725" marR="488950">
              <a:lnSpc>
                <a:spcPct val="114999"/>
              </a:lnSpc>
              <a:spcBef>
                <a:spcPts val="994"/>
              </a:spcBef>
            </a:pPr>
            <a:r>
              <a:rPr sz="2000" spc="-5" dirty="0">
                <a:latin typeface="Calibri"/>
                <a:cs typeface="Calibri"/>
              </a:rPr>
              <a:t>The goal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find </a:t>
            </a:r>
            <a:r>
              <a:rPr sz="2000" dirty="0">
                <a:latin typeface="Calibri"/>
                <a:cs typeface="Calibri"/>
              </a:rPr>
              <a:t>a “middle  </a:t>
            </a:r>
            <a:r>
              <a:rPr sz="2000" spc="-5" dirty="0">
                <a:latin typeface="Calibri"/>
                <a:cs typeface="Calibri"/>
              </a:rPr>
              <a:t>ground”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71500" y="1295399"/>
            <a:ext cx="8572500" cy="5067300"/>
          </a:xfrm>
          <a:custGeom>
            <a:avLst/>
            <a:gdLst/>
            <a:ahLst/>
            <a:cxnLst/>
            <a:rect l="l" t="t" r="r" b="b"/>
            <a:pathLst>
              <a:path w="8572500" h="5067300">
                <a:moveTo>
                  <a:pt x="8572500" y="5029200"/>
                </a:moveTo>
                <a:lnTo>
                  <a:pt x="8559800" y="5022850"/>
                </a:lnTo>
                <a:lnTo>
                  <a:pt x="8496300" y="4991100"/>
                </a:lnTo>
                <a:lnTo>
                  <a:pt x="8496300" y="5022850"/>
                </a:lnTo>
                <a:lnTo>
                  <a:pt x="44450" y="502285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1750" y="76200"/>
                </a:lnTo>
                <a:lnTo>
                  <a:pt x="31750" y="5029200"/>
                </a:lnTo>
                <a:lnTo>
                  <a:pt x="38100" y="5029200"/>
                </a:lnTo>
                <a:lnTo>
                  <a:pt x="38100" y="5035550"/>
                </a:lnTo>
                <a:lnTo>
                  <a:pt x="8496300" y="5035550"/>
                </a:lnTo>
                <a:lnTo>
                  <a:pt x="8496300" y="5067300"/>
                </a:lnTo>
                <a:lnTo>
                  <a:pt x="8559800" y="5035550"/>
                </a:lnTo>
                <a:lnTo>
                  <a:pt x="8572500" y="5029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43887" y="4737125"/>
            <a:ext cx="331470" cy="144843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000" b="1" spc="-5" dirty="0">
                <a:latin typeface="Century"/>
                <a:cs typeface="Century"/>
              </a:rPr>
              <a:t>Unassertive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05787" y="2065273"/>
            <a:ext cx="331470" cy="113093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2000" b="1" spc="15" dirty="0">
                <a:latin typeface="Century"/>
                <a:cs typeface="Century"/>
              </a:rPr>
              <a:t>A</a:t>
            </a:r>
            <a:r>
              <a:rPr sz="2000" b="1" spc="5" dirty="0">
                <a:latin typeface="Century"/>
                <a:cs typeface="Century"/>
              </a:rPr>
              <a:t>s</a:t>
            </a:r>
            <a:r>
              <a:rPr sz="2000" b="1" dirty="0">
                <a:latin typeface="Century"/>
                <a:cs typeface="Century"/>
              </a:rPr>
              <a:t>sert</a:t>
            </a:r>
            <a:r>
              <a:rPr sz="2000" b="1" spc="-10" dirty="0">
                <a:latin typeface="Century"/>
                <a:cs typeface="Century"/>
              </a:rPr>
              <a:t>i</a:t>
            </a:r>
            <a:r>
              <a:rPr sz="2000" b="1" spc="-5" dirty="0">
                <a:latin typeface="Century"/>
                <a:cs typeface="Century"/>
              </a:rPr>
              <a:t>ve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15329" y="6442354"/>
            <a:ext cx="1437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entury"/>
                <a:cs typeface="Century"/>
              </a:rPr>
              <a:t>Cooperative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45844" y="6490512"/>
            <a:ext cx="17272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entury"/>
                <a:cs typeface="Century"/>
              </a:rPr>
              <a:t>Uncooperative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25907">
            <a:solidFill>
              <a:srgbClr val="F79546"/>
            </a:solidFill>
          </a:ln>
        </p:spPr>
        <p:txBody>
          <a:bodyPr vert="horz" wrap="square" lIns="0" tIns="2273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789"/>
              </a:spcBef>
            </a:pPr>
            <a:r>
              <a:rPr sz="4400" dirty="0"/>
              <a:t>Content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27073"/>
            <a:ext cx="6918959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entury"/>
                <a:cs typeface="Century"/>
              </a:rPr>
              <a:t>Introduction</a:t>
            </a:r>
            <a:endParaRPr sz="3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45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entury"/>
                <a:cs typeface="Century"/>
              </a:rPr>
              <a:t>Stages of Conflict</a:t>
            </a:r>
            <a:r>
              <a:rPr sz="3200" spc="-2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Management</a:t>
            </a:r>
            <a:endParaRPr sz="3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45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entury"/>
                <a:cs typeface="Century"/>
              </a:rPr>
              <a:t>A case study on Maruti Suzuki</a:t>
            </a:r>
            <a:r>
              <a:rPr sz="3200" spc="-290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Ltd</a:t>
            </a:r>
            <a:endParaRPr sz="3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45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entury"/>
                <a:cs typeface="Century"/>
              </a:rPr>
              <a:t>Conclusion</a:t>
            </a:r>
            <a:endParaRPr sz="32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035"/>
              </a:spcBef>
            </a:pPr>
            <a:r>
              <a:rPr dirty="0"/>
              <a:t>Stages of Conflict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9753"/>
            <a:ext cx="3436620" cy="236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5455" marR="80010" indent="-453390">
              <a:lnSpc>
                <a:spcPct val="120100"/>
              </a:lnSpc>
              <a:spcBef>
                <a:spcPts val="100"/>
              </a:spcBef>
            </a:pPr>
            <a:r>
              <a:rPr sz="3200" b="1" dirty="0">
                <a:latin typeface="Century"/>
                <a:cs typeface="Century"/>
              </a:rPr>
              <a:t>Stage </a:t>
            </a:r>
            <a:r>
              <a:rPr sz="3200" b="1" spc="-5" dirty="0">
                <a:latin typeface="Century"/>
                <a:cs typeface="Century"/>
              </a:rPr>
              <a:t>4:</a:t>
            </a:r>
            <a:r>
              <a:rPr sz="3200" b="1" spc="-8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Behavior  </a:t>
            </a:r>
            <a:r>
              <a:rPr sz="3200" b="1" spc="-5" dirty="0">
                <a:latin typeface="Century"/>
                <a:cs typeface="Century"/>
              </a:rPr>
              <a:t>Overt</a:t>
            </a:r>
            <a:r>
              <a:rPr sz="3200" b="1" spc="-45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conflict</a:t>
            </a:r>
            <a:endParaRPr sz="320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latin typeface="Century"/>
                <a:cs typeface="Century"/>
              </a:rPr>
              <a:t>Party’s</a:t>
            </a:r>
            <a:r>
              <a:rPr sz="3200" b="1" spc="-105" dirty="0">
                <a:latin typeface="Century"/>
                <a:cs typeface="Century"/>
              </a:rPr>
              <a:t> </a:t>
            </a:r>
            <a:r>
              <a:rPr sz="3200" b="1" spc="5" dirty="0">
                <a:latin typeface="Century"/>
                <a:cs typeface="Century"/>
              </a:rPr>
              <a:t>behavior</a:t>
            </a:r>
            <a:endParaRPr sz="3200">
              <a:latin typeface="Century"/>
              <a:cs typeface="Century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10" dirty="0">
                <a:latin typeface="Century"/>
                <a:cs typeface="Century"/>
              </a:rPr>
              <a:t>Other’s</a:t>
            </a:r>
            <a:r>
              <a:rPr sz="3200" b="1" spc="-8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reaction</a:t>
            </a:r>
            <a:endParaRPr sz="3200">
              <a:latin typeface="Century"/>
              <a:cs typeface="Centur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3824" y="4028631"/>
            <a:ext cx="8437245" cy="2829560"/>
            <a:chOff x="163824" y="4028631"/>
            <a:chExt cx="8437245" cy="2829560"/>
          </a:xfrm>
        </p:grpSpPr>
        <p:sp>
          <p:nvSpPr>
            <p:cNvPr id="5" name="object 5"/>
            <p:cNvSpPr/>
            <p:nvPr/>
          </p:nvSpPr>
          <p:spPr>
            <a:xfrm>
              <a:off x="163824" y="4028631"/>
              <a:ext cx="8436874" cy="28293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5561" y="4115561"/>
              <a:ext cx="8153400" cy="2677795"/>
            </a:xfrm>
            <a:custGeom>
              <a:avLst/>
              <a:gdLst/>
              <a:ahLst/>
              <a:cxnLst/>
              <a:rect l="l" t="t" r="r" b="b"/>
              <a:pathLst>
                <a:path w="8153400" h="2677795">
                  <a:moveTo>
                    <a:pt x="8153400" y="0"/>
                  </a:moveTo>
                  <a:lnTo>
                    <a:pt x="0" y="0"/>
                  </a:lnTo>
                  <a:lnTo>
                    <a:pt x="0" y="2677668"/>
                  </a:lnTo>
                  <a:lnTo>
                    <a:pt x="8153400" y="2677668"/>
                  </a:lnTo>
                  <a:lnTo>
                    <a:pt x="8153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5561" y="4115561"/>
              <a:ext cx="8153400" cy="2677795"/>
            </a:xfrm>
            <a:custGeom>
              <a:avLst/>
              <a:gdLst/>
              <a:ahLst/>
              <a:cxnLst/>
              <a:rect l="l" t="t" r="r" b="b"/>
              <a:pathLst>
                <a:path w="8153400" h="2677795">
                  <a:moveTo>
                    <a:pt x="0" y="2677668"/>
                  </a:moveTo>
                  <a:lnTo>
                    <a:pt x="8153400" y="2677668"/>
                  </a:lnTo>
                  <a:lnTo>
                    <a:pt x="8153400" y="0"/>
                  </a:lnTo>
                  <a:lnTo>
                    <a:pt x="0" y="0"/>
                  </a:lnTo>
                  <a:lnTo>
                    <a:pt x="0" y="2677668"/>
                  </a:lnTo>
                  <a:close/>
                </a:path>
              </a:pathLst>
            </a:custGeom>
            <a:ln w="25908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59222" y="4144136"/>
            <a:ext cx="1219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entury"/>
                <a:cs typeface="Century"/>
              </a:rPr>
              <a:t>con</a:t>
            </a:r>
            <a:r>
              <a:rPr sz="2800" b="1" spc="10" dirty="0">
                <a:latin typeface="Century"/>
                <a:cs typeface="Century"/>
              </a:rPr>
              <a:t>f</a:t>
            </a:r>
            <a:r>
              <a:rPr sz="2800" b="1" spc="-5" dirty="0">
                <a:latin typeface="Century"/>
                <a:cs typeface="Century"/>
              </a:rPr>
              <a:t>l</a:t>
            </a:r>
            <a:r>
              <a:rPr sz="2800" b="1" spc="5" dirty="0">
                <a:latin typeface="Century"/>
                <a:cs typeface="Century"/>
              </a:rPr>
              <a:t>i</a:t>
            </a:r>
            <a:r>
              <a:rPr sz="2800" b="1" spc="-5" dirty="0">
                <a:latin typeface="Century"/>
                <a:cs typeface="Century"/>
              </a:rPr>
              <a:t>ct</a:t>
            </a:r>
            <a:endParaRPr sz="2800">
              <a:latin typeface="Century"/>
              <a:cs typeface="Centur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1660" y="4144136"/>
            <a:ext cx="1946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63930" algn="l"/>
                <a:tab pos="1556385" algn="l"/>
              </a:tabLst>
            </a:pPr>
            <a:r>
              <a:rPr sz="2800" b="1" spc="-10" dirty="0">
                <a:latin typeface="Century"/>
                <a:cs typeface="Century"/>
              </a:rPr>
              <a:t>ge</a:t>
            </a:r>
            <a:r>
              <a:rPr sz="2800" b="1" dirty="0">
                <a:latin typeface="Century"/>
                <a:cs typeface="Century"/>
              </a:rPr>
              <a:t>t</a:t>
            </a:r>
            <a:r>
              <a:rPr sz="2800" b="1" spc="-5" dirty="0">
                <a:latin typeface="Century"/>
                <a:cs typeface="Century"/>
              </a:rPr>
              <a:t>s</a:t>
            </a:r>
            <a:r>
              <a:rPr sz="2800" b="1" dirty="0">
                <a:latin typeface="Century"/>
                <a:cs typeface="Century"/>
              </a:rPr>
              <a:t>	</a:t>
            </a:r>
            <a:r>
              <a:rPr sz="2800" b="1" spc="-15" dirty="0">
                <a:latin typeface="Century"/>
                <a:cs typeface="Century"/>
              </a:rPr>
              <a:t>t</a:t>
            </a:r>
            <a:r>
              <a:rPr sz="2800" b="1" spc="-5" dirty="0">
                <a:latin typeface="Century"/>
                <a:cs typeface="Century"/>
              </a:rPr>
              <a:t>o</a:t>
            </a:r>
            <a:r>
              <a:rPr sz="2800" b="1" dirty="0">
                <a:latin typeface="Century"/>
                <a:cs typeface="Century"/>
              </a:rPr>
              <a:t>	be</a:t>
            </a:r>
            <a:endParaRPr sz="2800">
              <a:latin typeface="Century"/>
              <a:cs typeface="Centur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3540" y="4144136"/>
            <a:ext cx="46196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026160" algn="l"/>
                <a:tab pos="1580515" algn="l"/>
                <a:tab pos="2058035" algn="l"/>
                <a:tab pos="2100580" algn="l"/>
                <a:tab pos="3300095" algn="l"/>
                <a:tab pos="3977004" algn="l"/>
              </a:tabLst>
            </a:pPr>
            <a:r>
              <a:rPr sz="2800" b="1" dirty="0">
                <a:latin typeface="Century"/>
                <a:cs typeface="Century"/>
              </a:rPr>
              <a:t>This	</a:t>
            </a:r>
            <a:r>
              <a:rPr sz="2800" b="1" spc="-10" dirty="0">
                <a:latin typeface="Century"/>
                <a:cs typeface="Century"/>
              </a:rPr>
              <a:t>is	</a:t>
            </a:r>
            <a:r>
              <a:rPr sz="2800" b="1" spc="-5" dirty="0">
                <a:latin typeface="Century"/>
                <a:cs typeface="Century"/>
              </a:rPr>
              <a:t>a	phase	where  </a:t>
            </a:r>
            <a:r>
              <a:rPr sz="2800" b="1" spc="5" dirty="0">
                <a:latin typeface="Century"/>
                <a:cs typeface="Century"/>
              </a:rPr>
              <a:t>d</a:t>
            </a:r>
            <a:r>
              <a:rPr sz="2800" b="1" spc="-5" dirty="0">
                <a:latin typeface="Century"/>
                <a:cs typeface="Century"/>
              </a:rPr>
              <a:t>i</a:t>
            </a:r>
            <a:r>
              <a:rPr sz="2800" b="1" dirty="0">
                <a:latin typeface="Century"/>
                <a:cs typeface="Century"/>
              </a:rPr>
              <a:t>s</a:t>
            </a:r>
            <a:r>
              <a:rPr sz="2800" b="1" spc="-10" dirty="0">
                <a:latin typeface="Century"/>
                <a:cs typeface="Century"/>
              </a:rPr>
              <a:t>t</a:t>
            </a:r>
            <a:r>
              <a:rPr sz="2800" b="1" dirty="0">
                <a:latin typeface="Century"/>
                <a:cs typeface="Century"/>
              </a:rPr>
              <a:t>i</a:t>
            </a:r>
            <a:r>
              <a:rPr sz="2800" b="1" spc="-5" dirty="0">
                <a:latin typeface="Century"/>
                <a:cs typeface="Century"/>
              </a:rPr>
              <a:t>nc</a:t>
            </a:r>
            <a:r>
              <a:rPr sz="2800" b="1" spc="10" dirty="0">
                <a:latin typeface="Century"/>
                <a:cs typeface="Century"/>
              </a:rPr>
              <a:t>t</a:t>
            </a:r>
            <a:r>
              <a:rPr sz="2800" b="1" spc="-5" dirty="0">
                <a:latin typeface="Century"/>
                <a:cs typeface="Century"/>
              </a:rPr>
              <a:t>ly</a:t>
            </a:r>
            <a:r>
              <a:rPr sz="2800" b="1" dirty="0">
                <a:latin typeface="Century"/>
                <a:cs typeface="Century"/>
              </a:rPr>
              <a:t>			</a:t>
            </a:r>
            <a:r>
              <a:rPr sz="2800" b="1" spc="-5" dirty="0">
                <a:latin typeface="Century"/>
                <a:cs typeface="Century"/>
              </a:rPr>
              <a:t>o</a:t>
            </a:r>
            <a:r>
              <a:rPr sz="2800" b="1" dirty="0">
                <a:latin typeface="Century"/>
                <a:cs typeface="Century"/>
              </a:rPr>
              <a:t>bv</a:t>
            </a:r>
            <a:r>
              <a:rPr sz="2800" b="1" spc="-5" dirty="0">
                <a:latin typeface="Century"/>
                <a:cs typeface="Century"/>
              </a:rPr>
              <a:t>i</a:t>
            </a:r>
            <a:r>
              <a:rPr sz="2800" b="1" spc="-20" dirty="0">
                <a:latin typeface="Century"/>
                <a:cs typeface="Century"/>
              </a:rPr>
              <a:t>o</a:t>
            </a:r>
            <a:r>
              <a:rPr sz="2800" b="1" spc="-5" dirty="0">
                <a:latin typeface="Century"/>
                <a:cs typeface="Century"/>
              </a:rPr>
              <a:t>u</a:t>
            </a:r>
            <a:r>
              <a:rPr sz="2800" b="1" spc="10" dirty="0">
                <a:latin typeface="Century"/>
                <a:cs typeface="Century"/>
              </a:rPr>
              <a:t>s</a:t>
            </a:r>
            <a:r>
              <a:rPr sz="2800" b="1" spc="-5" dirty="0">
                <a:latin typeface="Century"/>
                <a:cs typeface="Century"/>
              </a:rPr>
              <a:t>.</a:t>
            </a:r>
            <a:r>
              <a:rPr sz="2800" b="1" dirty="0">
                <a:latin typeface="Century"/>
                <a:cs typeface="Century"/>
              </a:rPr>
              <a:t>	</a:t>
            </a:r>
            <a:r>
              <a:rPr sz="2800" b="1" spc="-10" dirty="0">
                <a:latin typeface="Century"/>
                <a:cs typeface="Century"/>
              </a:rPr>
              <a:t>The</a:t>
            </a:r>
            <a:endParaRPr sz="2800">
              <a:latin typeface="Century"/>
              <a:cs typeface="Centur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5736" y="4570857"/>
            <a:ext cx="2863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79930" algn="l"/>
              </a:tabLst>
            </a:pPr>
            <a:r>
              <a:rPr sz="2800" b="1" spc="-10" dirty="0">
                <a:latin typeface="Century"/>
                <a:cs typeface="Century"/>
              </a:rPr>
              <a:t>b</a:t>
            </a:r>
            <a:r>
              <a:rPr sz="2800" b="1" dirty="0">
                <a:latin typeface="Century"/>
                <a:cs typeface="Century"/>
              </a:rPr>
              <a:t>e</a:t>
            </a:r>
            <a:r>
              <a:rPr sz="2800" b="1" spc="-5" dirty="0">
                <a:latin typeface="Century"/>
                <a:cs typeface="Century"/>
              </a:rPr>
              <a:t>ha</a:t>
            </a:r>
            <a:r>
              <a:rPr sz="2800" b="1" dirty="0">
                <a:latin typeface="Century"/>
                <a:cs typeface="Century"/>
              </a:rPr>
              <a:t>v</a:t>
            </a:r>
            <a:r>
              <a:rPr sz="2800" b="1" spc="-5" dirty="0">
                <a:latin typeface="Century"/>
                <a:cs typeface="Century"/>
              </a:rPr>
              <a:t>i</a:t>
            </a:r>
            <a:r>
              <a:rPr sz="2800" b="1" spc="5" dirty="0">
                <a:latin typeface="Century"/>
                <a:cs typeface="Century"/>
              </a:rPr>
              <a:t>o</a:t>
            </a:r>
            <a:r>
              <a:rPr sz="2800" b="1" spc="-5" dirty="0">
                <a:latin typeface="Century"/>
                <a:cs typeface="Century"/>
              </a:rPr>
              <a:t>r</a:t>
            </a:r>
            <a:r>
              <a:rPr sz="2800" b="1" dirty="0">
                <a:latin typeface="Century"/>
                <a:cs typeface="Century"/>
              </a:rPr>
              <a:t>	</a:t>
            </a:r>
            <a:r>
              <a:rPr sz="2800" b="1" spc="-5" dirty="0">
                <a:latin typeface="Century"/>
                <a:cs typeface="Century"/>
              </a:rPr>
              <a:t>st</a:t>
            </a:r>
            <a:r>
              <a:rPr sz="2800" b="1" dirty="0">
                <a:latin typeface="Century"/>
                <a:cs typeface="Century"/>
              </a:rPr>
              <a:t>a</a:t>
            </a:r>
            <a:r>
              <a:rPr sz="2800" b="1" spc="-10" dirty="0">
                <a:latin typeface="Century"/>
                <a:cs typeface="Century"/>
              </a:rPr>
              <a:t>ge</a:t>
            </a:r>
            <a:endParaRPr sz="2800">
              <a:latin typeface="Century"/>
              <a:cs typeface="Centur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4997272"/>
            <a:ext cx="799655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latin typeface="Century"/>
                <a:cs typeface="Century"/>
              </a:rPr>
              <a:t>incorporates </a:t>
            </a:r>
            <a:r>
              <a:rPr sz="2800" b="1" spc="-10" dirty="0">
                <a:latin typeface="Century"/>
                <a:cs typeface="Century"/>
              </a:rPr>
              <a:t>the </a:t>
            </a:r>
            <a:r>
              <a:rPr sz="2800" b="1" spc="-5" dirty="0">
                <a:latin typeface="Century"/>
                <a:cs typeface="Century"/>
              </a:rPr>
              <a:t>announcements, activities, </a:t>
            </a:r>
            <a:r>
              <a:rPr sz="2800" b="1" dirty="0">
                <a:latin typeface="Century"/>
                <a:cs typeface="Century"/>
              </a:rPr>
              <a:t>and  </a:t>
            </a:r>
            <a:r>
              <a:rPr sz="2800" b="1" spc="-5" dirty="0">
                <a:latin typeface="Century"/>
                <a:cs typeface="Century"/>
              </a:rPr>
              <a:t>responses made by </a:t>
            </a:r>
            <a:r>
              <a:rPr sz="2800" b="1" spc="-10" dirty="0">
                <a:latin typeface="Century"/>
                <a:cs typeface="Century"/>
              </a:rPr>
              <a:t>the </a:t>
            </a:r>
            <a:r>
              <a:rPr sz="2800" b="1" spc="-5" dirty="0">
                <a:latin typeface="Century"/>
                <a:cs typeface="Century"/>
              </a:rPr>
              <a:t>conflict parties. </a:t>
            </a:r>
            <a:r>
              <a:rPr sz="2800" b="1" spc="-10" dirty="0">
                <a:latin typeface="Century"/>
                <a:cs typeface="Century"/>
              </a:rPr>
              <a:t>These  </a:t>
            </a:r>
            <a:r>
              <a:rPr sz="2800" b="1" dirty="0">
                <a:latin typeface="Century"/>
                <a:cs typeface="Century"/>
              </a:rPr>
              <a:t>conflict </a:t>
            </a:r>
            <a:r>
              <a:rPr sz="2800" b="1" spc="-5" dirty="0">
                <a:latin typeface="Century"/>
                <a:cs typeface="Century"/>
              </a:rPr>
              <a:t>practices </a:t>
            </a:r>
            <a:r>
              <a:rPr sz="2800" b="1" dirty="0">
                <a:latin typeface="Century"/>
                <a:cs typeface="Century"/>
              </a:rPr>
              <a:t>are </a:t>
            </a:r>
            <a:r>
              <a:rPr sz="2800" b="1" spc="-5" dirty="0">
                <a:latin typeface="Century"/>
                <a:cs typeface="Century"/>
              </a:rPr>
              <a:t>typically </a:t>
            </a:r>
            <a:r>
              <a:rPr sz="2800" b="1" spc="-10" dirty="0">
                <a:latin typeface="Century"/>
                <a:cs typeface="Century"/>
              </a:rPr>
              <a:t>obvious </a:t>
            </a:r>
            <a:r>
              <a:rPr sz="2800" b="1" spc="-5" dirty="0">
                <a:latin typeface="Century"/>
                <a:cs typeface="Century"/>
              </a:rPr>
              <a:t>endeavor  </a:t>
            </a:r>
            <a:r>
              <a:rPr sz="2800" b="1" dirty="0">
                <a:latin typeface="Century"/>
                <a:cs typeface="Century"/>
              </a:rPr>
              <a:t>to execute every </a:t>
            </a:r>
            <a:r>
              <a:rPr sz="2800" b="1" spc="-15" dirty="0">
                <a:latin typeface="Century"/>
                <a:cs typeface="Century"/>
              </a:rPr>
              <a:t>party’s</a:t>
            </a:r>
            <a:r>
              <a:rPr sz="2800" b="1" spc="-110" dirty="0">
                <a:latin typeface="Century"/>
                <a:cs typeface="Century"/>
              </a:rPr>
              <a:t> </a:t>
            </a:r>
            <a:r>
              <a:rPr sz="2800" b="1" dirty="0">
                <a:latin typeface="Century"/>
                <a:cs typeface="Century"/>
              </a:rPr>
              <a:t>goal.</a:t>
            </a:r>
            <a:endParaRPr sz="2800">
              <a:latin typeface="Century"/>
              <a:cs typeface="Century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26957" y="642680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035"/>
              </a:spcBef>
            </a:pPr>
            <a:r>
              <a:rPr dirty="0"/>
              <a:t>Stages of Conflict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40" y="1627073"/>
            <a:ext cx="5984875" cy="227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713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"/>
                <a:cs typeface="Century"/>
              </a:rPr>
              <a:t>Stage </a:t>
            </a:r>
            <a:r>
              <a:rPr sz="3200" b="1" spc="-5" dirty="0">
                <a:latin typeface="Century"/>
                <a:cs typeface="Century"/>
              </a:rPr>
              <a:t>5:</a:t>
            </a:r>
            <a:r>
              <a:rPr sz="3200" b="1" spc="-110" dirty="0">
                <a:latin typeface="Century"/>
                <a:cs typeface="Century"/>
              </a:rPr>
              <a:t> </a:t>
            </a:r>
            <a:r>
              <a:rPr sz="3200" b="1" spc="5" dirty="0">
                <a:latin typeface="Century"/>
                <a:cs typeface="Century"/>
              </a:rPr>
              <a:t>Outcomes</a:t>
            </a:r>
            <a:endParaRPr sz="3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00">
              <a:latin typeface="Century"/>
              <a:cs typeface="Century"/>
            </a:endParaRPr>
          </a:p>
          <a:p>
            <a:pPr marL="12700" marR="2825115">
              <a:lnSpc>
                <a:spcPct val="120000"/>
              </a:lnSpc>
              <a:spcBef>
                <a:spcPts val="5"/>
              </a:spcBef>
            </a:pPr>
            <a:r>
              <a:rPr sz="3200" b="1" dirty="0">
                <a:latin typeface="Century"/>
                <a:cs typeface="Century"/>
              </a:rPr>
              <a:t>Decreased</a:t>
            </a:r>
            <a:r>
              <a:rPr sz="3200" b="1" spc="-105" dirty="0">
                <a:latin typeface="Century"/>
                <a:cs typeface="Century"/>
              </a:rPr>
              <a:t> </a:t>
            </a:r>
            <a:r>
              <a:rPr sz="3200" b="1" spc="5" dirty="0">
                <a:latin typeface="Century"/>
                <a:cs typeface="Century"/>
              </a:rPr>
              <a:t>group  </a:t>
            </a:r>
            <a:r>
              <a:rPr sz="3200" b="1" dirty="0">
                <a:latin typeface="Century"/>
                <a:cs typeface="Century"/>
              </a:rPr>
              <a:t>performance</a:t>
            </a:r>
            <a:endParaRPr sz="3200">
              <a:latin typeface="Century"/>
              <a:cs typeface="Centur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5590" y="5139690"/>
            <a:ext cx="306133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3535" marR="5080" indent="-33147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entury"/>
                <a:cs typeface="Century"/>
              </a:rPr>
              <a:t>Increased</a:t>
            </a:r>
            <a:r>
              <a:rPr sz="3200" b="1" spc="-90" dirty="0">
                <a:latin typeface="Century"/>
                <a:cs typeface="Century"/>
              </a:rPr>
              <a:t> </a:t>
            </a:r>
            <a:r>
              <a:rPr sz="3200" b="1" spc="5" dirty="0">
                <a:latin typeface="Century"/>
                <a:cs typeface="Century"/>
              </a:rPr>
              <a:t>group  </a:t>
            </a:r>
            <a:r>
              <a:rPr sz="3200" b="1" dirty="0">
                <a:latin typeface="Century"/>
                <a:cs typeface="Century"/>
              </a:rPr>
              <a:t>performance</a:t>
            </a:r>
            <a:endParaRPr sz="3200">
              <a:latin typeface="Century"/>
              <a:cs typeface="Centur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027" y="4034028"/>
            <a:ext cx="3421379" cy="244792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400">
              <a:latin typeface="Times New Roman"/>
              <a:cs typeface="Times New Roman"/>
            </a:endParaRPr>
          </a:p>
          <a:p>
            <a:pPr marL="248285">
              <a:lnSpc>
                <a:spcPct val="100000"/>
              </a:lnSpc>
            </a:pPr>
            <a:r>
              <a:rPr sz="3200" b="1" dirty="0">
                <a:latin typeface="Century"/>
                <a:cs typeface="Century"/>
              </a:rPr>
              <a:t>performance</a:t>
            </a:r>
            <a:endParaRPr sz="3200">
              <a:latin typeface="Century"/>
              <a:cs typeface="Centur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4038600"/>
            <a:ext cx="3412236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715255" y="2505455"/>
            <a:ext cx="3792220" cy="2546985"/>
            <a:chOff x="4715255" y="2505455"/>
            <a:chExt cx="3792220" cy="2546985"/>
          </a:xfrm>
        </p:grpSpPr>
        <p:sp>
          <p:nvSpPr>
            <p:cNvPr id="8" name="object 8"/>
            <p:cNvSpPr/>
            <p:nvPr/>
          </p:nvSpPr>
          <p:spPr>
            <a:xfrm>
              <a:off x="4724399" y="2667253"/>
              <a:ext cx="3773424" cy="23756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19827" y="2510027"/>
              <a:ext cx="3782695" cy="2537460"/>
            </a:xfrm>
            <a:custGeom>
              <a:avLst/>
              <a:gdLst/>
              <a:ahLst/>
              <a:cxnLst/>
              <a:rect l="l" t="t" r="r" b="b"/>
              <a:pathLst>
                <a:path w="3782695" h="2537460">
                  <a:moveTo>
                    <a:pt x="0" y="2537460"/>
                  </a:moveTo>
                  <a:lnTo>
                    <a:pt x="3782568" y="2537460"/>
                  </a:lnTo>
                  <a:lnTo>
                    <a:pt x="3782568" y="0"/>
                  </a:lnTo>
                  <a:lnTo>
                    <a:pt x="0" y="0"/>
                  </a:lnTo>
                  <a:lnTo>
                    <a:pt x="0" y="2537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6279"/>
            <a:ext cx="9037320" cy="5257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3836" y="0"/>
            <a:ext cx="61061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>
                <a:solidFill>
                  <a:srgbClr val="FF0000"/>
                </a:solidFill>
              </a:rPr>
              <a:t>Case </a:t>
            </a:r>
            <a:r>
              <a:rPr sz="7200" dirty="0">
                <a:solidFill>
                  <a:srgbClr val="FF0000"/>
                </a:solidFill>
              </a:rPr>
              <a:t>Study</a:t>
            </a:r>
            <a:r>
              <a:rPr sz="7200" spc="-125" dirty="0">
                <a:solidFill>
                  <a:srgbClr val="FF0000"/>
                </a:solidFill>
              </a:rPr>
              <a:t> </a:t>
            </a:r>
            <a:r>
              <a:rPr sz="7200" spc="-5" dirty="0">
                <a:solidFill>
                  <a:srgbClr val="FF0000"/>
                </a:solidFill>
              </a:rPr>
              <a:t>on</a:t>
            </a:r>
            <a:endParaRPr sz="7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962" y="76961"/>
            <a:ext cx="8229600" cy="838200"/>
          </a:xfrm>
          <a:prstGeom prst="rect">
            <a:avLst/>
          </a:prstGeom>
          <a:solidFill>
            <a:srgbClr val="FFFFFF"/>
          </a:solidFill>
          <a:ln w="25907">
            <a:solidFill>
              <a:srgbClr val="4AACC5"/>
            </a:solidFill>
          </a:ln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4400" dirty="0"/>
              <a:t>Objective</a:t>
            </a:r>
            <a:endParaRPr sz="4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59"/>
              </a:spcBef>
            </a:pPr>
            <a:r>
              <a:rPr spc="-140" dirty="0"/>
              <a:t>To </a:t>
            </a:r>
            <a:r>
              <a:rPr spc="-10" dirty="0"/>
              <a:t>give </a:t>
            </a:r>
            <a:r>
              <a:rPr spc="-5" dirty="0"/>
              <a:t>business, social </a:t>
            </a:r>
            <a:r>
              <a:rPr dirty="0"/>
              <a:t>and historical  </a:t>
            </a:r>
            <a:r>
              <a:rPr spc="-5" dirty="0"/>
              <a:t>perspective of the reasons behind the  series of </a:t>
            </a:r>
            <a:r>
              <a:rPr dirty="0"/>
              <a:t>incidents that </a:t>
            </a:r>
            <a:r>
              <a:rPr spc="-5" dirty="0"/>
              <a:t>took place due to </a:t>
            </a:r>
            <a:r>
              <a:rPr spc="-10" dirty="0"/>
              <a:t>the  </a:t>
            </a:r>
            <a:r>
              <a:rPr dirty="0"/>
              <a:t>conflict at </a:t>
            </a:r>
            <a:r>
              <a:rPr spc="-5" dirty="0"/>
              <a:t>the Manesar plant of</a:t>
            </a:r>
            <a:r>
              <a:rPr spc="700" dirty="0"/>
              <a:t> </a:t>
            </a:r>
            <a:r>
              <a:rPr spc="-5" dirty="0"/>
              <a:t>Maruti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4554092"/>
            <a:ext cx="6918959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9245" algn="l"/>
                <a:tab pos="2386965" algn="l"/>
                <a:tab pos="3088640" algn="l"/>
                <a:tab pos="4415790" algn="l"/>
                <a:tab pos="5252720" algn="l"/>
              </a:tabLst>
            </a:pPr>
            <a:r>
              <a:rPr sz="3000" b="1" dirty="0">
                <a:latin typeface="Century"/>
                <a:cs typeface="Century"/>
              </a:rPr>
              <a:t>murder	of	</a:t>
            </a:r>
            <a:r>
              <a:rPr sz="3000" b="1" spc="-5" dirty="0">
                <a:latin typeface="Century"/>
                <a:cs typeface="Century"/>
              </a:rPr>
              <a:t>a	</a:t>
            </a:r>
            <a:r>
              <a:rPr sz="3000" b="1" dirty="0">
                <a:latin typeface="Century"/>
                <a:cs typeface="Century"/>
              </a:rPr>
              <a:t>senior	</a:t>
            </a:r>
            <a:r>
              <a:rPr sz="3000" b="1" spc="-5" dirty="0">
                <a:latin typeface="Century"/>
                <a:cs typeface="Century"/>
              </a:rPr>
              <a:t>HR	executive</a:t>
            </a:r>
            <a:endParaRPr sz="3000">
              <a:latin typeface="Century"/>
              <a:cs typeface="Centur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4142613"/>
            <a:ext cx="807085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420"/>
              </a:lnSpc>
              <a:spcBef>
                <a:spcPts val="100"/>
              </a:spcBef>
              <a:tabLst>
                <a:tab pos="1290955" algn="l"/>
                <a:tab pos="2845435" algn="l"/>
                <a:tab pos="3360420" algn="l"/>
                <a:tab pos="4371340" algn="l"/>
                <a:tab pos="5747385" algn="l"/>
                <a:tab pos="6812915" algn="l"/>
                <a:tab pos="7473315" algn="l"/>
              </a:tabLst>
            </a:pPr>
            <a:r>
              <a:rPr sz="3000" b="1" spc="-5" dirty="0">
                <a:latin typeface="Century"/>
                <a:cs typeface="Century"/>
              </a:rPr>
              <a:t>U</a:t>
            </a:r>
            <a:r>
              <a:rPr sz="3000" b="1" dirty="0">
                <a:latin typeface="Century"/>
                <a:cs typeface="Century"/>
              </a:rPr>
              <a:t>d</a:t>
            </a:r>
            <a:r>
              <a:rPr sz="3000" b="1" spc="-10" dirty="0">
                <a:latin typeface="Century"/>
                <a:cs typeface="Century"/>
              </a:rPr>
              <a:t>y</a:t>
            </a:r>
            <a:r>
              <a:rPr sz="3000" b="1" dirty="0">
                <a:latin typeface="Century"/>
                <a:cs typeface="Century"/>
              </a:rPr>
              <a:t>o</a:t>
            </a:r>
            <a:r>
              <a:rPr sz="3000" b="1" spc="-5" dirty="0">
                <a:latin typeface="Century"/>
                <a:cs typeface="Century"/>
              </a:rPr>
              <a:t>g</a:t>
            </a:r>
            <a:r>
              <a:rPr sz="3000" b="1" dirty="0">
                <a:latin typeface="Century"/>
                <a:cs typeface="Century"/>
              </a:rPr>
              <a:t>	</a:t>
            </a:r>
            <a:r>
              <a:rPr sz="3000" b="1" spc="-5" dirty="0">
                <a:latin typeface="Century"/>
                <a:cs typeface="Century"/>
              </a:rPr>
              <a:t>L</a:t>
            </a:r>
            <a:r>
              <a:rPr sz="3000" b="1" spc="10" dirty="0">
                <a:latin typeface="Century"/>
                <a:cs typeface="Century"/>
              </a:rPr>
              <a:t>i</a:t>
            </a:r>
            <a:r>
              <a:rPr sz="3000" b="1" spc="-10" dirty="0">
                <a:latin typeface="Century"/>
                <a:cs typeface="Century"/>
              </a:rPr>
              <a:t>m</a:t>
            </a:r>
            <a:r>
              <a:rPr sz="3000" b="1" dirty="0">
                <a:latin typeface="Century"/>
                <a:cs typeface="Century"/>
              </a:rPr>
              <a:t>i</a:t>
            </a:r>
            <a:r>
              <a:rPr sz="3000" b="1" spc="-10" dirty="0">
                <a:latin typeface="Century"/>
                <a:cs typeface="Century"/>
              </a:rPr>
              <a:t>te</a:t>
            </a:r>
            <a:r>
              <a:rPr sz="3000" b="1" spc="-5" dirty="0">
                <a:latin typeface="Century"/>
                <a:cs typeface="Century"/>
              </a:rPr>
              <a:t>d</a:t>
            </a:r>
            <a:r>
              <a:rPr sz="3000" b="1" dirty="0">
                <a:latin typeface="Century"/>
                <a:cs typeface="Century"/>
              </a:rPr>
              <a:t>	</a:t>
            </a:r>
            <a:r>
              <a:rPr sz="3000" b="1" spc="-5" dirty="0">
                <a:latin typeface="Century"/>
                <a:cs typeface="Century"/>
              </a:rPr>
              <a:t>in</a:t>
            </a:r>
            <a:r>
              <a:rPr sz="3000" b="1" dirty="0">
                <a:latin typeface="Century"/>
                <a:cs typeface="Century"/>
              </a:rPr>
              <a:t>	2</a:t>
            </a:r>
            <a:r>
              <a:rPr sz="3000" b="1" spc="-10" dirty="0">
                <a:latin typeface="Century"/>
                <a:cs typeface="Century"/>
              </a:rPr>
              <a:t>0</a:t>
            </a:r>
            <a:r>
              <a:rPr sz="3000" b="1" dirty="0">
                <a:latin typeface="Century"/>
                <a:cs typeface="Century"/>
              </a:rPr>
              <a:t>1</a:t>
            </a:r>
            <a:r>
              <a:rPr sz="3000" b="1" spc="-5" dirty="0">
                <a:latin typeface="Century"/>
                <a:cs typeface="Century"/>
              </a:rPr>
              <a:t>2</a:t>
            </a:r>
            <a:r>
              <a:rPr sz="3000" b="1" dirty="0">
                <a:latin typeface="Century"/>
                <a:cs typeface="Century"/>
              </a:rPr>
              <a:t>	</a:t>
            </a:r>
            <a:r>
              <a:rPr sz="3000" b="1" spc="-5" dirty="0">
                <a:latin typeface="Century"/>
                <a:cs typeface="Century"/>
              </a:rPr>
              <a:t>w</a:t>
            </a:r>
            <a:r>
              <a:rPr sz="3000" b="1" dirty="0">
                <a:latin typeface="Century"/>
                <a:cs typeface="Century"/>
              </a:rPr>
              <a:t>h</a:t>
            </a:r>
            <a:r>
              <a:rPr sz="3000" b="1" spc="5" dirty="0">
                <a:latin typeface="Century"/>
                <a:cs typeface="Century"/>
              </a:rPr>
              <a:t>i</a:t>
            </a:r>
            <a:r>
              <a:rPr sz="3000" b="1" spc="-5" dirty="0">
                <a:latin typeface="Century"/>
                <a:cs typeface="Century"/>
              </a:rPr>
              <a:t>ch</a:t>
            </a:r>
            <a:r>
              <a:rPr sz="3000" b="1" dirty="0">
                <a:latin typeface="Century"/>
                <a:cs typeface="Century"/>
              </a:rPr>
              <a:t>	</a:t>
            </a:r>
            <a:r>
              <a:rPr sz="3000" b="1" spc="-5" dirty="0">
                <a:latin typeface="Century"/>
                <a:cs typeface="Century"/>
              </a:rPr>
              <a:t>l</a:t>
            </a:r>
            <a:r>
              <a:rPr sz="3000" b="1" spc="5" dirty="0">
                <a:latin typeface="Century"/>
                <a:cs typeface="Century"/>
              </a:rPr>
              <a:t>e</a:t>
            </a:r>
            <a:r>
              <a:rPr sz="3000" b="1" spc="-10" dirty="0">
                <a:latin typeface="Century"/>
                <a:cs typeface="Century"/>
              </a:rPr>
              <a:t>a</a:t>
            </a:r>
            <a:r>
              <a:rPr sz="3000" b="1" spc="-5" dirty="0">
                <a:latin typeface="Century"/>
                <a:cs typeface="Century"/>
              </a:rPr>
              <a:t>d</a:t>
            </a:r>
            <a:r>
              <a:rPr sz="3000" b="1" dirty="0">
                <a:latin typeface="Century"/>
                <a:cs typeface="Century"/>
              </a:rPr>
              <a:t>	</a:t>
            </a:r>
            <a:r>
              <a:rPr sz="3000" b="1" spc="-10" dirty="0">
                <a:latin typeface="Century"/>
                <a:cs typeface="Century"/>
              </a:rPr>
              <a:t>t</a:t>
            </a:r>
            <a:r>
              <a:rPr sz="3000" b="1" spc="-5" dirty="0">
                <a:latin typeface="Century"/>
                <a:cs typeface="Century"/>
              </a:rPr>
              <a:t>o</a:t>
            </a:r>
            <a:r>
              <a:rPr sz="3000" b="1" dirty="0">
                <a:latin typeface="Century"/>
                <a:cs typeface="Century"/>
              </a:rPr>
              <a:t>	</a:t>
            </a:r>
            <a:r>
              <a:rPr sz="3000" b="1" spc="-10" dirty="0">
                <a:latin typeface="Century"/>
                <a:cs typeface="Century"/>
              </a:rPr>
              <a:t>the</a:t>
            </a:r>
            <a:endParaRPr sz="3000">
              <a:latin typeface="Century"/>
              <a:cs typeface="Century"/>
            </a:endParaRPr>
          </a:p>
          <a:p>
            <a:pPr marR="5080" algn="r">
              <a:lnSpc>
                <a:spcPts val="3420"/>
              </a:lnSpc>
            </a:pPr>
            <a:r>
              <a:rPr sz="3000" b="1" spc="-10" dirty="0">
                <a:latin typeface="Century"/>
                <a:cs typeface="Century"/>
              </a:rPr>
              <a:t>and</a:t>
            </a:r>
            <a:endParaRPr sz="3000">
              <a:latin typeface="Century"/>
              <a:cs typeface="Centur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4965268"/>
            <a:ext cx="53066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entury"/>
                <a:cs typeface="Century"/>
              </a:rPr>
              <a:t>extensive damage to</a:t>
            </a:r>
            <a:r>
              <a:rPr sz="3000" b="1" spc="-114" dirty="0">
                <a:latin typeface="Century"/>
                <a:cs typeface="Century"/>
              </a:rPr>
              <a:t> </a:t>
            </a:r>
            <a:r>
              <a:rPr sz="3000" b="1" spc="-35" dirty="0">
                <a:latin typeface="Century"/>
                <a:cs typeface="Century"/>
              </a:rPr>
              <a:t>property.</a:t>
            </a:r>
            <a:endParaRPr sz="30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162" y="1395222"/>
            <a:ext cx="8819515" cy="1600200"/>
          </a:xfrm>
          <a:prstGeom prst="rect">
            <a:avLst/>
          </a:prstGeom>
          <a:solidFill>
            <a:srgbClr val="FFFFFF"/>
          </a:solidFill>
          <a:ln w="25907">
            <a:solidFill>
              <a:srgbClr val="8063A1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336550" marR="140970" indent="-192405">
              <a:lnSpc>
                <a:spcPct val="100000"/>
              </a:lnSpc>
              <a:spcBef>
                <a:spcPts val="1070"/>
              </a:spcBef>
            </a:pPr>
            <a:r>
              <a:rPr sz="4300" dirty="0"/>
              <a:t>Possible Causes </a:t>
            </a:r>
            <a:r>
              <a:rPr sz="4300" spc="-5" dirty="0"/>
              <a:t>of Labour</a:t>
            </a:r>
            <a:r>
              <a:rPr sz="4300" spc="-105" dirty="0"/>
              <a:t> </a:t>
            </a:r>
            <a:r>
              <a:rPr sz="4300" dirty="0"/>
              <a:t>Unrest  </a:t>
            </a:r>
            <a:r>
              <a:rPr sz="4300" spc="-10" dirty="0"/>
              <a:t>at </a:t>
            </a:r>
            <a:r>
              <a:rPr sz="4300" spc="-5" dirty="0"/>
              <a:t>Maruti </a:t>
            </a:r>
            <a:r>
              <a:rPr sz="4300" dirty="0"/>
              <a:t>Udyog </a:t>
            </a:r>
            <a:r>
              <a:rPr sz="4300" spc="-5" dirty="0"/>
              <a:t>Manesar</a:t>
            </a:r>
            <a:r>
              <a:rPr sz="4300" spc="-30" dirty="0"/>
              <a:t> </a:t>
            </a:r>
            <a:r>
              <a:rPr sz="4300" dirty="0"/>
              <a:t>Plant</a:t>
            </a:r>
            <a:endParaRPr sz="43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551" y="302133"/>
            <a:ext cx="8602345" cy="601091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62255" marR="506730">
              <a:lnSpc>
                <a:spcPts val="3070"/>
              </a:lnSpc>
              <a:spcBef>
                <a:spcPts val="440"/>
              </a:spcBef>
            </a:pPr>
            <a:r>
              <a:rPr sz="2800" b="1" spc="-35" dirty="0">
                <a:latin typeface="Calibri"/>
                <a:cs typeface="Calibri"/>
              </a:rPr>
              <a:t>Wage </a:t>
            </a:r>
            <a:r>
              <a:rPr sz="2800" b="1" spc="-5" dirty="0">
                <a:latin typeface="Calibri"/>
                <a:cs typeface="Calibri"/>
              </a:rPr>
              <a:t>disparities </a:t>
            </a:r>
            <a:r>
              <a:rPr sz="2800" b="1" spc="-15" dirty="0">
                <a:latin typeface="Calibri"/>
                <a:cs typeface="Calibri"/>
              </a:rPr>
              <a:t>between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regular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20" dirty="0">
                <a:latin typeface="Calibri"/>
                <a:cs typeface="Calibri"/>
              </a:rPr>
              <a:t>contracted  workers.</a:t>
            </a:r>
            <a:endParaRPr sz="2800">
              <a:latin typeface="Calibri"/>
              <a:cs typeface="Calibri"/>
            </a:endParaRPr>
          </a:p>
          <a:p>
            <a:pPr marL="254000">
              <a:lnSpc>
                <a:spcPct val="100000"/>
              </a:lnSpc>
              <a:spcBef>
                <a:spcPts val="2485"/>
              </a:spcBef>
            </a:pPr>
            <a:r>
              <a:rPr sz="2800" b="1" spc="-5" dirty="0">
                <a:latin typeface="Calibri"/>
                <a:cs typeface="Calibri"/>
              </a:rPr>
              <a:t>Lack of </a:t>
            </a:r>
            <a:r>
              <a:rPr sz="2800" b="1" spc="-10" dirty="0">
                <a:latin typeface="Calibri"/>
                <a:cs typeface="Calibri"/>
              </a:rPr>
              <a:t>trust between </a:t>
            </a:r>
            <a:r>
              <a:rPr sz="2800" b="1" spc="-5" dirty="0">
                <a:latin typeface="Calibri"/>
                <a:cs typeface="Calibri"/>
              </a:rPr>
              <a:t>the HR </a:t>
            </a:r>
            <a:r>
              <a:rPr sz="2800" b="1" spc="-20" dirty="0">
                <a:latin typeface="Calibri"/>
                <a:cs typeface="Calibri"/>
              </a:rPr>
              <a:t>staff </a:t>
            </a:r>
            <a:r>
              <a:rPr sz="2800" b="1" spc="-5" dirty="0">
                <a:latin typeface="Calibri"/>
                <a:cs typeface="Calibri"/>
              </a:rPr>
              <a:t>and the</a:t>
            </a:r>
            <a:r>
              <a:rPr sz="2800" b="1" spc="85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workers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50">
              <a:latin typeface="Calibri"/>
              <a:cs typeface="Calibri"/>
            </a:endParaRPr>
          </a:p>
          <a:p>
            <a:pPr marL="270510" marR="1435100">
              <a:lnSpc>
                <a:spcPts val="3070"/>
              </a:lnSpc>
            </a:pPr>
            <a:r>
              <a:rPr sz="2800" b="1" spc="-5" dirty="0">
                <a:latin typeface="Calibri"/>
                <a:cs typeface="Calibri"/>
              </a:rPr>
              <a:t>Lack </a:t>
            </a:r>
            <a:r>
              <a:rPr sz="2800" b="1" spc="-10" dirty="0">
                <a:latin typeface="Calibri"/>
                <a:cs typeface="Calibri"/>
              </a:rPr>
              <a:t>of </a:t>
            </a:r>
            <a:r>
              <a:rPr sz="2800" b="1" spc="-5" dirty="0">
                <a:latin typeface="Calibri"/>
                <a:cs typeface="Calibri"/>
              </a:rPr>
              <a:t>connectivity and </a:t>
            </a:r>
            <a:r>
              <a:rPr sz="2800" b="1" spc="-10" dirty="0">
                <a:latin typeface="Calibri"/>
                <a:cs typeface="Calibri"/>
              </a:rPr>
              <a:t>active communication  between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5" dirty="0">
                <a:latin typeface="Calibri"/>
                <a:cs typeface="Calibri"/>
              </a:rPr>
              <a:t>management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5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workers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Calibri"/>
              <a:cs typeface="Calibri"/>
            </a:endParaRPr>
          </a:p>
          <a:p>
            <a:pPr marL="24892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latin typeface="Calibri"/>
                <a:cs typeface="Calibri"/>
              </a:rPr>
              <a:t>Lack of </a:t>
            </a:r>
            <a:r>
              <a:rPr sz="2800" b="1" spc="-15" dirty="0">
                <a:latin typeface="Calibri"/>
                <a:cs typeface="Calibri"/>
              </a:rPr>
              <a:t>intelligence </a:t>
            </a:r>
            <a:r>
              <a:rPr sz="2800" b="1" spc="-5" dirty="0">
                <a:latin typeface="Calibri"/>
                <a:cs typeface="Calibri"/>
              </a:rPr>
              <a:t>and</a:t>
            </a:r>
            <a:r>
              <a:rPr sz="2800" b="1" spc="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information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200">
              <a:latin typeface="Calibri"/>
              <a:cs typeface="Calibri"/>
            </a:endParaRPr>
          </a:p>
          <a:p>
            <a:pPr marL="264795" marR="554990">
              <a:lnSpc>
                <a:spcPts val="3070"/>
              </a:lnSpc>
            </a:pPr>
            <a:r>
              <a:rPr sz="2800" b="1" spc="-10" dirty="0">
                <a:latin typeface="Calibri"/>
                <a:cs typeface="Calibri"/>
              </a:rPr>
              <a:t>Possible </a:t>
            </a:r>
            <a:r>
              <a:rPr sz="2800" b="1" spc="-5" dirty="0">
                <a:latin typeface="Calibri"/>
                <a:cs typeface="Calibri"/>
              </a:rPr>
              <a:t>collusion of local police, </a:t>
            </a:r>
            <a:r>
              <a:rPr sz="2800" b="1" spc="-15" dirty="0">
                <a:latin typeface="Calibri"/>
                <a:cs typeface="Calibri"/>
              </a:rPr>
              <a:t>retrenched </a:t>
            </a:r>
            <a:r>
              <a:rPr sz="2800" b="1" spc="-25" dirty="0">
                <a:latin typeface="Calibri"/>
                <a:cs typeface="Calibri"/>
              </a:rPr>
              <a:t>workers  </a:t>
            </a:r>
            <a:r>
              <a:rPr sz="2800" b="1" spc="-5" dirty="0">
                <a:latin typeface="Calibri"/>
                <a:cs typeface="Calibri"/>
              </a:rPr>
              <a:t>and politicians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Calibri"/>
              <a:cs typeface="Calibri"/>
            </a:endParaRPr>
          </a:p>
          <a:p>
            <a:pPr marL="198755" marR="1583055">
              <a:lnSpc>
                <a:spcPts val="3070"/>
              </a:lnSpc>
            </a:pPr>
            <a:r>
              <a:rPr sz="2800" b="1" spc="-5" dirty="0">
                <a:latin typeface="Calibri"/>
                <a:cs typeface="Calibri"/>
              </a:rPr>
              <a:t>Both permanent and </a:t>
            </a:r>
            <a:r>
              <a:rPr sz="2800" b="1" spc="-15" dirty="0">
                <a:latin typeface="Calibri"/>
                <a:cs typeface="Calibri"/>
              </a:rPr>
              <a:t>contracted </a:t>
            </a:r>
            <a:r>
              <a:rPr sz="2800" b="1" spc="-25" dirty="0">
                <a:latin typeface="Calibri"/>
                <a:cs typeface="Calibri"/>
              </a:rPr>
              <a:t>workers </a:t>
            </a:r>
            <a:r>
              <a:rPr sz="2800" b="1" spc="-20" dirty="0">
                <a:latin typeface="Calibri"/>
                <a:cs typeface="Calibri"/>
              </a:rPr>
              <a:t>were  </a:t>
            </a:r>
            <a:r>
              <a:rPr sz="2800" b="1" spc="-10" dirty="0">
                <a:latin typeface="Calibri"/>
                <a:cs typeface="Calibri"/>
              </a:rPr>
              <a:t>unsatisfied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962" y="76961"/>
            <a:ext cx="8229600" cy="762000"/>
          </a:xfrm>
          <a:prstGeom prst="rect">
            <a:avLst/>
          </a:prstGeom>
          <a:solidFill>
            <a:srgbClr val="FFFFFF"/>
          </a:solidFill>
          <a:ln w="25907">
            <a:solidFill>
              <a:srgbClr val="4AACC5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4400" dirty="0"/>
              <a:t>Conclusion</a:t>
            </a:r>
            <a:endParaRPr sz="44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5940" y="1627073"/>
            <a:ext cx="8072755" cy="4124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latin typeface="Century"/>
                <a:cs typeface="Century"/>
              </a:rPr>
              <a:t>The </a:t>
            </a:r>
            <a:r>
              <a:rPr sz="3200" b="1" spc="-5" dirty="0">
                <a:latin typeface="Century"/>
                <a:cs typeface="Century"/>
              </a:rPr>
              <a:t>entire </a:t>
            </a:r>
            <a:r>
              <a:rPr sz="3200" b="1" dirty="0">
                <a:latin typeface="Century"/>
                <a:cs typeface="Century"/>
              </a:rPr>
              <a:t>case study </a:t>
            </a:r>
            <a:r>
              <a:rPr sz="3200" b="1" spc="-5" dirty="0">
                <a:latin typeface="Century"/>
                <a:cs typeface="Century"/>
              </a:rPr>
              <a:t>presents </a:t>
            </a:r>
            <a:r>
              <a:rPr sz="3200" b="1" dirty="0">
                <a:latin typeface="Century"/>
                <a:cs typeface="Century"/>
              </a:rPr>
              <a:t>a </a:t>
            </a:r>
            <a:r>
              <a:rPr sz="3200" b="1" spc="-5" dirty="0">
                <a:latin typeface="Century"/>
                <a:cs typeface="Century"/>
              </a:rPr>
              <a:t>strong  </a:t>
            </a:r>
            <a:r>
              <a:rPr sz="3200" b="1" dirty="0">
                <a:latin typeface="Century"/>
                <a:cs typeface="Century"/>
              </a:rPr>
              <a:t>case </a:t>
            </a:r>
            <a:r>
              <a:rPr sz="3200" b="1" spc="-5" dirty="0">
                <a:latin typeface="Century"/>
                <a:cs typeface="Century"/>
              </a:rPr>
              <a:t>for HR </a:t>
            </a:r>
            <a:r>
              <a:rPr sz="3200" b="1" dirty="0">
                <a:latin typeface="Century"/>
                <a:cs typeface="Century"/>
              </a:rPr>
              <a:t>executives to increase </a:t>
            </a:r>
            <a:r>
              <a:rPr sz="3200" b="1" spc="-5" dirty="0">
                <a:latin typeface="Century"/>
                <a:cs typeface="Century"/>
              </a:rPr>
              <a:t>their  </a:t>
            </a:r>
            <a:r>
              <a:rPr sz="3200" b="1" dirty="0">
                <a:latin typeface="Century"/>
                <a:cs typeface="Century"/>
              </a:rPr>
              <a:t>involvement </a:t>
            </a:r>
            <a:r>
              <a:rPr sz="3200" b="1" spc="-5" dirty="0">
                <a:latin typeface="Century"/>
                <a:cs typeface="Century"/>
              </a:rPr>
              <a:t>at the </a:t>
            </a:r>
            <a:r>
              <a:rPr sz="3200" b="1" dirty="0">
                <a:latin typeface="Century"/>
                <a:cs typeface="Century"/>
              </a:rPr>
              <a:t>floor </a:t>
            </a:r>
            <a:r>
              <a:rPr sz="3200" b="1" spc="-5" dirty="0">
                <a:latin typeface="Century"/>
                <a:cs typeface="Century"/>
              </a:rPr>
              <a:t>level </a:t>
            </a:r>
            <a:r>
              <a:rPr sz="3200" b="1" dirty="0">
                <a:latin typeface="Century"/>
                <a:cs typeface="Century"/>
              </a:rPr>
              <a:t>with  </a:t>
            </a:r>
            <a:r>
              <a:rPr sz="3200" b="1" spc="5" dirty="0">
                <a:latin typeface="Century"/>
                <a:cs typeface="Century"/>
              </a:rPr>
              <a:t>the</a:t>
            </a:r>
            <a:r>
              <a:rPr sz="3200" b="1" spc="869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workers.</a:t>
            </a:r>
            <a:endParaRPr sz="3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450">
              <a:latin typeface="Century"/>
              <a:cs typeface="Century"/>
            </a:endParaRPr>
          </a:p>
          <a:p>
            <a:pPr marL="355600" marR="508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b="1" dirty="0">
                <a:latin typeface="Century"/>
                <a:cs typeface="Century"/>
              </a:rPr>
              <a:t>The </a:t>
            </a:r>
            <a:r>
              <a:rPr sz="3200" b="1" spc="-5" dirty="0">
                <a:latin typeface="Century"/>
                <a:cs typeface="Century"/>
              </a:rPr>
              <a:t>conflict </a:t>
            </a:r>
            <a:r>
              <a:rPr sz="3200" b="1" dirty="0">
                <a:latin typeface="Century"/>
                <a:cs typeface="Century"/>
              </a:rPr>
              <a:t>occurred </a:t>
            </a:r>
            <a:r>
              <a:rPr sz="3200" b="1" spc="-5" dirty="0">
                <a:latin typeface="Century"/>
                <a:cs typeface="Century"/>
              </a:rPr>
              <a:t>due </a:t>
            </a:r>
            <a:r>
              <a:rPr sz="3200" b="1" spc="-10" dirty="0">
                <a:latin typeface="Century"/>
                <a:cs typeface="Century"/>
              </a:rPr>
              <a:t>to </a:t>
            </a:r>
            <a:r>
              <a:rPr sz="3200" b="1" dirty="0">
                <a:latin typeface="Century"/>
                <a:cs typeface="Century"/>
              </a:rPr>
              <a:t>lack </a:t>
            </a:r>
            <a:r>
              <a:rPr sz="3200" b="1" spc="5" dirty="0">
                <a:latin typeface="Century"/>
                <a:cs typeface="Century"/>
              </a:rPr>
              <a:t>of  </a:t>
            </a:r>
            <a:r>
              <a:rPr sz="3200" b="1" dirty="0">
                <a:latin typeface="Century"/>
                <a:cs typeface="Century"/>
              </a:rPr>
              <a:t>communication </a:t>
            </a:r>
            <a:r>
              <a:rPr sz="3200" b="1" spc="-5" dirty="0">
                <a:latin typeface="Century"/>
                <a:cs typeface="Century"/>
              </a:rPr>
              <a:t>between the HR and the  </a:t>
            </a:r>
            <a:r>
              <a:rPr sz="3200" b="1" spc="5" dirty="0">
                <a:latin typeface="Century"/>
                <a:cs typeface="Century"/>
              </a:rPr>
              <a:t>ground </a:t>
            </a:r>
            <a:r>
              <a:rPr sz="3200" b="1" dirty="0">
                <a:latin typeface="Century"/>
                <a:cs typeface="Century"/>
              </a:rPr>
              <a:t>level</a:t>
            </a:r>
            <a:r>
              <a:rPr sz="3200" b="1" spc="-8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workers.</a:t>
            </a:r>
            <a:endParaRPr sz="3200">
              <a:latin typeface="Century"/>
              <a:cs typeface="Centur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86868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90"/>
              </a:spcBef>
            </a:pPr>
            <a:r>
              <a:rPr sz="4400" b="0" spc="-5" dirty="0">
                <a:latin typeface="Calibri"/>
                <a:cs typeface="Calibri"/>
              </a:rPr>
              <a:t>THANK</a:t>
            </a:r>
            <a:r>
              <a:rPr sz="4400" b="0" spc="-10" dirty="0">
                <a:latin typeface="Calibri"/>
                <a:cs typeface="Calibri"/>
              </a:rPr>
              <a:t> </a:t>
            </a:r>
            <a:r>
              <a:rPr sz="4400" b="0" spc="-55" dirty="0">
                <a:latin typeface="Calibri"/>
                <a:cs typeface="Calibri"/>
              </a:rPr>
              <a:t>YOU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813" y="1295400"/>
            <a:ext cx="8996475" cy="5407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7510" y="489331"/>
            <a:ext cx="32670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Introduction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442722" y="1829561"/>
            <a:ext cx="8229600" cy="213360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227965" marR="226695" algn="ctr">
              <a:lnSpc>
                <a:spcPct val="100000"/>
              </a:lnSpc>
              <a:spcBef>
                <a:spcPts val="310"/>
              </a:spcBef>
            </a:pPr>
            <a:r>
              <a:rPr sz="3200" spc="-5" dirty="0">
                <a:latin typeface="Century"/>
                <a:cs typeface="Century"/>
              </a:rPr>
              <a:t>Conflict management </a:t>
            </a:r>
            <a:r>
              <a:rPr sz="3200" dirty="0">
                <a:latin typeface="Century"/>
                <a:cs typeface="Century"/>
              </a:rPr>
              <a:t>is </a:t>
            </a:r>
            <a:r>
              <a:rPr sz="3200" spc="-5" dirty="0">
                <a:latin typeface="Century"/>
                <a:cs typeface="Century"/>
              </a:rPr>
              <a:t>the </a:t>
            </a:r>
            <a:r>
              <a:rPr sz="3200" dirty="0">
                <a:latin typeface="Century"/>
                <a:cs typeface="Century"/>
              </a:rPr>
              <a:t>process </a:t>
            </a:r>
            <a:r>
              <a:rPr sz="3200" spc="-5" dirty="0">
                <a:latin typeface="Century"/>
                <a:cs typeface="Century"/>
              </a:rPr>
              <a:t>in  </a:t>
            </a:r>
            <a:r>
              <a:rPr sz="3200" dirty="0">
                <a:latin typeface="Century"/>
                <a:cs typeface="Century"/>
              </a:rPr>
              <a:t>which </a:t>
            </a:r>
            <a:r>
              <a:rPr sz="3200" spc="-5" dirty="0">
                <a:latin typeface="Century"/>
                <a:cs typeface="Century"/>
              </a:rPr>
              <a:t>the </a:t>
            </a:r>
            <a:r>
              <a:rPr sz="3200" dirty="0">
                <a:latin typeface="Century"/>
                <a:cs typeface="Century"/>
              </a:rPr>
              <a:t>negative aspect needs </a:t>
            </a:r>
            <a:r>
              <a:rPr sz="3200" spc="-5" dirty="0">
                <a:latin typeface="Century"/>
                <a:cs typeface="Century"/>
              </a:rPr>
              <a:t>to </a:t>
            </a:r>
            <a:r>
              <a:rPr sz="3200" spc="-10" dirty="0">
                <a:latin typeface="Century"/>
                <a:cs typeface="Century"/>
              </a:rPr>
              <a:t>be  </a:t>
            </a:r>
            <a:r>
              <a:rPr sz="3200" dirty="0">
                <a:latin typeface="Century"/>
                <a:cs typeface="Century"/>
              </a:rPr>
              <a:t>limited </a:t>
            </a:r>
            <a:r>
              <a:rPr sz="3200" spc="-5" dirty="0">
                <a:latin typeface="Century"/>
                <a:cs typeface="Century"/>
              </a:rPr>
              <a:t>and </a:t>
            </a:r>
            <a:r>
              <a:rPr sz="3200" dirty="0">
                <a:latin typeface="Century"/>
                <a:cs typeface="Century"/>
              </a:rPr>
              <a:t>on other side positive</a:t>
            </a:r>
            <a:r>
              <a:rPr sz="3200" spc="-60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aspects  </a:t>
            </a:r>
            <a:r>
              <a:rPr sz="3200" dirty="0">
                <a:latin typeface="Century"/>
                <a:cs typeface="Century"/>
              </a:rPr>
              <a:t>needs to be</a:t>
            </a:r>
            <a:r>
              <a:rPr sz="3200" spc="-45" dirty="0">
                <a:latin typeface="Century"/>
                <a:cs typeface="Century"/>
              </a:rPr>
              <a:t> </a:t>
            </a:r>
            <a:r>
              <a:rPr sz="3200" dirty="0">
                <a:latin typeface="Century"/>
                <a:cs typeface="Century"/>
              </a:rPr>
              <a:t>increased.</a:t>
            </a:r>
            <a:endParaRPr sz="3200">
              <a:latin typeface="Century"/>
              <a:cs typeface="Centur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853469" y="4236109"/>
            <a:ext cx="3376929" cy="2570480"/>
            <a:chOff x="2853469" y="4236109"/>
            <a:chExt cx="3376929" cy="2570480"/>
          </a:xfrm>
        </p:grpSpPr>
        <p:sp>
          <p:nvSpPr>
            <p:cNvPr id="5" name="object 5"/>
            <p:cNvSpPr/>
            <p:nvPr/>
          </p:nvSpPr>
          <p:spPr>
            <a:xfrm>
              <a:off x="2853469" y="4236109"/>
              <a:ext cx="3376642" cy="257007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1799" y="4355592"/>
              <a:ext cx="2865120" cy="2057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0046" y="489331"/>
            <a:ext cx="72872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5" dirty="0">
                <a:latin typeface="Century"/>
                <a:cs typeface="Century"/>
              </a:rPr>
              <a:t>Aim </a:t>
            </a:r>
            <a:r>
              <a:rPr sz="4400" b="1" dirty="0">
                <a:latin typeface="Century"/>
                <a:cs typeface="Century"/>
              </a:rPr>
              <a:t>of conflict</a:t>
            </a:r>
            <a:r>
              <a:rPr sz="4400" b="1" spc="-135" dirty="0">
                <a:latin typeface="Century"/>
                <a:cs typeface="Century"/>
              </a:rPr>
              <a:t> </a:t>
            </a:r>
            <a:r>
              <a:rPr sz="4400" b="1" spc="-5" dirty="0">
                <a:latin typeface="Century"/>
                <a:cs typeface="Century"/>
              </a:rPr>
              <a:t>management</a:t>
            </a:r>
            <a:endParaRPr sz="4400">
              <a:latin typeface="Century"/>
              <a:cs typeface="Century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5384" y="1967483"/>
            <a:ext cx="8444865" cy="2100580"/>
            <a:chOff x="405384" y="1967483"/>
            <a:chExt cx="8444865" cy="2100580"/>
          </a:xfrm>
        </p:grpSpPr>
        <p:sp>
          <p:nvSpPr>
            <p:cNvPr id="4" name="object 4"/>
            <p:cNvSpPr/>
            <p:nvPr/>
          </p:nvSpPr>
          <p:spPr>
            <a:xfrm>
              <a:off x="410716" y="2049010"/>
              <a:ext cx="8324091" cy="2018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05384" y="1967483"/>
              <a:ext cx="8444484" cy="19354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7962" y="2058161"/>
            <a:ext cx="8229600" cy="1905000"/>
          </a:xfrm>
          <a:prstGeom prst="rect">
            <a:avLst/>
          </a:prstGeom>
          <a:solidFill>
            <a:srgbClr val="FFFFFF"/>
          </a:solidFill>
          <a:ln w="25907">
            <a:solidFill>
              <a:srgbClr val="9BBA58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244475" marR="241935" algn="ctr">
              <a:lnSpc>
                <a:spcPct val="100000"/>
              </a:lnSpc>
              <a:spcBef>
                <a:spcPts val="315"/>
              </a:spcBef>
            </a:pPr>
            <a:r>
              <a:rPr sz="3200" spc="-145" dirty="0">
                <a:latin typeface="Century"/>
                <a:cs typeface="Century"/>
              </a:rPr>
              <a:t>To </a:t>
            </a:r>
            <a:r>
              <a:rPr sz="3200" dirty="0">
                <a:latin typeface="Century"/>
                <a:cs typeface="Century"/>
              </a:rPr>
              <a:t>enhance </a:t>
            </a:r>
            <a:r>
              <a:rPr sz="3200" spc="-5" dirty="0">
                <a:latin typeface="Century"/>
                <a:cs typeface="Century"/>
              </a:rPr>
              <a:t>the </a:t>
            </a:r>
            <a:r>
              <a:rPr sz="3200" dirty="0">
                <a:latin typeface="Century"/>
                <a:cs typeface="Century"/>
              </a:rPr>
              <a:t>group outcomes </a:t>
            </a:r>
            <a:r>
              <a:rPr sz="3200" spc="-5" dirty="0">
                <a:latin typeface="Century"/>
                <a:cs typeface="Century"/>
              </a:rPr>
              <a:t>and their  </a:t>
            </a:r>
            <a:r>
              <a:rPr sz="3200" dirty="0">
                <a:latin typeface="Century"/>
                <a:cs typeface="Century"/>
              </a:rPr>
              <a:t>learning together with effectiveness in  performance of</a:t>
            </a:r>
            <a:r>
              <a:rPr sz="3200" spc="-50" dirty="0">
                <a:latin typeface="Century"/>
                <a:cs typeface="Century"/>
              </a:rPr>
              <a:t> </a:t>
            </a:r>
            <a:r>
              <a:rPr sz="3200" spc="-5" dirty="0">
                <a:latin typeface="Century"/>
                <a:cs typeface="Century"/>
              </a:rPr>
              <a:t>organization.</a:t>
            </a:r>
            <a:endParaRPr sz="3200">
              <a:latin typeface="Century"/>
              <a:cs typeface="Century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25907">
            <a:solidFill>
              <a:srgbClr val="8063A1"/>
            </a:solidFill>
          </a:ln>
        </p:spPr>
        <p:txBody>
          <a:bodyPr vert="horz" wrap="square" lIns="0" tIns="227329" rIns="0" bIns="0" rtlCol="0">
            <a:spAutoFit/>
          </a:bodyPr>
          <a:lstStyle/>
          <a:p>
            <a:pPr marL="445134">
              <a:lnSpc>
                <a:spcPct val="100000"/>
              </a:lnSpc>
              <a:spcBef>
                <a:spcPts val="1789"/>
              </a:spcBef>
            </a:pPr>
            <a:r>
              <a:rPr sz="4400" spc="5" dirty="0"/>
              <a:t>Why </a:t>
            </a:r>
            <a:r>
              <a:rPr sz="4400" dirty="0"/>
              <a:t>Conflict </a:t>
            </a:r>
            <a:r>
              <a:rPr sz="4400" spc="-5" dirty="0"/>
              <a:t>Management</a:t>
            </a:r>
            <a:r>
              <a:rPr sz="4400" spc="-145" dirty="0"/>
              <a:t> </a:t>
            </a:r>
            <a:r>
              <a:rPr sz="4400" spc="-5" dirty="0"/>
              <a:t>?</a:t>
            </a:r>
            <a:endParaRPr sz="4400"/>
          </a:p>
        </p:txBody>
      </p:sp>
      <p:grpSp>
        <p:nvGrpSpPr>
          <p:cNvPr id="3" name="object 3"/>
          <p:cNvGrpSpPr/>
          <p:nvPr/>
        </p:nvGrpSpPr>
        <p:grpSpPr>
          <a:xfrm>
            <a:off x="-12255" y="1740344"/>
            <a:ext cx="9017635" cy="1189355"/>
            <a:chOff x="-12255" y="1740344"/>
            <a:chExt cx="9017635" cy="1189355"/>
          </a:xfrm>
        </p:grpSpPr>
        <p:sp>
          <p:nvSpPr>
            <p:cNvPr id="4" name="object 4"/>
            <p:cNvSpPr/>
            <p:nvPr/>
          </p:nvSpPr>
          <p:spPr>
            <a:xfrm>
              <a:off x="762" y="2550414"/>
              <a:ext cx="8991600" cy="365760"/>
            </a:xfrm>
            <a:custGeom>
              <a:avLst/>
              <a:gdLst/>
              <a:ahLst/>
              <a:cxnLst/>
              <a:rect l="l" t="t" r="r" b="b"/>
              <a:pathLst>
                <a:path w="8991600" h="365760">
                  <a:moveTo>
                    <a:pt x="0" y="365760"/>
                  </a:moveTo>
                  <a:lnTo>
                    <a:pt x="8991600" y="36576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962" y="1753362"/>
              <a:ext cx="8491855" cy="881380"/>
            </a:xfrm>
            <a:custGeom>
              <a:avLst/>
              <a:gdLst/>
              <a:ahLst/>
              <a:cxnLst/>
              <a:rect l="l" t="t" r="r" b="b"/>
              <a:pathLst>
                <a:path w="8491855" h="881380">
                  <a:moveTo>
                    <a:pt x="8344915" y="0"/>
                  </a:moveTo>
                  <a:lnTo>
                    <a:pt x="146811" y="0"/>
                  </a:lnTo>
                  <a:lnTo>
                    <a:pt x="100410" y="7489"/>
                  </a:lnTo>
                  <a:lnTo>
                    <a:pt x="60108" y="28342"/>
                  </a:lnTo>
                  <a:lnTo>
                    <a:pt x="28327" y="60130"/>
                  </a:lnTo>
                  <a:lnTo>
                    <a:pt x="7485" y="100429"/>
                  </a:lnTo>
                  <a:lnTo>
                    <a:pt x="0" y="146812"/>
                  </a:lnTo>
                  <a:lnTo>
                    <a:pt x="0" y="734060"/>
                  </a:lnTo>
                  <a:lnTo>
                    <a:pt x="7485" y="780442"/>
                  </a:lnTo>
                  <a:lnTo>
                    <a:pt x="28327" y="820741"/>
                  </a:lnTo>
                  <a:lnTo>
                    <a:pt x="60108" y="852529"/>
                  </a:lnTo>
                  <a:lnTo>
                    <a:pt x="100410" y="873382"/>
                  </a:lnTo>
                  <a:lnTo>
                    <a:pt x="146811" y="880872"/>
                  </a:lnTo>
                  <a:lnTo>
                    <a:pt x="8344915" y="880872"/>
                  </a:lnTo>
                  <a:lnTo>
                    <a:pt x="8391298" y="873382"/>
                  </a:lnTo>
                  <a:lnTo>
                    <a:pt x="8431597" y="852529"/>
                  </a:lnTo>
                  <a:lnTo>
                    <a:pt x="8463385" y="820741"/>
                  </a:lnTo>
                  <a:lnTo>
                    <a:pt x="8484238" y="780442"/>
                  </a:lnTo>
                  <a:lnTo>
                    <a:pt x="8491728" y="734060"/>
                  </a:lnTo>
                  <a:lnTo>
                    <a:pt x="8491728" y="146812"/>
                  </a:lnTo>
                  <a:lnTo>
                    <a:pt x="8484238" y="100429"/>
                  </a:lnTo>
                  <a:lnTo>
                    <a:pt x="8463385" y="60130"/>
                  </a:lnTo>
                  <a:lnTo>
                    <a:pt x="8431597" y="28342"/>
                  </a:lnTo>
                  <a:lnTo>
                    <a:pt x="8391298" y="7489"/>
                  </a:lnTo>
                  <a:lnTo>
                    <a:pt x="83449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962" y="1753362"/>
              <a:ext cx="8491855" cy="881380"/>
            </a:xfrm>
            <a:custGeom>
              <a:avLst/>
              <a:gdLst/>
              <a:ahLst/>
              <a:cxnLst/>
              <a:rect l="l" t="t" r="r" b="b"/>
              <a:pathLst>
                <a:path w="8491855" h="881380">
                  <a:moveTo>
                    <a:pt x="0" y="146812"/>
                  </a:moveTo>
                  <a:lnTo>
                    <a:pt x="7485" y="100429"/>
                  </a:lnTo>
                  <a:lnTo>
                    <a:pt x="28327" y="60130"/>
                  </a:lnTo>
                  <a:lnTo>
                    <a:pt x="60108" y="28342"/>
                  </a:lnTo>
                  <a:lnTo>
                    <a:pt x="100410" y="7489"/>
                  </a:lnTo>
                  <a:lnTo>
                    <a:pt x="146811" y="0"/>
                  </a:lnTo>
                  <a:lnTo>
                    <a:pt x="8344915" y="0"/>
                  </a:lnTo>
                  <a:lnTo>
                    <a:pt x="8391298" y="7489"/>
                  </a:lnTo>
                  <a:lnTo>
                    <a:pt x="8431597" y="28342"/>
                  </a:lnTo>
                  <a:lnTo>
                    <a:pt x="8463385" y="60130"/>
                  </a:lnTo>
                  <a:lnTo>
                    <a:pt x="8484238" y="100429"/>
                  </a:lnTo>
                  <a:lnTo>
                    <a:pt x="8491728" y="146812"/>
                  </a:lnTo>
                  <a:lnTo>
                    <a:pt x="8491728" y="734060"/>
                  </a:lnTo>
                  <a:lnTo>
                    <a:pt x="8484238" y="780442"/>
                  </a:lnTo>
                  <a:lnTo>
                    <a:pt x="8463385" y="820741"/>
                  </a:lnTo>
                  <a:lnTo>
                    <a:pt x="8431597" y="852529"/>
                  </a:lnTo>
                  <a:lnTo>
                    <a:pt x="8391298" y="873382"/>
                  </a:lnTo>
                  <a:lnTo>
                    <a:pt x="8344915" y="880872"/>
                  </a:lnTo>
                  <a:lnTo>
                    <a:pt x="146811" y="880872"/>
                  </a:lnTo>
                  <a:lnTo>
                    <a:pt x="100410" y="873382"/>
                  </a:lnTo>
                  <a:lnTo>
                    <a:pt x="60108" y="852529"/>
                  </a:lnTo>
                  <a:lnTo>
                    <a:pt x="28327" y="820741"/>
                  </a:lnTo>
                  <a:lnTo>
                    <a:pt x="7485" y="780442"/>
                  </a:lnTo>
                  <a:lnTo>
                    <a:pt x="0" y="734060"/>
                  </a:lnTo>
                  <a:lnTo>
                    <a:pt x="0" y="1468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5525" y="2008124"/>
            <a:ext cx="5158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Strengthens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the bond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among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the</a:t>
            </a:r>
            <a:r>
              <a:rPr sz="2000" b="1" spc="-229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employees</a:t>
            </a:r>
            <a:endParaRPr sz="2000">
              <a:latin typeface="Century"/>
              <a:cs typeface="Century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2191" y="2941320"/>
            <a:ext cx="9017635" cy="3529965"/>
            <a:chOff x="-12191" y="2941320"/>
            <a:chExt cx="9017635" cy="3529965"/>
          </a:xfrm>
        </p:grpSpPr>
        <p:sp>
          <p:nvSpPr>
            <p:cNvPr id="9" name="object 9"/>
            <p:cNvSpPr/>
            <p:nvPr/>
          </p:nvSpPr>
          <p:spPr>
            <a:xfrm>
              <a:off x="762" y="3731514"/>
              <a:ext cx="8991600" cy="365760"/>
            </a:xfrm>
            <a:custGeom>
              <a:avLst/>
              <a:gdLst/>
              <a:ahLst/>
              <a:cxnLst/>
              <a:rect l="l" t="t" r="r" b="b"/>
              <a:pathLst>
                <a:path w="8991600" h="365760">
                  <a:moveTo>
                    <a:pt x="0" y="365760"/>
                  </a:moveTo>
                  <a:lnTo>
                    <a:pt x="8991600" y="36576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0341" y="2954274"/>
              <a:ext cx="8491855" cy="879475"/>
            </a:xfrm>
            <a:custGeom>
              <a:avLst/>
              <a:gdLst/>
              <a:ahLst/>
              <a:cxnLst/>
              <a:rect l="l" t="t" r="r" b="b"/>
              <a:pathLst>
                <a:path w="8491855" h="879475">
                  <a:moveTo>
                    <a:pt x="8345169" y="0"/>
                  </a:moveTo>
                  <a:lnTo>
                    <a:pt x="146558" y="0"/>
                  </a:lnTo>
                  <a:lnTo>
                    <a:pt x="100236" y="7475"/>
                  </a:lnTo>
                  <a:lnTo>
                    <a:pt x="60004" y="28289"/>
                  </a:lnTo>
                  <a:lnTo>
                    <a:pt x="28278" y="60021"/>
                  </a:lnTo>
                  <a:lnTo>
                    <a:pt x="7472" y="100250"/>
                  </a:lnTo>
                  <a:lnTo>
                    <a:pt x="0" y="146558"/>
                  </a:lnTo>
                  <a:lnTo>
                    <a:pt x="0" y="732789"/>
                  </a:lnTo>
                  <a:lnTo>
                    <a:pt x="7472" y="779097"/>
                  </a:lnTo>
                  <a:lnTo>
                    <a:pt x="28278" y="819326"/>
                  </a:lnTo>
                  <a:lnTo>
                    <a:pt x="60004" y="851058"/>
                  </a:lnTo>
                  <a:lnTo>
                    <a:pt x="100236" y="871872"/>
                  </a:lnTo>
                  <a:lnTo>
                    <a:pt x="146558" y="879348"/>
                  </a:lnTo>
                  <a:lnTo>
                    <a:pt x="8345169" y="879348"/>
                  </a:lnTo>
                  <a:lnTo>
                    <a:pt x="8391477" y="871872"/>
                  </a:lnTo>
                  <a:lnTo>
                    <a:pt x="8431706" y="851058"/>
                  </a:lnTo>
                  <a:lnTo>
                    <a:pt x="8463438" y="819326"/>
                  </a:lnTo>
                  <a:lnTo>
                    <a:pt x="8484252" y="779097"/>
                  </a:lnTo>
                  <a:lnTo>
                    <a:pt x="8491728" y="732789"/>
                  </a:lnTo>
                  <a:lnTo>
                    <a:pt x="8491728" y="146558"/>
                  </a:lnTo>
                  <a:lnTo>
                    <a:pt x="8484252" y="100250"/>
                  </a:lnTo>
                  <a:lnTo>
                    <a:pt x="8463438" y="60021"/>
                  </a:lnTo>
                  <a:lnTo>
                    <a:pt x="8431706" y="28289"/>
                  </a:lnTo>
                  <a:lnTo>
                    <a:pt x="8391477" y="7475"/>
                  </a:lnTo>
                  <a:lnTo>
                    <a:pt x="83451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341" y="2954274"/>
              <a:ext cx="8491855" cy="879475"/>
            </a:xfrm>
            <a:custGeom>
              <a:avLst/>
              <a:gdLst/>
              <a:ahLst/>
              <a:cxnLst/>
              <a:rect l="l" t="t" r="r" b="b"/>
              <a:pathLst>
                <a:path w="8491855" h="879475">
                  <a:moveTo>
                    <a:pt x="0" y="146558"/>
                  </a:moveTo>
                  <a:lnTo>
                    <a:pt x="7472" y="100250"/>
                  </a:lnTo>
                  <a:lnTo>
                    <a:pt x="28278" y="60021"/>
                  </a:lnTo>
                  <a:lnTo>
                    <a:pt x="60004" y="28289"/>
                  </a:lnTo>
                  <a:lnTo>
                    <a:pt x="100236" y="7475"/>
                  </a:lnTo>
                  <a:lnTo>
                    <a:pt x="146558" y="0"/>
                  </a:lnTo>
                  <a:lnTo>
                    <a:pt x="8345169" y="0"/>
                  </a:lnTo>
                  <a:lnTo>
                    <a:pt x="8391477" y="7475"/>
                  </a:lnTo>
                  <a:lnTo>
                    <a:pt x="8431706" y="28289"/>
                  </a:lnTo>
                  <a:lnTo>
                    <a:pt x="8463438" y="60021"/>
                  </a:lnTo>
                  <a:lnTo>
                    <a:pt x="8484252" y="100250"/>
                  </a:lnTo>
                  <a:lnTo>
                    <a:pt x="8491728" y="146558"/>
                  </a:lnTo>
                  <a:lnTo>
                    <a:pt x="8491728" y="732789"/>
                  </a:lnTo>
                  <a:lnTo>
                    <a:pt x="8484252" y="779097"/>
                  </a:lnTo>
                  <a:lnTo>
                    <a:pt x="8463438" y="819326"/>
                  </a:lnTo>
                  <a:lnTo>
                    <a:pt x="8431706" y="851058"/>
                  </a:lnTo>
                  <a:lnTo>
                    <a:pt x="8391477" y="871872"/>
                  </a:lnTo>
                  <a:lnTo>
                    <a:pt x="8345169" y="879348"/>
                  </a:lnTo>
                  <a:lnTo>
                    <a:pt x="146558" y="879348"/>
                  </a:lnTo>
                  <a:lnTo>
                    <a:pt x="100236" y="871872"/>
                  </a:lnTo>
                  <a:lnTo>
                    <a:pt x="60004" y="851058"/>
                  </a:lnTo>
                  <a:lnTo>
                    <a:pt x="28278" y="819326"/>
                  </a:lnTo>
                  <a:lnTo>
                    <a:pt x="7472" y="779097"/>
                  </a:lnTo>
                  <a:lnTo>
                    <a:pt x="0" y="732789"/>
                  </a:lnTo>
                  <a:lnTo>
                    <a:pt x="0" y="14655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2" y="4911090"/>
              <a:ext cx="8991600" cy="365760"/>
            </a:xfrm>
            <a:custGeom>
              <a:avLst/>
              <a:gdLst/>
              <a:ahLst/>
              <a:cxnLst/>
              <a:rect l="l" t="t" r="r" b="b"/>
              <a:pathLst>
                <a:path w="8991600" h="365760">
                  <a:moveTo>
                    <a:pt x="0" y="365760"/>
                  </a:moveTo>
                  <a:lnTo>
                    <a:pt x="8991600" y="36576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0341" y="4133850"/>
              <a:ext cx="8491855" cy="881380"/>
            </a:xfrm>
            <a:custGeom>
              <a:avLst/>
              <a:gdLst/>
              <a:ahLst/>
              <a:cxnLst/>
              <a:rect l="l" t="t" r="r" b="b"/>
              <a:pathLst>
                <a:path w="8491855" h="881379">
                  <a:moveTo>
                    <a:pt x="8344915" y="0"/>
                  </a:moveTo>
                  <a:lnTo>
                    <a:pt x="146812" y="0"/>
                  </a:lnTo>
                  <a:lnTo>
                    <a:pt x="100410" y="7489"/>
                  </a:lnTo>
                  <a:lnTo>
                    <a:pt x="60108" y="28342"/>
                  </a:lnTo>
                  <a:lnTo>
                    <a:pt x="28327" y="60130"/>
                  </a:lnTo>
                  <a:lnTo>
                    <a:pt x="7485" y="100429"/>
                  </a:lnTo>
                  <a:lnTo>
                    <a:pt x="0" y="146812"/>
                  </a:lnTo>
                  <a:lnTo>
                    <a:pt x="0" y="734060"/>
                  </a:lnTo>
                  <a:lnTo>
                    <a:pt x="7485" y="780442"/>
                  </a:lnTo>
                  <a:lnTo>
                    <a:pt x="28327" y="820741"/>
                  </a:lnTo>
                  <a:lnTo>
                    <a:pt x="60108" y="852529"/>
                  </a:lnTo>
                  <a:lnTo>
                    <a:pt x="100410" y="873382"/>
                  </a:lnTo>
                  <a:lnTo>
                    <a:pt x="146812" y="880872"/>
                  </a:lnTo>
                  <a:lnTo>
                    <a:pt x="8344915" y="880872"/>
                  </a:lnTo>
                  <a:lnTo>
                    <a:pt x="8391298" y="873382"/>
                  </a:lnTo>
                  <a:lnTo>
                    <a:pt x="8431597" y="852529"/>
                  </a:lnTo>
                  <a:lnTo>
                    <a:pt x="8463385" y="820741"/>
                  </a:lnTo>
                  <a:lnTo>
                    <a:pt x="8484238" y="780442"/>
                  </a:lnTo>
                  <a:lnTo>
                    <a:pt x="8491728" y="734060"/>
                  </a:lnTo>
                  <a:lnTo>
                    <a:pt x="8491728" y="146812"/>
                  </a:lnTo>
                  <a:lnTo>
                    <a:pt x="8484238" y="100429"/>
                  </a:lnTo>
                  <a:lnTo>
                    <a:pt x="8463385" y="60130"/>
                  </a:lnTo>
                  <a:lnTo>
                    <a:pt x="8431597" y="28342"/>
                  </a:lnTo>
                  <a:lnTo>
                    <a:pt x="8391298" y="7489"/>
                  </a:lnTo>
                  <a:lnTo>
                    <a:pt x="834491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341" y="4133850"/>
              <a:ext cx="8491855" cy="881380"/>
            </a:xfrm>
            <a:custGeom>
              <a:avLst/>
              <a:gdLst/>
              <a:ahLst/>
              <a:cxnLst/>
              <a:rect l="l" t="t" r="r" b="b"/>
              <a:pathLst>
                <a:path w="8491855" h="881379">
                  <a:moveTo>
                    <a:pt x="0" y="146812"/>
                  </a:moveTo>
                  <a:lnTo>
                    <a:pt x="7485" y="100429"/>
                  </a:lnTo>
                  <a:lnTo>
                    <a:pt x="28327" y="60130"/>
                  </a:lnTo>
                  <a:lnTo>
                    <a:pt x="60108" y="28342"/>
                  </a:lnTo>
                  <a:lnTo>
                    <a:pt x="100410" y="7489"/>
                  </a:lnTo>
                  <a:lnTo>
                    <a:pt x="146812" y="0"/>
                  </a:lnTo>
                  <a:lnTo>
                    <a:pt x="8344915" y="0"/>
                  </a:lnTo>
                  <a:lnTo>
                    <a:pt x="8391298" y="7489"/>
                  </a:lnTo>
                  <a:lnTo>
                    <a:pt x="8431597" y="28342"/>
                  </a:lnTo>
                  <a:lnTo>
                    <a:pt x="8463385" y="60130"/>
                  </a:lnTo>
                  <a:lnTo>
                    <a:pt x="8484238" y="100429"/>
                  </a:lnTo>
                  <a:lnTo>
                    <a:pt x="8491728" y="146812"/>
                  </a:lnTo>
                  <a:lnTo>
                    <a:pt x="8491728" y="734060"/>
                  </a:lnTo>
                  <a:lnTo>
                    <a:pt x="8484238" y="780442"/>
                  </a:lnTo>
                  <a:lnTo>
                    <a:pt x="8463385" y="820741"/>
                  </a:lnTo>
                  <a:lnTo>
                    <a:pt x="8431597" y="852529"/>
                  </a:lnTo>
                  <a:lnTo>
                    <a:pt x="8391298" y="873382"/>
                  </a:lnTo>
                  <a:lnTo>
                    <a:pt x="8344915" y="880872"/>
                  </a:lnTo>
                  <a:lnTo>
                    <a:pt x="146812" y="880872"/>
                  </a:lnTo>
                  <a:lnTo>
                    <a:pt x="100410" y="873382"/>
                  </a:lnTo>
                  <a:lnTo>
                    <a:pt x="60108" y="852529"/>
                  </a:lnTo>
                  <a:lnTo>
                    <a:pt x="28327" y="820741"/>
                  </a:lnTo>
                  <a:lnTo>
                    <a:pt x="7485" y="780442"/>
                  </a:lnTo>
                  <a:lnTo>
                    <a:pt x="0" y="734060"/>
                  </a:lnTo>
                  <a:lnTo>
                    <a:pt x="0" y="1468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2" y="6092190"/>
              <a:ext cx="8991600" cy="365760"/>
            </a:xfrm>
            <a:custGeom>
              <a:avLst/>
              <a:gdLst/>
              <a:ahLst/>
              <a:cxnLst/>
              <a:rect l="l" t="t" r="r" b="b"/>
              <a:pathLst>
                <a:path w="8991600" h="365760">
                  <a:moveTo>
                    <a:pt x="0" y="365760"/>
                  </a:moveTo>
                  <a:lnTo>
                    <a:pt x="8991600" y="365760"/>
                  </a:lnTo>
                  <a:lnTo>
                    <a:pt x="8991600" y="0"/>
                  </a:lnTo>
                  <a:lnTo>
                    <a:pt x="0" y="0"/>
                  </a:lnTo>
                  <a:lnTo>
                    <a:pt x="0" y="365760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0341" y="5314950"/>
              <a:ext cx="8491855" cy="879475"/>
            </a:xfrm>
            <a:custGeom>
              <a:avLst/>
              <a:gdLst/>
              <a:ahLst/>
              <a:cxnLst/>
              <a:rect l="l" t="t" r="r" b="b"/>
              <a:pathLst>
                <a:path w="8491855" h="879475">
                  <a:moveTo>
                    <a:pt x="8345169" y="0"/>
                  </a:moveTo>
                  <a:lnTo>
                    <a:pt x="146558" y="0"/>
                  </a:lnTo>
                  <a:lnTo>
                    <a:pt x="100236" y="7475"/>
                  </a:lnTo>
                  <a:lnTo>
                    <a:pt x="60004" y="28289"/>
                  </a:lnTo>
                  <a:lnTo>
                    <a:pt x="28278" y="60021"/>
                  </a:lnTo>
                  <a:lnTo>
                    <a:pt x="7472" y="100250"/>
                  </a:lnTo>
                  <a:lnTo>
                    <a:pt x="0" y="146558"/>
                  </a:lnTo>
                  <a:lnTo>
                    <a:pt x="0" y="732790"/>
                  </a:lnTo>
                  <a:lnTo>
                    <a:pt x="7472" y="779111"/>
                  </a:lnTo>
                  <a:lnTo>
                    <a:pt x="28278" y="819343"/>
                  </a:lnTo>
                  <a:lnTo>
                    <a:pt x="60004" y="851069"/>
                  </a:lnTo>
                  <a:lnTo>
                    <a:pt x="100236" y="871875"/>
                  </a:lnTo>
                  <a:lnTo>
                    <a:pt x="146558" y="879348"/>
                  </a:lnTo>
                  <a:lnTo>
                    <a:pt x="8345169" y="879348"/>
                  </a:lnTo>
                  <a:lnTo>
                    <a:pt x="8391477" y="871875"/>
                  </a:lnTo>
                  <a:lnTo>
                    <a:pt x="8431706" y="851069"/>
                  </a:lnTo>
                  <a:lnTo>
                    <a:pt x="8463438" y="819343"/>
                  </a:lnTo>
                  <a:lnTo>
                    <a:pt x="8484252" y="779111"/>
                  </a:lnTo>
                  <a:lnTo>
                    <a:pt x="8491728" y="732790"/>
                  </a:lnTo>
                  <a:lnTo>
                    <a:pt x="8491728" y="146558"/>
                  </a:lnTo>
                  <a:lnTo>
                    <a:pt x="8484252" y="100250"/>
                  </a:lnTo>
                  <a:lnTo>
                    <a:pt x="8463438" y="60021"/>
                  </a:lnTo>
                  <a:lnTo>
                    <a:pt x="8431706" y="28289"/>
                  </a:lnTo>
                  <a:lnTo>
                    <a:pt x="8391477" y="7475"/>
                  </a:lnTo>
                  <a:lnTo>
                    <a:pt x="834516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0341" y="5314950"/>
              <a:ext cx="8491855" cy="879475"/>
            </a:xfrm>
            <a:custGeom>
              <a:avLst/>
              <a:gdLst/>
              <a:ahLst/>
              <a:cxnLst/>
              <a:rect l="l" t="t" r="r" b="b"/>
              <a:pathLst>
                <a:path w="8491855" h="879475">
                  <a:moveTo>
                    <a:pt x="0" y="146558"/>
                  </a:moveTo>
                  <a:lnTo>
                    <a:pt x="7472" y="100250"/>
                  </a:lnTo>
                  <a:lnTo>
                    <a:pt x="28278" y="60021"/>
                  </a:lnTo>
                  <a:lnTo>
                    <a:pt x="60004" y="28289"/>
                  </a:lnTo>
                  <a:lnTo>
                    <a:pt x="100236" y="7475"/>
                  </a:lnTo>
                  <a:lnTo>
                    <a:pt x="146558" y="0"/>
                  </a:lnTo>
                  <a:lnTo>
                    <a:pt x="8345169" y="0"/>
                  </a:lnTo>
                  <a:lnTo>
                    <a:pt x="8391477" y="7475"/>
                  </a:lnTo>
                  <a:lnTo>
                    <a:pt x="8431706" y="28289"/>
                  </a:lnTo>
                  <a:lnTo>
                    <a:pt x="8463438" y="60021"/>
                  </a:lnTo>
                  <a:lnTo>
                    <a:pt x="8484252" y="100250"/>
                  </a:lnTo>
                  <a:lnTo>
                    <a:pt x="8491728" y="146558"/>
                  </a:lnTo>
                  <a:lnTo>
                    <a:pt x="8491728" y="732790"/>
                  </a:lnTo>
                  <a:lnTo>
                    <a:pt x="8484252" y="779111"/>
                  </a:lnTo>
                  <a:lnTo>
                    <a:pt x="8463438" y="819343"/>
                  </a:lnTo>
                  <a:lnTo>
                    <a:pt x="8431706" y="851069"/>
                  </a:lnTo>
                  <a:lnTo>
                    <a:pt x="8391477" y="871875"/>
                  </a:lnTo>
                  <a:lnTo>
                    <a:pt x="8345169" y="879348"/>
                  </a:lnTo>
                  <a:lnTo>
                    <a:pt x="146558" y="879348"/>
                  </a:lnTo>
                  <a:lnTo>
                    <a:pt x="100236" y="871875"/>
                  </a:lnTo>
                  <a:lnTo>
                    <a:pt x="60004" y="851069"/>
                  </a:lnTo>
                  <a:lnTo>
                    <a:pt x="28278" y="819343"/>
                  </a:lnTo>
                  <a:lnTo>
                    <a:pt x="7472" y="779111"/>
                  </a:lnTo>
                  <a:lnTo>
                    <a:pt x="0" y="732790"/>
                  </a:lnTo>
                  <a:lnTo>
                    <a:pt x="0" y="146558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17295" y="3209036"/>
            <a:ext cx="7527925" cy="283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Plays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an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important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role in our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personal</a:t>
            </a:r>
            <a:r>
              <a:rPr sz="2000" b="1" spc="-25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lives.</a:t>
            </a:r>
            <a:endParaRPr sz="2000">
              <a:latin typeface="Century"/>
              <a:cs typeface="Century"/>
            </a:endParaRPr>
          </a:p>
          <a:p>
            <a:pPr>
              <a:lnSpc>
                <a:spcPct val="100000"/>
              </a:lnSpc>
            </a:pPr>
            <a:endParaRPr sz="24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Century"/>
              <a:cs typeface="Century"/>
            </a:endParaRPr>
          </a:p>
          <a:p>
            <a:pPr marL="12700">
              <a:lnSpc>
                <a:spcPts val="2285"/>
              </a:lnSpc>
            </a:pP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Finds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an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alternative to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any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problem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and</a:t>
            </a:r>
            <a:r>
              <a:rPr sz="2000" b="1" spc="-245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successful</a:t>
            </a:r>
            <a:endParaRPr sz="2000">
              <a:latin typeface="Century"/>
              <a:cs typeface="Century"/>
            </a:endParaRPr>
          </a:p>
          <a:p>
            <a:pPr marL="12700">
              <a:lnSpc>
                <a:spcPts val="2285"/>
              </a:lnSpc>
            </a:pP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implementation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of the</a:t>
            </a:r>
            <a:r>
              <a:rPr sz="2000" b="1" spc="-11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idea</a:t>
            </a:r>
            <a:endParaRPr sz="2000">
              <a:latin typeface="Century"/>
              <a:cs typeface="Century"/>
            </a:endParaRPr>
          </a:p>
          <a:p>
            <a:pPr>
              <a:lnSpc>
                <a:spcPct val="100000"/>
              </a:lnSpc>
            </a:pPr>
            <a:endParaRPr sz="2400">
              <a:latin typeface="Century"/>
              <a:cs typeface="Century"/>
            </a:endParaRPr>
          </a:p>
          <a:p>
            <a:pPr marL="12700" marR="5080">
              <a:lnSpc>
                <a:spcPts val="2170"/>
              </a:lnSpc>
              <a:spcBef>
                <a:spcPts val="2105"/>
              </a:spcBef>
            </a:pP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It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is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always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wise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to prevent a fight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at the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first place rather</a:t>
            </a:r>
            <a:r>
              <a:rPr sz="2000" b="1" spc="-38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than 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facing </a:t>
            </a:r>
            <a:r>
              <a:rPr sz="2000" b="1" spc="5" dirty="0">
                <a:solidFill>
                  <a:srgbClr val="FFFFFF"/>
                </a:solidFill>
                <a:latin typeface="Century"/>
                <a:cs typeface="Century"/>
              </a:rPr>
              <a:t>its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negative</a:t>
            </a:r>
            <a:r>
              <a:rPr sz="2000" b="1" spc="-120" dirty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entury"/>
                <a:cs typeface="Century"/>
              </a:rPr>
              <a:t>consequences</a:t>
            </a:r>
            <a:endParaRPr sz="2000">
              <a:latin typeface="Century"/>
              <a:cs typeface="Century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29361"/>
            <a:ext cx="8229600" cy="114300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25781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030"/>
              </a:spcBef>
            </a:pPr>
            <a:r>
              <a:rPr dirty="0"/>
              <a:t>Stages of Conflict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627073"/>
            <a:ext cx="68884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"/>
                <a:cs typeface="Century"/>
              </a:rPr>
              <a:t>5 stages </a:t>
            </a:r>
            <a:r>
              <a:rPr sz="3200" b="1" spc="5" dirty="0">
                <a:latin typeface="Century"/>
                <a:cs typeface="Century"/>
              </a:rPr>
              <a:t>of </a:t>
            </a:r>
            <a:r>
              <a:rPr sz="3200" b="1" dirty="0">
                <a:latin typeface="Century"/>
                <a:cs typeface="Century"/>
              </a:rPr>
              <a:t>conflict management</a:t>
            </a:r>
            <a:r>
              <a:rPr sz="3200" b="1" spc="-170" dirty="0">
                <a:latin typeface="Century"/>
                <a:cs typeface="Century"/>
              </a:rPr>
              <a:t> </a:t>
            </a:r>
            <a:r>
              <a:rPr sz="3200" b="1" spc="5" dirty="0">
                <a:latin typeface="Century"/>
                <a:cs typeface="Century"/>
              </a:rPr>
              <a:t>are:</a:t>
            </a:r>
            <a:endParaRPr sz="3200">
              <a:latin typeface="Century"/>
              <a:cs typeface="Centur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0331" y="4683252"/>
            <a:ext cx="1612900" cy="980440"/>
            <a:chOff x="370331" y="4683252"/>
            <a:chExt cx="1612900" cy="980440"/>
          </a:xfrm>
        </p:grpSpPr>
        <p:sp>
          <p:nvSpPr>
            <p:cNvPr id="5" name="object 5"/>
            <p:cNvSpPr/>
            <p:nvPr/>
          </p:nvSpPr>
          <p:spPr>
            <a:xfrm>
              <a:off x="383286" y="4696460"/>
              <a:ext cx="1586865" cy="953769"/>
            </a:xfrm>
            <a:custGeom>
              <a:avLst/>
              <a:gdLst/>
              <a:ahLst/>
              <a:cxnLst/>
              <a:rect l="l" t="t" r="r" b="b"/>
              <a:pathLst>
                <a:path w="1586864" h="953770">
                  <a:moveTo>
                    <a:pt x="1586484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0" y="953770"/>
                  </a:lnTo>
                  <a:lnTo>
                    <a:pt x="153784" y="953770"/>
                  </a:lnTo>
                  <a:lnTo>
                    <a:pt x="153784" y="153670"/>
                  </a:lnTo>
                  <a:lnTo>
                    <a:pt x="1586484" y="153670"/>
                  </a:lnTo>
                  <a:lnTo>
                    <a:pt x="15864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3285" y="4696206"/>
              <a:ext cx="1586865" cy="954405"/>
            </a:xfrm>
            <a:custGeom>
              <a:avLst/>
              <a:gdLst/>
              <a:ahLst/>
              <a:cxnLst/>
              <a:rect l="l" t="t" r="r" b="b"/>
              <a:pathLst>
                <a:path w="1586864" h="954404">
                  <a:moveTo>
                    <a:pt x="1586483" y="0"/>
                  </a:moveTo>
                  <a:lnTo>
                    <a:pt x="1586483" y="153670"/>
                  </a:lnTo>
                  <a:lnTo>
                    <a:pt x="153784" y="153670"/>
                  </a:lnTo>
                  <a:lnTo>
                    <a:pt x="153784" y="954024"/>
                  </a:lnTo>
                  <a:lnTo>
                    <a:pt x="0" y="954024"/>
                  </a:lnTo>
                  <a:lnTo>
                    <a:pt x="0" y="0"/>
                  </a:lnTo>
                  <a:lnTo>
                    <a:pt x="1586483" y="0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4098" y="4866258"/>
            <a:ext cx="1259205" cy="67183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280"/>
              </a:spcBef>
            </a:pPr>
            <a:r>
              <a:rPr sz="1500" b="1" spc="-10" dirty="0">
                <a:latin typeface="Calibri"/>
                <a:cs typeface="Calibri"/>
              </a:rPr>
              <a:t>Potential  </a:t>
            </a:r>
            <a:r>
              <a:rPr sz="1500" b="1" spc="-5" dirty="0">
                <a:latin typeface="Calibri"/>
                <a:cs typeface="Calibri"/>
              </a:rPr>
              <a:t>Opposition or  </a:t>
            </a:r>
            <a:r>
              <a:rPr sz="1500" b="1" dirty="0">
                <a:latin typeface="Calibri"/>
                <a:cs typeface="Calibri"/>
              </a:rPr>
              <a:t>I</a:t>
            </a:r>
            <a:r>
              <a:rPr sz="1500" b="1" spc="-10" dirty="0">
                <a:latin typeface="Calibri"/>
                <a:cs typeface="Calibri"/>
              </a:rPr>
              <a:t>n</a:t>
            </a:r>
            <a:r>
              <a:rPr sz="1500" b="1" spc="-20" dirty="0">
                <a:latin typeface="Calibri"/>
                <a:cs typeface="Calibri"/>
              </a:rPr>
              <a:t>c</a:t>
            </a:r>
            <a:r>
              <a:rPr sz="1500" b="1" dirty="0">
                <a:latin typeface="Calibri"/>
                <a:cs typeface="Calibri"/>
              </a:rPr>
              <a:t>omp</a:t>
            </a:r>
            <a:r>
              <a:rPr sz="1500" b="1" spc="-10" dirty="0">
                <a:latin typeface="Calibri"/>
                <a:cs typeface="Calibri"/>
              </a:rPr>
              <a:t>a</a:t>
            </a:r>
            <a:r>
              <a:rPr sz="1500" b="1" spc="-5" dirty="0">
                <a:latin typeface="Calibri"/>
                <a:cs typeface="Calibri"/>
              </a:rPr>
              <a:t>t</a:t>
            </a:r>
            <a:r>
              <a:rPr sz="1500" b="1" dirty="0">
                <a:latin typeface="Calibri"/>
                <a:cs typeface="Calibri"/>
              </a:rPr>
              <a:t>ibil</a:t>
            </a:r>
            <a:r>
              <a:rPr sz="1500" b="1" spc="5" dirty="0">
                <a:latin typeface="Calibri"/>
                <a:cs typeface="Calibri"/>
              </a:rPr>
              <a:t>i</a:t>
            </a:r>
            <a:r>
              <a:rPr sz="1500" b="1" spc="-5" dirty="0">
                <a:latin typeface="Calibri"/>
                <a:cs typeface="Calibri"/>
              </a:rPr>
              <a:t>t</a:t>
            </a:r>
            <a:r>
              <a:rPr sz="1500" b="1" spc="-100" dirty="0">
                <a:latin typeface="Calibri"/>
                <a:cs typeface="Calibri"/>
              </a:rPr>
              <a:t>y</a:t>
            </a:r>
            <a:r>
              <a:rPr sz="1500" b="1" dirty="0">
                <a:latin typeface="Calibri"/>
                <a:cs typeface="Calibri"/>
              </a:rPr>
              <a:t>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90116" y="4248911"/>
            <a:ext cx="295910" cy="297180"/>
            <a:chOff x="1690116" y="4248911"/>
            <a:chExt cx="295910" cy="297180"/>
          </a:xfrm>
        </p:grpSpPr>
        <p:sp>
          <p:nvSpPr>
            <p:cNvPr id="9" name="object 9"/>
            <p:cNvSpPr/>
            <p:nvPr/>
          </p:nvSpPr>
          <p:spPr>
            <a:xfrm>
              <a:off x="1703070" y="4261865"/>
              <a:ext cx="269875" cy="271780"/>
            </a:xfrm>
            <a:custGeom>
              <a:avLst/>
              <a:gdLst/>
              <a:ahLst/>
              <a:cxnLst/>
              <a:rect l="l" t="t" r="r" b="b"/>
              <a:pathLst>
                <a:path w="269875" h="271779">
                  <a:moveTo>
                    <a:pt x="269748" y="0"/>
                  </a:moveTo>
                  <a:lnTo>
                    <a:pt x="0" y="271271"/>
                  </a:lnTo>
                  <a:lnTo>
                    <a:pt x="269748" y="27127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03070" y="4261865"/>
              <a:ext cx="269875" cy="271780"/>
            </a:xfrm>
            <a:custGeom>
              <a:avLst/>
              <a:gdLst/>
              <a:ahLst/>
              <a:cxnLst/>
              <a:rect l="l" t="t" r="r" b="b"/>
              <a:pathLst>
                <a:path w="269875" h="271779">
                  <a:moveTo>
                    <a:pt x="0" y="271271"/>
                  </a:moveTo>
                  <a:lnTo>
                    <a:pt x="269748" y="0"/>
                  </a:lnTo>
                  <a:lnTo>
                    <a:pt x="269748" y="271271"/>
                  </a:lnTo>
                  <a:lnTo>
                    <a:pt x="0" y="271271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124455" y="4248911"/>
            <a:ext cx="1614170" cy="980440"/>
            <a:chOff x="2124455" y="4248911"/>
            <a:chExt cx="1614170" cy="980440"/>
          </a:xfrm>
        </p:grpSpPr>
        <p:sp>
          <p:nvSpPr>
            <p:cNvPr id="12" name="object 12"/>
            <p:cNvSpPr/>
            <p:nvPr/>
          </p:nvSpPr>
          <p:spPr>
            <a:xfrm>
              <a:off x="2137410" y="4262119"/>
              <a:ext cx="1588135" cy="953769"/>
            </a:xfrm>
            <a:custGeom>
              <a:avLst/>
              <a:gdLst/>
              <a:ahLst/>
              <a:cxnLst/>
              <a:rect l="l" t="t" r="r" b="b"/>
              <a:pathLst>
                <a:path w="1588135" h="953770">
                  <a:moveTo>
                    <a:pt x="1588008" y="0"/>
                  </a:moveTo>
                  <a:lnTo>
                    <a:pt x="0" y="0"/>
                  </a:lnTo>
                  <a:lnTo>
                    <a:pt x="0" y="153670"/>
                  </a:lnTo>
                  <a:lnTo>
                    <a:pt x="0" y="953770"/>
                  </a:lnTo>
                  <a:lnTo>
                    <a:pt x="153797" y="953770"/>
                  </a:lnTo>
                  <a:lnTo>
                    <a:pt x="153797" y="153670"/>
                  </a:lnTo>
                  <a:lnTo>
                    <a:pt x="1588008" y="153670"/>
                  </a:lnTo>
                  <a:lnTo>
                    <a:pt x="158800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37409" y="4261865"/>
              <a:ext cx="1588135" cy="954405"/>
            </a:xfrm>
            <a:custGeom>
              <a:avLst/>
              <a:gdLst/>
              <a:ahLst/>
              <a:cxnLst/>
              <a:rect l="l" t="t" r="r" b="b"/>
              <a:pathLst>
                <a:path w="1588135" h="954404">
                  <a:moveTo>
                    <a:pt x="1588007" y="0"/>
                  </a:moveTo>
                  <a:lnTo>
                    <a:pt x="1588007" y="153669"/>
                  </a:lnTo>
                  <a:lnTo>
                    <a:pt x="153796" y="153669"/>
                  </a:lnTo>
                  <a:lnTo>
                    <a:pt x="153796" y="954023"/>
                  </a:lnTo>
                  <a:lnTo>
                    <a:pt x="0" y="954023"/>
                  </a:lnTo>
                  <a:lnTo>
                    <a:pt x="0" y="0"/>
                  </a:lnTo>
                  <a:lnTo>
                    <a:pt x="1588007" y="0"/>
                  </a:lnTo>
                  <a:close/>
                </a:path>
              </a:pathLst>
            </a:custGeom>
            <a:ln w="2590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338832" y="4432172"/>
            <a:ext cx="1236980" cy="46291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285"/>
              </a:spcBef>
            </a:pPr>
            <a:r>
              <a:rPr sz="1500" b="1" spc="-5" dirty="0">
                <a:latin typeface="Calibri"/>
                <a:cs typeface="Calibri"/>
              </a:rPr>
              <a:t>Cognition </a:t>
            </a:r>
            <a:r>
              <a:rPr sz="1500" b="1" dirty="0">
                <a:latin typeface="Calibri"/>
                <a:cs typeface="Calibri"/>
              </a:rPr>
              <a:t>and  </a:t>
            </a:r>
            <a:r>
              <a:rPr sz="1500" b="1" spc="-20" dirty="0">
                <a:latin typeface="Calibri"/>
                <a:cs typeface="Calibri"/>
              </a:rPr>
              <a:t>P</a:t>
            </a:r>
            <a:r>
              <a:rPr sz="1500" b="1" spc="-5" dirty="0">
                <a:latin typeface="Calibri"/>
                <a:cs typeface="Calibri"/>
              </a:rPr>
              <a:t>e</a:t>
            </a:r>
            <a:r>
              <a:rPr sz="1500" b="1" spc="-30" dirty="0">
                <a:latin typeface="Calibri"/>
                <a:cs typeface="Calibri"/>
              </a:rPr>
              <a:t>r</a:t>
            </a:r>
            <a:r>
              <a:rPr sz="1500" b="1" dirty="0">
                <a:latin typeface="Calibri"/>
                <a:cs typeface="Calibri"/>
              </a:rPr>
              <a:t>sonali</a:t>
            </a:r>
            <a:r>
              <a:rPr sz="1500" b="1" spc="-25" dirty="0">
                <a:latin typeface="Calibri"/>
                <a:cs typeface="Calibri"/>
              </a:rPr>
              <a:t>z</a:t>
            </a:r>
            <a:r>
              <a:rPr sz="1500" b="1" spc="-10" dirty="0">
                <a:latin typeface="Calibri"/>
                <a:cs typeface="Calibri"/>
              </a:rPr>
              <a:t>a</a:t>
            </a:r>
            <a:r>
              <a:rPr sz="1500" b="1" spc="-5" dirty="0">
                <a:latin typeface="Calibri"/>
                <a:cs typeface="Calibri"/>
              </a:rPr>
              <a:t>t</a:t>
            </a:r>
            <a:r>
              <a:rPr sz="1500" b="1" dirty="0">
                <a:latin typeface="Calibri"/>
                <a:cs typeface="Calibri"/>
              </a:rPr>
              <a:t>ion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44240" y="3814571"/>
            <a:ext cx="297180" cy="297180"/>
            <a:chOff x="3444240" y="3814571"/>
            <a:chExt cx="297180" cy="297180"/>
          </a:xfrm>
        </p:grpSpPr>
        <p:sp>
          <p:nvSpPr>
            <p:cNvPr id="16" name="object 16"/>
            <p:cNvSpPr/>
            <p:nvPr/>
          </p:nvSpPr>
          <p:spPr>
            <a:xfrm>
              <a:off x="3457194" y="3827525"/>
              <a:ext cx="271780" cy="271780"/>
            </a:xfrm>
            <a:custGeom>
              <a:avLst/>
              <a:gdLst/>
              <a:ahLst/>
              <a:cxnLst/>
              <a:rect l="l" t="t" r="r" b="b"/>
              <a:pathLst>
                <a:path w="271779" h="271779">
                  <a:moveTo>
                    <a:pt x="271271" y="0"/>
                  </a:moveTo>
                  <a:lnTo>
                    <a:pt x="0" y="271272"/>
                  </a:lnTo>
                  <a:lnTo>
                    <a:pt x="271271" y="271272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57194" y="3827525"/>
              <a:ext cx="271780" cy="271780"/>
            </a:xfrm>
            <a:custGeom>
              <a:avLst/>
              <a:gdLst/>
              <a:ahLst/>
              <a:cxnLst/>
              <a:rect l="l" t="t" r="r" b="b"/>
              <a:pathLst>
                <a:path w="271779" h="271779">
                  <a:moveTo>
                    <a:pt x="0" y="271272"/>
                  </a:moveTo>
                  <a:lnTo>
                    <a:pt x="271271" y="0"/>
                  </a:lnTo>
                  <a:lnTo>
                    <a:pt x="271271" y="271272"/>
                  </a:lnTo>
                  <a:lnTo>
                    <a:pt x="0" y="271272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878579" y="3814571"/>
            <a:ext cx="1614170" cy="98044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227329">
              <a:lnSpc>
                <a:spcPct val="100000"/>
              </a:lnSpc>
            </a:pPr>
            <a:r>
              <a:rPr sz="1500" b="1" spc="-10" dirty="0">
                <a:latin typeface="Calibri"/>
                <a:cs typeface="Calibri"/>
              </a:rPr>
              <a:t>Intention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198364" y="3381755"/>
            <a:ext cx="297180" cy="295910"/>
            <a:chOff x="5198364" y="3381755"/>
            <a:chExt cx="297180" cy="295910"/>
          </a:xfrm>
        </p:grpSpPr>
        <p:sp>
          <p:nvSpPr>
            <p:cNvPr id="20" name="object 20"/>
            <p:cNvSpPr/>
            <p:nvPr/>
          </p:nvSpPr>
          <p:spPr>
            <a:xfrm>
              <a:off x="5211318" y="3394709"/>
              <a:ext cx="271780" cy="269875"/>
            </a:xfrm>
            <a:custGeom>
              <a:avLst/>
              <a:gdLst/>
              <a:ahLst/>
              <a:cxnLst/>
              <a:rect l="l" t="t" r="r" b="b"/>
              <a:pathLst>
                <a:path w="271779" h="269875">
                  <a:moveTo>
                    <a:pt x="271272" y="0"/>
                  </a:moveTo>
                  <a:lnTo>
                    <a:pt x="0" y="269747"/>
                  </a:lnTo>
                  <a:lnTo>
                    <a:pt x="271272" y="269747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11318" y="3394709"/>
              <a:ext cx="271780" cy="269875"/>
            </a:xfrm>
            <a:custGeom>
              <a:avLst/>
              <a:gdLst/>
              <a:ahLst/>
              <a:cxnLst/>
              <a:rect l="l" t="t" r="r" b="b"/>
              <a:pathLst>
                <a:path w="271779" h="269875">
                  <a:moveTo>
                    <a:pt x="0" y="269747"/>
                  </a:moveTo>
                  <a:lnTo>
                    <a:pt x="271272" y="0"/>
                  </a:lnTo>
                  <a:lnTo>
                    <a:pt x="271272" y="269747"/>
                  </a:lnTo>
                  <a:lnTo>
                    <a:pt x="0" y="26974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632703" y="3380232"/>
            <a:ext cx="1614170" cy="98044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227965">
              <a:lnSpc>
                <a:spcPct val="100000"/>
              </a:lnSpc>
            </a:pPr>
            <a:r>
              <a:rPr sz="1500" b="1" spc="-10" dirty="0">
                <a:latin typeface="Calibri"/>
                <a:cs typeface="Calibri"/>
              </a:rPr>
              <a:t>Behavior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954011" y="2947416"/>
            <a:ext cx="295910" cy="295910"/>
            <a:chOff x="6954011" y="2947416"/>
            <a:chExt cx="295910" cy="295910"/>
          </a:xfrm>
        </p:grpSpPr>
        <p:sp>
          <p:nvSpPr>
            <p:cNvPr id="24" name="object 24"/>
            <p:cNvSpPr/>
            <p:nvPr/>
          </p:nvSpPr>
          <p:spPr>
            <a:xfrm>
              <a:off x="6966965" y="2960370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269748" y="0"/>
                  </a:moveTo>
                  <a:lnTo>
                    <a:pt x="0" y="269747"/>
                  </a:lnTo>
                  <a:lnTo>
                    <a:pt x="269748" y="26974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66965" y="2960370"/>
              <a:ext cx="269875" cy="269875"/>
            </a:xfrm>
            <a:custGeom>
              <a:avLst/>
              <a:gdLst/>
              <a:ahLst/>
              <a:cxnLst/>
              <a:rect l="l" t="t" r="r" b="b"/>
              <a:pathLst>
                <a:path w="269875" h="269875">
                  <a:moveTo>
                    <a:pt x="0" y="269747"/>
                  </a:moveTo>
                  <a:lnTo>
                    <a:pt x="269748" y="0"/>
                  </a:lnTo>
                  <a:lnTo>
                    <a:pt x="269748" y="269747"/>
                  </a:lnTo>
                  <a:lnTo>
                    <a:pt x="0" y="269747"/>
                  </a:lnTo>
                  <a:close/>
                </a:path>
              </a:pathLst>
            </a:custGeom>
            <a:ln w="25908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388352" y="2945892"/>
            <a:ext cx="1612900" cy="98044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Times New Roman"/>
              <a:cs typeface="Times New Roman"/>
            </a:endParaRPr>
          </a:p>
          <a:p>
            <a:pPr marL="226695">
              <a:lnSpc>
                <a:spcPct val="100000"/>
              </a:lnSpc>
            </a:pPr>
            <a:r>
              <a:rPr sz="1500" b="1" spc="-10" dirty="0">
                <a:latin typeface="Calibri"/>
                <a:cs typeface="Calibri"/>
              </a:rPr>
              <a:t>Outcomes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035"/>
              </a:spcBef>
            </a:pPr>
            <a:r>
              <a:rPr dirty="0"/>
              <a:t>Stages of Conflict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27073"/>
            <a:ext cx="8932545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"/>
                <a:cs typeface="Century"/>
              </a:rPr>
              <a:t>Stage 1:Potential Opposition </a:t>
            </a:r>
            <a:r>
              <a:rPr sz="3200" b="1" spc="5" dirty="0">
                <a:latin typeface="Century"/>
                <a:cs typeface="Century"/>
              </a:rPr>
              <a:t>or</a:t>
            </a:r>
            <a:r>
              <a:rPr sz="3200" b="1" spc="-15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Incompatibility</a:t>
            </a:r>
            <a:endParaRPr sz="3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Century"/>
              <a:cs typeface="Century"/>
            </a:endParaRPr>
          </a:p>
          <a:p>
            <a:pPr marL="2764790">
              <a:lnSpc>
                <a:spcPct val="100000"/>
              </a:lnSpc>
            </a:pPr>
            <a:r>
              <a:rPr sz="3200" b="1" spc="-5" dirty="0">
                <a:latin typeface="Century"/>
                <a:cs typeface="Century"/>
              </a:rPr>
              <a:t>1.</a:t>
            </a:r>
            <a:r>
              <a:rPr sz="3200" b="1" spc="-1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Communication</a:t>
            </a:r>
            <a:endParaRPr sz="3200">
              <a:latin typeface="Century"/>
              <a:cs typeface="Centur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42820" y="3462031"/>
            <a:ext cx="4693285" cy="3180080"/>
            <a:chOff x="2242820" y="3462031"/>
            <a:chExt cx="4693285" cy="3180080"/>
          </a:xfrm>
        </p:grpSpPr>
        <p:sp>
          <p:nvSpPr>
            <p:cNvPr id="5" name="object 5"/>
            <p:cNvSpPr/>
            <p:nvPr/>
          </p:nvSpPr>
          <p:spPr>
            <a:xfrm>
              <a:off x="2242820" y="3462031"/>
              <a:ext cx="4692904" cy="31795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62200" y="3581399"/>
              <a:ext cx="4180332" cy="266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035"/>
              </a:spcBef>
            </a:pPr>
            <a:r>
              <a:rPr dirty="0"/>
              <a:t>Stages of Conflict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27073"/>
            <a:ext cx="8932545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"/>
                <a:cs typeface="Century"/>
              </a:rPr>
              <a:t>Stage 1:Potential Opposition </a:t>
            </a:r>
            <a:r>
              <a:rPr sz="3200" b="1" spc="5" dirty="0">
                <a:latin typeface="Century"/>
                <a:cs typeface="Century"/>
              </a:rPr>
              <a:t>or</a:t>
            </a:r>
            <a:r>
              <a:rPr sz="3200" b="1" spc="-15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Incompatibility</a:t>
            </a:r>
            <a:endParaRPr sz="3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Century"/>
              <a:cs typeface="Century"/>
            </a:endParaRPr>
          </a:p>
          <a:p>
            <a:pPr marL="3355340">
              <a:lnSpc>
                <a:spcPct val="100000"/>
              </a:lnSpc>
            </a:pPr>
            <a:r>
              <a:rPr sz="3200" b="1" spc="-5" dirty="0">
                <a:latin typeface="Century"/>
                <a:cs typeface="Century"/>
              </a:rPr>
              <a:t>2.</a:t>
            </a:r>
            <a:r>
              <a:rPr sz="3200" b="1" spc="-1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Structure</a:t>
            </a:r>
            <a:endParaRPr sz="3200">
              <a:latin typeface="Century"/>
              <a:cs typeface="Century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00671" y="3385565"/>
            <a:ext cx="3970020" cy="3093085"/>
            <a:chOff x="2700671" y="3385565"/>
            <a:chExt cx="3970020" cy="3093085"/>
          </a:xfrm>
        </p:grpSpPr>
        <p:sp>
          <p:nvSpPr>
            <p:cNvPr id="5" name="object 5"/>
            <p:cNvSpPr/>
            <p:nvPr/>
          </p:nvSpPr>
          <p:spPr>
            <a:xfrm>
              <a:off x="2700671" y="3385565"/>
              <a:ext cx="3969876" cy="30929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19400" y="3505199"/>
              <a:ext cx="3457955" cy="25801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275081"/>
            <a:ext cx="8229600" cy="1143000"/>
          </a:xfrm>
          <a:prstGeom prst="rect">
            <a:avLst/>
          </a:prstGeom>
          <a:ln w="25907">
            <a:solidFill>
              <a:srgbClr val="4AACC5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2035"/>
              </a:spcBef>
            </a:pPr>
            <a:r>
              <a:rPr dirty="0"/>
              <a:t>Stages of Conflict</a:t>
            </a:r>
            <a:r>
              <a:rPr spc="-60" dirty="0"/>
              <a:t> </a:t>
            </a:r>
            <a:r>
              <a:rPr spc="-5" dirty="0"/>
              <a:t>Management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627073"/>
            <a:ext cx="8932545" cy="16852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entury"/>
                <a:cs typeface="Century"/>
              </a:rPr>
              <a:t>Stage 1:Potential Opposition </a:t>
            </a:r>
            <a:r>
              <a:rPr sz="3200" b="1" spc="5" dirty="0">
                <a:latin typeface="Century"/>
                <a:cs typeface="Century"/>
              </a:rPr>
              <a:t>or</a:t>
            </a:r>
            <a:r>
              <a:rPr sz="3200" b="1" spc="-15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Incompatibility</a:t>
            </a:r>
            <a:endParaRPr sz="3200">
              <a:latin typeface="Century"/>
              <a:cs typeface="Century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50">
              <a:latin typeface="Century"/>
              <a:cs typeface="Century"/>
            </a:endParaRPr>
          </a:p>
          <a:p>
            <a:pPr marL="730250">
              <a:lnSpc>
                <a:spcPct val="100000"/>
              </a:lnSpc>
            </a:pPr>
            <a:r>
              <a:rPr sz="3200" b="1" spc="-5" dirty="0">
                <a:latin typeface="Century"/>
                <a:cs typeface="Century"/>
              </a:rPr>
              <a:t>3. </a:t>
            </a:r>
            <a:r>
              <a:rPr sz="3200" b="1" dirty="0">
                <a:latin typeface="Century"/>
                <a:cs typeface="Century"/>
              </a:rPr>
              <a:t>Size and </a:t>
            </a:r>
            <a:r>
              <a:rPr sz="3200" b="1" spc="-5" dirty="0">
                <a:latin typeface="Century"/>
                <a:cs typeface="Century"/>
              </a:rPr>
              <a:t>specialization </a:t>
            </a:r>
            <a:r>
              <a:rPr sz="3200" b="1" spc="5" dirty="0">
                <a:latin typeface="Century"/>
                <a:cs typeface="Century"/>
              </a:rPr>
              <a:t>of</a:t>
            </a:r>
            <a:r>
              <a:rPr sz="3200" b="1" spc="-100" dirty="0">
                <a:latin typeface="Century"/>
                <a:cs typeface="Century"/>
              </a:rPr>
              <a:t> </a:t>
            </a:r>
            <a:r>
              <a:rPr sz="3200" b="1" dirty="0">
                <a:latin typeface="Century"/>
                <a:cs typeface="Century"/>
              </a:rPr>
              <a:t>occupations</a:t>
            </a:r>
            <a:endParaRPr sz="3200">
              <a:latin typeface="Century"/>
              <a:cs typeface="Centur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3581400"/>
            <a:ext cx="4191000" cy="2910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3581400"/>
            <a:ext cx="4267200" cy="2907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681</Words>
  <Application>Microsoft Office PowerPoint</Application>
  <PresentationFormat>On-screen Show (4:3)</PresentationFormat>
  <Paragraphs>164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</vt:lpstr>
      <vt:lpstr>Times New Roman</vt:lpstr>
      <vt:lpstr>Office Theme</vt:lpstr>
      <vt:lpstr>Managing Conflicts in Organization: A  Case Study on Maruti Suzuki Ltd</vt:lpstr>
      <vt:lpstr>Content</vt:lpstr>
      <vt:lpstr>Introduction</vt:lpstr>
      <vt:lpstr>PowerPoint Presentation</vt:lpstr>
      <vt:lpstr>Why Conflict Management ?</vt:lpstr>
      <vt:lpstr>Stages of Conflict Management</vt:lpstr>
      <vt:lpstr>Stages of Conflict Management</vt:lpstr>
      <vt:lpstr>Stages of Conflict Management</vt:lpstr>
      <vt:lpstr>Stages of Conflict Management</vt:lpstr>
      <vt:lpstr>Stages of Conflict Management</vt:lpstr>
      <vt:lpstr>Stages of Conflict Management</vt:lpstr>
      <vt:lpstr>Stages of Conflict Management</vt:lpstr>
      <vt:lpstr>Stages of Conflict Management  Stage 3: Intention</vt:lpstr>
      <vt:lpstr>Stages of Conflict Management  Stage 3:Intention</vt:lpstr>
      <vt:lpstr>Stages of Conflict Management  Stage 3:Intention</vt:lpstr>
      <vt:lpstr>Stages of Conflict Management  Stage 3:Intention</vt:lpstr>
      <vt:lpstr>Stages of Conflict Management  Stage 3: Intention</vt:lpstr>
      <vt:lpstr>Stages of Conflict Management  Stage 3: Intention</vt:lpstr>
      <vt:lpstr>Stage 3: Intention</vt:lpstr>
      <vt:lpstr>Stages of Conflict Management</vt:lpstr>
      <vt:lpstr>Stages of Conflict Management</vt:lpstr>
      <vt:lpstr>Case Study on</vt:lpstr>
      <vt:lpstr>Objective</vt:lpstr>
      <vt:lpstr>Possible Causes of Labour Unrest  at Maruti Udyog Manesar Plant</vt:lpstr>
      <vt:lpstr>PowerPoint Presentation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Conflicts in Organization: A  Case Study on Maruti Suzuki Ltd</dc:title>
  <dc:creator>clara clara</dc:creator>
  <cp:lastModifiedBy>clara clara</cp:lastModifiedBy>
  <cp:revision>1</cp:revision>
  <dcterms:created xsi:type="dcterms:W3CDTF">2020-06-22T06:02:36Z</dcterms:created>
  <dcterms:modified xsi:type="dcterms:W3CDTF">2020-06-22T06:03:43Z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2020-06-22T00:00:00Z</vt:filetime>
  </property>
</Properties>
</file>