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9" r:id="rId8"/>
    <p:sldId id="262" r:id="rId9"/>
    <p:sldId id="270" r:id="rId10"/>
    <p:sldId id="268" r:id="rId11"/>
    <p:sldId id="271" r:id="rId12"/>
    <p:sldId id="263" r:id="rId13"/>
    <p:sldId id="264" r:id="rId14"/>
    <p:sldId id="265" r:id="rId1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5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0"/>
            <a:ext cx="752475"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1"/>
          <p:cNvSpPr>
            <a:spLocks noGrp="1"/>
          </p:cNvSpPr>
          <p:nvPr>
            <p:ph type="ctrTitle"/>
          </p:nvPr>
        </p:nvSpPr>
        <p:spPr>
          <a:xfrm>
            <a:off x="1216152" y="1267485"/>
            <a:ext cx="7235981" cy="5133316"/>
          </a:xfrm>
        </p:spPr>
        <p:txBody>
          <a:bodyPr/>
          <a:lstStyle>
            <a:lvl1pPr>
              <a:defRPr sz="11500"/>
            </a:lvl1pPr>
          </a:lstStyle>
          <a:p>
            <a:r>
              <a:rPr lang="en-US" smtClean="0"/>
              <a:t>Click to edit Master title style</a:t>
            </a:r>
            <a:endParaRPr lang="en-US" dirty="0"/>
          </a:p>
        </p:txBody>
      </p:sp>
      <p:sp>
        <p:nvSpPr>
          <p:cNvPr id="3" name="Subtitle 2"/>
          <p:cNvSpPr>
            <a:spLocks noGrp="1"/>
          </p:cNvSpPr>
          <p:nvPr>
            <p:ph type="subTitle" idx="1"/>
          </p:nvPr>
        </p:nvSpPr>
        <p:spPr>
          <a:xfrm>
            <a:off x="1216151" y="201702"/>
            <a:ext cx="6189583" cy="949569"/>
          </a:xfrm>
        </p:spPr>
        <p:txBody>
          <a:bodyPr>
            <a:normAutofit/>
          </a:bodyPr>
          <a:lstStyle>
            <a:lvl1pPr marL="0" indent="0" algn="r">
              <a:buNone/>
              <a:defRPr sz="2400">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40C1A8B-49C3-4CFD-90C5-66D4B620CDB0}" type="datetimeFigureOut">
              <a:rPr lang="id-ID" smtClean="0"/>
              <a:t>21/04/2014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a:xfrm>
            <a:off x="8150469" y="236415"/>
            <a:ext cx="785301" cy="365125"/>
          </a:xfrm>
        </p:spPr>
        <p:txBody>
          <a:bodyPr/>
          <a:lstStyle>
            <a:lvl1pPr>
              <a:defRPr sz="1400"/>
            </a:lvl1pPr>
          </a:lstStyle>
          <a:p>
            <a:fld id="{7976FCE8-90DD-4004-9056-48192B485ECC}" type="slidenum">
              <a:rPr lang="id-ID" smtClean="0"/>
              <a:t>‹#›</a:t>
            </a:fld>
            <a:endParaRPr lang="id-ID"/>
          </a:p>
        </p:txBody>
      </p:sp>
      <p:grpSp>
        <p:nvGrpSpPr>
          <p:cNvPr id="7" name="Group 6"/>
          <p:cNvGrpSpPr/>
          <p:nvPr/>
        </p:nvGrpSpPr>
        <p:grpSpPr>
          <a:xfrm>
            <a:off x="7467600" y="209550"/>
            <a:ext cx="657226" cy="431800"/>
            <a:chOff x="7467600" y="209550"/>
            <a:chExt cx="657226" cy="431800"/>
          </a:xfrm>
          <a:solidFill>
            <a:schemeClr val="tx2">
              <a:lumMod val="60000"/>
              <a:lumOff val="40000"/>
            </a:schemeClr>
          </a:solidFill>
        </p:grpSpPr>
        <p:sp>
          <p:nvSpPr>
            <p:cNvPr id="8" name="Freeform 5"/>
            <p:cNvSpPr>
              <a:spLocks/>
            </p:cNvSpPr>
            <p:nvPr/>
          </p:nvSpPr>
          <p:spPr bwMode="auto">
            <a:xfrm>
              <a:off x="7467600"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5"/>
            <p:cNvSpPr>
              <a:spLocks/>
            </p:cNvSpPr>
            <p:nvPr/>
          </p:nvSpPr>
          <p:spPr bwMode="auto">
            <a:xfrm>
              <a:off x="7677151"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7881939" y="20955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1"/>
                                        </p:tgtEl>
                                      </p:cBhvr>
                                    </p:animEffect>
                                    <p:set>
                                      <p:cBhvr>
                                        <p:cTn id="7" dur="1" fill="hold">
                                          <p:stCondLst>
                                            <p:cond delay="1999"/>
                                          </p:stCondLst>
                                        </p:cTn>
                                        <p:tgtEl>
                                          <p:spTgt spid="11"/>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0C1A8B-49C3-4CFD-90C5-66D4B620CDB0}" type="datetimeFigureOut">
              <a:rPr lang="id-ID" smtClean="0"/>
              <a:t>21/04/2014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976FCE8-90DD-4004-9056-48192B485ECC}" type="slidenum">
              <a:rPr lang="id-ID" smtClean="0"/>
              <a:t>‹#›</a:t>
            </a:fld>
            <a:endParaRPr lang="id-ID"/>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40C1A8B-49C3-4CFD-90C5-66D4B620CDB0}" type="datetimeFigureOut">
              <a:rPr lang="id-ID" smtClean="0"/>
              <a:t>21/04/2014</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976FCE8-90DD-4004-9056-48192B485ECC}" type="slidenum">
              <a:rPr lang="id-ID" smtClean="0"/>
              <a:t>‹#›</a:t>
            </a:fld>
            <a:endParaRPr lang="id-ID"/>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3" name="Content Placeholder 2"/>
          <p:cNvSpPr>
            <a:spLocks noGrp="1"/>
          </p:cNvSpPr>
          <p:nvPr>
            <p:ph idx="1"/>
          </p:nvPr>
        </p:nvSpPr>
        <p:spPr>
          <a:xfrm>
            <a:off x="1219200" y="838200"/>
            <a:ext cx="7467600" cy="4419600"/>
          </a:xfrm>
        </p:spPr>
        <p:txBody>
          <a:bodyPr>
            <a:normAutofit/>
          </a:bodyPr>
          <a:lstStyle>
            <a:lvl1pPr>
              <a:defRPr sz="2800"/>
            </a:lvl1pPr>
            <a:lvl2pPr>
              <a:defRPr sz="1800">
                <a:solidFill>
                  <a:schemeClr val="tx1"/>
                </a:solidFill>
              </a:defRPr>
            </a:lvl2pPr>
            <a:lvl3pPr>
              <a:defRPr sz="1800">
                <a:solidFill>
                  <a:schemeClr val="tx1"/>
                </a:solidFill>
              </a:defRPr>
            </a:lvl3pPr>
            <a:lvl4pPr>
              <a:defRPr sz="1800">
                <a:solidFill>
                  <a:schemeClr val="tx1"/>
                </a:solidFill>
              </a:defRPr>
            </a:lvl4pPr>
            <a:lvl5pPr>
              <a:defRPr sz="18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40C1A8B-49C3-4CFD-90C5-66D4B620CDB0}" type="datetimeFigureOut">
              <a:rPr lang="id-ID" smtClean="0"/>
              <a:t>21/04/2014</a:t>
            </a:fld>
            <a:endParaRPr lang="id-ID"/>
          </a:p>
        </p:txBody>
      </p:sp>
      <p:sp>
        <p:nvSpPr>
          <p:cNvPr id="10" name="Slide Number Placeholder 9"/>
          <p:cNvSpPr>
            <a:spLocks noGrp="1"/>
          </p:cNvSpPr>
          <p:nvPr>
            <p:ph type="sldNum" sz="quarter" idx="11"/>
          </p:nvPr>
        </p:nvSpPr>
        <p:spPr/>
        <p:txBody>
          <a:bodyPr/>
          <a:lstStyle/>
          <a:p>
            <a:fld id="{7976FCE8-90DD-4004-9056-48192B485ECC}" type="slidenum">
              <a:rPr lang="id-ID" smtClean="0"/>
              <a:t>‹#›</a:t>
            </a:fld>
            <a:endParaRPr lang="id-ID"/>
          </a:p>
        </p:txBody>
      </p:sp>
      <p:sp>
        <p:nvSpPr>
          <p:cNvPr id="12" name="Footer Placeholder 11"/>
          <p:cNvSpPr>
            <a:spLocks noGrp="1"/>
          </p:cNvSpPr>
          <p:nvPr>
            <p:ph type="ftr" sz="quarter" idx="12"/>
          </p:nvPr>
        </p:nvSpPr>
        <p:spPr/>
        <p:txBody>
          <a:bodyPr/>
          <a:lstStyle/>
          <a:p>
            <a:endParaRPr lang="id-ID"/>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199" y="4484080"/>
            <a:ext cx="7239001" cy="762000"/>
          </a:xfrm>
        </p:spPr>
        <p:txBody>
          <a:bodyPr bIns="0"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3" name="Title 1"/>
          <p:cNvSpPr>
            <a:spLocks noGrp="1"/>
          </p:cNvSpPr>
          <p:nvPr>
            <p:ph type="title"/>
          </p:nvPr>
        </p:nvSpPr>
        <p:spPr>
          <a:xfrm>
            <a:off x="1219200" y="5257800"/>
            <a:ext cx="7239000" cy="1143000"/>
          </a:xfrm>
        </p:spPr>
        <p:txBody>
          <a:bodyPr>
            <a:noAutofit/>
          </a:bodyPr>
          <a:lstStyle>
            <a:lvl1pPr algn="l">
              <a:defRPr sz="7200" baseline="0">
                <a:ln w="12700">
                  <a:solidFill>
                    <a:schemeClr val="tx2"/>
                  </a:solidFill>
                </a:ln>
              </a:defRPr>
            </a:lvl1pPr>
          </a:lstStyle>
          <a:p>
            <a:r>
              <a:rPr lang="en-US" smtClean="0"/>
              <a:t>Click to edit Master title style</a:t>
            </a:r>
            <a:endParaRPr lang="en-US" dirty="0"/>
          </a:p>
        </p:txBody>
      </p:sp>
      <p:sp>
        <p:nvSpPr>
          <p:cNvPr id="19" name="Date Placeholder 18"/>
          <p:cNvSpPr>
            <a:spLocks noGrp="1"/>
          </p:cNvSpPr>
          <p:nvPr>
            <p:ph type="dt" sz="half" idx="10"/>
          </p:nvPr>
        </p:nvSpPr>
        <p:spPr/>
        <p:txBody>
          <a:bodyPr/>
          <a:lstStyle/>
          <a:p>
            <a:fld id="{540C1A8B-49C3-4CFD-90C5-66D4B620CDB0}" type="datetimeFigureOut">
              <a:rPr lang="id-ID" smtClean="0"/>
              <a:t>21/04/2014</a:t>
            </a:fld>
            <a:endParaRPr lang="id-ID"/>
          </a:p>
        </p:txBody>
      </p:sp>
      <p:sp>
        <p:nvSpPr>
          <p:cNvPr id="20" name="Slide Number Placeholder 19"/>
          <p:cNvSpPr>
            <a:spLocks noGrp="1"/>
          </p:cNvSpPr>
          <p:nvPr>
            <p:ph type="sldNum" sz="quarter" idx="11"/>
          </p:nvPr>
        </p:nvSpPr>
        <p:spPr/>
        <p:txBody>
          <a:bodyPr/>
          <a:lstStyle/>
          <a:p>
            <a:fld id="{7976FCE8-90DD-4004-9056-48192B485ECC}" type="slidenum">
              <a:rPr lang="id-ID" smtClean="0"/>
              <a:t>‹#›</a:t>
            </a:fld>
            <a:endParaRPr lang="id-ID"/>
          </a:p>
        </p:txBody>
      </p:sp>
      <p:sp>
        <p:nvSpPr>
          <p:cNvPr id="21" name="Footer Placeholder 20"/>
          <p:cNvSpPr>
            <a:spLocks noGrp="1"/>
          </p:cNvSpPr>
          <p:nvPr>
            <p:ph type="ftr" sz="quarter" idx="12"/>
          </p:nvPr>
        </p:nvSpPr>
        <p:spPr/>
        <p:txBody>
          <a:bodyPr/>
          <a:lstStyle/>
          <a:p>
            <a:endParaRPr lang="id-ID"/>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Date Placeholder 4"/>
          <p:cNvSpPr>
            <a:spLocks noGrp="1"/>
          </p:cNvSpPr>
          <p:nvPr>
            <p:ph type="dt" sz="half" idx="10"/>
          </p:nvPr>
        </p:nvSpPr>
        <p:spPr/>
        <p:txBody>
          <a:bodyPr/>
          <a:lstStyle/>
          <a:p>
            <a:fld id="{540C1A8B-49C3-4CFD-90C5-66D4B620CDB0}" type="datetimeFigureOut">
              <a:rPr lang="id-ID" smtClean="0"/>
              <a:t>21/04/2014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976FCE8-90DD-4004-9056-48192B485ECC}" type="slidenum">
              <a:rPr lang="id-ID" smtClean="0"/>
              <a:t>‹#›</a:t>
            </a:fld>
            <a:endParaRPr lang="id-ID"/>
          </a:p>
        </p:txBody>
      </p:sp>
      <p:sp>
        <p:nvSpPr>
          <p:cNvPr id="9" name="Content Placeholder 8"/>
          <p:cNvSpPr>
            <a:spLocks noGrp="1"/>
          </p:cNvSpPr>
          <p:nvPr>
            <p:ph sz="quarter" idx="13"/>
          </p:nvPr>
        </p:nvSpPr>
        <p:spPr>
          <a:xfrm>
            <a:off x="12161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5102352" y="841248"/>
            <a:ext cx="3730752"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19200" y="841248"/>
            <a:ext cx="3733800"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5105400" y="841248"/>
            <a:ext cx="3735267" cy="533400"/>
          </a:xfrm>
        </p:spPr>
        <p:txBody>
          <a:bodyPr anchor="t">
            <a:norm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540C1A8B-49C3-4CFD-90C5-66D4B620CDB0}" type="datetimeFigureOut">
              <a:rPr lang="id-ID" smtClean="0"/>
              <a:t>21/04/2014</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976FCE8-90DD-4004-9056-48192B485ECC}" type="slidenum">
              <a:rPr lang="id-ID" smtClean="0"/>
              <a:t>‹#›</a:t>
            </a:fld>
            <a:endParaRPr lang="id-ID"/>
          </a:p>
        </p:txBody>
      </p:sp>
      <p:sp>
        <p:nvSpPr>
          <p:cNvPr id="11" name="Content Placeholder 10"/>
          <p:cNvSpPr>
            <a:spLocks noGrp="1"/>
          </p:cNvSpPr>
          <p:nvPr>
            <p:ph sz="quarter" idx="13"/>
          </p:nvPr>
        </p:nvSpPr>
        <p:spPr>
          <a:xfrm>
            <a:off x="1216152" y="1380744"/>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14"/>
          </p:nvPr>
        </p:nvSpPr>
        <p:spPr>
          <a:xfrm>
            <a:off x="5102352" y="1380743"/>
            <a:ext cx="3730752" cy="38404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40C1A8B-49C3-4CFD-90C5-66D4B620CDB0}" type="datetimeFigureOut">
              <a:rPr lang="id-ID" smtClean="0"/>
              <a:t>21/04/2014</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976FCE8-90DD-4004-9056-48192B485ECC}" type="slidenum">
              <a:rPr lang="id-ID" smtClean="0"/>
              <a:t>‹#›</a:t>
            </a:fld>
            <a:endParaRPr lang="id-ID"/>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40C1A8B-49C3-4CFD-90C5-66D4B620CDB0}" type="datetimeFigureOut">
              <a:rPr lang="id-ID" smtClean="0"/>
              <a:t>21/04/2014</a:t>
            </a:fld>
            <a:endParaRPr lang="id-ID"/>
          </a:p>
        </p:txBody>
      </p:sp>
      <p:sp>
        <p:nvSpPr>
          <p:cNvPr id="6" name="Slide Number Placeholder 5"/>
          <p:cNvSpPr>
            <a:spLocks noGrp="1"/>
          </p:cNvSpPr>
          <p:nvPr>
            <p:ph type="sldNum" sz="quarter" idx="11"/>
          </p:nvPr>
        </p:nvSpPr>
        <p:spPr/>
        <p:txBody>
          <a:bodyPr/>
          <a:lstStyle/>
          <a:p>
            <a:fld id="{7976FCE8-90DD-4004-9056-48192B485ECC}" type="slidenum">
              <a:rPr lang="id-ID" smtClean="0"/>
              <a:t>‹#›</a:t>
            </a:fld>
            <a:endParaRPr lang="id-ID"/>
          </a:p>
        </p:txBody>
      </p:sp>
      <p:sp>
        <p:nvSpPr>
          <p:cNvPr id="7" name="Footer Placeholder 6"/>
          <p:cNvSpPr>
            <a:spLocks noGrp="1"/>
          </p:cNvSpPr>
          <p:nvPr>
            <p:ph type="ftr" sz="quarter" idx="12"/>
          </p:nvPr>
        </p:nvSpPr>
        <p:spPr/>
        <p:txBody>
          <a:bodyPr/>
          <a:lstStyle/>
          <a:p>
            <a:endParaRPr lang="id-ID"/>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715000" y="395287"/>
            <a:ext cx="3008313" cy="1162050"/>
          </a:xfrm>
        </p:spPr>
        <p:txBody>
          <a:bodyPr anchor="b"/>
          <a:lstStyle>
            <a:lvl1pPr algn="l">
              <a:defRPr sz="2000" b="1">
                <a:ln>
                  <a:noFill/>
                </a:ln>
                <a:solidFill>
                  <a:srgbClr val="FF7605"/>
                </a:solidFill>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5715000" y="1557337"/>
            <a:ext cx="3008313" cy="4386263"/>
          </a:xfrm>
        </p:spPr>
        <p:txBody>
          <a:bodyPr/>
          <a:lstStyle>
            <a:lvl1pPr marL="0" indent="0">
              <a:buNone/>
              <a:defRPr sz="140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Content Placeholder 13"/>
          <p:cNvSpPr>
            <a:spLocks noGrp="1"/>
          </p:cNvSpPr>
          <p:nvPr>
            <p:ph sz="quarter" idx="13"/>
          </p:nvPr>
        </p:nvSpPr>
        <p:spPr>
          <a:xfrm>
            <a:off x="914400" y="381000"/>
            <a:ext cx="4800600" cy="5943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8"/>
          <p:cNvSpPr>
            <a:spLocks noGrp="1"/>
          </p:cNvSpPr>
          <p:nvPr>
            <p:ph type="dt" sz="half" idx="14"/>
          </p:nvPr>
        </p:nvSpPr>
        <p:spPr/>
        <p:txBody>
          <a:bodyPr/>
          <a:lstStyle/>
          <a:p>
            <a:fld id="{540C1A8B-49C3-4CFD-90C5-66D4B620CDB0}" type="datetimeFigureOut">
              <a:rPr lang="id-ID" smtClean="0"/>
              <a:t>21/04/2014</a:t>
            </a:fld>
            <a:endParaRPr lang="id-ID"/>
          </a:p>
        </p:txBody>
      </p:sp>
      <p:sp>
        <p:nvSpPr>
          <p:cNvPr id="10" name="Slide Number Placeholder 9"/>
          <p:cNvSpPr>
            <a:spLocks noGrp="1"/>
          </p:cNvSpPr>
          <p:nvPr>
            <p:ph type="sldNum" sz="quarter" idx="15"/>
          </p:nvPr>
        </p:nvSpPr>
        <p:spPr/>
        <p:txBody>
          <a:bodyPr/>
          <a:lstStyle/>
          <a:p>
            <a:fld id="{7976FCE8-90DD-4004-9056-48192B485ECC}" type="slidenum">
              <a:rPr lang="id-ID" smtClean="0"/>
              <a:t>‹#›</a:t>
            </a:fld>
            <a:endParaRPr lang="id-ID"/>
          </a:p>
        </p:txBody>
      </p:sp>
      <p:sp>
        <p:nvSpPr>
          <p:cNvPr id="13" name="Footer Placeholder 12"/>
          <p:cNvSpPr>
            <a:spLocks noGrp="1"/>
          </p:cNvSpPr>
          <p:nvPr>
            <p:ph type="ftr" sz="quarter" idx="16"/>
          </p:nvPr>
        </p:nvSpPr>
        <p:spPr/>
        <p:txBody>
          <a:bodyPr/>
          <a:lstStyle/>
          <a:p>
            <a:endParaRPr lang="id-ID"/>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624754"/>
            <a:ext cx="5486400" cy="404446"/>
          </a:xfrm>
        </p:spPr>
        <p:txBody>
          <a:bodyPr bIns="0" anchor="b"/>
          <a:lstStyle>
            <a:lvl1pPr algn="l">
              <a:defRPr sz="2000" b="1">
                <a:ln w="12700">
                  <a:noFill/>
                </a:ln>
                <a:solidFill>
                  <a:schemeClr val="tx1"/>
                </a:solidFill>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323975" y="381000"/>
            <a:ext cx="5867400" cy="408146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219200" y="5029200"/>
            <a:ext cx="4038600" cy="1371600"/>
          </a:xfr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0C1A8B-49C3-4CFD-90C5-66D4B620CDB0}" type="datetimeFigureOut">
              <a:rPr lang="id-ID" smtClean="0"/>
              <a:t>21/04/2014</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976FCE8-90DD-4004-9056-48192B485ECC}" type="slidenum">
              <a:rPr lang="id-ID" smtClean="0"/>
              <a:t>‹#›</a:t>
            </a:fld>
            <a:endParaRPr lang="id-ID"/>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228600" cy="6858000"/>
          </a:xfrm>
          <a:prstGeom prst="rect">
            <a:avLst/>
          </a:prstGeom>
          <a:gradFill>
            <a:gsLst>
              <a:gs pos="0">
                <a:schemeClr val="accent1"/>
              </a:gs>
              <a:gs pos="52000">
                <a:schemeClr val="accent6">
                  <a:lumMod val="75000"/>
                </a:schemeClr>
              </a:gs>
              <a:gs pos="100000">
                <a:schemeClr val="accent6">
                  <a:lumMod val="50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13" name="Rectangle 12"/>
          <p:cNvSpPr/>
          <p:nvPr/>
        </p:nvSpPr>
        <p:spPr>
          <a:xfrm>
            <a:off x="0" y="0"/>
            <a:ext cx="228600" cy="6858000"/>
          </a:xfrm>
          <a:prstGeom prst="rect">
            <a:avLst/>
          </a:prstGeom>
          <a:gradFill>
            <a:gsLst>
              <a:gs pos="0">
                <a:schemeClr val="accent1">
                  <a:lumMod val="60000"/>
                  <a:lumOff val="40000"/>
                </a:schemeClr>
              </a:gs>
              <a:gs pos="50000">
                <a:schemeClr val="accent1"/>
              </a:gs>
              <a:gs pos="100000">
                <a:schemeClr val="accent6">
                  <a:lumMod val="75000"/>
                </a:schemeClr>
              </a:gs>
            </a:gsLst>
            <a:lin ang="5400000" scaled="0"/>
          </a:gradFill>
          <a:ln>
            <a:noFill/>
          </a:ln>
          <a:effectLst>
            <a:innerShdw blurRad="190500" dist="254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innerShdw blurRad="63500" dist="50800" dir="18900000">
                  <a:prstClr val="black">
                    <a:alpha val="50000"/>
                  </a:prstClr>
                </a:innerShdw>
              </a:effectLst>
            </a:endParaRPr>
          </a:p>
        </p:txBody>
      </p:sp>
      <p:sp>
        <p:nvSpPr>
          <p:cNvPr id="2" name="Title Placeholder 1"/>
          <p:cNvSpPr>
            <a:spLocks noGrp="1"/>
          </p:cNvSpPr>
          <p:nvPr>
            <p:ph type="title"/>
          </p:nvPr>
        </p:nvSpPr>
        <p:spPr>
          <a:xfrm>
            <a:off x="1219200" y="5257800"/>
            <a:ext cx="7239000" cy="1143000"/>
          </a:xfrm>
          <a:prstGeom prst="rect">
            <a:avLst/>
          </a:prstGeom>
        </p:spPr>
        <p:txBody>
          <a:bodyPr vert="horz" lIns="91440" tIns="45720" rIns="91440" bIns="45720" rtlCol="0" anchor="b">
            <a:noAutofit/>
          </a:bodyPr>
          <a:lstStyle/>
          <a:p>
            <a:endParaRPr lang="en-US" dirty="0"/>
          </a:p>
        </p:txBody>
      </p:sp>
      <p:sp>
        <p:nvSpPr>
          <p:cNvPr id="3" name="Text Placeholder 2"/>
          <p:cNvSpPr>
            <a:spLocks noGrp="1"/>
          </p:cNvSpPr>
          <p:nvPr>
            <p:ph type="body" idx="1"/>
          </p:nvPr>
        </p:nvSpPr>
        <p:spPr>
          <a:xfrm>
            <a:off x="1219200" y="838200"/>
            <a:ext cx="7467600" cy="4419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259680" y="6553200"/>
            <a:ext cx="7162800" cy="228600"/>
          </a:xfrm>
          <a:prstGeom prst="rect">
            <a:avLst/>
          </a:prstGeom>
        </p:spPr>
        <p:txBody>
          <a:bodyPr vert="horz" lIns="91440" tIns="45720" rIns="91440" bIns="45720" rtlCol="0" anchor="ctr"/>
          <a:lstStyle>
            <a:lvl1pPr algn="l">
              <a:defRPr sz="1200">
                <a:solidFill>
                  <a:schemeClr val="tx1">
                    <a:lumMod val="60000"/>
                    <a:lumOff val="40000"/>
                  </a:schemeClr>
                </a:solidFill>
              </a:defRPr>
            </a:lvl1pPr>
          </a:lstStyle>
          <a:p>
            <a:endParaRPr lang="id-ID"/>
          </a:p>
        </p:txBody>
      </p:sp>
      <p:sp>
        <p:nvSpPr>
          <p:cNvPr id="6" name="Slide Number Placeholder 5"/>
          <p:cNvSpPr>
            <a:spLocks noGrp="1"/>
          </p:cNvSpPr>
          <p:nvPr>
            <p:ph type="sldNum" sz="quarter" idx="4"/>
          </p:nvPr>
        </p:nvSpPr>
        <p:spPr>
          <a:xfrm>
            <a:off x="8686800" y="5740400"/>
            <a:ext cx="381000" cy="365125"/>
          </a:xfrm>
          <a:prstGeom prst="rect">
            <a:avLst/>
          </a:prstGeom>
        </p:spPr>
        <p:txBody>
          <a:bodyPr vert="horz" lIns="91440" tIns="45720" rIns="91440" bIns="45720" rtlCol="0" anchor="ctr"/>
          <a:lstStyle>
            <a:lvl1pPr algn="l">
              <a:defRPr sz="1200" b="0">
                <a:solidFill>
                  <a:schemeClr val="tx2">
                    <a:lumMod val="60000"/>
                    <a:lumOff val="40000"/>
                  </a:schemeClr>
                </a:solidFill>
              </a:defRPr>
            </a:lvl1pPr>
          </a:lstStyle>
          <a:p>
            <a:fld id="{7976FCE8-90DD-4004-9056-48192B485ECC}" type="slidenum">
              <a:rPr lang="id-ID" smtClean="0"/>
              <a:t>‹#›</a:t>
            </a:fld>
            <a:endParaRPr lang="id-ID"/>
          </a:p>
        </p:txBody>
      </p:sp>
      <p:sp>
        <p:nvSpPr>
          <p:cNvPr id="16" name="Freeform 5"/>
          <p:cNvSpPr>
            <a:spLocks/>
          </p:cNvSpPr>
          <p:nvPr/>
        </p:nvSpPr>
        <p:spPr bwMode="auto">
          <a:xfrm>
            <a:off x="8453438" y="5715000"/>
            <a:ext cx="242887" cy="431800"/>
          </a:xfrm>
          <a:custGeom>
            <a:avLst/>
            <a:gdLst/>
            <a:ahLst/>
            <a:cxnLst>
              <a:cxn ang="0">
                <a:pos x="62" y="0"/>
              </a:cxn>
              <a:cxn ang="0">
                <a:pos x="0" y="0"/>
              </a:cxn>
              <a:cxn ang="0">
                <a:pos x="89" y="136"/>
              </a:cxn>
              <a:cxn ang="0">
                <a:pos x="89" y="136"/>
              </a:cxn>
              <a:cxn ang="0">
                <a:pos x="0" y="272"/>
              </a:cxn>
              <a:cxn ang="0">
                <a:pos x="62" y="272"/>
              </a:cxn>
              <a:cxn ang="0">
                <a:pos x="153" y="136"/>
              </a:cxn>
              <a:cxn ang="0">
                <a:pos x="62" y="0"/>
              </a:cxn>
            </a:cxnLst>
            <a:rect l="0" t="0" r="r" b="b"/>
            <a:pathLst>
              <a:path w="153" h="272">
                <a:moveTo>
                  <a:pt x="62" y="0"/>
                </a:moveTo>
                <a:lnTo>
                  <a:pt x="0" y="0"/>
                </a:lnTo>
                <a:lnTo>
                  <a:pt x="89" y="136"/>
                </a:lnTo>
                <a:lnTo>
                  <a:pt x="89" y="136"/>
                </a:lnTo>
                <a:lnTo>
                  <a:pt x="0" y="272"/>
                </a:lnTo>
                <a:lnTo>
                  <a:pt x="62" y="272"/>
                </a:lnTo>
                <a:lnTo>
                  <a:pt x="153" y="136"/>
                </a:lnTo>
                <a:lnTo>
                  <a:pt x="62" y="0"/>
                </a:lnTo>
                <a:close/>
              </a:path>
            </a:pathLst>
          </a:custGeom>
          <a:solidFill>
            <a:schemeClr val="tx2">
              <a:lumMod val="60000"/>
              <a:lumOff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 name="Date Placeholder 3"/>
          <p:cNvSpPr>
            <a:spLocks noGrp="1"/>
          </p:cNvSpPr>
          <p:nvPr>
            <p:ph type="dt" sz="half" idx="2"/>
          </p:nvPr>
        </p:nvSpPr>
        <p:spPr>
          <a:xfrm rot="16200000">
            <a:off x="-1198682" y="4821116"/>
            <a:ext cx="2625969" cy="228600"/>
          </a:xfrm>
          <a:prstGeom prst="rect">
            <a:avLst/>
          </a:prstGeom>
        </p:spPr>
        <p:txBody>
          <a:bodyPr vert="horz" lIns="91440" tIns="45720" rIns="91440" bIns="45720" rtlCol="0" anchor="ctr"/>
          <a:lstStyle>
            <a:lvl1pPr algn="l">
              <a:defRPr sz="1200">
                <a:solidFill>
                  <a:srgbClr val="FFFFFF"/>
                </a:solidFill>
              </a:defRPr>
            </a:lvl1pPr>
          </a:lstStyle>
          <a:p>
            <a:fld id="{540C1A8B-49C3-4CFD-90C5-66D4B620CDB0}" type="datetimeFigureOut">
              <a:rPr lang="id-ID" smtClean="0"/>
              <a:t>21/04/2014</a:t>
            </a:fld>
            <a:endParaRPr lang="id-ID"/>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10" presetClass="entr" presetSubtype="0" fill="hold" grpId="1"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txStyles>
    <p:titleStyle>
      <a:lvl1pPr algn="l" defTabSz="914400" rtl="0" eaLnBrk="1" latinLnBrk="0" hangingPunct="1">
        <a:spcBef>
          <a:spcPct val="0"/>
        </a:spcBef>
        <a:buNone/>
        <a:defRPr sz="7200" b="1" kern="1200">
          <a:ln w="12700">
            <a:solidFill>
              <a:schemeClr val="tx2"/>
            </a:solidFill>
          </a:ln>
          <a:solidFill>
            <a:schemeClr val="bg1"/>
          </a:solidFill>
          <a:effectLst>
            <a:outerShdw blurRad="50800" dist="38100" dir="8100000" algn="tr" rotWithShape="0">
              <a:prstClr val="black">
                <a:alpha val="40000"/>
              </a:prst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2"/>
          </a:solidFill>
          <a:latin typeface="+mn-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Clr>
          <a:schemeClr val="tx1"/>
        </a:buClr>
        <a:buFont typeface="Calibri" pitchFamily="34" charset="0"/>
        <a:buChar char="&gt;"/>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Calibri"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Clr>
          <a:schemeClr val="tx1"/>
        </a:buClr>
        <a:buFont typeface="Calibri"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err="1" smtClean="0"/>
              <a:t>Standar</a:t>
            </a:r>
            <a:r>
              <a:rPr lang="en-US" dirty="0" smtClean="0"/>
              <a:t> </a:t>
            </a:r>
            <a:r>
              <a:rPr lang="en-US" dirty="0" err="1" smtClean="0"/>
              <a:t>Nasional</a:t>
            </a:r>
            <a:r>
              <a:rPr lang="en-US" dirty="0" smtClean="0"/>
              <a:t> Indonesia </a:t>
            </a:r>
          </a:p>
          <a:p>
            <a:r>
              <a:rPr lang="id-ID" dirty="0"/>
              <a:t>http://bsn.go.id/main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869160"/>
            <a:ext cx="9144000" cy="11487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051557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STANDAR HELM SNI</a:t>
            </a:r>
            <a:endParaRPr lang="id-ID" sz="54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113463"/>
            <a:ext cx="8424936" cy="5511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2247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SNI MAINAN</a:t>
            </a:r>
            <a:endParaRPr lang="id-ID"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8250" y="1190625"/>
            <a:ext cx="7429500" cy="371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5734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SNI MAINAN ANAK</a:t>
            </a:r>
            <a:endParaRPr lang="id-ID" sz="6600" dirty="0"/>
          </a:p>
        </p:txBody>
      </p:sp>
      <p:sp>
        <p:nvSpPr>
          <p:cNvPr id="3" name="Content Placeholder 2"/>
          <p:cNvSpPr>
            <a:spLocks noGrp="1"/>
          </p:cNvSpPr>
          <p:nvPr>
            <p:ph idx="1"/>
          </p:nvPr>
        </p:nvSpPr>
        <p:spPr/>
        <p:txBody>
          <a:bodyPr>
            <a:normAutofit fontScale="70000" lnSpcReduction="20000"/>
          </a:bodyPr>
          <a:lstStyle/>
          <a:p>
            <a:r>
              <a:rPr lang="id-ID" dirty="0"/>
              <a:t>SNI ISO 8124 2011 (1 – 4) dan atau sebagian parameter dari EN 71-% untuk Ftalat, SNI 7617 : 2010 untuk parameter Non Azo, dan SNI 7617 : 2010 untuk parameter Formaldehida</a:t>
            </a:r>
            <a:r>
              <a:rPr lang="id-ID" dirty="0" smtClean="0"/>
              <a:t>.</a:t>
            </a:r>
            <a:endParaRPr lang="en-US" dirty="0" smtClean="0"/>
          </a:p>
          <a:p>
            <a:r>
              <a:rPr lang="id-ID" dirty="0" smtClean="0"/>
              <a:t>SNI </a:t>
            </a:r>
            <a:r>
              <a:rPr lang="id-ID" dirty="0"/>
              <a:t>ISO 8124 terdiri dari 4 bagian, yaitu SNI ISO 8124  - 1 yang berlaku untuk semua mainan. Standar ini berlaku untuk mainan pada saat awal diterima konsumen, dan sebagai tambahan, setelah mainan digunakan pada kondisi normal serta perlakuan kasar kecuali ada keterangan khusus</a:t>
            </a:r>
            <a:r>
              <a:rPr lang="id-ID" dirty="0" smtClean="0"/>
              <a:t>. </a:t>
            </a:r>
            <a:endParaRPr lang="en-US" dirty="0" smtClean="0"/>
          </a:p>
          <a:p>
            <a:r>
              <a:rPr lang="id-ID" dirty="0" smtClean="0"/>
              <a:t>SNI </a:t>
            </a:r>
            <a:r>
              <a:rPr lang="id-ID" dirty="0"/>
              <a:t>ISO 8124 - 1 ini menerangkan kriteria yang dapat diterima untuk karakteristik struktur mainan, seperti bentuk, ukuran, kontur, pengaturan jarak (misalnya kerincingan, bagian-bagian kecil, ujung dan tepi tajam, dan  celah garis engsel) sebagaimana kriteria yang dapat diterima untuk sifat tertentu dari beberapa kategori mainan (seperti nilai energi kinetik maksimum untuk proyektil yang ujungnya tidak memantul (non-resilient tipped projectile) dan sudut ujung minimum (minimum tip angles) untuk mainan yang dinaiki (ride-on toys)”</a:t>
            </a:r>
            <a:endParaRPr lang="id-ID" dirty="0"/>
          </a:p>
        </p:txBody>
      </p:sp>
    </p:spTree>
    <p:extLst>
      <p:ext uri="{BB962C8B-B14F-4D97-AF65-F5344CB8AC3E}">
        <p14:creationId xmlns:p14="http://schemas.microsoft.com/office/powerpoint/2010/main" val="627893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smtClean="0"/>
              <a:t>SNI MAINAN ANAK</a:t>
            </a:r>
            <a:endParaRPr lang="id-ID" sz="6600" dirty="0"/>
          </a:p>
        </p:txBody>
      </p:sp>
      <p:sp>
        <p:nvSpPr>
          <p:cNvPr id="3" name="Content Placeholder 2"/>
          <p:cNvSpPr>
            <a:spLocks noGrp="1"/>
          </p:cNvSpPr>
          <p:nvPr>
            <p:ph idx="1"/>
          </p:nvPr>
        </p:nvSpPr>
        <p:spPr/>
        <p:txBody>
          <a:bodyPr>
            <a:normAutofit fontScale="92500" lnSpcReduction="10000"/>
          </a:bodyPr>
          <a:lstStyle/>
          <a:p>
            <a:r>
              <a:rPr lang="id-ID" dirty="0"/>
              <a:t>SNI ISO 8124 – 2 yang mengatur tentang kategori bahan mudah terbakar yang dilarang digunakan pada semua mainan, dan persyaratan mudah terbakar pada mainan tertentu ketika terkena sumber api yang kecil. SNI ISO 8124 – 3 menentukan persyaratan maksimum dan metoda sampling dan ekstraksi sebelum uji untuk migrasi dari unsur antimoni, arsen, barium, kadmium,  kromium, timbal, merkuri dan selenium dari bahan  mainan dan bagian mainan kecuali bahan yang tidak dapat diakses</a:t>
            </a:r>
            <a:endParaRPr lang="id-ID" dirty="0"/>
          </a:p>
        </p:txBody>
      </p:sp>
    </p:spTree>
    <p:extLst>
      <p:ext uri="{BB962C8B-B14F-4D97-AF65-F5344CB8AC3E}">
        <p14:creationId xmlns:p14="http://schemas.microsoft.com/office/powerpoint/2010/main" val="4061832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ISO 8124  - 4 menetapkan persyaratan dan cara uji  mainan aktivitas untuk penggunaan keluarga yang ditujukan bagi anak-anak di bawah 14 tahun untuk bermain di dalamnya. Produk yang tercakup di bagian ISO 8124-2  ini termasuk ayunan, seluncuran, jungkat-jungkit, korsel/komedi putar ( komidi putar ), tunggangan bergerak, papan panjatan, ayunan bayi, dan produk lainnya yang ditujukan untuk menahan beban satu atau lebih anak</a:t>
            </a:r>
            <a:endParaRPr lang="id-ID" dirty="0"/>
          </a:p>
        </p:txBody>
      </p:sp>
    </p:spTree>
    <p:extLst>
      <p:ext uri="{BB962C8B-B14F-4D97-AF65-F5344CB8AC3E}">
        <p14:creationId xmlns:p14="http://schemas.microsoft.com/office/powerpoint/2010/main" val="3440652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BSN</a:t>
            </a:r>
            <a:endParaRPr lang="id-ID" dirty="0"/>
          </a:p>
        </p:txBody>
      </p:sp>
      <p:sp>
        <p:nvSpPr>
          <p:cNvPr id="3" name="Content Placeholder 2"/>
          <p:cNvSpPr>
            <a:spLocks noGrp="1"/>
          </p:cNvSpPr>
          <p:nvPr>
            <p:ph idx="1"/>
          </p:nvPr>
        </p:nvSpPr>
        <p:spPr/>
        <p:txBody>
          <a:bodyPr>
            <a:normAutofit fontScale="85000" lnSpcReduction="10000"/>
          </a:bodyPr>
          <a:lstStyle/>
          <a:p>
            <a:r>
              <a:rPr lang="id-ID" dirty="0"/>
              <a:t>Sejalan dengan perkembangan kemampuan nasional di bidang standardisasi dan dalam mengantisipasi era globlalisasi perdagangan dunia, AFTA (2003) dan APEC (2010/2020), kegiatan standardisasi yang meliputi standar dan penilaian kesesuaian (conformity assessment) secara terpadu perlu dikembangkan secara berkelanjutan khususnya dalam memantapkan dan meningkatkan daya saing produk nasional, memperlancar arus perdagangan dan melindungi kepentingan umum. Untuk membina, mengembangkan serta mengkoordinasikan kegiatan di bidang standardisasi secara nasional menjadi tanggung jawab </a:t>
            </a:r>
            <a:r>
              <a:rPr lang="id-ID" b="1" dirty="0"/>
              <a:t>Badan Standardisasi Nasional (BSN)</a:t>
            </a:r>
            <a:r>
              <a:rPr lang="id-ID" dirty="0"/>
              <a:t>.</a:t>
            </a:r>
            <a:endParaRPr lang="id-ID" dirty="0"/>
          </a:p>
        </p:txBody>
      </p:sp>
    </p:spTree>
    <p:extLst>
      <p:ext uri="{BB962C8B-B14F-4D97-AF65-F5344CB8AC3E}">
        <p14:creationId xmlns:p14="http://schemas.microsoft.com/office/powerpoint/2010/main" val="4048250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FUNGSI</a:t>
            </a:r>
            <a:endParaRPr lang="id-ID" dirty="0"/>
          </a:p>
        </p:txBody>
      </p:sp>
      <p:sp>
        <p:nvSpPr>
          <p:cNvPr id="3" name="Content Placeholder 2"/>
          <p:cNvSpPr>
            <a:spLocks noGrp="1"/>
          </p:cNvSpPr>
          <p:nvPr>
            <p:ph idx="1"/>
          </p:nvPr>
        </p:nvSpPr>
        <p:spPr/>
        <p:txBody>
          <a:bodyPr>
            <a:normAutofit fontScale="70000" lnSpcReduction="20000"/>
          </a:bodyPr>
          <a:lstStyle/>
          <a:p>
            <a:r>
              <a:rPr lang="id-ID" b="1" dirty="0"/>
              <a:t>Fungsi BSN</a:t>
            </a:r>
            <a:endParaRPr lang="id-ID" dirty="0"/>
          </a:p>
          <a:p>
            <a:r>
              <a:rPr lang="id-ID" dirty="0"/>
              <a:t>a. pengkajian dan penyusunan kebijakan nasional di bidang standardisasi nasional;</a:t>
            </a:r>
            <a:br>
              <a:rPr lang="id-ID" dirty="0"/>
            </a:br>
            <a:r>
              <a:rPr lang="id-ID" dirty="0"/>
              <a:t>b. koordinasi kegiatan fungsional dalam pelaksanaan tugas BSN;</a:t>
            </a:r>
            <a:br>
              <a:rPr lang="id-ID" dirty="0"/>
            </a:br>
            <a:r>
              <a:rPr lang="id-ID" dirty="0"/>
              <a:t>c. fasilitasi dan pembinaan terhadap kegiatan instansi pemerintah di bidang standardisasi</a:t>
            </a:r>
            <a:br>
              <a:rPr lang="id-ID" dirty="0"/>
            </a:br>
            <a:r>
              <a:rPr lang="id-ID" dirty="0"/>
              <a:t>     nasional;</a:t>
            </a:r>
            <a:br>
              <a:rPr lang="id-ID" dirty="0"/>
            </a:br>
            <a:r>
              <a:rPr lang="id-ID" dirty="0"/>
              <a:t>d. penyelenggaraan kegiatan kerjasama dalam negeri dan internasional di bidang</a:t>
            </a:r>
            <a:br>
              <a:rPr lang="id-ID" dirty="0"/>
            </a:br>
            <a:r>
              <a:rPr lang="id-ID" dirty="0"/>
              <a:t>     standardisasi;</a:t>
            </a:r>
            <a:br>
              <a:rPr lang="id-ID" dirty="0"/>
            </a:br>
            <a:r>
              <a:rPr lang="id-ID" dirty="0"/>
              <a:t>e. penyelenggaraan pembinaan dan pelayanan administrasi umum di bidang perencanaan</a:t>
            </a:r>
            <a:br>
              <a:rPr lang="id-ID" dirty="0"/>
            </a:br>
            <a:r>
              <a:rPr lang="id-ID" dirty="0"/>
              <a:t>     umum, ketatausahaan, organisasi dan tatalaksana, kepegawaian, keuangan, kearsipan,</a:t>
            </a:r>
            <a:br>
              <a:rPr lang="id-ID" dirty="0"/>
            </a:br>
            <a:r>
              <a:rPr lang="id-ID" dirty="0"/>
              <a:t>     hukum, persandian, perlengkapan dan rumah tangga.</a:t>
            </a:r>
          </a:p>
          <a:p>
            <a:endParaRPr lang="id-ID" dirty="0"/>
          </a:p>
        </p:txBody>
      </p:sp>
    </p:spTree>
    <p:extLst>
      <p:ext uri="{BB962C8B-B14F-4D97-AF65-F5344CB8AC3E}">
        <p14:creationId xmlns:p14="http://schemas.microsoft.com/office/powerpoint/2010/main" val="2664663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KEWENANGAN</a:t>
            </a:r>
            <a:endParaRPr lang="id-ID" dirty="0"/>
          </a:p>
        </p:txBody>
      </p:sp>
      <p:sp>
        <p:nvSpPr>
          <p:cNvPr id="3" name="Content Placeholder 2"/>
          <p:cNvSpPr>
            <a:spLocks noGrp="1"/>
          </p:cNvSpPr>
          <p:nvPr>
            <p:ph idx="1"/>
          </p:nvPr>
        </p:nvSpPr>
        <p:spPr/>
        <p:txBody>
          <a:bodyPr>
            <a:normAutofit fontScale="77500" lnSpcReduction="20000"/>
          </a:bodyPr>
          <a:lstStyle/>
          <a:p>
            <a:r>
              <a:rPr lang="id-ID" dirty="0"/>
              <a:t>a. penyusunan rencana nasional secara makro di </a:t>
            </a:r>
            <a:r>
              <a:rPr lang="id-ID" dirty="0" smtClean="0"/>
              <a:t>bidangnya</a:t>
            </a:r>
            <a:endParaRPr lang="en-US" dirty="0" smtClean="0"/>
          </a:p>
          <a:p>
            <a:r>
              <a:rPr lang="id-ID" dirty="0" smtClean="0"/>
              <a:t>b</a:t>
            </a:r>
            <a:r>
              <a:rPr lang="id-ID" dirty="0"/>
              <a:t>. perumusan kebijakan di bidangnya untuk mendukung pembangunan secara </a:t>
            </a:r>
            <a:r>
              <a:rPr lang="id-ID" dirty="0" smtClean="0"/>
              <a:t>makro</a:t>
            </a:r>
            <a:endParaRPr lang="en-US" dirty="0" smtClean="0"/>
          </a:p>
          <a:p>
            <a:r>
              <a:rPr lang="id-ID" dirty="0" smtClean="0"/>
              <a:t>c</a:t>
            </a:r>
            <a:r>
              <a:rPr lang="id-ID" dirty="0"/>
              <a:t>. penetapan sistem informasi di </a:t>
            </a:r>
            <a:r>
              <a:rPr lang="id-ID" dirty="0" smtClean="0"/>
              <a:t>bidangnya</a:t>
            </a:r>
            <a:endParaRPr lang="en-US" dirty="0" smtClean="0"/>
          </a:p>
          <a:p>
            <a:r>
              <a:rPr lang="id-ID" dirty="0" smtClean="0"/>
              <a:t>d</a:t>
            </a:r>
            <a:r>
              <a:rPr lang="id-ID" dirty="0"/>
              <a:t>. kewenangan lain sesuai dengan ketentuan peraturan perundang-undangan yang berlaku yaitu </a:t>
            </a:r>
            <a:r>
              <a:rPr lang="id-ID" dirty="0" smtClean="0"/>
              <a:t>:</a:t>
            </a:r>
            <a:r>
              <a:rPr lang="id-ID" dirty="0"/>
              <a:t/>
            </a:r>
            <a:br>
              <a:rPr lang="id-ID" dirty="0"/>
            </a:br>
            <a:r>
              <a:rPr lang="id-ID" dirty="0"/>
              <a:t>  1) perumusan dan pelaksanaan kebijakan tertentu di bidang standardisasi nasional;</a:t>
            </a:r>
            <a:br>
              <a:rPr lang="id-ID" dirty="0"/>
            </a:br>
            <a:r>
              <a:rPr lang="id-ID" dirty="0"/>
              <a:t>  2) perumusan dan penetapan kebijakan sistem akreditasi lembaga sertifikasi, lembaga </a:t>
            </a:r>
            <a:br>
              <a:rPr lang="id-ID" dirty="0"/>
            </a:br>
            <a:r>
              <a:rPr lang="id-ID" dirty="0"/>
              <a:t>      inspeksi dan laboratorium;</a:t>
            </a:r>
            <a:br>
              <a:rPr lang="id-ID" dirty="0"/>
            </a:br>
            <a:r>
              <a:rPr lang="id-ID" dirty="0"/>
              <a:t>  3) penetapan Standar Nasional Indonesia (SNI);</a:t>
            </a:r>
            <a:br>
              <a:rPr lang="id-ID" dirty="0"/>
            </a:br>
            <a:r>
              <a:rPr lang="id-ID" dirty="0"/>
              <a:t>  4) pelaksanaan penelitian dan pengembangan di bidangnya;</a:t>
            </a:r>
            <a:br>
              <a:rPr lang="id-ID" dirty="0"/>
            </a:br>
            <a:r>
              <a:rPr lang="id-ID" dirty="0"/>
              <a:t>  5) penyelenggaraan pendidikan dan pelatihan di bidangnya.</a:t>
            </a:r>
          </a:p>
        </p:txBody>
      </p:sp>
    </p:spTree>
    <p:extLst>
      <p:ext uri="{BB962C8B-B14F-4D97-AF65-F5344CB8AC3E}">
        <p14:creationId xmlns:p14="http://schemas.microsoft.com/office/powerpoint/2010/main" val="1887464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SNI</a:t>
            </a:r>
            <a:endParaRPr lang="id-ID" dirty="0"/>
          </a:p>
        </p:txBody>
      </p:sp>
      <p:sp>
        <p:nvSpPr>
          <p:cNvPr id="3" name="Content Placeholder 2"/>
          <p:cNvSpPr>
            <a:spLocks noGrp="1"/>
          </p:cNvSpPr>
          <p:nvPr>
            <p:ph idx="1"/>
          </p:nvPr>
        </p:nvSpPr>
        <p:spPr/>
        <p:txBody>
          <a:bodyPr>
            <a:noAutofit/>
          </a:bodyPr>
          <a:lstStyle/>
          <a:p>
            <a:pPr algn="just"/>
            <a:r>
              <a:rPr lang="id-ID" sz="1400" b="1" dirty="0"/>
              <a:t>1.  Standar Nasional Indonesia</a:t>
            </a:r>
            <a:r>
              <a:rPr lang="id-ID" sz="1400" dirty="0"/>
              <a:t> (disingkat </a:t>
            </a:r>
            <a:r>
              <a:rPr lang="id-ID" sz="1400" b="1" dirty="0"/>
              <a:t>SNI</a:t>
            </a:r>
            <a:r>
              <a:rPr lang="id-ID" sz="1400" dirty="0"/>
              <a:t>) adalah satu-satunya standar yang berlaku secara nasional di Indonesia. </a:t>
            </a:r>
            <a:r>
              <a:rPr lang="id-ID" sz="1400" dirty="0" smtClean="0"/>
              <a:t>SNI </a:t>
            </a:r>
            <a:r>
              <a:rPr lang="id-ID" sz="1400" dirty="0"/>
              <a:t>dirumuskan oleh Panitia Teknis dan ditetapkan oleh </a:t>
            </a:r>
            <a:r>
              <a:rPr lang="id-ID" sz="1400" dirty="0" smtClean="0"/>
              <a:t>BSN</a:t>
            </a:r>
            <a:endParaRPr lang="en-US" sz="1400" dirty="0" smtClean="0"/>
          </a:p>
          <a:p>
            <a:r>
              <a:rPr lang="id-ID" sz="1400" dirty="0"/>
              <a:t>2. Agar SNI memperoleh keberterimaan yang luas antara para stakeholder, maka SNI dirumuskan dengan memenuhi </a:t>
            </a:r>
            <a:r>
              <a:rPr lang="id-ID" sz="1400" b="1" dirty="0"/>
              <a:t>WTO Code of good practice</a:t>
            </a:r>
            <a:r>
              <a:rPr lang="id-ID" sz="1400" dirty="0"/>
              <a:t>, yaitu: </a:t>
            </a:r>
            <a:r>
              <a:rPr lang="id-ID" sz="1400" b="1" dirty="0"/>
              <a:t> </a:t>
            </a:r>
            <a:endParaRPr lang="id-ID" sz="1400" dirty="0"/>
          </a:p>
          <a:p>
            <a:r>
              <a:rPr lang="id-ID" sz="1400" b="1" dirty="0"/>
              <a:t>a. Openess (keterbukaan)</a:t>
            </a:r>
            <a:endParaRPr lang="id-ID" sz="1400" dirty="0"/>
          </a:p>
          <a:p>
            <a:r>
              <a:rPr lang="id-ID" sz="1400" dirty="0"/>
              <a:t>Terbuka bagi agar semua stakeholder yang berkepentingan dapat berpartisipasi dalam pengembangan SNI;</a:t>
            </a:r>
          </a:p>
          <a:p>
            <a:r>
              <a:rPr lang="id-ID" sz="1400" b="1" dirty="0"/>
              <a:t>b. Transparency (transparansi)</a:t>
            </a:r>
            <a:endParaRPr lang="id-ID" sz="1400" dirty="0"/>
          </a:p>
          <a:p>
            <a:r>
              <a:rPr lang="id-ID" sz="1400" dirty="0"/>
              <a:t>Transparan agar semua stakeholder yang berkepentingan dapat mengikuti perkembangan SNI mulai dari tahap pemrograman dan perumusan sampai ke tahap penetapannya . Dan dapat dengan mudah memperoleh semua informsi yang berkaitan dengan pengembangan SNI; </a:t>
            </a:r>
            <a:r>
              <a:rPr lang="id-ID" sz="1400" b="1" dirty="0"/>
              <a:t> </a:t>
            </a:r>
            <a:r>
              <a:rPr lang="id-ID" sz="1400" dirty="0"/>
              <a:t> </a:t>
            </a:r>
            <a:r>
              <a:rPr lang="id-ID" sz="1400" b="1" dirty="0"/>
              <a:t> </a:t>
            </a:r>
            <a:endParaRPr lang="id-ID" sz="1400" dirty="0"/>
          </a:p>
          <a:p>
            <a:r>
              <a:rPr lang="id-ID" sz="1400" b="1" dirty="0"/>
              <a:t>c. Consensus and impartiality (konsensus dan tidak memihak) </a:t>
            </a:r>
            <a:endParaRPr lang="id-ID" sz="1400" dirty="0"/>
          </a:p>
          <a:p>
            <a:r>
              <a:rPr lang="id-ID" sz="1400" b="1" dirty="0"/>
              <a:t> </a:t>
            </a:r>
            <a:r>
              <a:rPr lang="id-ID" sz="1400" dirty="0"/>
              <a:t>Tidak memihak dan konsensus agar semua stakeholder dapat menyalurkan kepentingannya dan diperlakukan secara adil; </a:t>
            </a:r>
            <a:r>
              <a:rPr lang="id-ID" sz="1400" b="1" dirty="0"/>
              <a:t> </a:t>
            </a:r>
            <a:r>
              <a:rPr lang="id-ID" sz="1400" dirty="0"/>
              <a:t> </a:t>
            </a:r>
            <a:r>
              <a:rPr lang="id-ID" sz="1400" b="1" dirty="0"/>
              <a:t> </a:t>
            </a:r>
            <a:endParaRPr lang="id-ID" sz="1400" dirty="0"/>
          </a:p>
          <a:p>
            <a:r>
              <a:rPr lang="id-ID" sz="1400" b="1" dirty="0"/>
              <a:t>d. Effectiveness and relevance</a:t>
            </a:r>
            <a:r>
              <a:rPr lang="id-ID" sz="1400" b="1" i="1" dirty="0"/>
              <a:t> </a:t>
            </a:r>
            <a:endParaRPr lang="id-ID" sz="1400" dirty="0"/>
          </a:p>
          <a:p>
            <a:r>
              <a:rPr lang="id-ID" sz="1400" dirty="0"/>
              <a:t>Efektif dan relevan agar dapat memfasilitasi perdagangan karena memperhatikan kebutuhan pasar dan tidak bertentangan dengan peraturan perundang-undangan yang berlaku;</a:t>
            </a:r>
          </a:p>
          <a:p>
            <a:pPr algn="just"/>
            <a:endParaRPr lang="id-ID" sz="1400" dirty="0"/>
          </a:p>
        </p:txBody>
      </p:sp>
    </p:spTree>
    <p:extLst>
      <p:ext uri="{BB962C8B-B14F-4D97-AF65-F5344CB8AC3E}">
        <p14:creationId xmlns:p14="http://schemas.microsoft.com/office/powerpoint/2010/main" val="20883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SNI</a:t>
            </a:r>
            <a:endParaRPr lang="id-ID" dirty="0"/>
          </a:p>
        </p:txBody>
      </p:sp>
      <p:sp>
        <p:nvSpPr>
          <p:cNvPr id="3" name="Content Placeholder 2"/>
          <p:cNvSpPr>
            <a:spLocks noGrp="1"/>
          </p:cNvSpPr>
          <p:nvPr>
            <p:ph idx="1"/>
          </p:nvPr>
        </p:nvSpPr>
        <p:spPr/>
        <p:txBody>
          <a:bodyPr>
            <a:normAutofit fontScale="92500" lnSpcReduction="20000"/>
          </a:bodyPr>
          <a:lstStyle/>
          <a:p>
            <a:r>
              <a:rPr lang="id-ID" b="1" dirty="0"/>
              <a:t>e. Coherence</a:t>
            </a:r>
            <a:r>
              <a:rPr lang="id-ID" b="1" i="1" dirty="0"/>
              <a:t> </a:t>
            </a:r>
            <a:endParaRPr lang="id-ID" dirty="0"/>
          </a:p>
          <a:p>
            <a:r>
              <a:rPr lang="id-ID" dirty="0"/>
              <a:t>Koheren dengan pengembangan standar internasional agar perkembangan pasar negara kita tidak terisolasi dari perkembangan pasar global dan memperlancar perdagangan internasional; dan </a:t>
            </a:r>
            <a:r>
              <a:rPr lang="id-ID" b="1" dirty="0"/>
              <a:t> </a:t>
            </a:r>
            <a:endParaRPr lang="id-ID" dirty="0"/>
          </a:p>
          <a:p>
            <a:r>
              <a:rPr lang="id-ID" b="1" dirty="0"/>
              <a:t>f. Development dimension (berdimensi pembangunan) </a:t>
            </a:r>
            <a:endParaRPr lang="id-ID" dirty="0"/>
          </a:p>
          <a:p>
            <a:r>
              <a:rPr lang="id-ID" b="1" dirty="0"/>
              <a:t> </a:t>
            </a:r>
            <a:r>
              <a:rPr lang="id-ID" dirty="0"/>
              <a:t>Berdimensi pembangunan agar memperhatikan kepentingan publik dan kepentingan nasional dalam meningkatkan daya saing perekonomian nasional.</a:t>
            </a:r>
          </a:p>
          <a:p>
            <a:r>
              <a:rPr lang="id-ID" dirty="0"/>
              <a:t>(sumber Strategi BSN 2006-2009)</a:t>
            </a:r>
          </a:p>
          <a:p>
            <a:endParaRPr lang="id-ID" dirty="0"/>
          </a:p>
        </p:txBody>
      </p:sp>
    </p:spTree>
    <p:extLst>
      <p:ext uri="{BB962C8B-B14F-4D97-AF65-F5344CB8AC3E}">
        <p14:creationId xmlns:p14="http://schemas.microsoft.com/office/powerpoint/2010/main" val="1497268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CONTOH SNI</a:t>
            </a:r>
            <a:endParaRPr lang="id-ID"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0438" y="2357438"/>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0330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SNI HELM</a:t>
            </a:r>
            <a:endParaRPr lang="id-ID" dirty="0"/>
          </a:p>
        </p:txBody>
      </p:sp>
      <p:sp>
        <p:nvSpPr>
          <p:cNvPr id="3" name="Content Placeholder 2"/>
          <p:cNvSpPr>
            <a:spLocks noGrp="1"/>
          </p:cNvSpPr>
          <p:nvPr>
            <p:ph idx="1"/>
          </p:nvPr>
        </p:nvSpPr>
        <p:spPr/>
        <p:txBody>
          <a:bodyPr/>
          <a:lstStyle/>
          <a:p>
            <a:r>
              <a:rPr lang="id-ID" b="1" dirty="0"/>
              <a:t>SNI 1811-2007 </a:t>
            </a:r>
            <a:r>
              <a:rPr lang="id-ID" dirty="0"/>
              <a:t>menetapkan spesifikasi teknis untuk helm pelindung yang digunakan oleh pengendara dan penumpang kendaraan bermotor roda dua, meliputi klasifikasi helm standar terbuka (open face) dan helm standar tertutup (full -face).</a:t>
            </a:r>
            <a:endParaRPr lang="id-ID" dirty="0"/>
          </a:p>
        </p:txBody>
      </p:sp>
    </p:spTree>
    <p:extLst>
      <p:ext uri="{BB962C8B-B14F-4D97-AF65-F5344CB8AC3E}">
        <p14:creationId xmlns:p14="http://schemas.microsoft.com/office/powerpoint/2010/main" val="2308896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HELM NON SNI</a:t>
            </a:r>
            <a:endParaRPr lang="id-ID"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79712" y="404664"/>
            <a:ext cx="5472608" cy="4788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1648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rma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Thermal">
      <a:maj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erm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3175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63500" dist="38100" dir="8100000" rotWithShape="0">
              <a:srgbClr val="000000">
                <a:alpha val="45000"/>
              </a:srgbClr>
            </a:outerShdw>
          </a:effectLst>
        </a:effectStyle>
        <a:effectStyle>
          <a:effectLst>
            <a:outerShdw blurRad="101600" dist="63500" dir="8100000" rotWithShape="0">
              <a:srgbClr val="000000">
                <a:alpha val="40000"/>
              </a:srgbClr>
            </a:outerShdw>
          </a:effectLst>
          <a:scene3d>
            <a:camera prst="orthographicFront">
              <a:rot lat="0" lon="0" rev="0"/>
            </a:camera>
            <a:lightRig rig="threePt" dir="t">
              <a:rot lat="0" lon="0" rev="3000000"/>
            </a:lightRig>
          </a:scene3d>
          <a:sp3d>
            <a:bevelT h="19050"/>
          </a:sp3d>
        </a:effectStyle>
      </a:effectStyleLst>
      <a:bgFillStyleLst>
        <a:solidFill>
          <a:schemeClr val="phClr"/>
        </a:solidFill>
        <a:gradFill rotWithShape="1">
          <a:gsLst>
            <a:gs pos="0">
              <a:schemeClr val="phClr">
                <a:tint val="100000"/>
                <a:lumMod val="125000"/>
              </a:schemeClr>
            </a:gs>
            <a:gs pos="55000">
              <a:schemeClr val="phClr">
                <a:shade val="100000"/>
                <a:satMod val="100000"/>
                <a:lumMod val="100000"/>
              </a:schemeClr>
            </a:gs>
            <a:gs pos="100000">
              <a:schemeClr val="phClr">
                <a:shade val="90000"/>
                <a:satMod val="300000"/>
                <a:lumMod val="95000"/>
              </a:schemeClr>
            </a:gs>
          </a:gsLst>
          <a:lin ang="5400000" scaled="0"/>
        </a:gradFill>
        <a:blipFill>
          <a:blip xmlns:r="http://schemas.openxmlformats.org/officeDocument/2006/relationships" r:embed="rId1">
            <a:duotone>
              <a:schemeClr val="phClr">
                <a:shade val="80000"/>
              </a:schemeClr>
              <a:schemeClr val="phClr">
                <a:tint val="98000"/>
                <a:satMod val="13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Thermal</Template>
  <TotalTime>139</TotalTime>
  <Words>319</Words>
  <Application>Microsoft Office PowerPoint</Application>
  <PresentationFormat>On-screen Show (4:3)</PresentationFormat>
  <Paragraphs>42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Thermal</vt:lpstr>
      <vt:lpstr>PowerPoint Presentation</vt:lpstr>
      <vt:lpstr>BSN</vt:lpstr>
      <vt:lpstr>FUNGSI</vt:lpstr>
      <vt:lpstr>KEWENANGAN</vt:lpstr>
      <vt:lpstr>SNI</vt:lpstr>
      <vt:lpstr>SNI</vt:lpstr>
      <vt:lpstr>CONTOH SNI</vt:lpstr>
      <vt:lpstr>SNI HELM</vt:lpstr>
      <vt:lpstr>HELM NON SNI</vt:lpstr>
      <vt:lpstr>STANDAR HELM SNI</vt:lpstr>
      <vt:lpstr>SNI MAINAN</vt:lpstr>
      <vt:lpstr>SNI MAINAN ANAK</vt:lpstr>
      <vt:lpstr>SNI MAINAN ANAK</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BSN</dc:title>
  <dc:creator>Alif</dc:creator>
  <cp:lastModifiedBy>Alif</cp:lastModifiedBy>
  <cp:revision>6</cp:revision>
  <dcterms:created xsi:type="dcterms:W3CDTF">2014-04-21T00:44:11Z</dcterms:created>
  <dcterms:modified xsi:type="dcterms:W3CDTF">2014-04-21T03:03:34Z</dcterms:modified>
</cp:coreProperties>
</file>