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74" r:id="rId6"/>
    <p:sldId id="260" r:id="rId7"/>
    <p:sldId id="261" r:id="rId8"/>
    <p:sldId id="262" r:id="rId9"/>
    <p:sldId id="263" r:id="rId10"/>
    <p:sldId id="264" r:id="rId11"/>
    <p:sldId id="265" r:id="rId12"/>
    <p:sldId id="266" r:id="rId13"/>
    <p:sldId id="267" r:id="rId14"/>
    <p:sldId id="270" r:id="rId15"/>
    <p:sldId id="275" r:id="rId16"/>
    <p:sldId id="276" r:id="rId17"/>
    <p:sldId id="268" r:id="rId18"/>
    <p:sldId id="269"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2355D2-0D9B-443A-82FF-29B23A6C507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38DF-FF73-4381-AD39-3A4DB1A4792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355D2-0D9B-443A-82FF-29B23A6C507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38DF-FF73-4381-AD39-3A4DB1A479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355D2-0D9B-443A-82FF-29B23A6C507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38DF-FF73-4381-AD39-3A4DB1A479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355D2-0D9B-443A-82FF-29B23A6C507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38DF-FF73-4381-AD39-3A4DB1A479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2355D2-0D9B-443A-82FF-29B23A6C5070}" type="datetimeFigureOut">
              <a:rPr lang="en-US" smtClean="0"/>
              <a:t>9/11/20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F638DF-FF73-4381-AD39-3A4DB1A4792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2355D2-0D9B-443A-82FF-29B23A6C507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638DF-FF73-4381-AD39-3A4DB1A479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2355D2-0D9B-443A-82FF-29B23A6C5070}" type="datetimeFigureOut">
              <a:rPr lang="en-US" smtClean="0"/>
              <a:t>9/11/20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F638DF-FF73-4381-AD39-3A4DB1A479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2355D2-0D9B-443A-82FF-29B23A6C5070}" type="datetimeFigureOut">
              <a:rPr lang="en-US" smtClean="0"/>
              <a:t>9/11/20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F638DF-FF73-4381-AD39-3A4DB1A479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2355D2-0D9B-443A-82FF-29B23A6C5070}" type="datetimeFigureOut">
              <a:rPr lang="en-US" smtClean="0"/>
              <a:t>9/11/20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F638DF-FF73-4381-AD39-3A4DB1A479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2355D2-0D9B-443A-82FF-29B23A6C5070}" type="datetimeFigureOut">
              <a:rPr lang="en-US" smtClean="0"/>
              <a:t>9/11/20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F638DF-FF73-4381-AD39-3A4DB1A4792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C2355D2-0D9B-443A-82FF-29B23A6C5070}" type="datetimeFigureOut">
              <a:rPr lang="en-US" smtClean="0"/>
              <a:t>9/11/20</a:t>
            </a:fld>
            <a:endParaRPr lang="en-US"/>
          </a:p>
        </p:txBody>
      </p:sp>
      <p:sp>
        <p:nvSpPr>
          <p:cNvPr id="9" name="Slide Number Placeholder 8"/>
          <p:cNvSpPr>
            <a:spLocks noGrp="1"/>
          </p:cNvSpPr>
          <p:nvPr>
            <p:ph type="sldNum" sz="quarter" idx="11"/>
          </p:nvPr>
        </p:nvSpPr>
        <p:spPr/>
        <p:txBody>
          <a:bodyPr/>
          <a:lstStyle/>
          <a:p>
            <a:fld id="{3BF638DF-FF73-4381-AD39-3A4DB1A4792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BF638DF-FF73-4381-AD39-3A4DB1A4792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C2355D2-0D9B-443A-82FF-29B23A6C5070}" type="datetimeFigureOut">
              <a:rPr lang="en-US" smtClean="0"/>
              <a:t>9/11/20</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962400"/>
            <a:ext cx="7467600" cy="2438400"/>
          </a:xfrm>
        </p:spPr>
        <p:txBody>
          <a:bodyPr>
            <a:noAutofit/>
          </a:bodyPr>
          <a:lstStyle/>
          <a:p>
            <a:pPr algn="r"/>
            <a:r>
              <a:rPr lang="en-US" sz="4600" dirty="0" smtClean="0"/>
              <a:t>DESAIN PRODUK 3</a:t>
            </a:r>
            <a:br>
              <a:rPr lang="en-US" sz="4600" dirty="0" smtClean="0"/>
            </a:br>
            <a:r>
              <a:rPr lang="id-ID" sz="4600" b="1" dirty="0"/>
              <a:t>Kesadaran </a:t>
            </a:r>
            <a:r>
              <a:rPr lang="id-ID" sz="4600" b="1" dirty="0" smtClean="0"/>
              <a:t>Lingkungan</a:t>
            </a:r>
            <a:r>
              <a:rPr lang="en-US" sz="4600" dirty="0"/>
              <a:t/>
            </a:r>
            <a:br>
              <a:rPr lang="en-US" sz="4600" dirty="0"/>
            </a:br>
            <a:endParaRPr lang="en-US" sz="4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90600"/>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logo UPJ 2 2017 putih.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762000"/>
            <a:ext cx="932262" cy="741456"/>
          </a:xfrm>
          <a:prstGeom prst="rect">
            <a:avLst/>
          </a:prstGeom>
        </p:spPr>
      </p:pic>
      <p:pic>
        <p:nvPicPr>
          <p:cNvPr id="10" name="Picture 9" descr="logo-dp o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609600"/>
            <a:ext cx="1066800" cy="1066800"/>
          </a:xfrm>
          <a:prstGeom prst="rect">
            <a:avLst/>
          </a:prstGeom>
        </p:spPr>
      </p:pic>
    </p:spTree>
    <p:extLst>
      <p:ext uri="{BB962C8B-B14F-4D97-AF65-F5344CB8AC3E}">
        <p14:creationId xmlns:p14="http://schemas.microsoft.com/office/powerpoint/2010/main" val="318256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MASALAH &gt; PENELITIAN?</a:t>
            </a:r>
            <a:endParaRPr lang="en-US" dirty="0"/>
          </a:p>
        </p:txBody>
      </p:sp>
      <p:sp>
        <p:nvSpPr>
          <p:cNvPr id="3" name="Content Placeholder 2"/>
          <p:cNvSpPr>
            <a:spLocks noGrp="1"/>
          </p:cNvSpPr>
          <p:nvPr>
            <p:ph idx="1"/>
          </p:nvPr>
        </p:nvSpPr>
        <p:spPr/>
        <p:txBody>
          <a:bodyPr/>
          <a:lstStyle/>
          <a:p>
            <a:pPr algn="just">
              <a:lnSpc>
                <a:spcPct val="130000"/>
              </a:lnSpc>
            </a:pPr>
            <a:r>
              <a:rPr lang="en-US" dirty="0" err="1" smtClean="0"/>
              <a:t>Tidak</a:t>
            </a:r>
            <a:r>
              <a:rPr lang="en-US" dirty="0" smtClean="0"/>
              <a:t> </a:t>
            </a:r>
            <a:r>
              <a:rPr lang="id-ID" dirty="0" smtClean="0"/>
              <a:t>selalu</a:t>
            </a:r>
            <a:r>
              <a:rPr lang="id-ID" dirty="0"/>
              <a:t>. Tapi, satu masalah sosial dapat menjadi lebih dari satu masalah penelitian. Lantas bagaimana mengubah masalah sosial  menjadi masalah penelitian?</a:t>
            </a:r>
            <a:endParaRPr lang="en-US" dirty="0"/>
          </a:p>
          <a:p>
            <a:pPr algn="just">
              <a:lnSpc>
                <a:spcPct val="130000"/>
              </a:lnSpc>
            </a:pPr>
            <a:endParaRPr lang="en-US" dirty="0"/>
          </a:p>
        </p:txBody>
      </p:sp>
    </p:spTree>
    <p:extLst>
      <p:ext uri="{BB962C8B-B14F-4D97-AF65-F5344CB8AC3E}">
        <p14:creationId xmlns:p14="http://schemas.microsoft.com/office/powerpoint/2010/main" val="125232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MASALAH SOSIAL &gt; PENELITIAN</a:t>
            </a:r>
            <a:endParaRPr lang="en-US" dirty="0"/>
          </a:p>
        </p:txBody>
      </p:sp>
      <p:sp>
        <p:nvSpPr>
          <p:cNvPr id="3" name="Content Placeholder 2"/>
          <p:cNvSpPr>
            <a:spLocks noGrp="1"/>
          </p:cNvSpPr>
          <p:nvPr>
            <p:ph idx="1"/>
          </p:nvPr>
        </p:nvSpPr>
        <p:spPr/>
        <p:txBody>
          <a:bodyPr/>
          <a:lstStyle/>
          <a:p>
            <a:pPr lvl="0">
              <a:lnSpc>
                <a:spcPct val="130000"/>
              </a:lnSpc>
            </a:pPr>
            <a:r>
              <a:rPr lang="id-ID" dirty="0"/>
              <a:t>Hubungkan masalah sosial dengan konsep (teori).</a:t>
            </a:r>
            <a:endParaRPr lang="en-US" dirty="0"/>
          </a:p>
          <a:p>
            <a:pPr lvl="0">
              <a:lnSpc>
                <a:spcPct val="130000"/>
              </a:lnSpc>
            </a:pPr>
            <a:r>
              <a:rPr lang="id-ID" dirty="0"/>
              <a:t>Kaitkan dengan metode penelitian yang dipakai.</a:t>
            </a:r>
            <a:endParaRPr lang="en-US" dirty="0"/>
          </a:p>
          <a:p>
            <a:pPr lvl="0">
              <a:lnSpc>
                <a:spcPct val="130000"/>
              </a:lnSpc>
            </a:pPr>
            <a:r>
              <a:rPr lang="id-ID" dirty="0"/>
              <a:t>Hubungkan dengan paradigma penelitian yang dipergunakan.</a:t>
            </a:r>
            <a:endParaRPr lang="en-US" dirty="0"/>
          </a:p>
          <a:p>
            <a:pPr lvl="0">
              <a:lnSpc>
                <a:spcPct val="130000"/>
              </a:lnSpc>
            </a:pPr>
            <a:r>
              <a:rPr lang="id-ID" dirty="0"/>
              <a:t>Rumuskan dalam kalimat tanya.</a:t>
            </a:r>
            <a:endParaRPr lang="en-US" dirty="0"/>
          </a:p>
          <a:p>
            <a:pPr>
              <a:lnSpc>
                <a:spcPct val="130000"/>
              </a:lnSpc>
            </a:pPr>
            <a:endParaRPr lang="en-US" dirty="0"/>
          </a:p>
        </p:txBody>
      </p:sp>
    </p:spTree>
    <p:extLst>
      <p:ext uri="{BB962C8B-B14F-4D97-AF65-F5344CB8AC3E}">
        <p14:creationId xmlns:p14="http://schemas.microsoft.com/office/powerpoint/2010/main" val="540867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620000" cy="1371600"/>
          </a:xfrm>
        </p:spPr>
        <p:txBody>
          <a:bodyPr>
            <a:noAutofit/>
          </a:bodyPr>
          <a:lstStyle/>
          <a:p>
            <a:r>
              <a:rPr lang="en-US" sz="3200" b="1" dirty="0" err="1"/>
              <a:t>Desain</a:t>
            </a:r>
            <a:r>
              <a:rPr lang="en-US" sz="3200" b="1" dirty="0"/>
              <a:t> </a:t>
            </a:r>
            <a:r>
              <a:rPr lang="en-US" sz="3200" b="1" dirty="0" err="1"/>
              <a:t>berdasarkan</a:t>
            </a:r>
            <a:r>
              <a:rPr lang="en-US" sz="3200" b="1" dirty="0"/>
              <a:t> </a:t>
            </a:r>
            <a:r>
              <a:rPr lang="en-US" sz="3200" b="1" dirty="0" err="1"/>
              <a:t>kebutuhan</a:t>
            </a:r>
            <a:r>
              <a:rPr lang="en-US" sz="3200" b="1" dirty="0"/>
              <a:t> </a:t>
            </a:r>
            <a:r>
              <a:rPr lang="en-US" sz="3200" b="1" dirty="0" err="1"/>
              <a:t>menggunakan</a:t>
            </a:r>
            <a:r>
              <a:rPr lang="en-US" sz="3200" b="1" dirty="0"/>
              <a:t> </a:t>
            </a:r>
            <a:r>
              <a:rPr lang="en-US" sz="3200" b="1" dirty="0" smtClean="0"/>
              <a:t>MKE</a:t>
            </a:r>
            <a:br>
              <a:rPr lang="en-US" sz="3200" b="1" dirty="0" smtClean="0"/>
            </a:br>
            <a:r>
              <a:rPr lang="en-US" sz="3200" b="1" dirty="0" smtClean="0"/>
              <a:t> </a:t>
            </a:r>
            <a:r>
              <a:rPr lang="en-US" sz="3200" b="1" dirty="0"/>
              <a:t>(</a:t>
            </a:r>
            <a:r>
              <a:rPr lang="en-US" sz="3200" b="1" dirty="0" err="1"/>
              <a:t>Metode</a:t>
            </a:r>
            <a:r>
              <a:rPr lang="en-US" sz="3200" b="1" dirty="0"/>
              <a:t> </a:t>
            </a:r>
            <a:r>
              <a:rPr lang="en-US" sz="3200" b="1" dirty="0" err="1"/>
              <a:t>Kansei</a:t>
            </a:r>
            <a:r>
              <a:rPr lang="en-US" sz="3200" b="1" dirty="0"/>
              <a:t> </a:t>
            </a:r>
            <a:r>
              <a:rPr lang="en-US" sz="3200" b="1" dirty="0" smtClean="0"/>
              <a:t>Engineering</a:t>
            </a:r>
            <a:r>
              <a:rPr lang="en-US" sz="3200" b="1" dirty="0"/>
              <a:t>)</a:t>
            </a:r>
            <a:r>
              <a:rPr lang="en-US" sz="3200" dirty="0"/>
              <a:t/>
            </a:r>
            <a:br>
              <a:rPr lang="en-US" sz="3200" dirty="0"/>
            </a:br>
            <a:endParaRPr lang="en-US" sz="3200" dirty="0"/>
          </a:p>
        </p:txBody>
      </p:sp>
      <p:sp>
        <p:nvSpPr>
          <p:cNvPr id="3" name="Content Placeholder 2"/>
          <p:cNvSpPr>
            <a:spLocks noGrp="1"/>
          </p:cNvSpPr>
          <p:nvPr>
            <p:ph idx="1"/>
          </p:nvPr>
        </p:nvSpPr>
        <p:spPr>
          <a:xfrm>
            <a:off x="457200" y="2209800"/>
            <a:ext cx="7620000" cy="4191000"/>
          </a:xfrm>
        </p:spPr>
        <p:txBody>
          <a:bodyPr/>
          <a:lstStyle/>
          <a:p>
            <a:pPr>
              <a:lnSpc>
                <a:spcPct val="130000"/>
              </a:lnSpc>
            </a:pPr>
            <a:r>
              <a:rPr lang="en-US" dirty="0" err="1"/>
              <a:t>Rakayasa</a:t>
            </a:r>
            <a:r>
              <a:rPr lang="en-US" dirty="0"/>
              <a:t> </a:t>
            </a:r>
            <a:r>
              <a:rPr lang="en-US" dirty="0" err="1"/>
              <a:t>Kansei</a:t>
            </a:r>
            <a:r>
              <a:rPr lang="en-US" dirty="0"/>
              <a:t> </a:t>
            </a:r>
            <a:r>
              <a:rPr lang="en-US" dirty="0" err="1"/>
              <a:t>atau</a:t>
            </a:r>
            <a:r>
              <a:rPr lang="en-US" dirty="0"/>
              <a:t> </a:t>
            </a:r>
            <a:r>
              <a:rPr lang="en-US" dirty="0" err="1"/>
              <a:t>Kansei</a:t>
            </a:r>
            <a:r>
              <a:rPr lang="en-US" dirty="0"/>
              <a:t> Engineering </a:t>
            </a:r>
            <a:r>
              <a:rPr lang="en-US" dirty="0" err="1"/>
              <a:t>merupakan</a:t>
            </a:r>
            <a:r>
              <a:rPr lang="en-US" dirty="0"/>
              <a:t> </a:t>
            </a:r>
            <a:r>
              <a:rPr lang="en-US" dirty="0" err="1"/>
              <a:t>suatu</a:t>
            </a:r>
            <a:r>
              <a:rPr lang="en-US" dirty="0"/>
              <a:t> </a:t>
            </a:r>
            <a:r>
              <a:rPr lang="en-US" dirty="0" err="1"/>
              <a:t>teknologi</a:t>
            </a:r>
            <a:r>
              <a:rPr lang="en-US" dirty="0"/>
              <a:t> </a:t>
            </a:r>
            <a:r>
              <a:rPr lang="en-US" dirty="0" err="1"/>
              <a:t>dalam</a:t>
            </a:r>
            <a:r>
              <a:rPr lang="en-US" dirty="0"/>
              <a:t> </a:t>
            </a:r>
            <a:r>
              <a:rPr lang="en-US" dirty="0" err="1"/>
              <a:t>bidang</a:t>
            </a:r>
            <a:r>
              <a:rPr lang="en-US" dirty="0"/>
              <a:t> </a:t>
            </a:r>
            <a:r>
              <a:rPr lang="en-US" dirty="0" err="1"/>
              <a:t>Ergonomi</a:t>
            </a:r>
            <a:r>
              <a:rPr lang="en-US" dirty="0"/>
              <a:t> yang </a:t>
            </a:r>
            <a:r>
              <a:rPr lang="en-US" dirty="0" err="1"/>
              <a:t>berorientasi</a:t>
            </a:r>
            <a:r>
              <a:rPr lang="en-US" dirty="0"/>
              <a:t> </a:t>
            </a:r>
            <a:r>
              <a:rPr lang="en-US" dirty="0" err="1"/>
              <a:t>pada</a:t>
            </a:r>
            <a:r>
              <a:rPr lang="en-US" dirty="0"/>
              <a:t> </a:t>
            </a:r>
            <a:r>
              <a:rPr lang="en-US" dirty="0" err="1"/>
              <a:t>pelanggan</a:t>
            </a:r>
            <a:r>
              <a:rPr lang="en-US" dirty="0"/>
              <a:t> </a:t>
            </a:r>
            <a:r>
              <a:rPr lang="en-US" dirty="0" err="1"/>
              <a:t>untuk</a:t>
            </a:r>
            <a:r>
              <a:rPr lang="en-US" dirty="0"/>
              <a:t> </a:t>
            </a:r>
            <a:r>
              <a:rPr lang="en-US" dirty="0" err="1"/>
              <a:t>pengembangan</a:t>
            </a:r>
            <a:r>
              <a:rPr lang="en-US" dirty="0"/>
              <a:t> </a:t>
            </a:r>
            <a:r>
              <a:rPr lang="en-US" dirty="0" err="1"/>
              <a:t>produk</a:t>
            </a:r>
            <a:endParaRPr lang="en-US" dirty="0"/>
          </a:p>
        </p:txBody>
      </p:sp>
    </p:spTree>
    <p:extLst>
      <p:ext uri="{BB962C8B-B14F-4D97-AF65-F5344CB8AC3E}">
        <p14:creationId xmlns:p14="http://schemas.microsoft.com/office/powerpoint/2010/main" val="79361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METODE KANSEI ENGINEERING</a:t>
            </a:r>
            <a:endParaRPr lang="en-US" dirty="0"/>
          </a:p>
        </p:txBody>
      </p:sp>
      <p:pic>
        <p:nvPicPr>
          <p:cNvPr id="4" name="Content Placeholder 3" descr="KES.png"/>
          <p:cNvPicPr>
            <a:picLocks noGrp="1" noChangeAspect="1"/>
          </p:cNvPicPr>
          <p:nvPr>
            <p:ph idx="1"/>
          </p:nvPr>
        </p:nvPicPr>
        <p:blipFill>
          <a:blip r:embed="rId2" cstate="print">
            <a:extLst>
              <a:ext uri="{28A0092B-C50C-407E-A947-70E740481C1C}">
                <a14:useLocalDpi xmlns:a14="http://schemas.microsoft.com/office/drawing/2010/main" val="0"/>
              </a:ext>
            </a:extLst>
          </a:blip>
          <a:srcRect t="-25595" b="-25595"/>
          <a:stretch>
            <a:fillRect/>
          </a:stretch>
        </p:blipFill>
        <p:spPr/>
      </p:pic>
    </p:spTree>
    <p:extLst>
      <p:ext uri="{BB962C8B-B14F-4D97-AF65-F5344CB8AC3E}">
        <p14:creationId xmlns:p14="http://schemas.microsoft.com/office/powerpoint/2010/main" val="163769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MKE</a:t>
            </a:r>
            <a:endParaRPr lang="en-US" dirty="0"/>
          </a:p>
        </p:txBody>
      </p:sp>
      <p:sp>
        <p:nvSpPr>
          <p:cNvPr id="3" name="Content Placeholder 2"/>
          <p:cNvSpPr>
            <a:spLocks noGrp="1"/>
          </p:cNvSpPr>
          <p:nvPr>
            <p:ph idx="1"/>
          </p:nvPr>
        </p:nvSpPr>
        <p:spPr/>
        <p:txBody>
          <a:bodyPr>
            <a:normAutofit/>
          </a:bodyPr>
          <a:lstStyle/>
          <a:p>
            <a:pPr algn="just">
              <a:lnSpc>
                <a:spcPct val="120000"/>
              </a:lnSpc>
            </a:pPr>
            <a:r>
              <a:rPr lang="en-US" dirty="0" err="1"/>
              <a:t>Didalam</a:t>
            </a:r>
            <a:r>
              <a:rPr lang="en-US" dirty="0"/>
              <a:t> </a:t>
            </a:r>
            <a:r>
              <a:rPr lang="en-US" dirty="0" err="1"/>
              <a:t>sebuah</a:t>
            </a:r>
            <a:r>
              <a:rPr lang="en-US" dirty="0"/>
              <a:t> </a:t>
            </a:r>
            <a:r>
              <a:rPr lang="en-US" dirty="0" err="1"/>
              <a:t>industri</a:t>
            </a:r>
            <a:r>
              <a:rPr lang="en-US" dirty="0"/>
              <a:t>, parameter </a:t>
            </a:r>
            <a:r>
              <a:rPr lang="en-US" dirty="0" err="1"/>
              <a:t>Kansei</a:t>
            </a:r>
            <a:r>
              <a:rPr lang="en-US" dirty="0"/>
              <a:t> </a:t>
            </a:r>
            <a:r>
              <a:rPr lang="en-US" dirty="0" err="1"/>
              <a:t>merupakan</a:t>
            </a:r>
            <a:r>
              <a:rPr lang="en-US" dirty="0"/>
              <a:t> </a:t>
            </a:r>
            <a:r>
              <a:rPr lang="en-US" dirty="0" err="1"/>
              <a:t>hal</a:t>
            </a:r>
            <a:r>
              <a:rPr lang="en-US" dirty="0"/>
              <a:t> yang </a:t>
            </a:r>
            <a:r>
              <a:rPr lang="en-US" dirty="0" err="1"/>
              <a:t>sangat</a:t>
            </a:r>
            <a:r>
              <a:rPr lang="en-US" dirty="0"/>
              <a:t> </a:t>
            </a:r>
            <a:r>
              <a:rPr lang="en-US" dirty="0" err="1"/>
              <a:t>krusial</a:t>
            </a:r>
            <a:r>
              <a:rPr lang="en-US" dirty="0"/>
              <a:t> </a:t>
            </a:r>
            <a:r>
              <a:rPr lang="en-US" dirty="0" err="1"/>
              <a:t>untuk</a:t>
            </a:r>
            <a:r>
              <a:rPr lang="en-US" dirty="0"/>
              <a:t> </a:t>
            </a:r>
            <a:r>
              <a:rPr lang="en-US" dirty="0" err="1"/>
              <a:t>mendesain</a:t>
            </a:r>
            <a:r>
              <a:rPr lang="en-US" dirty="0"/>
              <a:t> </a:t>
            </a:r>
            <a:r>
              <a:rPr lang="en-US" dirty="0" err="1"/>
              <a:t>produk</a:t>
            </a:r>
            <a:r>
              <a:rPr lang="en-US" dirty="0"/>
              <a:t>. </a:t>
            </a:r>
            <a:r>
              <a:rPr lang="en-US" dirty="0" err="1"/>
              <a:t>Sehebat</a:t>
            </a:r>
            <a:r>
              <a:rPr lang="en-US" dirty="0"/>
              <a:t> </a:t>
            </a:r>
            <a:r>
              <a:rPr lang="en-US" dirty="0" err="1"/>
              <a:t>apapun</a:t>
            </a:r>
            <a:r>
              <a:rPr lang="en-US" dirty="0"/>
              <a:t> </a:t>
            </a:r>
            <a:r>
              <a:rPr lang="en-US" dirty="0" err="1"/>
              <a:t>produk</a:t>
            </a:r>
            <a:r>
              <a:rPr lang="en-US" dirty="0"/>
              <a:t> yang </a:t>
            </a:r>
            <a:r>
              <a:rPr lang="en-US" dirty="0" err="1"/>
              <a:t>didesain</a:t>
            </a:r>
            <a:r>
              <a:rPr lang="en-US" dirty="0"/>
              <a:t>, </a:t>
            </a:r>
            <a:r>
              <a:rPr lang="en-US" dirty="0" err="1"/>
              <a:t>tes</a:t>
            </a:r>
            <a:r>
              <a:rPr lang="en-US" dirty="0"/>
              <a:t> </a:t>
            </a:r>
            <a:r>
              <a:rPr lang="en-US" dirty="0" err="1"/>
              <a:t>dan</a:t>
            </a:r>
            <a:r>
              <a:rPr lang="en-US" dirty="0"/>
              <a:t> </a:t>
            </a:r>
            <a:r>
              <a:rPr lang="en-US" dirty="0" err="1"/>
              <a:t>ciptakan</a:t>
            </a:r>
            <a:r>
              <a:rPr lang="en-US" dirty="0"/>
              <a:t>, </a:t>
            </a:r>
            <a:r>
              <a:rPr lang="en-US" dirty="0" err="1"/>
              <a:t>tidak</a:t>
            </a:r>
            <a:r>
              <a:rPr lang="en-US" dirty="0"/>
              <a:t> </a:t>
            </a:r>
            <a:r>
              <a:rPr lang="en-US" dirty="0" err="1"/>
              <a:t>akan</a:t>
            </a:r>
            <a:r>
              <a:rPr lang="en-US" dirty="0"/>
              <a:t> </a:t>
            </a:r>
            <a:r>
              <a:rPr lang="en-US" dirty="0" err="1"/>
              <a:t>berguna</a:t>
            </a:r>
            <a:r>
              <a:rPr lang="en-US" dirty="0"/>
              <a:t>, </a:t>
            </a:r>
            <a:r>
              <a:rPr lang="en-US" dirty="0" err="1"/>
              <a:t>jika</a:t>
            </a:r>
            <a:r>
              <a:rPr lang="en-US" dirty="0"/>
              <a:t> </a:t>
            </a:r>
            <a:r>
              <a:rPr lang="en-US" dirty="0" err="1"/>
              <a:t>produk</a:t>
            </a:r>
            <a:r>
              <a:rPr lang="en-US" dirty="0"/>
              <a:t> </a:t>
            </a:r>
            <a:r>
              <a:rPr lang="en-US" dirty="0" err="1"/>
              <a:t>tersebut</a:t>
            </a:r>
            <a:r>
              <a:rPr lang="en-US" dirty="0"/>
              <a:t> </a:t>
            </a:r>
            <a:r>
              <a:rPr lang="en-US" dirty="0" err="1"/>
              <a:t>tersebut</a:t>
            </a:r>
            <a:r>
              <a:rPr lang="en-US" dirty="0"/>
              <a:t> </a:t>
            </a:r>
            <a:r>
              <a:rPr lang="en-US" dirty="0" err="1"/>
              <a:t>tidak</a:t>
            </a:r>
            <a:r>
              <a:rPr lang="en-US" dirty="0"/>
              <a:t> </a:t>
            </a:r>
            <a:r>
              <a:rPr lang="en-US" dirty="0" err="1"/>
              <a:t>disukai</a:t>
            </a:r>
            <a:r>
              <a:rPr lang="en-US" dirty="0"/>
              <a:t> </a:t>
            </a:r>
            <a:r>
              <a:rPr lang="en-US" dirty="0" err="1"/>
              <a:t>oleh</a:t>
            </a:r>
            <a:r>
              <a:rPr lang="en-US" dirty="0"/>
              <a:t> </a:t>
            </a:r>
            <a:r>
              <a:rPr lang="en-US" dirty="0" err="1"/>
              <a:t>konsumen</a:t>
            </a:r>
            <a:r>
              <a:rPr lang="en-US" dirty="0"/>
              <a:t> </a:t>
            </a:r>
            <a:r>
              <a:rPr lang="en-US" dirty="0" err="1"/>
              <a:t>atau</a:t>
            </a:r>
            <a:r>
              <a:rPr lang="en-US" dirty="0"/>
              <a:t> </a:t>
            </a:r>
            <a:r>
              <a:rPr lang="en-US" dirty="0" err="1"/>
              <a:t>tidak</a:t>
            </a:r>
            <a:r>
              <a:rPr lang="en-US" dirty="0"/>
              <a:t> </a:t>
            </a:r>
            <a:r>
              <a:rPr lang="en-US" dirty="0" err="1"/>
              <a:t>laku</a:t>
            </a:r>
            <a:r>
              <a:rPr lang="en-US" dirty="0"/>
              <a:t> </a:t>
            </a:r>
            <a:r>
              <a:rPr lang="en-US" dirty="0" err="1"/>
              <a:t>dijual</a:t>
            </a:r>
            <a:r>
              <a:rPr lang="en-US" dirty="0"/>
              <a:t>. </a:t>
            </a:r>
            <a:r>
              <a:rPr lang="en-US" dirty="0" err="1"/>
              <a:t>Disamping</a:t>
            </a:r>
            <a:r>
              <a:rPr lang="en-US" dirty="0"/>
              <a:t> </a:t>
            </a:r>
            <a:r>
              <a:rPr lang="en-US" dirty="0" err="1"/>
              <a:t>itu</a:t>
            </a:r>
            <a:r>
              <a:rPr lang="en-US" dirty="0"/>
              <a:t> </a:t>
            </a:r>
            <a:r>
              <a:rPr lang="en-US" dirty="0" err="1"/>
              <a:t>konsumen</a:t>
            </a:r>
            <a:r>
              <a:rPr lang="en-US" dirty="0"/>
              <a:t> </a:t>
            </a:r>
            <a:r>
              <a:rPr lang="en-US" dirty="0" err="1"/>
              <a:t>mengalami</a:t>
            </a:r>
            <a:r>
              <a:rPr lang="en-US" dirty="0"/>
              <a:t> </a:t>
            </a:r>
            <a:r>
              <a:rPr lang="en-US" dirty="0" err="1"/>
              <a:t>kesulitan</a:t>
            </a:r>
            <a:r>
              <a:rPr lang="en-US" dirty="0"/>
              <a:t> </a:t>
            </a:r>
            <a:r>
              <a:rPr lang="en-US" dirty="0" err="1"/>
              <a:t>untuk</a:t>
            </a:r>
            <a:r>
              <a:rPr lang="en-US" dirty="0"/>
              <a:t> </a:t>
            </a:r>
            <a:r>
              <a:rPr lang="en-US" dirty="0" err="1"/>
              <a:t>mengekspresikan</a:t>
            </a:r>
            <a:r>
              <a:rPr lang="en-US" dirty="0"/>
              <a:t> </a:t>
            </a:r>
            <a:r>
              <a:rPr lang="en-US" dirty="0" err="1" smtClean="0"/>
              <a:t>keinginannya</a:t>
            </a:r>
            <a:r>
              <a:rPr lang="en-US" dirty="0" smtClean="0"/>
              <a:t>.</a:t>
            </a:r>
            <a:endParaRPr lang="en-US" dirty="0"/>
          </a:p>
        </p:txBody>
      </p:sp>
    </p:spTree>
    <p:extLst>
      <p:ext uri="{BB962C8B-B14F-4D97-AF65-F5344CB8AC3E}">
        <p14:creationId xmlns:p14="http://schemas.microsoft.com/office/powerpoint/2010/main" val="230840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Apa</a:t>
            </a:r>
            <a:r>
              <a:rPr lang="en-US" sz="4000" dirty="0"/>
              <a:t> </a:t>
            </a:r>
            <a:r>
              <a:rPr lang="en-US" sz="4000" dirty="0" smtClean="0"/>
              <a:t>yang </a:t>
            </a:r>
            <a:r>
              <a:rPr lang="en-US" sz="4000" dirty="0" err="1" smtClean="0"/>
              <a:t>ada</a:t>
            </a:r>
            <a:r>
              <a:rPr lang="en-US" sz="4000" dirty="0" smtClean="0"/>
              <a:t> </a:t>
            </a:r>
            <a:r>
              <a:rPr lang="en-US" sz="4000" dirty="0" err="1" smtClean="0"/>
              <a:t>rasakan</a:t>
            </a:r>
            <a:r>
              <a:rPr lang="en-US" sz="4000" dirty="0" smtClean="0"/>
              <a:t> </a:t>
            </a:r>
            <a:r>
              <a:rPr lang="en-US" sz="4000" dirty="0" err="1" smtClean="0"/>
              <a:t>melihat</a:t>
            </a:r>
            <a:r>
              <a:rPr lang="en-US" sz="4000" dirty="0" smtClean="0"/>
              <a:t> </a:t>
            </a:r>
            <a:r>
              <a:rPr lang="en-US" sz="4000" dirty="0" err="1" smtClean="0"/>
              <a:t>gambar</a:t>
            </a:r>
            <a:r>
              <a:rPr lang="en-US" sz="4000" dirty="0" smtClean="0"/>
              <a:t> </a:t>
            </a:r>
            <a:r>
              <a:rPr lang="en-US" sz="4000" dirty="0" err="1" smtClean="0"/>
              <a:t>kue</a:t>
            </a:r>
            <a:r>
              <a:rPr lang="en-US" sz="4000" dirty="0" smtClean="0"/>
              <a:t> </a:t>
            </a:r>
            <a:r>
              <a:rPr lang="en-US" sz="4000" dirty="0" err="1" smtClean="0"/>
              <a:t>dibawah</a:t>
            </a:r>
            <a:r>
              <a:rPr lang="en-US" sz="4000" dirty="0" smtClean="0"/>
              <a:t> </a:t>
            </a:r>
            <a:r>
              <a:rPr lang="en-US" sz="4000" dirty="0" err="1" smtClean="0"/>
              <a:t>ini</a:t>
            </a:r>
            <a:r>
              <a:rPr lang="en-US" sz="4000" dirty="0" smtClean="0"/>
              <a:t>?</a:t>
            </a:r>
            <a:endParaRPr lang="en-US" sz="4000" dirty="0"/>
          </a:p>
        </p:txBody>
      </p:sp>
      <p:pic>
        <p:nvPicPr>
          <p:cNvPr id="5" name="Picture 4" descr="cake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828800"/>
            <a:ext cx="4572000" cy="4572000"/>
          </a:xfrm>
          <a:prstGeom prst="rect">
            <a:avLst/>
          </a:prstGeom>
        </p:spPr>
      </p:pic>
    </p:spTree>
    <p:extLst>
      <p:ext uri="{BB962C8B-B14F-4D97-AF65-F5344CB8AC3E}">
        <p14:creationId xmlns:p14="http://schemas.microsoft.com/office/powerpoint/2010/main" val="122904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Bagaimana</a:t>
            </a:r>
            <a:r>
              <a:rPr lang="en-US" dirty="0" smtClean="0"/>
              <a:t> </a:t>
            </a:r>
            <a:r>
              <a:rPr lang="en-US" dirty="0" err="1" smtClean="0"/>
              <a:t>dengan</a:t>
            </a:r>
            <a:r>
              <a:rPr lang="en-US" dirty="0" smtClean="0"/>
              <a:t> </a:t>
            </a:r>
            <a:r>
              <a:rPr lang="en-US" dirty="0" err="1" smtClean="0"/>
              <a:t>ini</a:t>
            </a:r>
            <a:r>
              <a:rPr lang="en-US" dirty="0" smtClean="0"/>
              <a:t>?</a:t>
            </a:r>
            <a:endParaRPr lang="en-US" dirty="0"/>
          </a:p>
        </p:txBody>
      </p:sp>
      <p:pic>
        <p:nvPicPr>
          <p:cNvPr id="4" name="Content Placeholder 3" descr="Cake.jpg"/>
          <p:cNvPicPr>
            <a:picLocks noGrp="1" noChangeAspect="1"/>
          </p:cNvPicPr>
          <p:nvPr>
            <p:ph idx="1"/>
          </p:nvPr>
        </p:nvPicPr>
        <p:blipFill>
          <a:blip r:embed="rId2">
            <a:extLst>
              <a:ext uri="{28A0092B-C50C-407E-A947-70E740481C1C}">
                <a14:useLocalDpi xmlns:a14="http://schemas.microsoft.com/office/drawing/2010/main" val="0"/>
              </a:ext>
            </a:extLst>
          </a:blip>
          <a:srcRect l="-29365" r="-29365"/>
          <a:stretch>
            <a:fillRect/>
          </a:stretch>
        </p:blipFill>
        <p:spPr>
          <a:prstGeom prst="rect">
            <a:avLst/>
          </a:prstGeom>
        </p:spPr>
      </p:pic>
    </p:spTree>
    <p:extLst>
      <p:ext uri="{BB962C8B-B14F-4D97-AF65-F5344CB8AC3E}">
        <p14:creationId xmlns:p14="http://schemas.microsoft.com/office/powerpoint/2010/main" val="125851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Respon</a:t>
            </a:r>
            <a:r>
              <a:rPr lang="en-US" dirty="0" smtClean="0"/>
              <a:t> </a:t>
            </a:r>
            <a:r>
              <a:rPr lang="en-US" dirty="0" err="1" smtClean="0"/>
              <a:t>Konsumen</a:t>
            </a:r>
            <a:r>
              <a:rPr lang="en-US" dirty="0" smtClean="0"/>
              <a:t> </a:t>
            </a:r>
            <a:endParaRPr lang="en-US" dirty="0"/>
          </a:p>
        </p:txBody>
      </p:sp>
      <p:sp>
        <p:nvSpPr>
          <p:cNvPr id="3" name="Content Placeholder 2"/>
          <p:cNvSpPr>
            <a:spLocks noGrp="1"/>
          </p:cNvSpPr>
          <p:nvPr>
            <p:ph idx="1"/>
          </p:nvPr>
        </p:nvSpPr>
        <p:spPr>
          <a:xfrm>
            <a:off x="304800" y="1524000"/>
            <a:ext cx="7772400" cy="5105400"/>
          </a:xfrm>
        </p:spPr>
        <p:txBody>
          <a:bodyPr>
            <a:normAutofit/>
          </a:bodyPr>
          <a:lstStyle/>
          <a:p>
            <a:pPr algn="just">
              <a:lnSpc>
                <a:spcPct val="130000"/>
              </a:lnSpc>
            </a:pPr>
            <a:r>
              <a:rPr lang="en-US" dirty="0" err="1" smtClean="0"/>
              <a:t>Untuk</a:t>
            </a:r>
            <a:r>
              <a:rPr lang="en-US" dirty="0" smtClean="0"/>
              <a:t> </a:t>
            </a:r>
            <a:r>
              <a:rPr lang="en-US" dirty="0" err="1"/>
              <a:t>mengambil</a:t>
            </a:r>
            <a:r>
              <a:rPr lang="en-US" dirty="0"/>
              <a:t> </a:t>
            </a:r>
            <a:r>
              <a:rPr lang="en-US" dirty="0" err="1"/>
              <a:t>keputusan</a:t>
            </a:r>
            <a:r>
              <a:rPr lang="en-US" dirty="0"/>
              <a:t> </a:t>
            </a:r>
            <a:r>
              <a:rPr lang="en-US" dirty="0" err="1"/>
              <a:t>membeli</a:t>
            </a:r>
            <a:r>
              <a:rPr lang="en-US" dirty="0"/>
              <a:t> </a:t>
            </a:r>
            <a:r>
              <a:rPr lang="en-US" dirty="0" err="1"/>
              <a:t>sebuah</a:t>
            </a:r>
            <a:r>
              <a:rPr lang="en-US" dirty="0"/>
              <a:t> </a:t>
            </a:r>
            <a:r>
              <a:rPr lang="en-US" dirty="0" err="1"/>
              <a:t>kue</a:t>
            </a:r>
            <a:r>
              <a:rPr lang="en-US" dirty="0"/>
              <a:t> tart, </a:t>
            </a:r>
            <a:r>
              <a:rPr lang="en-US" dirty="0" err="1"/>
              <a:t>konsumen</a:t>
            </a:r>
            <a:r>
              <a:rPr lang="en-US" dirty="0"/>
              <a:t> </a:t>
            </a:r>
            <a:r>
              <a:rPr lang="en-US" dirty="0" err="1"/>
              <a:t>secara</a:t>
            </a:r>
            <a:r>
              <a:rPr lang="en-US" dirty="0"/>
              <a:t> </a:t>
            </a:r>
            <a:r>
              <a:rPr lang="en-US" dirty="0" err="1"/>
              <a:t>sederhana</a:t>
            </a:r>
            <a:r>
              <a:rPr lang="en-US" dirty="0"/>
              <a:t> </a:t>
            </a:r>
            <a:r>
              <a:rPr lang="en-US" dirty="0" err="1"/>
              <a:t>akan</a:t>
            </a:r>
            <a:r>
              <a:rPr lang="en-US" dirty="0"/>
              <a:t> </a:t>
            </a:r>
            <a:r>
              <a:rPr lang="en-US" dirty="0" err="1"/>
              <a:t>mengekspresikan</a:t>
            </a:r>
            <a:r>
              <a:rPr lang="en-US" dirty="0"/>
              <a:t> </a:t>
            </a:r>
            <a:r>
              <a:rPr lang="en-US" dirty="0" err="1"/>
              <a:t>perasaan</a:t>
            </a:r>
            <a:r>
              <a:rPr lang="en-US" dirty="0"/>
              <a:t> </a:t>
            </a:r>
            <a:r>
              <a:rPr lang="en-US" dirty="0" err="1"/>
              <a:t>psikologisnya</a:t>
            </a:r>
            <a:r>
              <a:rPr lang="en-US" dirty="0"/>
              <a:t>. </a:t>
            </a:r>
            <a:r>
              <a:rPr lang="en-US" dirty="0" err="1"/>
              <a:t>Ekspresi</a:t>
            </a:r>
            <a:r>
              <a:rPr lang="en-US" dirty="0"/>
              <a:t> </a:t>
            </a:r>
            <a:r>
              <a:rPr lang="en-US" dirty="0" err="1"/>
              <a:t>ini</a:t>
            </a:r>
            <a:r>
              <a:rPr lang="en-US" dirty="0"/>
              <a:t> </a:t>
            </a:r>
            <a:r>
              <a:rPr lang="en-US" dirty="0" err="1"/>
              <a:t>bisa</a:t>
            </a:r>
            <a:r>
              <a:rPr lang="en-US" dirty="0"/>
              <a:t> </a:t>
            </a:r>
            <a:r>
              <a:rPr lang="en-US" dirty="0" err="1"/>
              <a:t>dalam</a:t>
            </a:r>
            <a:r>
              <a:rPr lang="en-US" dirty="0"/>
              <a:t> </a:t>
            </a:r>
            <a:r>
              <a:rPr lang="en-US" dirty="0" err="1"/>
              <a:t>ungkapan</a:t>
            </a:r>
            <a:r>
              <a:rPr lang="en-US" dirty="0"/>
              <a:t> kata2 verbal </a:t>
            </a:r>
            <a:r>
              <a:rPr lang="en-US" dirty="0" err="1"/>
              <a:t>seperti</a:t>
            </a:r>
            <a:r>
              <a:rPr lang="en-US" dirty="0"/>
              <a:t> “</a:t>
            </a:r>
            <a:r>
              <a:rPr lang="en-US" dirty="0" err="1"/>
              <a:t>Lezat</a:t>
            </a:r>
            <a:r>
              <a:rPr lang="en-US" dirty="0"/>
              <a:t> </a:t>
            </a:r>
            <a:r>
              <a:rPr lang="en-US" dirty="0" err="1"/>
              <a:t>juga</a:t>
            </a:r>
            <a:r>
              <a:rPr lang="en-US" dirty="0"/>
              <a:t> </a:t>
            </a:r>
            <a:r>
              <a:rPr lang="en-US" dirty="0" err="1"/>
              <a:t>nih</a:t>
            </a:r>
            <a:r>
              <a:rPr lang="en-US" dirty="0"/>
              <a:t> </a:t>
            </a:r>
            <a:r>
              <a:rPr lang="en-US" dirty="0" err="1"/>
              <a:t>kuenya</a:t>
            </a:r>
            <a:r>
              <a:rPr lang="en-US" dirty="0"/>
              <a:t>”, </a:t>
            </a:r>
            <a:r>
              <a:rPr lang="en-US" dirty="0" err="1"/>
              <a:t>atau</a:t>
            </a:r>
            <a:r>
              <a:rPr lang="en-US" dirty="0"/>
              <a:t> “</a:t>
            </a:r>
            <a:r>
              <a:rPr lang="en-US" dirty="0" err="1"/>
              <a:t>Wah</a:t>
            </a:r>
            <a:r>
              <a:rPr lang="en-US" dirty="0"/>
              <a:t> </a:t>
            </a:r>
            <a:r>
              <a:rPr lang="en-US" dirty="0" err="1"/>
              <a:t>harum</a:t>
            </a:r>
            <a:r>
              <a:rPr lang="en-US" dirty="0"/>
              <a:t> </a:t>
            </a:r>
            <a:r>
              <a:rPr lang="en-US" dirty="0" err="1"/>
              <a:t>nih</a:t>
            </a:r>
            <a:r>
              <a:rPr lang="en-US" dirty="0"/>
              <a:t> </a:t>
            </a:r>
            <a:r>
              <a:rPr lang="en-US" dirty="0" err="1"/>
              <a:t>kuenya</a:t>
            </a:r>
            <a:r>
              <a:rPr lang="en-US" dirty="0" smtClean="0"/>
              <a:t>”, </a:t>
            </a:r>
            <a:r>
              <a:rPr lang="en-US" dirty="0" err="1" smtClean="0"/>
              <a:t>atau</a:t>
            </a:r>
            <a:r>
              <a:rPr lang="en-US" dirty="0" smtClean="0"/>
              <a:t> “</a:t>
            </a:r>
            <a:r>
              <a:rPr lang="en-US" dirty="0" err="1" smtClean="0"/>
              <a:t>Bagus</a:t>
            </a:r>
            <a:r>
              <a:rPr lang="en-US" dirty="0" smtClean="0"/>
              <a:t> </a:t>
            </a:r>
            <a:r>
              <a:rPr lang="en-US" dirty="0" err="1" smtClean="0"/>
              <a:t>ya</a:t>
            </a:r>
            <a:r>
              <a:rPr lang="en-US" dirty="0" smtClean="0"/>
              <a:t> </a:t>
            </a:r>
            <a:r>
              <a:rPr lang="en-US" dirty="0" err="1" smtClean="0"/>
              <a:t>kue</a:t>
            </a:r>
            <a:r>
              <a:rPr lang="en-US" dirty="0" smtClean="0"/>
              <a:t> </a:t>
            </a:r>
            <a:r>
              <a:rPr lang="en-US" dirty="0" err="1" smtClean="0"/>
              <a:t>ini</a:t>
            </a:r>
            <a:r>
              <a:rPr lang="en-US" dirty="0" smtClean="0"/>
              <a:t>”</a:t>
            </a:r>
            <a:r>
              <a:rPr lang="en-US" dirty="0" smtClean="0"/>
              <a:t>. </a:t>
            </a:r>
          </a:p>
          <a:p>
            <a:pPr algn="just">
              <a:lnSpc>
                <a:spcPct val="130000"/>
              </a:lnSpc>
            </a:pPr>
            <a:r>
              <a:rPr lang="en-US" dirty="0" err="1" smtClean="0"/>
              <a:t>Selain</a:t>
            </a:r>
            <a:r>
              <a:rPr lang="en-US" dirty="0" smtClean="0"/>
              <a:t> </a:t>
            </a:r>
            <a:r>
              <a:rPr lang="en-US" dirty="0" err="1"/>
              <a:t>itu</a:t>
            </a:r>
            <a:r>
              <a:rPr lang="en-US" dirty="0"/>
              <a:t> </a:t>
            </a:r>
            <a:r>
              <a:rPr lang="en-US" dirty="0" err="1"/>
              <a:t>mungkin</a:t>
            </a:r>
            <a:r>
              <a:rPr lang="en-US" dirty="0"/>
              <a:t> </a:t>
            </a:r>
            <a:r>
              <a:rPr lang="en-US" dirty="0" err="1"/>
              <a:t>juga</a:t>
            </a:r>
            <a:r>
              <a:rPr lang="en-US" dirty="0"/>
              <a:t> </a:t>
            </a:r>
            <a:r>
              <a:rPr lang="en-US" dirty="0" err="1"/>
              <a:t>sebagai</a:t>
            </a:r>
            <a:r>
              <a:rPr lang="en-US" dirty="0"/>
              <a:t> non-verbal yang </a:t>
            </a:r>
            <a:r>
              <a:rPr lang="en-US" dirty="0" err="1"/>
              <a:t>tidak</a:t>
            </a:r>
            <a:r>
              <a:rPr lang="en-US" dirty="0"/>
              <a:t> </a:t>
            </a:r>
            <a:r>
              <a:rPr lang="en-US" dirty="0" err="1"/>
              <a:t>bisa</a:t>
            </a:r>
            <a:r>
              <a:rPr lang="en-US" dirty="0"/>
              <a:t> </a:t>
            </a:r>
            <a:r>
              <a:rPr lang="en-US" dirty="0" err="1"/>
              <a:t>diungkapkan</a:t>
            </a:r>
            <a:r>
              <a:rPr lang="en-US" dirty="0"/>
              <a:t> </a:t>
            </a:r>
            <a:r>
              <a:rPr lang="en-US" dirty="0" err="1"/>
              <a:t>dengan</a:t>
            </a:r>
            <a:r>
              <a:rPr lang="en-US" dirty="0"/>
              <a:t> kata-kata </a:t>
            </a:r>
            <a:r>
              <a:rPr lang="en-US" dirty="0" err="1"/>
              <a:t>seperti</a:t>
            </a:r>
            <a:r>
              <a:rPr lang="en-US" dirty="0"/>
              <a:t> </a:t>
            </a:r>
            <a:r>
              <a:rPr lang="en-US" dirty="0" err="1"/>
              <a:t>apakah</a:t>
            </a:r>
            <a:r>
              <a:rPr lang="en-US" dirty="0"/>
              <a:t> </a:t>
            </a:r>
            <a:r>
              <a:rPr lang="en-US" dirty="0" err="1"/>
              <a:t>pengaruhnya</a:t>
            </a:r>
            <a:r>
              <a:rPr lang="en-US" dirty="0"/>
              <a:t> </a:t>
            </a:r>
            <a:r>
              <a:rPr lang="en-US" dirty="0" err="1"/>
              <a:t>jika</a:t>
            </a:r>
            <a:r>
              <a:rPr lang="en-US" dirty="0"/>
              <a:t> </a:t>
            </a:r>
            <a:r>
              <a:rPr lang="en-US" dirty="0" err="1"/>
              <a:t>konsumen</a:t>
            </a:r>
            <a:r>
              <a:rPr lang="en-US" dirty="0"/>
              <a:t> </a:t>
            </a:r>
            <a:r>
              <a:rPr lang="en-US" dirty="0" err="1"/>
              <a:t>berada</a:t>
            </a:r>
            <a:r>
              <a:rPr lang="en-US" dirty="0"/>
              <a:t> </a:t>
            </a:r>
            <a:r>
              <a:rPr lang="en-US" dirty="0" err="1"/>
              <a:t>dalam</a:t>
            </a:r>
            <a:r>
              <a:rPr lang="en-US" dirty="0"/>
              <a:t> </a:t>
            </a:r>
            <a:r>
              <a:rPr lang="en-US" dirty="0" err="1"/>
              <a:t>kondisi</a:t>
            </a:r>
            <a:r>
              <a:rPr lang="en-US" dirty="0"/>
              <a:t> bad mood </a:t>
            </a:r>
            <a:r>
              <a:rPr lang="en-US" dirty="0" err="1"/>
              <a:t>pada</a:t>
            </a:r>
            <a:r>
              <a:rPr lang="en-US" dirty="0"/>
              <a:t> </a:t>
            </a:r>
            <a:r>
              <a:rPr lang="en-US" dirty="0" err="1"/>
              <a:t>saat</a:t>
            </a:r>
            <a:r>
              <a:rPr lang="en-US" dirty="0"/>
              <a:t> </a:t>
            </a:r>
            <a:r>
              <a:rPr lang="en-US" dirty="0" err="1"/>
              <a:t>dia</a:t>
            </a:r>
            <a:r>
              <a:rPr lang="en-US" dirty="0"/>
              <a:t> </a:t>
            </a:r>
            <a:r>
              <a:rPr lang="en-US" dirty="0" err="1"/>
              <a:t>ingin</a:t>
            </a:r>
            <a:r>
              <a:rPr lang="en-US" dirty="0"/>
              <a:t> </a:t>
            </a:r>
            <a:r>
              <a:rPr lang="en-US" dirty="0" err="1"/>
              <a:t>membeli</a:t>
            </a:r>
            <a:r>
              <a:rPr lang="en-US" dirty="0"/>
              <a:t> </a:t>
            </a:r>
            <a:r>
              <a:rPr lang="en-US" dirty="0" err="1"/>
              <a:t>kue</a:t>
            </a:r>
            <a:r>
              <a:rPr lang="en-US" dirty="0"/>
              <a:t> tart </a:t>
            </a:r>
            <a:r>
              <a:rPr lang="en-US" dirty="0" err="1"/>
              <a:t>tersebut</a:t>
            </a:r>
            <a:r>
              <a:rPr lang="en-US" dirty="0"/>
              <a:t>?</a:t>
            </a:r>
          </a:p>
          <a:p>
            <a:pPr algn="just">
              <a:lnSpc>
                <a:spcPct val="130000"/>
              </a:lnSpc>
            </a:pPr>
            <a:endParaRPr lang="en-US" dirty="0"/>
          </a:p>
        </p:txBody>
      </p:sp>
    </p:spTree>
    <p:extLst>
      <p:ext uri="{BB962C8B-B14F-4D97-AF65-F5344CB8AC3E}">
        <p14:creationId xmlns:p14="http://schemas.microsoft.com/office/powerpoint/2010/main" val="2316576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MKE</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46037" b="-4603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1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Desain yang Berorientasi Perasaan Manusia</a:t>
            </a:r>
            <a:endParaRPr lang="en-US" dirty="0"/>
          </a:p>
        </p:txBody>
      </p:sp>
      <p:sp>
        <p:nvSpPr>
          <p:cNvPr id="3" name="Content Placeholder 2"/>
          <p:cNvSpPr>
            <a:spLocks noGrp="1"/>
          </p:cNvSpPr>
          <p:nvPr>
            <p:ph idx="1"/>
          </p:nvPr>
        </p:nvSpPr>
        <p:spPr/>
        <p:txBody>
          <a:bodyPr>
            <a:normAutofit/>
          </a:bodyPr>
          <a:lstStyle/>
          <a:p>
            <a:pPr algn="just">
              <a:lnSpc>
                <a:spcPct val="140000"/>
              </a:lnSpc>
            </a:pPr>
            <a:r>
              <a:rPr lang="id-ID" dirty="0"/>
              <a:t>Dengan menggunakan perasaan psikologis manusia pada konsumen, maka industri akan memperoleh acuan yang sangat presisi dalam mendesain sebuah produk. Oleh karena itu Konsep Kansei Engineering mempunyai kemanfaatan yang sangat besar dalam menyatukan industri dan konsumen dalam sudut pandang yang sama.</a:t>
            </a:r>
            <a:br>
              <a:rPr lang="id-ID" dirty="0"/>
            </a:br>
            <a:r>
              <a:rPr lang="id-ID" dirty="0"/>
              <a:t/>
            </a:r>
            <a:br>
              <a:rPr lang="id-ID" dirty="0"/>
            </a:br>
            <a:endParaRPr lang="en-US" dirty="0"/>
          </a:p>
        </p:txBody>
      </p:sp>
    </p:spTree>
    <p:extLst>
      <p:ext uri="{BB962C8B-B14F-4D97-AF65-F5344CB8AC3E}">
        <p14:creationId xmlns:p14="http://schemas.microsoft.com/office/powerpoint/2010/main" val="154814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630362"/>
          </a:xfrm>
        </p:spPr>
        <p:txBody>
          <a:bodyPr>
            <a:normAutofit fontScale="90000"/>
          </a:bodyPr>
          <a:lstStyle/>
          <a:p>
            <a:r>
              <a:rPr lang="id-ID" b="1" dirty="0">
                <a:latin typeface="Century Gothic"/>
                <a:cs typeface="Century Gothic"/>
              </a:rPr>
              <a:t>Kesadaran </a:t>
            </a:r>
            <a:r>
              <a:rPr lang="id-ID" b="1" dirty="0">
                <a:latin typeface="Century Gothic"/>
                <a:cs typeface="Century Gothic"/>
              </a:rPr>
              <a:t>L</a:t>
            </a:r>
            <a:r>
              <a:rPr lang="id-ID" b="1" dirty="0" smtClean="0">
                <a:latin typeface="Century Gothic"/>
                <a:cs typeface="Century Gothic"/>
              </a:rPr>
              <a:t>ingkungan</a:t>
            </a:r>
            <a:r>
              <a:rPr lang="en-US" b="1" dirty="0" smtClean="0">
                <a:latin typeface="Century Gothic"/>
                <a:cs typeface="Century Gothic"/>
              </a:rPr>
              <a:t> </a:t>
            </a:r>
            <a:br>
              <a:rPr lang="en-US" b="1" dirty="0" smtClean="0">
                <a:latin typeface="Century Gothic"/>
                <a:cs typeface="Century Gothic"/>
              </a:rPr>
            </a:br>
            <a:r>
              <a:rPr lang="en-US" b="1" dirty="0" smtClean="0">
                <a:latin typeface="Century Gothic"/>
                <a:cs typeface="Century Gothic"/>
              </a:rPr>
              <a:t>(</a:t>
            </a:r>
            <a:r>
              <a:rPr lang="en-US" b="1" dirty="0" smtClean="0">
                <a:latin typeface="Century Gothic"/>
                <a:cs typeface="Century Gothic"/>
              </a:rPr>
              <a:t>SOCIAL </a:t>
            </a:r>
            <a:r>
              <a:rPr lang="en-US" b="1" dirty="0" smtClean="0">
                <a:latin typeface="Century Gothic"/>
                <a:cs typeface="Century Gothic"/>
              </a:rPr>
              <a:t> AWARENESS</a:t>
            </a:r>
            <a:r>
              <a:rPr lang="en-US" b="1" dirty="0" smtClean="0">
                <a:latin typeface="Century Gothic"/>
                <a:cs typeface="Century Gothic"/>
              </a:rPr>
              <a:t>)</a:t>
            </a:r>
            <a:r>
              <a:rPr lang="en-US" dirty="0">
                <a:latin typeface="Century Gothic"/>
                <a:cs typeface="Century Gothic"/>
              </a:rPr>
              <a:t/>
            </a:r>
            <a:br>
              <a:rPr lang="en-US" dirty="0">
                <a:latin typeface="Century Gothic"/>
                <a:cs typeface="Century Gothic"/>
              </a:rPr>
            </a:br>
            <a:endParaRPr lang="en-US" dirty="0">
              <a:latin typeface="Century Gothic"/>
              <a:cs typeface="Century Gothic"/>
            </a:endParaRPr>
          </a:p>
        </p:txBody>
      </p:sp>
      <p:sp>
        <p:nvSpPr>
          <p:cNvPr id="3" name="Content Placeholder 2"/>
          <p:cNvSpPr>
            <a:spLocks noGrp="1"/>
          </p:cNvSpPr>
          <p:nvPr>
            <p:ph idx="1"/>
          </p:nvPr>
        </p:nvSpPr>
        <p:spPr>
          <a:xfrm>
            <a:off x="457200" y="2438400"/>
            <a:ext cx="7620000" cy="3962400"/>
          </a:xfrm>
        </p:spPr>
        <p:txBody>
          <a:bodyPr>
            <a:normAutofit/>
          </a:bodyPr>
          <a:lstStyle/>
          <a:p>
            <a:pPr algn="just">
              <a:lnSpc>
                <a:spcPct val="130000"/>
              </a:lnSpc>
            </a:pPr>
            <a:r>
              <a:rPr lang="id-ID" sz="2600" dirty="0">
                <a:latin typeface="Calibri (body)"/>
                <a:cs typeface="Calibri (body)"/>
              </a:rPr>
              <a:t>Melindungi lingkungan bukan hanya suatu komitmen untuk generasi yang akan datang, tetapi ini juga  merupakan kebutuhan </a:t>
            </a:r>
            <a:r>
              <a:rPr lang="en-US" sz="2600" dirty="0" err="1" smtClean="0">
                <a:latin typeface="Calibri (body)"/>
                <a:cs typeface="Calibri (body)"/>
              </a:rPr>
              <a:t>masyarakat</a:t>
            </a:r>
            <a:r>
              <a:rPr lang="en-US" sz="2600" dirty="0" smtClean="0">
                <a:latin typeface="Calibri (body)"/>
                <a:cs typeface="Calibri (body)"/>
              </a:rPr>
              <a:t> </a:t>
            </a:r>
            <a:r>
              <a:rPr lang="id-ID" sz="2600" dirty="0" smtClean="0">
                <a:latin typeface="Calibri (body)"/>
                <a:cs typeface="Calibri (body)"/>
              </a:rPr>
              <a:t>guna </a:t>
            </a:r>
            <a:r>
              <a:rPr lang="id-ID" sz="2600" dirty="0">
                <a:latin typeface="Calibri (body)"/>
                <a:cs typeface="Calibri (body)"/>
              </a:rPr>
              <a:t>mengembangkan dan memenuhi kewajiban sah mereka.</a:t>
            </a:r>
            <a:endParaRPr lang="en-US" sz="2600" dirty="0">
              <a:latin typeface="Calibri (body)"/>
              <a:cs typeface="Calibri (body)"/>
            </a:endParaRPr>
          </a:p>
          <a:p>
            <a:pPr algn="just">
              <a:lnSpc>
                <a:spcPct val="130000"/>
              </a:lnSpc>
            </a:pPr>
            <a:endParaRPr lang="en-US" sz="2600" dirty="0">
              <a:latin typeface="Calibri (body)"/>
              <a:cs typeface="Calibri (body)"/>
            </a:endParaRPr>
          </a:p>
        </p:txBody>
      </p:sp>
    </p:spTree>
    <p:extLst>
      <p:ext uri="{BB962C8B-B14F-4D97-AF65-F5344CB8AC3E}">
        <p14:creationId xmlns:p14="http://schemas.microsoft.com/office/powerpoint/2010/main" val="30295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b="1" dirty="0" smtClean="0">
                <a:latin typeface="Century Gothic"/>
                <a:cs typeface="Century Gothic"/>
              </a:rPr>
              <a:t>KEBUTUHAN MASYARAKAT</a:t>
            </a:r>
            <a:endParaRPr lang="en-US" b="1" dirty="0">
              <a:latin typeface="Century Gothic"/>
              <a:cs typeface="Century Gothic"/>
            </a:endParaRPr>
          </a:p>
        </p:txBody>
      </p:sp>
      <p:sp>
        <p:nvSpPr>
          <p:cNvPr id="3" name="Content Placeholder 2"/>
          <p:cNvSpPr>
            <a:spLocks noGrp="1"/>
          </p:cNvSpPr>
          <p:nvPr>
            <p:ph idx="1"/>
          </p:nvPr>
        </p:nvSpPr>
        <p:spPr/>
        <p:txBody>
          <a:bodyPr>
            <a:normAutofit/>
          </a:bodyPr>
          <a:lstStyle/>
          <a:p>
            <a:pPr>
              <a:lnSpc>
                <a:spcPct val="130000"/>
              </a:lnSpc>
            </a:pPr>
            <a:r>
              <a:rPr lang="en-US" sz="2600" dirty="0" err="1" smtClean="0"/>
              <a:t>Bagaimana</a:t>
            </a:r>
            <a:r>
              <a:rPr lang="en-US" sz="2600" dirty="0" smtClean="0"/>
              <a:t> </a:t>
            </a:r>
            <a:r>
              <a:rPr lang="en-US" sz="2600" dirty="0" err="1" smtClean="0"/>
              <a:t>mencari</a:t>
            </a:r>
            <a:r>
              <a:rPr lang="en-US" sz="2600" dirty="0" smtClean="0"/>
              <a:t> </a:t>
            </a:r>
            <a:r>
              <a:rPr lang="en-US" sz="2600" dirty="0" err="1" smtClean="0"/>
              <a:t>tahu</a:t>
            </a:r>
            <a:r>
              <a:rPr lang="en-US" sz="2600" dirty="0" smtClean="0"/>
              <a:t> </a:t>
            </a:r>
            <a:r>
              <a:rPr lang="en-US" sz="2600" dirty="0" err="1" smtClean="0"/>
              <a:t>tentang</a:t>
            </a:r>
            <a:r>
              <a:rPr lang="en-US" sz="2600" dirty="0" smtClean="0"/>
              <a:t> </a:t>
            </a:r>
            <a:r>
              <a:rPr lang="en-US" sz="2600" dirty="0" err="1" smtClean="0"/>
              <a:t>kebutuhan</a:t>
            </a:r>
            <a:r>
              <a:rPr lang="en-US" sz="2600" dirty="0" smtClean="0"/>
              <a:t> </a:t>
            </a:r>
            <a:r>
              <a:rPr lang="en-US" sz="2600" dirty="0" err="1" smtClean="0"/>
              <a:t>suatu</a:t>
            </a:r>
            <a:r>
              <a:rPr lang="en-US" sz="2600" dirty="0" smtClean="0"/>
              <a:t> </a:t>
            </a:r>
            <a:r>
              <a:rPr lang="en-US" sz="2600" dirty="0" err="1" smtClean="0"/>
              <a:t>kelompok</a:t>
            </a:r>
            <a:r>
              <a:rPr lang="en-US" sz="2600" dirty="0" smtClean="0"/>
              <a:t> </a:t>
            </a:r>
            <a:r>
              <a:rPr lang="en-US" sz="2600" dirty="0" err="1" smtClean="0"/>
              <a:t>atau</a:t>
            </a:r>
            <a:r>
              <a:rPr lang="en-US" sz="2600" dirty="0" smtClean="0"/>
              <a:t> </a:t>
            </a:r>
            <a:r>
              <a:rPr lang="en-US" sz="2600" dirty="0" err="1" smtClean="0"/>
              <a:t>individu</a:t>
            </a:r>
            <a:r>
              <a:rPr lang="en-US" sz="2600" dirty="0" smtClean="0"/>
              <a:t>?</a:t>
            </a:r>
            <a:endParaRPr 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94364"/>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23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SURVEY</a:t>
            </a:r>
            <a:endParaRPr lang="en-US" b="1" dirty="0">
              <a:latin typeface="Century Gothic"/>
              <a:cs typeface="Century Gothic"/>
            </a:endParaRPr>
          </a:p>
        </p:txBody>
      </p:sp>
      <p:sp>
        <p:nvSpPr>
          <p:cNvPr id="3" name="Content Placeholder 2"/>
          <p:cNvSpPr>
            <a:spLocks noGrp="1"/>
          </p:cNvSpPr>
          <p:nvPr>
            <p:ph idx="1"/>
          </p:nvPr>
        </p:nvSpPr>
        <p:spPr/>
        <p:txBody>
          <a:bodyPr>
            <a:normAutofit/>
          </a:bodyPr>
          <a:lstStyle/>
          <a:p>
            <a:pPr algn="just">
              <a:lnSpc>
                <a:spcPct val="130000"/>
              </a:lnSpc>
            </a:pPr>
            <a:r>
              <a:rPr lang="en-US" sz="2600" b="1" dirty="0" err="1"/>
              <a:t>Penelitian</a:t>
            </a:r>
            <a:r>
              <a:rPr lang="en-US" sz="2600" b="1" dirty="0"/>
              <a:t> </a:t>
            </a:r>
            <a:r>
              <a:rPr lang="en-US" sz="2600" b="1" dirty="0" err="1"/>
              <a:t>survei</a:t>
            </a:r>
            <a:r>
              <a:rPr lang="en-US" sz="2600" dirty="0"/>
              <a:t> </a:t>
            </a:r>
            <a:r>
              <a:rPr lang="en-US" sz="2600" dirty="0" err="1"/>
              <a:t>merupakan</a:t>
            </a:r>
            <a:r>
              <a:rPr lang="en-US" sz="2600" dirty="0"/>
              <a:t> </a:t>
            </a:r>
            <a:r>
              <a:rPr lang="en-US" sz="2600" dirty="0" err="1" smtClean="0"/>
              <a:t>suatu</a:t>
            </a:r>
            <a:r>
              <a:rPr lang="en-US" sz="2600" dirty="0" smtClean="0"/>
              <a:t> </a:t>
            </a:r>
            <a:r>
              <a:rPr lang="en-US" sz="2600" dirty="0" err="1" smtClean="0"/>
              <a:t>teknik</a:t>
            </a:r>
            <a:r>
              <a:rPr lang="en-US" sz="2600" dirty="0" smtClean="0"/>
              <a:t> </a:t>
            </a:r>
            <a:r>
              <a:rPr lang="en-US" sz="2600" dirty="0" err="1" smtClean="0"/>
              <a:t>pengumpulan</a:t>
            </a:r>
            <a:r>
              <a:rPr lang="en-US" sz="2600" dirty="0" smtClean="0"/>
              <a:t> </a:t>
            </a:r>
            <a:r>
              <a:rPr lang="en-US" sz="2600" dirty="0" err="1" smtClean="0"/>
              <a:t>informasi</a:t>
            </a:r>
            <a:r>
              <a:rPr lang="en-US" sz="2600" dirty="0" smtClean="0"/>
              <a:t> yang </a:t>
            </a:r>
            <a:r>
              <a:rPr lang="en-US" sz="2600" dirty="0" err="1" smtClean="0"/>
              <a:t>dilakukan</a:t>
            </a:r>
            <a:r>
              <a:rPr lang="en-US" sz="2600" dirty="0" smtClean="0"/>
              <a:t> </a:t>
            </a:r>
            <a:r>
              <a:rPr lang="en-US" sz="2600" dirty="0" err="1" smtClean="0"/>
              <a:t>dengan</a:t>
            </a:r>
            <a:r>
              <a:rPr lang="en-US" sz="2600" dirty="0" smtClean="0"/>
              <a:t> </a:t>
            </a:r>
            <a:r>
              <a:rPr lang="en-US" sz="2600" dirty="0" err="1" smtClean="0"/>
              <a:t>cara</a:t>
            </a:r>
            <a:r>
              <a:rPr lang="en-US" sz="2600" dirty="0" smtClean="0"/>
              <a:t> </a:t>
            </a:r>
            <a:r>
              <a:rPr lang="en-US" sz="2600" dirty="0" err="1" smtClean="0"/>
              <a:t>menyusun</a:t>
            </a:r>
            <a:r>
              <a:rPr lang="en-US" sz="2600" dirty="0" smtClean="0"/>
              <a:t> </a:t>
            </a:r>
            <a:r>
              <a:rPr lang="en-US" sz="2600" dirty="0" err="1" smtClean="0"/>
              <a:t>daftar</a:t>
            </a:r>
            <a:r>
              <a:rPr lang="en-US" sz="2600" dirty="0" smtClean="0"/>
              <a:t> </a:t>
            </a:r>
            <a:r>
              <a:rPr lang="en-US" sz="2600" dirty="0" err="1" smtClean="0"/>
              <a:t>pertanyaan</a:t>
            </a:r>
            <a:r>
              <a:rPr lang="en-US" sz="2600" dirty="0" smtClean="0"/>
              <a:t> yang </a:t>
            </a:r>
            <a:r>
              <a:rPr lang="en-US" sz="2600" dirty="0" err="1" smtClean="0"/>
              <a:t>diajukan</a:t>
            </a:r>
            <a:r>
              <a:rPr lang="en-US" sz="2600" dirty="0" smtClean="0"/>
              <a:t> </a:t>
            </a:r>
            <a:r>
              <a:rPr lang="en-US" sz="2600" dirty="0" err="1" smtClean="0"/>
              <a:t>pada</a:t>
            </a:r>
            <a:r>
              <a:rPr lang="en-US" sz="2600" dirty="0" smtClean="0"/>
              <a:t> </a:t>
            </a:r>
            <a:r>
              <a:rPr lang="en-US" sz="2600" dirty="0" err="1" smtClean="0"/>
              <a:t>responden</a:t>
            </a:r>
            <a:r>
              <a:rPr lang="en-US" sz="2600" dirty="0" smtClean="0"/>
              <a:t>. </a:t>
            </a:r>
            <a:r>
              <a:rPr lang="en-US" sz="2600" dirty="0" err="1" smtClean="0"/>
              <a:t>Dalam</a:t>
            </a:r>
            <a:r>
              <a:rPr lang="en-US" sz="2600" dirty="0" smtClean="0"/>
              <a:t> </a:t>
            </a:r>
            <a:r>
              <a:rPr lang="en-US" sz="2600" dirty="0" err="1" smtClean="0"/>
              <a:t>penelitian</a:t>
            </a:r>
            <a:r>
              <a:rPr lang="en-US" sz="2600" dirty="0" smtClean="0"/>
              <a:t> </a:t>
            </a:r>
            <a:r>
              <a:rPr lang="en-US" sz="2600" dirty="0" err="1" smtClean="0"/>
              <a:t>survei</a:t>
            </a:r>
            <a:r>
              <a:rPr lang="en-US" sz="2600" dirty="0" smtClean="0"/>
              <a:t>, </a:t>
            </a:r>
            <a:r>
              <a:rPr lang="en-US" sz="2600" dirty="0" err="1" smtClean="0"/>
              <a:t>penelitian</a:t>
            </a:r>
            <a:r>
              <a:rPr lang="en-US" sz="2600" dirty="0" smtClean="0"/>
              <a:t> </a:t>
            </a:r>
            <a:r>
              <a:rPr lang="en-US" sz="2600" dirty="0" err="1" smtClean="0"/>
              <a:t>meneliti</a:t>
            </a:r>
            <a:r>
              <a:rPr lang="en-US" sz="2600" dirty="0"/>
              <a:t> </a:t>
            </a:r>
            <a:r>
              <a:rPr lang="en-US" sz="2600" dirty="0" err="1" smtClean="0"/>
              <a:t>karakteristik</a:t>
            </a:r>
            <a:r>
              <a:rPr lang="en-US" sz="2600" dirty="0" smtClean="0"/>
              <a:t> </a:t>
            </a:r>
            <a:r>
              <a:rPr lang="en-US" sz="2600" dirty="0" err="1" smtClean="0"/>
              <a:t>atau</a:t>
            </a:r>
            <a:r>
              <a:rPr lang="en-US" sz="2600" dirty="0" smtClean="0"/>
              <a:t> </a:t>
            </a:r>
            <a:r>
              <a:rPr lang="en-US" sz="2600" dirty="0" err="1" smtClean="0"/>
              <a:t>hubungan</a:t>
            </a:r>
            <a:r>
              <a:rPr lang="en-US" sz="2600" dirty="0" smtClean="0"/>
              <a:t> </a:t>
            </a:r>
            <a:r>
              <a:rPr lang="en-US" sz="2600" dirty="0" err="1" smtClean="0"/>
              <a:t>sebab</a:t>
            </a:r>
            <a:r>
              <a:rPr lang="en-US" sz="2600" dirty="0" smtClean="0"/>
              <a:t> </a:t>
            </a:r>
            <a:r>
              <a:rPr lang="en-US" sz="2600" dirty="0" err="1" smtClean="0"/>
              <a:t>akibat</a:t>
            </a:r>
            <a:r>
              <a:rPr lang="en-US" sz="2600" dirty="0" smtClean="0"/>
              <a:t> </a:t>
            </a:r>
            <a:r>
              <a:rPr lang="en-US" sz="2600" dirty="0" err="1" smtClean="0"/>
              <a:t>antar</a:t>
            </a:r>
            <a:r>
              <a:rPr lang="en-US" sz="2600" dirty="0" smtClean="0"/>
              <a:t> </a:t>
            </a:r>
            <a:r>
              <a:rPr lang="en-US" sz="2600" dirty="0" err="1" smtClean="0"/>
              <a:t>variabel</a:t>
            </a:r>
            <a:r>
              <a:rPr lang="en-US" sz="2600" dirty="0" smtClean="0"/>
              <a:t> </a:t>
            </a:r>
            <a:r>
              <a:rPr lang="en-US" sz="2600" dirty="0" err="1" smtClean="0"/>
              <a:t>tanpa</a:t>
            </a:r>
            <a:r>
              <a:rPr lang="en-US" sz="2600" dirty="0" smtClean="0"/>
              <a:t> </a:t>
            </a:r>
            <a:r>
              <a:rPr lang="en-US" sz="2600" dirty="0" err="1" smtClean="0"/>
              <a:t>adanya</a:t>
            </a:r>
            <a:r>
              <a:rPr lang="en-US" sz="2600" dirty="0" smtClean="0"/>
              <a:t> </a:t>
            </a:r>
            <a:r>
              <a:rPr lang="en-US" sz="2600" dirty="0" err="1" smtClean="0"/>
              <a:t>intervensi</a:t>
            </a:r>
            <a:r>
              <a:rPr lang="en-US" sz="2600" dirty="0" smtClean="0"/>
              <a:t> </a:t>
            </a:r>
            <a:r>
              <a:rPr lang="en-US" sz="2600" dirty="0" err="1" smtClean="0"/>
              <a:t>peneliti</a:t>
            </a:r>
            <a:r>
              <a:rPr lang="en-US" sz="2600" dirty="0" smtClean="0"/>
              <a:t>.</a:t>
            </a:r>
            <a:r>
              <a:rPr lang="en-US" sz="2600" dirty="0" smtClean="0"/>
              <a:t> </a:t>
            </a:r>
            <a:endParaRPr lang="en-US" sz="2600" dirty="0"/>
          </a:p>
        </p:txBody>
      </p:sp>
    </p:spTree>
    <p:extLst>
      <p:ext uri="{BB962C8B-B14F-4D97-AF65-F5344CB8AC3E}">
        <p14:creationId xmlns:p14="http://schemas.microsoft.com/office/powerpoint/2010/main" val="99823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949" r="-12949"/>
          <a:stretch>
            <a:fillRect/>
          </a:stretch>
        </p:blipFill>
        <p:spPr bwMode="auto">
          <a:xfrm>
            <a:off x="20714" y="5334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56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09600"/>
            <a:ext cx="7644384" cy="1219200"/>
          </a:xfrm>
        </p:spPr>
        <p:txBody>
          <a:bodyPr>
            <a:noAutofit/>
          </a:bodyPr>
          <a:lstStyle/>
          <a:p>
            <a:pPr algn="l">
              <a:lnSpc>
                <a:spcPct val="130000"/>
              </a:lnSpc>
            </a:pPr>
            <a:r>
              <a:rPr lang="en-US" sz="3000" b="1" dirty="0"/>
              <a:t>P</a:t>
            </a:r>
            <a:r>
              <a:rPr lang="id-ID" sz="3000" b="1" dirty="0" smtClean="0"/>
              <a:t>ertimbangan </a:t>
            </a:r>
            <a:r>
              <a:rPr lang="id-ID" sz="3000" b="1" dirty="0"/>
              <a:t>yang perlu diperhatikan untuk melakukan penelitian survei, antara lain</a:t>
            </a:r>
            <a:r>
              <a:rPr lang="id-ID" sz="3000" b="1" dirty="0" smtClean="0"/>
              <a:t>:</a:t>
            </a:r>
            <a:endParaRPr lang="en-US" sz="3000" b="1" dirty="0"/>
          </a:p>
        </p:txBody>
      </p:sp>
      <p:sp>
        <p:nvSpPr>
          <p:cNvPr id="6" name="Text Placeholder 5"/>
          <p:cNvSpPr>
            <a:spLocks noGrp="1"/>
          </p:cNvSpPr>
          <p:nvPr>
            <p:ph type="body" sz="half" idx="2"/>
          </p:nvPr>
        </p:nvSpPr>
        <p:spPr>
          <a:xfrm>
            <a:off x="685800" y="2209800"/>
            <a:ext cx="7120803" cy="3138049"/>
          </a:xfrm>
        </p:spPr>
        <p:txBody>
          <a:bodyPr>
            <a:normAutofit fontScale="92500" lnSpcReduction="20000"/>
          </a:bodyPr>
          <a:lstStyle/>
          <a:p>
            <a:pPr marL="285750" lvl="0" indent="-285750" algn="just">
              <a:lnSpc>
                <a:spcPct val="130000"/>
              </a:lnSpc>
              <a:buFont typeface="Arial" panose="020B0604020202020204" pitchFamily="34" charset="0"/>
              <a:buChar char="•"/>
            </a:pPr>
            <a:r>
              <a:rPr lang="id-ID" sz="2600" dirty="0"/>
              <a:t>Penelitian survei dapat digunakan untuk sampel yang besar.</a:t>
            </a:r>
            <a:endParaRPr lang="en-US" sz="2600" dirty="0"/>
          </a:p>
          <a:p>
            <a:pPr marL="285750" lvl="0" indent="-285750" algn="just">
              <a:lnSpc>
                <a:spcPct val="130000"/>
              </a:lnSpc>
              <a:buFont typeface="Arial" panose="020B0604020202020204" pitchFamily="34" charset="0"/>
              <a:buChar char="•"/>
            </a:pPr>
            <a:r>
              <a:rPr lang="id-ID" sz="2600" dirty="0"/>
              <a:t>Penggunaan kuesioner dapat menghasilkan data/informasi yang beragam dari setiap responden/individu dengan variabel penelitian yang banyak.</a:t>
            </a:r>
            <a:endParaRPr lang="en-US" sz="2600" dirty="0"/>
          </a:p>
          <a:p>
            <a:pPr marL="285750" lvl="0" indent="-285750" algn="just">
              <a:lnSpc>
                <a:spcPct val="130000"/>
              </a:lnSpc>
              <a:buFont typeface="Arial" panose="020B0604020202020204" pitchFamily="34" charset="0"/>
              <a:buChar char="•"/>
            </a:pPr>
            <a:r>
              <a:rPr lang="id-ID" sz="2600" dirty="0"/>
              <a:t>Data yang diperoleh dari sampel dapat digeneralisasikan pada populasi.</a:t>
            </a:r>
            <a:endParaRPr lang="en-US" sz="2600" dirty="0"/>
          </a:p>
          <a:p>
            <a:pPr algn="just">
              <a:lnSpc>
                <a:spcPct val="130000"/>
              </a:lnSpc>
            </a:pPr>
            <a:endParaRPr lang="en-US" sz="2600" dirty="0"/>
          </a:p>
        </p:txBody>
      </p:sp>
    </p:spTree>
    <p:extLst>
      <p:ext uri="{BB962C8B-B14F-4D97-AF65-F5344CB8AC3E}">
        <p14:creationId xmlns:p14="http://schemas.microsoft.com/office/powerpoint/2010/main" val="1472676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884238"/>
          </a:xfrm>
        </p:spPr>
        <p:txBody>
          <a:bodyPr>
            <a:normAutofit fontScale="90000"/>
          </a:bodyPr>
          <a:lstStyle/>
          <a:p>
            <a:r>
              <a:rPr lang="id-ID" b="1" dirty="0"/>
              <a:t>Tahapan Survei</a:t>
            </a:r>
            <a:r>
              <a:rPr lang="en-US" dirty="0"/>
              <a:t/>
            </a:r>
            <a:br>
              <a:rPr lang="en-US" dirty="0"/>
            </a:br>
            <a:endParaRPr lang="en-US" dirty="0"/>
          </a:p>
        </p:txBody>
      </p:sp>
      <p:sp>
        <p:nvSpPr>
          <p:cNvPr id="3" name="Content Placeholder 2"/>
          <p:cNvSpPr>
            <a:spLocks noGrp="1"/>
          </p:cNvSpPr>
          <p:nvPr>
            <p:ph idx="1"/>
          </p:nvPr>
        </p:nvSpPr>
        <p:spPr>
          <a:xfrm>
            <a:off x="533400" y="1295400"/>
            <a:ext cx="7135009" cy="4461029"/>
          </a:xfrm>
        </p:spPr>
        <p:txBody>
          <a:bodyPr>
            <a:noAutofit/>
          </a:bodyPr>
          <a:lstStyle/>
          <a:p>
            <a:pPr>
              <a:lnSpc>
                <a:spcPct val="120000"/>
              </a:lnSpc>
            </a:pPr>
            <a:r>
              <a:rPr lang="id-ID" sz="2000" dirty="0" smtClean="0"/>
              <a:t>Menentukan </a:t>
            </a:r>
            <a:r>
              <a:rPr lang="id-ID" sz="2000" dirty="0"/>
              <a:t>masalah penelitian </a:t>
            </a:r>
            <a:endParaRPr lang="en-US" sz="2000" dirty="0"/>
          </a:p>
          <a:p>
            <a:pPr>
              <a:lnSpc>
                <a:spcPct val="120000"/>
              </a:lnSpc>
            </a:pPr>
            <a:r>
              <a:rPr lang="id-ID" sz="2000" dirty="0" smtClean="0"/>
              <a:t>Membuat </a:t>
            </a:r>
            <a:r>
              <a:rPr lang="id-ID" sz="2000" dirty="0"/>
              <a:t>desain survei </a:t>
            </a:r>
            <a:endParaRPr lang="en-US" sz="2000" dirty="0"/>
          </a:p>
          <a:p>
            <a:pPr>
              <a:lnSpc>
                <a:spcPct val="120000"/>
              </a:lnSpc>
            </a:pPr>
            <a:r>
              <a:rPr lang="id-ID" sz="2000" dirty="0" smtClean="0"/>
              <a:t>Mengembangkan </a:t>
            </a:r>
            <a:r>
              <a:rPr lang="id-ID" sz="2000" dirty="0"/>
              <a:t>instrumen </a:t>
            </a:r>
            <a:r>
              <a:rPr lang="id-ID" sz="2000" dirty="0" smtClean="0"/>
              <a:t>survei</a:t>
            </a:r>
            <a:endParaRPr lang="en-US" sz="2000" dirty="0"/>
          </a:p>
          <a:p>
            <a:pPr>
              <a:lnSpc>
                <a:spcPct val="120000"/>
              </a:lnSpc>
            </a:pPr>
            <a:r>
              <a:rPr lang="id-ID" sz="2000" dirty="0" smtClean="0"/>
              <a:t>Menentukan sampel</a:t>
            </a:r>
            <a:endParaRPr lang="en-US" sz="2000" dirty="0"/>
          </a:p>
          <a:p>
            <a:pPr>
              <a:lnSpc>
                <a:spcPct val="120000"/>
              </a:lnSpc>
            </a:pPr>
            <a:r>
              <a:rPr lang="id-ID" sz="2000" dirty="0" smtClean="0"/>
              <a:t>Melakukan pre-test</a:t>
            </a:r>
            <a:endParaRPr lang="en-US" sz="2000" dirty="0"/>
          </a:p>
          <a:p>
            <a:pPr>
              <a:lnSpc>
                <a:spcPct val="120000"/>
              </a:lnSpc>
            </a:pPr>
            <a:r>
              <a:rPr lang="id-ID" sz="2000" dirty="0" smtClean="0"/>
              <a:t>Mengumpulkan data</a:t>
            </a:r>
            <a:endParaRPr lang="en-US" sz="2000" dirty="0"/>
          </a:p>
          <a:p>
            <a:pPr>
              <a:lnSpc>
                <a:spcPct val="120000"/>
              </a:lnSpc>
            </a:pPr>
            <a:r>
              <a:rPr lang="id-ID" sz="2000" dirty="0" smtClean="0"/>
              <a:t>Memeriksa </a:t>
            </a:r>
            <a:r>
              <a:rPr lang="id-ID" sz="2000" dirty="0"/>
              <a:t>data </a:t>
            </a:r>
            <a:r>
              <a:rPr lang="id-ID" sz="2000" i="1" dirty="0"/>
              <a:t>(editing</a:t>
            </a:r>
            <a:r>
              <a:rPr lang="id-ID" sz="2000" i="1" dirty="0" smtClean="0"/>
              <a:t>)</a:t>
            </a:r>
            <a:endParaRPr lang="en-US" sz="2000" dirty="0"/>
          </a:p>
          <a:p>
            <a:pPr>
              <a:lnSpc>
                <a:spcPct val="120000"/>
              </a:lnSpc>
            </a:pPr>
            <a:r>
              <a:rPr lang="id-ID" sz="2000" dirty="0" smtClean="0"/>
              <a:t>Mengkode data</a:t>
            </a:r>
            <a:endParaRPr lang="en-US" sz="2000" dirty="0"/>
          </a:p>
          <a:p>
            <a:pPr>
              <a:lnSpc>
                <a:spcPct val="120000"/>
              </a:lnSpc>
            </a:pPr>
            <a:r>
              <a:rPr lang="id-ID" sz="2000" dirty="0" smtClean="0"/>
              <a:t>Data entry</a:t>
            </a:r>
            <a:endParaRPr lang="en-US" sz="2000" dirty="0"/>
          </a:p>
          <a:p>
            <a:pPr>
              <a:lnSpc>
                <a:spcPct val="120000"/>
              </a:lnSpc>
            </a:pPr>
            <a:r>
              <a:rPr lang="id-ID" sz="2000" dirty="0" smtClean="0"/>
              <a:t>Pengolahan </a:t>
            </a:r>
            <a:r>
              <a:rPr lang="id-ID" sz="2000" dirty="0"/>
              <a:t>dan analisis </a:t>
            </a:r>
            <a:r>
              <a:rPr lang="id-ID" sz="2000" dirty="0" smtClean="0"/>
              <a:t>data </a:t>
            </a:r>
            <a:endParaRPr lang="en-US" sz="2000" dirty="0"/>
          </a:p>
          <a:p>
            <a:pPr>
              <a:lnSpc>
                <a:spcPct val="120000"/>
              </a:lnSpc>
            </a:pPr>
            <a:r>
              <a:rPr lang="id-ID" sz="2000" dirty="0" smtClean="0"/>
              <a:t>Interpretasi </a:t>
            </a:r>
            <a:r>
              <a:rPr lang="id-ID" sz="2000" dirty="0"/>
              <a:t>data; dan</a:t>
            </a:r>
            <a:endParaRPr lang="en-US" sz="2000" dirty="0"/>
          </a:p>
          <a:p>
            <a:pPr>
              <a:lnSpc>
                <a:spcPct val="120000"/>
              </a:lnSpc>
            </a:pPr>
            <a:r>
              <a:rPr lang="id-ID" sz="2000" dirty="0" smtClean="0"/>
              <a:t>Membuat </a:t>
            </a:r>
            <a:r>
              <a:rPr lang="id-ID" sz="2000" dirty="0"/>
              <a:t>kesimpulan serta rekomendasi.</a:t>
            </a:r>
            <a:endParaRPr lang="en-US" sz="2000" dirty="0"/>
          </a:p>
          <a:p>
            <a:pPr>
              <a:lnSpc>
                <a:spcPct val="120000"/>
              </a:lnSpc>
            </a:pPr>
            <a:endParaRPr lang="en-US" sz="2000"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1683"/>
          <a:stretch/>
        </p:blipFill>
        <p:spPr bwMode="auto">
          <a:xfrm>
            <a:off x="4648200" y="3124200"/>
            <a:ext cx="3697374"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14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fontScale="90000"/>
          </a:bodyPr>
          <a:lstStyle/>
          <a:p>
            <a:r>
              <a:rPr lang="id-ID" b="1" dirty="0"/>
              <a:t>Menentukan Masalah Penelitian </a:t>
            </a:r>
            <a:r>
              <a:rPr lang="en-US" dirty="0"/>
              <a:t/>
            </a:r>
            <a:br>
              <a:rPr lang="en-US" dirty="0"/>
            </a:br>
            <a:endParaRPr lang="en-US" dirty="0"/>
          </a:p>
        </p:txBody>
      </p:sp>
      <p:sp>
        <p:nvSpPr>
          <p:cNvPr id="3" name="Content Placeholder 2"/>
          <p:cNvSpPr>
            <a:spLocks noGrp="1"/>
          </p:cNvSpPr>
          <p:nvPr>
            <p:ph idx="1"/>
          </p:nvPr>
        </p:nvSpPr>
        <p:spPr/>
        <p:txBody>
          <a:bodyPr/>
          <a:lstStyle/>
          <a:p>
            <a:pPr algn="just">
              <a:lnSpc>
                <a:spcPct val="130000"/>
              </a:lnSpc>
            </a:pPr>
            <a:r>
              <a:rPr lang="id-ID" dirty="0"/>
              <a:t>Setiap penelitian diawali dari adanya “masalah”</a:t>
            </a:r>
            <a:r>
              <a:rPr lang="id-ID" i="1" dirty="0"/>
              <a:t>. Masalah Penelitian</a:t>
            </a:r>
            <a:r>
              <a:rPr lang="id-ID" dirty="0"/>
              <a:t> adalah konseptualisasi (pemakaian konsep) atas sebuah fenomena atau gejala sosial yang akan diteliti. Itu berarti, tidak semua masalah dapat dikatakan sebagai masalah penelitian. Lalu apakah perbedaan antara </a:t>
            </a:r>
            <a:r>
              <a:rPr lang="id-ID" i="1" dirty="0"/>
              <a:t>Masalah</a:t>
            </a:r>
            <a:r>
              <a:rPr lang="id-ID" dirty="0"/>
              <a:t> dengan </a:t>
            </a:r>
            <a:r>
              <a:rPr lang="id-ID" i="1" dirty="0"/>
              <a:t>Masalah Penelitian</a:t>
            </a:r>
            <a:r>
              <a:rPr lang="id-ID" dirty="0"/>
              <a:t>?</a:t>
            </a:r>
            <a:r>
              <a:rPr lang="id-ID" b="1" dirty="0"/>
              <a:t> </a:t>
            </a:r>
            <a:endParaRPr lang="en-US" dirty="0"/>
          </a:p>
          <a:p>
            <a:pPr algn="just">
              <a:lnSpc>
                <a:spcPct val="130000"/>
              </a:lnSpc>
            </a:pPr>
            <a:endParaRPr lang="en-US" dirty="0"/>
          </a:p>
        </p:txBody>
      </p:sp>
    </p:spTree>
    <p:extLst>
      <p:ext uri="{BB962C8B-B14F-4D97-AF65-F5344CB8AC3E}">
        <p14:creationId xmlns:p14="http://schemas.microsoft.com/office/powerpoint/2010/main" val="163199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MASALAH?</a:t>
            </a:r>
            <a:endParaRPr lang="en-US" dirty="0"/>
          </a:p>
        </p:txBody>
      </p:sp>
      <p:sp>
        <p:nvSpPr>
          <p:cNvPr id="3" name="Content Placeholder 2"/>
          <p:cNvSpPr>
            <a:spLocks noGrp="1"/>
          </p:cNvSpPr>
          <p:nvPr>
            <p:ph idx="1"/>
          </p:nvPr>
        </p:nvSpPr>
        <p:spPr/>
        <p:txBody>
          <a:bodyPr/>
          <a:lstStyle/>
          <a:p>
            <a:pPr algn="just">
              <a:lnSpc>
                <a:spcPct val="130000"/>
              </a:lnSpc>
            </a:pPr>
            <a:r>
              <a:rPr lang="id-ID" i="1" dirty="0"/>
              <a:t>Masalah </a:t>
            </a:r>
            <a:r>
              <a:rPr lang="id-ID" dirty="0"/>
              <a:t>adalah gejala/fenomena/kasus yang terjadi di dalam kehidupan sehari-hari. Sedangkan </a:t>
            </a:r>
            <a:r>
              <a:rPr lang="id-ID" i="1" dirty="0"/>
              <a:t>Masalah Penelitian </a:t>
            </a:r>
            <a:r>
              <a:rPr lang="id-ID" dirty="0"/>
              <a:t>adalah konseptualisasi terhadap masalah sosial. Ada peranan teori dalam </a:t>
            </a:r>
            <a:r>
              <a:rPr lang="id-ID" i="1" dirty="0"/>
              <a:t>Masalah Penelitian</a:t>
            </a:r>
            <a:r>
              <a:rPr lang="id-ID" dirty="0"/>
              <a:t>.</a:t>
            </a:r>
            <a:r>
              <a:rPr lang="id-ID" i="1" dirty="0"/>
              <a:t> </a:t>
            </a:r>
            <a:endParaRPr lang="en-US" dirty="0"/>
          </a:p>
          <a:p>
            <a:pPr algn="just">
              <a:lnSpc>
                <a:spcPct val="130000"/>
              </a:lnSpc>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39083"/>
            <a:ext cx="2238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8307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271</TotalTime>
  <Words>515</Words>
  <Application>Microsoft Macintosh PowerPoint</Application>
  <PresentationFormat>On-screen Show (4:3)</PresentationFormat>
  <Paragraphs>48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Adjacency</vt:lpstr>
      <vt:lpstr>DESAIN PRODUK 3 Kesadaran Lingkungan </vt:lpstr>
      <vt:lpstr>Kesadaran Lingkungan  (SOCIAL  AWARENESS) </vt:lpstr>
      <vt:lpstr>KEBUTUHAN MASYARAKAT</vt:lpstr>
      <vt:lpstr>SURVEY</vt:lpstr>
      <vt:lpstr>PowerPoint Presentation</vt:lpstr>
      <vt:lpstr>Pertimbangan yang perlu diperhatikan untuk melakukan penelitian survei, antara lain:</vt:lpstr>
      <vt:lpstr>Tahapan Survei </vt:lpstr>
      <vt:lpstr>Menentukan Masalah Penelitian  </vt:lpstr>
      <vt:lpstr>MASALAH?</vt:lpstr>
      <vt:lpstr>MASALAH &gt; PENELITIAN?</vt:lpstr>
      <vt:lpstr>MASALAH SOSIAL &gt; PENELITIAN</vt:lpstr>
      <vt:lpstr>Desain berdasarkan kebutuhan menggunakan MKE  (Metode Kansei Engineering) </vt:lpstr>
      <vt:lpstr>METODE KANSEI ENGINEERING</vt:lpstr>
      <vt:lpstr>MKE</vt:lpstr>
      <vt:lpstr>Apa yang ada rasakan melihat gambar kue dibawah ini?</vt:lpstr>
      <vt:lpstr>Bagaimana dengan ini?</vt:lpstr>
      <vt:lpstr>Respon Konsumen </vt:lpstr>
      <vt:lpstr>MKE</vt:lpstr>
      <vt:lpstr>Desain yang Berorientasi Perasaan Manusia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DESAIN PRODUK 3 Kesadaran lingkungan</dc:title>
  <dc:creator>User</dc:creator>
  <cp:lastModifiedBy>Donna  Angelina</cp:lastModifiedBy>
  <cp:revision>10</cp:revision>
  <dcterms:created xsi:type="dcterms:W3CDTF">2014-09-05T03:49:26Z</dcterms:created>
  <dcterms:modified xsi:type="dcterms:W3CDTF">2020-09-11T15:24:52Z</dcterms:modified>
</cp:coreProperties>
</file>