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lv"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6EB5CD-CFF5-4D21-B6A0-CC951AEFA5E2}" type="datetimeFigureOut">
              <a:rPr lang="id-ID" smtClean="0"/>
              <a:t>13/04/2017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EAF92A-0115-446D-9FB0-3047C3161F9F}" type="slidenum">
              <a:rPr lang="id-ID" smtClean="0"/>
              <a:t>‹#›</a:t>
            </a:fld>
            <a:endParaRPr lang="id-ID"/>
          </a:p>
        </p:txBody>
      </p:sp>
    </p:spTree>
    <p:extLst>
      <p:ext uri="{BB962C8B-B14F-4D97-AF65-F5344CB8AC3E}">
        <p14:creationId xmlns:p14="http://schemas.microsoft.com/office/powerpoint/2010/main" val="36068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BDAE49-B4F7-43D9-B640-6263C2A50C13}"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Three dimensions underly consumers’ engagement in e-wom: </a:t>
            </a:r>
            <a:r>
              <a:rPr lang="en-US" b="1" smtClean="0"/>
              <a:t>1. </a:t>
            </a:r>
            <a:r>
              <a:rPr lang="en-US" i="1" smtClean="0"/>
              <a:t>Tie strength</a:t>
            </a:r>
            <a:r>
              <a:rPr lang="en-US" smtClean="0"/>
              <a:t>—the degree of intimacy and frequency of contacts between the information seeker and the source.  </a:t>
            </a:r>
            <a:r>
              <a:rPr lang="en-US" b="1" smtClean="0"/>
              <a:t>2. </a:t>
            </a:r>
            <a:r>
              <a:rPr lang="en-US" i="1" smtClean="0"/>
              <a:t>Similarity </a:t>
            </a:r>
            <a:r>
              <a:rPr lang="en-US" smtClean="0"/>
              <a:t>among the group’s members in terms of demographics and lifestyles.  </a:t>
            </a:r>
            <a:r>
              <a:rPr lang="en-US" b="1" smtClean="0"/>
              <a:t>3. </a:t>
            </a:r>
            <a:r>
              <a:rPr lang="en-US" i="1" smtClean="0"/>
              <a:t>Source credibility</a:t>
            </a:r>
            <a:r>
              <a:rPr lang="en-US" smtClean="0"/>
              <a:t>—the information seeker’s perceptions of the source’s expertise.</a:t>
            </a:r>
          </a:p>
          <a:p>
            <a:endParaRPr lang="en-US" smtClean="0"/>
          </a:p>
          <a:p>
            <a:r>
              <a:rPr lang="en-US" smtClean="0"/>
              <a:t>Negative reviews of </a:t>
            </a:r>
            <a:r>
              <a:rPr lang="en-US" i="1" smtClean="0"/>
              <a:t>hedonic </a:t>
            </a:r>
            <a:r>
              <a:rPr lang="en-US" smtClean="0"/>
              <a:t>(i.e., products used mainly for pleasure) products where considered less useful/attributed to the reviewer; negative reviews for utilitarian products were attributed to the product.  Involved consumers transfer and receive more rational product information than information appealing to emotions.</a:t>
            </a:r>
          </a:p>
          <a:p>
            <a:endParaRPr lang="en-US" smtClean="0"/>
          </a:p>
          <a:p>
            <a:r>
              <a:rPr lang="en-US" smtClean="0"/>
              <a:t>Online, </a:t>
            </a:r>
            <a:r>
              <a:rPr lang="en-US" b="1" smtClean="0"/>
              <a:t>social networks </a:t>
            </a:r>
            <a:r>
              <a:rPr lang="en-US" smtClean="0"/>
              <a:t>are virtual communities where people share information about themselves with others, generally with similar interests, with whom they have established relationships that, for the most part, exist only in cyberspace. The major social networks are Facebook, YouTube, Twitter, and MySpace.  </a:t>
            </a:r>
          </a:p>
          <a:p>
            <a:endParaRPr lang="en-US" smtClean="0"/>
          </a:p>
          <a:p>
            <a:r>
              <a:rPr lang="en-US" smtClean="0"/>
              <a:t>A </a:t>
            </a:r>
            <a:r>
              <a:rPr lang="en-US" b="1" smtClean="0"/>
              <a:t>brand community </a:t>
            </a:r>
            <a:r>
              <a:rPr lang="en-US" smtClean="0"/>
              <a:t>is a specialized, nongeographically bound community formed on the basis of attachment to a product or brand.</a:t>
            </a:r>
          </a:p>
          <a:p>
            <a:endParaRPr lang="en-US" smtClean="0"/>
          </a:p>
          <a:p>
            <a:r>
              <a:rPr lang="en-US" smtClean="0"/>
              <a:t>A</a:t>
            </a:r>
            <a:r>
              <a:rPr lang="en-US" b="1" smtClean="0"/>
              <a:t> blog </a:t>
            </a:r>
            <a:r>
              <a:rPr lang="en-US" smtClean="0"/>
              <a:t>is a discussion or informational site published on the Internet and consists of discrete entries (“posts”). A </a:t>
            </a:r>
            <a:r>
              <a:rPr lang="en-US" b="1" smtClean="0"/>
              <a:t>microblog </a:t>
            </a:r>
            <a:r>
              <a:rPr lang="en-US" smtClean="0"/>
              <a:t>has less content than the traditional blog and allow users to exchange small elements of content, such as short sentences, individual images, and video links, mostly via Twitter. </a:t>
            </a:r>
            <a:r>
              <a:rPr lang="en-US" b="1" smtClean="0"/>
              <a:t>Twitter </a:t>
            </a:r>
            <a:r>
              <a:rPr lang="en-US" smtClean="0"/>
              <a:t>is an online social networking service and microblogging service that enables its users to send and read text-based messages of up to 140 characters, known as “tweets.”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083AE207-CC88-41B6-B3B1-DC8A9F15847D}"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Marketers long ago realized the power of word-of-mouth communications between consumers, which it is almost always more effective than promotional messages paid for by advertisers, and they often encourage it in ads.</a:t>
            </a:r>
          </a:p>
          <a:p>
            <a:endParaRPr lang="en-US" smtClean="0"/>
          </a:p>
          <a:p>
            <a:r>
              <a:rPr lang="en-US" b="1" smtClean="0"/>
              <a:t>Viral marketing (viral advertising) </a:t>
            </a:r>
            <a:r>
              <a:rPr lang="en-US" smtClean="0"/>
              <a:t>is a marketing technique that uses pre-existing social networks and other technologies to produce increases in brand awareness or to achieve other marketing objectives through encouraging individuals to pass along messages.</a:t>
            </a:r>
          </a:p>
          <a:p>
            <a:endParaRPr lang="en-US" smtClean="0"/>
          </a:p>
          <a:p>
            <a:r>
              <a:rPr lang="en-US" smtClean="0"/>
              <a:t>Investigation of the motivations for passing along emails found that:</a:t>
            </a:r>
            <a:r>
              <a:rPr lang="en-US" b="1" smtClean="0"/>
              <a:t>1. </a:t>
            </a:r>
            <a:r>
              <a:rPr lang="en-US" smtClean="0"/>
              <a:t>People were receptive only to emails from people they knew. The kind of emails they received included jokes, virus alerts, inspirational stories, requests to vote on certain issues, video clips, and links to other websites.</a:t>
            </a:r>
          </a:p>
          <a:p>
            <a:r>
              <a:rPr lang="en-US" b="1" smtClean="0"/>
              <a:t>2. </a:t>
            </a:r>
            <a:r>
              <a:rPr lang="en-US" smtClean="0"/>
              <a:t>The main reasons for not forwarding emails were outdated, dull, and inappropriate contents. About one-third of the forwarded emails included personalized notes from the forwarders, and most of the senders did not alter the emails’ original subject lines. </a:t>
            </a:r>
            <a:r>
              <a:rPr lang="en-US" b="1" smtClean="0"/>
              <a:t>3. </a:t>
            </a:r>
            <a:r>
              <a:rPr lang="en-US" smtClean="0"/>
              <a:t>The key reasons for forwarding emails were enjoyment (e.g., fun, entertaining, exciting) and helping others (i.e., let others know that the senders care about them). The forwarders also</a:t>
            </a:r>
          </a:p>
          <a:p>
            <a:r>
              <a:rPr lang="en-US" smtClean="0"/>
              <a:t>reported that they only passed along contents that they believed the receivers would find interesting. </a:t>
            </a:r>
          </a:p>
          <a:p>
            <a:endParaRPr lang="en-US" smtClean="0"/>
          </a:p>
          <a:p>
            <a:r>
              <a:rPr lang="en-US" smtClean="0"/>
              <a:t>Many firms enlist typical consumers to serve as their </a:t>
            </a:r>
            <a:r>
              <a:rPr lang="en-US" b="1" smtClean="0"/>
              <a:t>buzz agents</a:t>
            </a:r>
            <a:r>
              <a:rPr lang="en-US" smtClean="0"/>
              <a:t>—consumers who promote products clandestinely and generally receive free product samples but not monetary payments.</a:t>
            </a:r>
          </a:p>
          <a:p>
            <a:endParaRPr lang="en-US" smtClean="0"/>
          </a:p>
          <a:p>
            <a:r>
              <a:rPr lang="en-US" smtClean="0"/>
              <a:t>Consumers share negative experiences with others much more readily than positive ones. Consumers attend to negative information because it is less common than positive information and to protect themselves.  Online media made it easier for consumers to spread negative word-of-mouth.  One study discovered that some consumers who posted unfavorable information wanted to vent negative feelings or warn others. Others sought exposure, self-enhancement, social benefits, and even economic rewards.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28F0716A-7C0F-4AC1-976F-E25552FDF882}"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concept of </a:t>
            </a:r>
            <a:r>
              <a:rPr lang="en-US" b="1" smtClean="0"/>
              <a:t>adopter categories </a:t>
            </a:r>
            <a:r>
              <a:rPr lang="en-US" smtClean="0"/>
              <a:t>is a classification that depicts where consumers stand in relation to other consumers in terms of the first time they purchase an innovation (e.g., a new product or model).</a:t>
            </a:r>
          </a:p>
          <a:p>
            <a:endParaRPr lang="en-US" smtClean="0"/>
          </a:p>
          <a:p>
            <a:r>
              <a:rPr lang="en-US" smtClean="0"/>
              <a:t>Sociologically, the model assumes that </a:t>
            </a:r>
            <a:r>
              <a:rPr lang="en-US" i="1" smtClean="0"/>
              <a:t>all </a:t>
            </a:r>
            <a:r>
              <a:rPr lang="en-US" smtClean="0"/>
              <a:t>members of a given society would, eventually, adopt the innovation. Thus, the number of people belonging to each category was calculated in a manner </a:t>
            </a:r>
            <a:r>
              <a:rPr lang="it-IT" smtClean="0"/>
              <a:t>resembling a statistical normal distribution: innovators— </a:t>
            </a:r>
            <a:r>
              <a:rPr lang="en-US" smtClean="0"/>
              <a:t>the first 2.5% to adopt; early adopters—the next 13.5%; early majority—the next 34%; late majority—the following  34%; and the laggards—the last 15%.</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F92C84F8-4E7A-4048-B2ED-998682D25E59}"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a:t>
            </a:r>
            <a:r>
              <a:rPr lang="en-US" b="1" smtClean="0"/>
              <a:t>innovators </a:t>
            </a:r>
            <a:r>
              <a:rPr lang="en-US" smtClean="0"/>
              <a:t>are the earliest consumers to buy new products. They are prepared to take the risk that the product will not work well, become unavailable, or be quickly replaced by an improved model (i.e., they are broad categorizers). They are often willing to pay somewhat higher prices for </a:t>
            </a:r>
          </a:p>
          <a:p>
            <a:r>
              <a:rPr lang="en-US" smtClean="0"/>
              <a:t>newly introduced products, because they enjoy being the first to own gadgets and show them off.  The table shows the shopping activities of fashion innovators.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7308FD7B-BB4F-4B7C-B41D-C08C7DF521D5}"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a:t>
            </a:r>
            <a:r>
              <a:rPr lang="en-US" b="1" smtClean="0"/>
              <a:t>early adopters </a:t>
            </a:r>
            <a:r>
              <a:rPr lang="en-US" smtClean="0"/>
              <a:t>are consumers who buy new products within a relatively short period following introduction, but not as early as the innovators. They are venturesome, likely to engage in word-of-mouth, and also likely to assist others who are considering adopting the new products.</a:t>
            </a:r>
          </a:p>
          <a:p>
            <a:endParaRPr lang="en-US" smtClean="0"/>
          </a:p>
          <a:p>
            <a:r>
              <a:rPr lang="en-US" smtClean="0"/>
              <a:t>The </a:t>
            </a:r>
            <a:r>
              <a:rPr lang="en-US" b="1" smtClean="0"/>
              <a:t>early majority </a:t>
            </a:r>
            <a:r>
              <a:rPr lang="en-US" smtClean="0"/>
              <a:t>consists of consumers who buy innovations after the early adopters have done so.  This segment is larger than the preceding two groups combined. </a:t>
            </a:r>
            <a:r>
              <a:rPr lang="en-US" b="1" smtClean="0"/>
              <a:t>Risk aversion </a:t>
            </a:r>
            <a:r>
              <a:rPr lang="en-US" smtClean="0"/>
              <a:t>is defined as the reluctance to take risks and low tolerance of ambiguous situations, as illustrated by the consumption-related characteristics of risk-averse consumers in Table 9.8.  Members of the early majority are somewhat risk averse, whereas the late majority and laggards are highly risk-averse consumers.</a:t>
            </a:r>
          </a:p>
          <a:p>
            <a:endParaRPr lang="en-US" smtClean="0"/>
          </a:p>
          <a:p>
            <a:r>
              <a:rPr lang="en-US" smtClean="0"/>
              <a:t>Members of the </a:t>
            </a:r>
            <a:r>
              <a:rPr lang="en-US" b="1" smtClean="0"/>
              <a:t>late majority </a:t>
            </a:r>
            <a:r>
              <a:rPr lang="en-US" smtClean="0"/>
              <a:t>are risk averse and slow to adopt innovation. They wait until most other consumers have adopted the new product before buying it.</a:t>
            </a:r>
          </a:p>
          <a:p>
            <a:endParaRPr lang="en-US" smtClean="0"/>
          </a:p>
          <a:p>
            <a:r>
              <a:rPr lang="en-US" smtClean="0"/>
              <a:t>The </a:t>
            </a:r>
            <a:r>
              <a:rPr lang="en-US" b="1" smtClean="0"/>
              <a:t>laggards </a:t>
            </a:r>
            <a:r>
              <a:rPr lang="en-US" smtClean="0"/>
              <a:t>are the very last consumers to adopt innovations. By the time they get around to purchasing their first electronic readers, the innovators and early adopters are already switching to more advanced models with advanced features. Laggards are generally high-risk perceivers and the last</a:t>
            </a:r>
          </a:p>
          <a:p>
            <a:r>
              <a:rPr lang="en-US" smtClean="0"/>
              <a:t>ones to recognize the value of innovative products.</a:t>
            </a:r>
          </a:p>
          <a:p>
            <a:endParaRPr lang="en-US" smtClean="0"/>
          </a:p>
          <a:p>
            <a:r>
              <a:rPr lang="en-US" smtClean="0"/>
              <a:t>Marketers often “write off” non-adopters, but not all non-adopters are the same, and understanding nonusers is important. For instance, one study found two distinct segments among non-adopters of Internet banking:</a:t>
            </a:r>
          </a:p>
          <a:p>
            <a:r>
              <a:rPr lang="en-US" b="1" smtClean="0"/>
              <a:t>1. </a:t>
            </a:r>
            <a:r>
              <a:rPr lang="en-US" i="1" smtClean="0"/>
              <a:t>Prospective adopters, </a:t>
            </a:r>
            <a:r>
              <a:rPr lang="en-US" smtClean="0"/>
              <a:t>who could potentially become customers.</a:t>
            </a:r>
          </a:p>
          <a:p>
            <a:r>
              <a:rPr lang="en-US" b="1" smtClean="0"/>
              <a:t>2. </a:t>
            </a:r>
            <a:r>
              <a:rPr lang="en-US" i="1" smtClean="0"/>
              <a:t>Persistent non-adopters, </a:t>
            </a:r>
            <a:r>
              <a:rPr lang="en-US" smtClean="0"/>
              <a:t>who are very unlikely to become customers.</a:t>
            </a:r>
          </a:p>
          <a:p>
            <a:r>
              <a:rPr lang="en-US" smtClean="0"/>
              <a:t>The study suggested that online banks should identify prospective customers among nonusers rather than lump all nonusers into a single category</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8760FC4A-32AD-4C8D-BB9D-878F41E55F3D}" type="slidenum">
              <a:rPr lang="en-US" smtClean="0"/>
              <a:pPr/>
              <a:t>15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most important reference group is the family because it provides children with the skills, knowledge, attitudes, and experiences necessary to function as consumers, a process called consumer socialization.</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303C4DCE-2982-4B58-89AC-9F0732DB3B3B}"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B4505196-9B59-4146-B9B9-B63F4D9C3DB4}"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Reference groups serve as comparative and normative frames of reference for a person’s values and behaviors. </a:t>
            </a:r>
            <a:r>
              <a:rPr lang="en-US" altLang="en-US" b="1" smtClean="0"/>
              <a:t>Normative influence </a:t>
            </a:r>
            <a:r>
              <a:rPr lang="en-US" altLang="en-US" smtClean="0"/>
              <a:t>consists of learning and adopting a group’s norms, values, and behaviors. The most pertinent normative influence comes from groups to which people</a:t>
            </a:r>
          </a:p>
          <a:p>
            <a:r>
              <a:rPr lang="en-US" altLang="en-US" smtClean="0"/>
              <a:t>naturally belong, such as family, peers, and other members of one’s community. </a:t>
            </a:r>
            <a:r>
              <a:rPr lang="en-US" altLang="en-US" b="1" smtClean="0"/>
              <a:t>Comparative influence </a:t>
            </a:r>
            <a:r>
              <a:rPr lang="en-US" altLang="en-US" smtClean="0"/>
              <a:t>arises when people compare themselves to others whom they respect and admire, and then adopt some of those people’s values or imitate their behaviors. </a:t>
            </a:r>
          </a:p>
          <a:p>
            <a:endParaRPr lang="en-US" altLang="en-US" smtClean="0"/>
          </a:p>
          <a:p>
            <a:r>
              <a:rPr lang="en-US" altLang="en-US" smtClean="0"/>
              <a:t>A group to which a person belongs to, or realistically can join, is called a </a:t>
            </a:r>
            <a:r>
              <a:rPr lang="en-US" altLang="en-US" b="1" smtClean="0"/>
              <a:t>membership group</a:t>
            </a:r>
            <a:r>
              <a:rPr lang="en-US" altLang="en-US" smtClean="0"/>
              <a:t>.  A </a:t>
            </a:r>
            <a:r>
              <a:rPr lang="en-US" altLang="en-US" b="1" smtClean="0"/>
              <a:t>symbolic group </a:t>
            </a:r>
            <a:r>
              <a:rPr lang="en-US" altLang="en-US" smtClean="0"/>
              <a:t>is a group to which an individual is unlikely to belong, but whose values and behaviors that person adopts.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2B26516F-77E0-41CD-85CF-9166C9DBE02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consumption-related groups that influence consumers’ attitudes and behavior include friendship groups, shopping groups, virtual communities, and advocacy groups.</a:t>
            </a:r>
          </a:p>
          <a:p>
            <a:endParaRPr lang="en-US" altLang="en-US" smtClean="0"/>
          </a:p>
          <a:p>
            <a:r>
              <a:rPr lang="en-US" altLang="en-US" smtClean="0"/>
              <a:t>Friends fulfill a wide range of needs: They provide companionship, security, and opportunities to discuss problems that an individual may be reluctant to discuss with family members.  They may be a credible source of information about purchases.</a:t>
            </a:r>
          </a:p>
          <a:p>
            <a:endParaRPr lang="en-US" altLang="en-US" smtClean="0"/>
          </a:p>
          <a:p>
            <a:r>
              <a:rPr lang="en-US" altLang="en-US" smtClean="0"/>
              <a:t>People may shop together just to enjoy shopping or to reduce their perceived risk; that is, they may bring someone along whose expertise regarding a particular product category will reduce their chances of making incorrect purchases. Referral programs are an important element of shopping groups. Another example of a shopping group is the shared experience of waiting in line. Retail experts say that by standing in a crowd, shoppers see themselves as making the right buying decision—a concept known as “social proof.”</a:t>
            </a:r>
          </a:p>
          <a:p>
            <a:endParaRPr lang="en-US" altLang="en-US" smtClean="0"/>
          </a:p>
          <a:p>
            <a:r>
              <a:rPr lang="en-US" altLang="en-US" smtClean="0"/>
              <a:t>Many websites encourage consumers to leave comments and have others respond to them. Most young adults have extensive “buddy lists” and regularly communicate with people whom they have met online but never in person. The fact that people can share their interests, hobbies, and opinions with thousands of peers online has benefited marketers.</a:t>
            </a:r>
          </a:p>
          <a:p>
            <a:r>
              <a:rPr lang="en-US" altLang="en-US" smtClean="0"/>
              <a:t> </a:t>
            </a:r>
          </a:p>
          <a:p>
            <a:r>
              <a:rPr lang="en-US" altLang="en-US" smtClean="0"/>
              <a:t>The objective of consumption-focused advocacy groups is to assist consumers in making consumption decisions and support their rights. There are two types of advocacy groups: entities organized to correct a specific consumer abuse and then disband, and groups whose purpose is to address broader,</a:t>
            </a:r>
          </a:p>
          <a:p>
            <a:r>
              <a:rPr lang="en-US" altLang="en-US" smtClean="0"/>
              <a:t>more pervasive problem areas and operate over an extended period of time.</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BA97D464-901A-4884-BB19-E65DE37009A5}"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Different reference groups may influence the beliefs, attitudes, and behaviors of individuals at different times or under different circumstances. Consumers who are primarily concerned with approval from others usually adopt the same products and brands as those group members who have status. When consumers are preoccupied with the power that a person or group can exert over them, they often adopt products that conform to the norms of that person or group in order to be complimented on their choices. However, unlike reference groups that are not power based, “power groups” may bring about behaviors, but not changes in attitudes.  </a:t>
            </a:r>
          </a:p>
          <a:p>
            <a:endParaRPr lang="en-US" altLang="en-US" smtClean="0"/>
          </a:p>
          <a:p>
            <a:r>
              <a:rPr lang="en-US" altLang="en-US" smtClean="0"/>
              <a:t>Individuals who have firsthand experience with a product or service, or can easily obtain detailed information about it, are less likely to be influenced by the advice or example of others. In contrast, persons who have little or no experience with a product or service, and do not trust advertising messages, are more likely to seek out the advice or example of others.</a:t>
            </a:r>
          </a:p>
          <a:p>
            <a:endParaRPr lang="en-US" altLang="en-US" smtClean="0"/>
          </a:p>
          <a:p>
            <a:r>
              <a:rPr lang="en-US" altLang="en-US" smtClean="0"/>
              <a:t>The degree of reference group influence on purchase decisions varies according to product conspicuousness. Products that are especially conspicuous</a:t>
            </a:r>
          </a:p>
          <a:p>
            <a:r>
              <a:rPr lang="en-US" altLang="en-US" smtClean="0"/>
              <a:t>and status revealing are most likely to be purchased with an eye to the reactions of relevant others.</a:t>
            </a:r>
          </a:p>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34CFF0A9-EBFC-4A11-B93C-948A300430A4}"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Consumers recognize that the intentions of commercial sources (e.g., manufacturers, service companies, financial institutions, retailers) are clearly profit and view them as less credible than informal reference groups. Companies can convey their credibility through solid past performance, good reputation, product quality, and good service. Their perceived credibility is also a function of the image and attractiveness of their spokespersons, the reputation of the retailers that carry their offerings, and the media where they advertise.</a:t>
            </a:r>
            <a:endParaRPr lang="en-US" altLang="en-US" smtClean="0"/>
          </a:p>
          <a:p>
            <a:endParaRPr lang="en-US" altLang="en-US" smtClean="0"/>
          </a:p>
          <a:p>
            <a:r>
              <a:rPr lang="en-US" smtClean="0"/>
              <a:t>Marketers also use </a:t>
            </a:r>
            <a:r>
              <a:rPr lang="en-US" b="1" smtClean="0"/>
              <a:t>institutional advertising</a:t>
            </a:r>
            <a:r>
              <a:rPr lang="en-US" smtClean="0"/>
              <a:t>, which consists of promoting a company’s image without referring to any of its specific offerings.</a:t>
            </a: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94E5AD5A-DFF1-47F9-ADF8-DA6014A23160}"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Celebrities, particularly movie stars, TV personalities, popular entertainers, and sports icons, are a symbolic reference group because they are liked, admired, and often have a high degree of perceived credibility. The “pitchman” (or woman) who appears in a promotional message has enormous influence on the credibility of the message. Credibility is the most important thing the celebrity offers – the audience’s perception of both the celebrity’s </a:t>
            </a:r>
            <a:r>
              <a:rPr lang="en-US" i="1" smtClean="0"/>
              <a:t>expertise </a:t>
            </a:r>
            <a:r>
              <a:rPr lang="en-US" smtClean="0"/>
              <a:t>(how much the celebrity knows about the product area) and </a:t>
            </a:r>
            <a:r>
              <a:rPr lang="en-US" i="1" smtClean="0"/>
              <a:t>trustworthiness </a:t>
            </a:r>
            <a:r>
              <a:rPr lang="en-US" smtClean="0"/>
              <a:t>(how honest the celebrity is about what he or she says about the product).</a:t>
            </a:r>
          </a:p>
          <a:p>
            <a:r>
              <a:rPr lang="en-US" smtClean="0"/>
              <a:t>Marketers employ celebrities in promotion in the following ways:</a:t>
            </a:r>
          </a:p>
          <a:p>
            <a:r>
              <a:rPr lang="en-US" b="1" smtClean="0"/>
              <a:t>1. Celebrity testimonial</a:t>
            </a:r>
            <a:r>
              <a:rPr lang="en-US" smtClean="0"/>
              <a:t>—Based on personal usage, the celebrity attests to the product’s quality. </a:t>
            </a:r>
          </a:p>
          <a:p>
            <a:r>
              <a:rPr lang="en-US" b="1" smtClean="0"/>
              <a:t>2. Celebrity endorsement</a:t>
            </a:r>
            <a:r>
              <a:rPr lang="en-US" smtClean="0"/>
              <a:t>—Celebrities appear on behalf of products, with which they may or may not have direct experience or familiarity, for extended periods. Figure 9.6 features “K.J.” Noons—a kickboxing and martial arts champion—as a spokesperson for a not-for-profit organization named People for the Ethical Treatment of Animals (PETA). “K.J.” is a tough fighter and he states that while he and his opponents in the ring are equally matched, animals often need protection from violence and abuse by bigger and stronger humans. </a:t>
            </a:r>
          </a:p>
          <a:p>
            <a:r>
              <a:rPr lang="en-US" b="1" smtClean="0"/>
              <a:t>3. Celebrity actor</a:t>
            </a:r>
            <a:r>
              <a:rPr lang="en-US" smtClean="0"/>
              <a:t>—The celebrity plays a part in a commercial for the product.</a:t>
            </a:r>
          </a:p>
          <a:p>
            <a:r>
              <a:rPr lang="en-US" b="1" smtClean="0"/>
              <a:t>4. Celebrity spokesperson</a:t>
            </a:r>
            <a:r>
              <a:rPr lang="en-US" smtClean="0"/>
              <a:t>—The celebrity represents the brand or company over an extended period.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2B614037-48C1-4AD1-AE86-AD6ED4C0B882}"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Salespeople who engender confidence and who give the impression of honesty and integrity are most persuasive. A salesperson who “looks you in the eye” often is perceived as more honest than one who evades direct eye contact. For many products, a sales representative who dresses well and drives an expensive, late-model car may have more credibility than one without such outward signs of success.  For other products, a salesperson may achieve more credibility by dressing in the role of an expert.</a:t>
            </a:r>
          </a:p>
          <a:p>
            <a:endParaRPr lang="en-US" smtClean="0"/>
          </a:p>
          <a:p>
            <a:r>
              <a:rPr lang="en-US" smtClean="0"/>
              <a:t>The reputation of the retailer who sells the product has a major influence on message credibility. Products sold by well-known, quality stores carry the added endorsement (and implicit guarantee) of the store itself.</a:t>
            </a:r>
          </a:p>
          <a:p>
            <a:endParaRPr lang="en-US" smtClean="0"/>
          </a:p>
          <a:p>
            <a:r>
              <a:rPr lang="en-US" smtClean="0"/>
              <a:t>The consumer’s previous experience with the product or vendor has a major impact on the credibility of the message. Fulfilled product expectations increase the credibility accorded to future messages by the same advertiser; unfulfilled product claims or disappointing product experiences reduce</a:t>
            </a:r>
          </a:p>
          <a:p>
            <a:r>
              <a:rPr lang="en-US" smtClean="0"/>
              <a:t>the credibility of future messages. Thus, the key basis for message credibility is the ability of the product, service, or brand to deliver consistent quality, value, and satisfaction to consumers.</a:t>
            </a:r>
          </a:p>
          <a:p>
            <a:endParaRPr lang="en-US" smtClean="0"/>
          </a:p>
          <a:p>
            <a:r>
              <a:rPr lang="en-US" smtClean="0"/>
              <a:t>The reputation of the medium that carries the advertisement also enhances the credibility of the message. Most consumers believe that a respectable medium would only advertise products that it “knows” to be of good quality. Because specialization in an area implies knowledge and expertise,</a:t>
            </a:r>
          </a:p>
          <a:p>
            <a:r>
              <a:rPr lang="en-US" smtClean="0"/>
              <a:t>consumers regard advertising they see in special-interest magazines and websites as more credible than ads in general-interest sources.</a:t>
            </a:r>
          </a:p>
          <a:p>
            <a:endParaRPr lang="en-US" smtClean="0"/>
          </a:p>
          <a:p>
            <a:r>
              <a:rPr lang="en-US" smtClean="0"/>
              <a:t>When information is transferred from the short-term memory to the cerebral cortex (where long-term memory is located), over time, it is separated from the context in which it was learned. One’s disassociation of the message from its source over time, and remembering only the message content but not its source, is called the </a:t>
            </a:r>
            <a:r>
              <a:rPr lang="en-US" b="1" smtClean="0"/>
              <a:t>sleeper effect</a:t>
            </a:r>
            <a:r>
              <a:rPr lang="en-US" smtClean="0"/>
              <a:t>. Thus, though a high-credibility source is initially more influential than a low-credibility source, studies</a:t>
            </a:r>
          </a:p>
          <a:p>
            <a:r>
              <a:rPr lang="en-US" smtClean="0"/>
              <a:t>show that both positive and negative credibility effects tend to disappear after six weeks or so. Furthermore, the theory of </a:t>
            </a:r>
            <a:r>
              <a:rPr lang="en-US" b="1" smtClean="0"/>
              <a:t>differential decay </a:t>
            </a:r>
            <a:r>
              <a:rPr lang="en-US" smtClean="0"/>
              <a:t>suggests that the memory of a negative cue (e.g., a low credibility source) simply decays faster than the message itself, leaving behind the primary message</a:t>
            </a:r>
          </a:p>
          <a:p>
            <a:r>
              <a:rPr lang="en-US" smtClean="0"/>
              <a:t>content.</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B95E4CDD-ECC3-4933-BA28-FBFAEFA53198}"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D72BB6-EFAB-4A3B-977B-3B4EC47CD8EC}" type="datetimeFigureOut">
              <a:rPr lang="id-ID" smtClean="0"/>
              <a:t>13/04/2017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E6CCBC3-5C0B-466A-B0DB-1953FB64ED07}" type="slidenum">
              <a:rPr lang="id-ID" smtClean="0"/>
              <a:t>‹#›</a:t>
            </a:fld>
            <a:endParaRPr lang="id-ID"/>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72BB6-EFAB-4A3B-977B-3B4EC47CD8EC}" type="datetimeFigureOut">
              <a:rPr lang="id-ID" smtClean="0"/>
              <a:t>13/04/2017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E6CCBC3-5C0B-466A-B0DB-1953FB64ED07}"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D72BB6-EFAB-4A3B-977B-3B4EC47CD8EC}" type="datetimeFigureOut">
              <a:rPr lang="id-ID" smtClean="0"/>
              <a:t>13/04/2017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E6CCBC3-5C0B-466A-B0DB-1953FB64ED07}"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inition">
    <p:spTree>
      <p:nvGrpSpPr>
        <p:cNvPr id="1" name=""/>
        <p:cNvGrpSpPr/>
        <p:nvPr/>
      </p:nvGrpSpPr>
      <p:grpSpPr>
        <a:xfrm>
          <a:off x="0" y="0"/>
          <a:ext cx="0" cy="0"/>
          <a:chOff x="0" y="0"/>
          <a:chExt cx="0" cy="0"/>
        </a:xfrm>
      </p:grpSpPr>
      <p:sp>
        <p:nvSpPr>
          <p:cNvPr id="4" name="Trapezoid 3"/>
          <p:cNvSpPr/>
          <p:nvPr userDrawn="1"/>
        </p:nvSpPr>
        <p:spPr>
          <a:xfrm rot="18984247">
            <a:off x="-598488" y="452438"/>
            <a:ext cx="2763838" cy="569912"/>
          </a:xfrm>
          <a:prstGeom prst="trapezoid">
            <a:avLst>
              <a:gd name="adj" fmla="val 102674"/>
            </a:avLst>
          </a:prstGeom>
          <a:solidFill>
            <a:schemeClr val="tx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bIns="137160" anchor="ctr"/>
          <a:lstStyle/>
          <a:p>
            <a:pPr algn="ctr" eaLnBrk="1" fontAlgn="auto" hangingPunct="1">
              <a:spcBef>
                <a:spcPts val="0"/>
              </a:spcBef>
              <a:spcAft>
                <a:spcPts val="0"/>
              </a:spcAft>
              <a:defRPr/>
            </a:pPr>
            <a:r>
              <a:rPr lang="en-US" sz="3200" dirty="0">
                <a:latin typeface="Candara" panose="020E0502030303020204" pitchFamily="34" charset="0"/>
              </a:rPr>
              <a:t>Defined</a:t>
            </a:r>
          </a:p>
        </p:txBody>
      </p:sp>
      <p:sp>
        <p:nvSpPr>
          <p:cNvPr id="5" name="Footer Placeholder 4"/>
          <p:cNvSpPr txBox="1">
            <a:spLocks/>
          </p:cNvSpPr>
          <p:nvPr userDrawn="1"/>
        </p:nvSpPr>
        <p:spPr>
          <a:xfrm>
            <a:off x="457200" y="6629400"/>
            <a:ext cx="5715000" cy="228600"/>
          </a:xfrm>
          <a:prstGeom prst="rect">
            <a:avLst/>
          </a:prstGeom>
        </p:spPr>
        <p:txBody>
          <a:bodyPr anchor="ctr"/>
          <a:lstStyle>
            <a:lvl1pPr>
              <a:defRPr sz="1000">
                <a:solidFill>
                  <a:schemeClr val="accent6">
                    <a:lumMod val="10000"/>
                  </a:schemeClr>
                </a:solidFill>
                <a:latin typeface="Arial" pitchFamily="34" charset="0"/>
                <a:cs typeface="Arial" pitchFamily="34" charset="0"/>
              </a:defRPr>
            </a:lvl1pPr>
          </a:lstStyle>
          <a:p>
            <a:pPr eaLnBrk="1" fontAlgn="auto" hangingPunct="1">
              <a:spcBef>
                <a:spcPts val="0"/>
              </a:spcBef>
              <a:spcAft>
                <a:spcPts val="0"/>
              </a:spcAft>
              <a:defRPr/>
            </a:pPr>
            <a:r>
              <a:rPr lang="en-US" sz="900" dirty="0" smtClean="0">
                <a:latin typeface="+mj-lt"/>
              </a:rPr>
              <a:t>Copyright </a:t>
            </a:r>
            <a:r>
              <a:rPr lang="en-US" sz="900" dirty="0" smtClean="0"/>
              <a:t>© 2015 Pearson Education</a:t>
            </a:r>
            <a:endParaRPr lang="en-US" sz="900" dirty="0">
              <a:latin typeface="+mj-lt"/>
            </a:endParaRPr>
          </a:p>
        </p:txBody>
      </p:sp>
      <p:sp>
        <p:nvSpPr>
          <p:cNvPr id="7" name="Slide Number Placeholder 5"/>
          <p:cNvSpPr txBox="1">
            <a:spLocks/>
          </p:cNvSpPr>
          <p:nvPr userDrawn="1"/>
        </p:nvSpPr>
        <p:spPr bwMode="auto">
          <a:xfrm>
            <a:off x="8001000" y="662940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sz="900">
                <a:solidFill>
                  <a:srgbClr val="1D1000"/>
                </a:solidFill>
              </a:rPr>
              <a:t>Slide </a:t>
            </a:r>
            <a:fld id="{F895A456-8CF9-4462-A903-893939FBB329}" type="slidenum">
              <a:rPr lang="en-US" sz="900">
                <a:solidFill>
                  <a:srgbClr val="1D1000"/>
                </a:solidFill>
              </a:rPr>
              <a:pPr algn="r" eaLnBrk="1" hangingPunct="1"/>
              <a:t>‹#›</a:t>
            </a:fld>
            <a:r>
              <a:rPr lang="en-US" sz="900">
                <a:solidFill>
                  <a:srgbClr val="1D1000"/>
                </a:solidFill>
              </a:rPr>
              <a:t> of 27</a:t>
            </a:r>
          </a:p>
        </p:txBody>
      </p:sp>
      <p:cxnSp>
        <p:nvCxnSpPr>
          <p:cNvPr id="8" name="Straight Connector 7"/>
          <p:cNvCxnSpPr/>
          <p:nvPr userDrawn="1"/>
        </p:nvCxnSpPr>
        <p:spPr>
          <a:xfrm>
            <a:off x="0" y="66294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838200" y="1981200"/>
            <a:ext cx="7620000" cy="3962400"/>
          </a:xfrm>
          <a:prstGeom prst="rect">
            <a:avLst/>
          </a:prstGeom>
        </p:spPr>
        <p:txBody>
          <a:bodyPr/>
          <a:lstStyle>
            <a:lvl1pPr marL="0" indent="0">
              <a:buNone/>
              <a:defRPr sz="3600">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143000" y="813204"/>
            <a:ext cx="7315200" cy="863196"/>
          </a:xfrm>
          <a:prstGeom prst="rect">
            <a:avLst/>
          </a:prstGeom>
        </p:spPr>
        <p:txBody>
          <a:bodyPr/>
          <a:lstStyle>
            <a:lvl1pPr algn="ctr">
              <a:defRPr>
                <a:latin typeface="Candara" panose="020E0502030303020204"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71367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72BB6-EFAB-4A3B-977B-3B4EC47CD8EC}" type="datetimeFigureOut">
              <a:rPr lang="id-ID" smtClean="0"/>
              <a:t>13/04/2017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E6CCBC3-5C0B-466A-B0DB-1953FB64ED07}"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D72BB6-EFAB-4A3B-977B-3B4EC47CD8EC}" type="datetimeFigureOut">
              <a:rPr lang="id-ID" smtClean="0"/>
              <a:t>13/04/2017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E6CCBC3-5C0B-466A-B0DB-1953FB64ED07}" type="slidenum">
              <a:rPr lang="id-ID" smtClean="0"/>
              <a:t>‹#›</a:t>
            </a:fld>
            <a:endParaRPr lang="id-ID"/>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D72BB6-EFAB-4A3B-977B-3B4EC47CD8EC}" type="datetimeFigureOut">
              <a:rPr lang="id-ID" smtClean="0"/>
              <a:t>13/04/2017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E6CCBC3-5C0B-466A-B0DB-1953FB64ED07}"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D72BB6-EFAB-4A3B-977B-3B4EC47CD8EC}" type="datetimeFigureOut">
              <a:rPr lang="id-ID" smtClean="0"/>
              <a:t>13/04/2017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E6CCBC3-5C0B-466A-B0DB-1953FB64ED07}" type="slidenum">
              <a:rPr lang="id-ID" smtClean="0"/>
              <a:t>‹#›</a:t>
            </a:fld>
            <a:endParaRPr lang="id-ID"/>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D72BB6-EFAB-4A3B-977B-3B4EC47CD8EC}" type="datetimeFigureOut">
              <a:rPr lang="id-ID" smtClean="0"/>
              <a:t>13/04/2017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E6CCBC3-5C0B-466A-B0DB-1953FB64ED07}"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72BB6-EFAB-4A3B-977B-3B4EC47CD8EC}" type="datetimeFigureOut">
              <a:rPr lang="id-ID" smtClean="0"/>
              <a:t>13/04/2017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E6CCBC3-5C0B-466A-B0DB-1953FB64ED07}"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72BB6-EFAB-4A3B-977B-3B4EC47CD8EC}" type="datetimeFigureOut">
              <a:rPr lang="id-ID" smtClean="0"/>
              <a:t>13/04/2017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E6CCBC3-5C0B-466A-B0DB-1953FB64ED07}" type="slidenum">
              <a:rPr lang="id-ID" smtClean="0"/>
              <a:t>‹#›</a:t>
            </a:fld>
            <a:endParaRPr lang="id-ID"/>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72BB6-EFAB-4A3B-977B-3B4EC47CD8EC}" type="datetimeFigureOut">
              <a:rPr lang="id-ID" smtClean="0"/>
              <a:t>13/04/2017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E6CCBC3-5C0B-466A-B0DB-1953FB64ED07}"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0D72BB6-EFAB-4A3B-977B-3B4EC47CD8EC}" type="datetimeFigureOut">
              <a:rPr lang="id-ID" smtClean="0"/>
              <a:t>13/04/2017</a:t>
            </a:fld>
            <a:endParaRPr lang="id-ID"/>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id-ID"/>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E6CCBC3-5C0B-466A-B0DB-1953FB64ED07}"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flv"/><Relationship Id="rId1" Type="http://schemas.microsoft.com/office/2007/relationships/media" Target="../media/media1.flv"/><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9010"/>
            <a:ext cx="9144000" cy="162278"/>
          </a:xfrm>
          <a:prstGeom prst="rect">
            <a:avLst/>
          </a:prstGeom>
        </p:spPr>
      </p:pic>
      <p:sp>
        <p:nvSpPr>
          <p:cNvPr id="8" name="Title 7"/>
          <p:cNvSpPr>
            <a:spLocks noGrp="1"/>
          </p:cNvSpPr>
          <p:nvPr>
            <p:ph type="ctrTitle"/>
          </p:nvPr>
        </p:nvSpPr>
        <p:spPr/>
        <p:txBody>
          <a:bodyPr/>
          <a:lstStyle/>
          <a:p>
            <a:r>
              <a:rPr lang="id-ID" b="1" dirty="0" smtClean="0">
                <a:latin typeface="Tahoma" pitchFamily="34" charset="0"/>
                <a:ea typeface="Tahoma" pitchFamily="34" charset="0"/>
                <a:cs typeface="Tahoma" pitchFamily="34" charset="0"/>
              </a:rPr>
              <a:t/>
            </a:r>
            <a:br>
              <a:rPr lang="id-ID" b="1" dirty="0" smtClean="0">
                <a:latin typeface="Tahoma" pitchFamily="34" charset="0"/>
                <a:ea typeface="Tahoma" pitchFamily="34" charset="0"/>
                <a:cs typeface="Tahoma" pitchFamily="34" charset="0"/>
              </a:rPr>
            </a:br>
            <a:r>
              <a:rPr lang="id-ID" b="1" dirty="0" smtClean="0">
                <a:latin typeface="Tahoma" pitchFamily="34" charset="0"/>
                <a:ea typeface="Tahoma" pitchFamily="34" charset="0"/>
                <a:cs typeface="Tahoma" pitchFamily="34" charset="0"/>
              </a:rPr>
              <a:t>Reference Groups and Word-Of-Mouth</a:t>
            </a:r>
            <a:endParaRPr lang="en-US" b="1" dirty="0">
              <a:latin typeface="Tahoma" pitchFamily="34" charset="0"/>
              <a:ea typeface="Tahoma" pitchFamily="34" charset="0"/>
              <a:cs typeface="Tahoma" pitchFamily="34" charset="0"/>
            </a:endParaRPr>
          </a:p>
        </p:txBody>
      </p:sp>
      <p:sp>
        <p:nvSpPr>
          <p:cNvPr id="5" name="Subtitle 4"/>
          <p:cNvSpPr>
            <a:spLocks noGrp="1"/>
          </p:cNvSpPr>
          <p:nvPr>
            <p:ph type="subTitle" idx="1"/>
          </p:nvPr>
        </p:nvSpPr>
        <p:spPr>
          <a:xfrm>
            <a:off x="1371600" y="4111895"/>
            <a:ext cx="6400800" cy="1752600"/>
          </a:xfrm>
        </p:spPr>
        <p:txBody>
          <a:bodyPr/>
          <a:lstStyle/>
          <a:p>
            <a:r>
              <a:rPr lang="id-ID" dirty="0" smtClean="0"/>
              <a:t>Chapter 9</a:t>
            </a:r>
            <a:endParaRPr lang="id-ID" dirty="0"/>
          </a:p>
        </p:txBody>
      </p:sp>
      <p:sp>
        <p:nvSpPr>
          <p:cNvPr id="2" name="Date Placeholder 1"/>
          <p:cNvSpPr>
            <a:spLocks noGrp="1"/>
          </p:cNvSpPr>
          <p:nvPr>
            <p:ph type="dt" sz="half" idx="10"/>
          </p:nvPr>
        </p:nvSpPr>
        <p:spPr/>
        <p:txBody>
          <a:bodyPr/>
          <a:lstStyle/>
          <a:p>
            <a:fld id="{549CF773-6CA5-40D6-B7B9-8995F9A8AE7D}" type="datetime1">
              <a:rPr lang="id-ID" smtClean="0"/>
              <a:t>13/04/2017</a:t>
            </a:fld>
            <a:endParaRPr lang="id-ID" dirty="0"/>
          </a:p>
        </p:txBody>
      </p:sp>
      <p:sp>
        <p:nvSpPr>
          <p:cNvPr id="3" name="Slide Number Placeholder 2"/>
          <p:cNvSpPr>
            <a:spLocks noGrp="1"/>
          </p:cNvSpPr>
          <p:nvPr>
            <p:ph type="sldNum" sz="quarter" idx="4294967295"/>
          </p:nvPr>
        </p:nvSpPr>
        <p:spPr>
          <a:xfrm>
            <a:off x="3810000" y="6324600"/>
            <a:ext cx="2133600" cy="365125"/>
          </a:xfrm>
          <a:prstGeom prst="rect">
            <a:avLst/>
          </a:prstGeom>
        </p:spPr>
        <p:txBody>
          <a:bodyPr/>
          <a:lstStyle/>
          <a:p>
            <a:fld id="{EDBCA963-CFA2-4001-93F5-F34DEA43DFD9}" type="slidenum">
              <a:rPr lang="id-ID" smtClean="0"/>
              <a:t>1</a:t>
            </a:fld>
            <a:endParaRPr lang="id-ID" dirty="0"/>
          </a:p>
        </p:txBody>
      </p:sp>
    </p:spTree>
    <p:extLst>
      <p:ext uri="{BB962C8B-B14F-4D97-AF65-F5344CB8AC3E}">
        <p14:creationId xmlns:p14="http://schemas.microsoft.com/office/powerpoint/2010/main" val="4210621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Factors affecting engagement</a:t>
            </a:r>
          </a:p>
          <a:p>
            <a:r>
              <a:rPr lang="en-US" smtClean="0"/>
              <a:t>Social networks</a:t>
            </a:r>
          </a:p>
          <a:p>
            <a:r>
              <a:rPr lang="en-US" smtClean="0"/>
              <a:t>Brand communities</a:t>
            </a:r>
          </a:p>
          <a:p>
            <a:r>
              <a:rPr lang="en-US" smtClean="0"/>
              <a:t>Blogs and microblogs</a:t>
            </a:r>
          </a:p>
        </p:txBody>
      </p:sp>
      <p:sp>
        <p:nvSpPr>
          <p:cNvPr id="2969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E-WOM</a:t>
            </a:r>
          </a:p>
        </p:txBody>
      </p:sp>
    </p:spTree>
    <p:extLst>
      <p:ext uri="{BB962C8B-B14F-4D97-AF65-F5344CB8AC3E}">
        <p14:creationId xmlns:p14="http://schemas.microsoft.com/office/powerpoint/2010/main" val="132748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Viral marketing</a:t>
            </a:r>
          </a:p>
          <a:p>
            <a:pPr>
              <a:defRPr/>
            </a:pPr>
            <a:r>
              <a:rPr lang="en-US" dirty="0" smtClean="0"/>
              <a:t>Motivations for passing along emails</a:t>
            </a:r>
          </a:p>
          <a:p>
            <a:pPr>
              <a:defRPr/>
            </a:pPr>
            <a:r>
              <a:rPr lang="en-US" dirty="0" smtClean="0"/>
              <a:t>Buzz agents</a:t>
            </a:r>
          </a:p>
          <a:p>
            <a:pPr marL="0" indent="0">
              <a:buFont typeface="Arial" pitchFamily="34" charset="0"/>
              <a:buNone/>
              <a:defRPr/>
            </a:pPr>
            <a:endParaRPr lang="en-US" dirty="0" smtClean="0"/>
          </a:p>
          <a:p>
            <a:pPr marL="0" indent="0">
              <a:buFont typeface="Arial" pitchFamily="34" charset="0"/>
              <a:buNone/>
              <a:defRPr/>
            </a:pPr>
            <a:r>
              <a:rPr lang="en-US" dirty="0" smtClean="0"/>
              <a:t>Discussion Question:</a:t>
            </a:r>
            <a:endParaRPr lang="en-US" dirty="0"/>
          </a:p>
          <a:p>
            <a:pPr marL="0" indent="0">
              <a:buFont typeface="Arial" pitchFamily="34" charset="0"/>
              <a:buNone/>
              <a:defRPr/>
            </a:pPr>
            <a:r>
              <a:rPr lang="en-US" b="1" dirty="0" smtClean="0"/>
              <a:t>Why do consumer share negative rumors about companies and their products/services?</a:t>
            </a:r>
            <a:endParaRPr lang="en-US" b="1" dirty="0"/>
          </a:p>
        </p:txBody>
      </p:sp>
      <p:sp>
        <p:nvSpPr>
          <p:cNvPr id="30723"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Stimulating Word of Mouth</a:t>
            </a:r>
          </a:p>
        </p:txBody>
      </p:sp>
    </p:spTree>
    <p:extLst>
      <p:ext uri="{BB962C8B-B14F-4D97-AF65-F5344CB8AC3E}">
        <p14:creationId xmlns:p14="http://schemas.microsoft.com/office/powerpoint/2010/main" val="2979373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Innovators</a:t>
            </a:r>
          </a:p>
          <a:p>
            <a:r>
              <a:rPr lang="en-US" smtClean="0"/>
              <a:t>Early Adopters</a:t>
            </a:r>
          </a:p>
          <a:p>
            <a:r>
              <a:rPr lang="en-US" smtClean="0"/>
              <a:t>Early Majority</a:t>
            </a:r>
          </a:p>
        </p:txBody>
      </p:sp>
      <p:sp>
        <p:nvSpPr>
          <p:cNvPr id="32771" name="Content Placeholder 2"/>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Late Majority</a:t>
            </a:r>
          </a:p>
          <a:p>
            <a:r>
              <a:rPr lang="en-US" smtClean="0"/>
              <a:t>Laggards</a:t>
            </a:r>
          </a:p>
        </p:txBody>
      </p:sp>
      <p:sp>
        <p:nvSpPr>
          <p:cNvPr id="32772"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Adopter Categories</a:t>
            </a:r>
          </a:p>
        </p:txBody>
      </p:sp>
      <p:pic>
        <p:nvPicPr>
          <p:cNvPr id="3277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52775"/>
            <a:ext cx="5656263"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652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id-ID"/>
          </a:p>
        </p:txBody>
      </p:sp>
      <p:pic>
        <p:nvPicPr>
          <p:cNvPr id="9" name="Iklan Cadbury Dairy Milk 2015 (Low).fl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82638" y="1676400"/>
            <a:ext cx="7578725" cy="4267200"/>
          </a:xfrm>
        </p:spPr>
      </p:pic>
      <p:sp>
        <p:nvSpPr>
          <p:cNvPr id="5" name="Date Placeholder 4"/>
          <p:cNvSpPr>
            <a:spLocks noGrp="1"/>
          </p:cNvSpPr>
          <p:nvPr>
            <p:ph type="dt" sz="half" idx="10"/>
          </p:nvPr>
        </p:nvSpPr>
        <p:spPr/>
        <p:txBody>
          <a:bodyPr/>
          <a:lstStyle/>
          <a:p>
            <a:fld id="{8CD70BEC-EBAB-4B40-B23B-91C95BA553C1}" type="datetime1">
              <a:rPr lang="id-ID" smtClean="0"/>
              <a:t>13/04/2017</a:t>
            </a:fld>
            <a:endParaRPr lang="id-ID"/>
          </a:p>
        </p:txBody>
      </p:sp>
      <p:sp>
        <p:nvSpPr>
          <p:cNvPr id="6" name="Slide Number Placeholder 5"/>
          <p:cNvSpPr>
            <a:spLocks noGrp="1"/>
          </p:cNvSpPr>
          <p:nvPr>
            <p:ph type="sldNum" sz="quarter" idx="4294967295"/>
          </p:nvPr>
        </p:nvSpPr>
        <p:spPr>
          <a:xfrm>
            <a:off x="3810000" y="6324600"/>
            <a:ext cx="2133600" cy="365125"/>
          </a:xfrm>
          <a:prstGeom prst="rect">
            <a:avLst/>
          </a:prstGeom>
        </p:spPr>
        <p:txBody>
          <a:bodyPr/>
          <a:lstStyle/>
          <a:p>
            <a:fld id="{AE2EA8AC-4D1A-4AD6-B6FC-98C4E833E2B9}" type="slidenum">
              <a:rPr lang="id-ID" smtClean="0"/>
              <a:pPr/>
              <a:t>13</a:t>
            </a:fld>
            <a:endParaRPr lang="id-ID" dirty="0"/>
          </a:p>
        </p:txBody>
      </p:sp>
    </p:spTree>
    <p:extLst>
      <p:ext uri="{BB962C8B-B14F-4D97-AF65-F5344CB8AC3E}">
        <p14:creationId xmlns:p14="http://schemas.microsoft.com/office/powerpoint/2010/main" val="1157811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78105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Innovators</a:t>
            </a:r>
          </a:p>
        </p:txBody>
      </p:sp>
    </p:spTree>
    <p:extLst>
      <p:ext uri="{BB962C8B-B14F-4D97-AF65-F5344CB8AC3E}">
        <p14:creationId xmlns:p14="http://schemas.microsoft.com/office/powerpoint/2010/main" val="2628127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sz="half" idx="1"/>
          </p:nvPr>
        </p:nvSpPr>
        <p:spPr bwMode="auto">
          <a:xfrm>
            <a:off x="152400" y="1600200"/>
            <a:ext cx="4191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Early adopters</a:t>
            </a:r>
          </a:p>
          <a:p>
            <a:r>
              <a:rPr lang="en-US" smtClean="0"/>
              <a:t>Early majority</a:t>
            </a:r>
          </a:p>
          <a:p>
            <a:r>
              <a:rPr lang="en-US" smtClean="0"/>
              <a:t>Late majority</a:t>
            </a:r>
          </a:p>
          <a:p>
            <a:r>
              <a:rPr lang="en-US" smtClean="0"/>
              <a:t>Laggards</a:t>
            </a:r>
          </a:p>
          <a:p>
            <a:endParaRPr lang="en-US" smtClean="0"/>
          </a:p>
          <a:p>
            <a:r>
              <a:rPr lang="en-US" smtClean="0"/>
              <a:t>Prospective adopters</a:t>
            </a:r>
          </a:p>
          <a:p>
            <a:r>
              <a:rPr lang="en-US" smtClean="0"/>
              <a:t>Persistent non-adopters</a:t>
            </a:r>
          </a:p>
        </p:txBody>
      </p:sp>
      <p:pic>
        <p:nvPicPr>
          <p:cNvPr id="34819"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429000" y="1752600"/>
            <a:ext cx="5643563"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itle 3"/>
          <p:cNvSpPr>
            <a:spLocks noGrp="1"/>
          </p:cNvSpPr>
          <p:nvPr>
            <p:ph type="title"/>
          </p:nvPr>
        </p:nvSpPr>
        <p:spPr bwMode="auto">
          <a:xfrm>
            <a:off x="0" y="260648"/>
            <a:ext cx="6012160" cy="8640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4000" dirty="0" smtClean="0"/>
              <a:t>Adopter Categories – Non-Innovators</a:t>
            </a:r>
          </a:p>
        </p:txBody>
      </p:sp>
    </p:spTree>
    <p:extLst>
      <p:ext uri="{BB962C8B-B14F-4D97-AF65-F5344CB8AC3E}">
        <p14:creationId xmlns:p14="http://schemas.microsoft.com/office/powerpoint/2010/main" val="403182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59632" y="764704"/>
            <a:ext cx="6804248" cy="792088"/>
          </a:xfrm>
        </p:spPr>
        <p:txBody>
          <a:bodyPr/>
          <a:lstStyle/>
          <a:p>
            <a:r>
              <a:rPr lang="id-ID" dirty="0" smtClean="0"/>
              <a:t>Class Assignment</a:t>
            </a:r>
            <a:endParaRPr lang="id-ID" dirty="0"/>
          </a:p>
        </p:txBody>
      </p:sp>
      <p:sp>
        <p:nvSpPr>
          <p:cNvPr id="8" name="Content Placeholder 7"/>
          <p:cNvSpPr>
            <a:spLocks noGrp="1"/>
          </p:cNvSpPr>
          <p:nvPr>
            <p:ph idx="1"/>
          </p:nvPr>
        </p:nvSpPr>
        <p:spPr>
          <a:xfrm>
            <a:off x="395536" y="1916832"/>
            <a:ext cx="8229600" cy="4267200"/>
          </a:xfrm>
        </p:spPr>
        <p:txBody>
          <a:bodyPr/>
          <a:lstStyle/>
          <a:p>
            <a:pPr marL="342900" lvl="1" indent="-342900">
              <a:buFont typeface="Arial" pitchFamily="34" charset="0"/>
              <a:buChar char="•"/>
            </a:pPr>
            <a:r>
              <a:rPr lang="en-US" sz="2800" b="1" dirty="0"/>
              <a:t>Find ads that encourage consumers to engage in word-of-mouth communications and present them in class. </a:t>
            </a:r>
            <a:endParaRPr lang="id-ID" sz="2800" b="1" dirty="0" smtClean="0"/>
          </a:p>
          <a:p>
            <a:pPr marL="342900" lvl="1" indent="-342900">
              <a:buFont typeface="Arial" pitchFamily="34" charset="0"/>
              <a:buChar char="•"/>
            </a:pPr>
            <a:endParaRPr lang="id-ID" b="1" dirty="0" smtClean="0"/>
          </a:p>
          <a:p>
            <a:pPr marL="342900" lvl="1" indent="-342900">
              <a:buFont typeface="Arial" pitchFamily="34" charset="0"/>
              <a:buChar char="•"/>
            </a:pPr>
            <a:endParaRPr lang="id-ID" sz="2400" dirty="0"/>
          </a:p>
          <a:p>
            <a:endParaRPr lang="id-ID" dirty="0"/>
          </a:p>
        </p:txBody>
      </p:sp>
      <p:sp>
        <p:nvSpPr>
          <p:cNvPr id="5" name="Date Placeholder 4"/>
          <p:cNvSpPr>
            <a:spLocks noGrp="1"/>
          </p:cNvSpPr>
          <p:nvPr>
            <p:ph type="dt" sz="half" idx="10"/>
          </p:nvPr>
        </p:nvSpPr>
        <p:spPr/>
        <p:txBody>
          <a:bodyPr/>
          <a:lstStyle/>
          <a:p>
            <a:fld id="{8CD70BEC-EBAB-4B40-B23B-91C95BA553C1}" type="datetime1">
              <a:rPr lang="id-ID" smtClean="0"/>
              <a:t>13/04/2017</a:t>
            </a:fld>
            <a:endParaRPr lang="id-ID"/>
          </a:p>
        </p:txBody>
      </p:sp>
      <p:sp>
        <p:nvSpPr>
          <p:cNvPr id="6" name="Slide Number Placeholder 5"/>
          <p:cNvSpPr>
            <a:spLocks noGrp="1"/>
          </p:cNvSpPr>
          <p:nvPr>
            <p:ph type="sldNum" sz="quarter" idx="4294967295"/>
          </p:nvPr>
        </p:nvSpPr>
        <p:spPr>
          <a:xfrm>
            <a:off x="3810000" y="6324600"/>
            <a:ext cx="2133600" cy="365125"/>
          </a:xfrm>
          <a:prstGeom prst="rect">
            <a:avLst/>
          </a:prstGeom>
        </p:spPr>
        <p:txBody>
          <a:bodyPr/>
          <a:lstStyle/>
          <a:p>
            <a:fld id="{AE2EA8AC-4D1A-4AD6-B6FC-98C4E833E2B9}" type="slidenum">
              <a:rPr lang="id-ID" smtClean="0"/>
              <a:pPr/>
              <a:t>16</a:t>
            </a:fld>
            <a:endParaRPr lang="id-ID" dirty="0"/>
          </a:p>
        </p:txBody>
      </p:sp>
    </p:spTree>
    <p:extLst>
      <p:ext uri="{BB962C8B-B14F-4D97-AF65-F5344CB8AC3E}">
        <p14:creationId xmlns:p14="http://schemas.microsoft.com/office/powerpoint/2010/main" val="691500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990600"/>
            <a:ext cx="3810000" cy="5551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2"/>
          <p:cNvSpPr>
            <a:spLocks noGrp="1"/>
          </p:cNvSpPr>
          <p:nvPr>
            <p:ph type="title"/>
          </p:nvPr>
        </p:nvSpPr>
        <p:spPr bwMode="auto">
          <a:xfrm>
            <a:off x="0" y="188640"/>
            <a:ext cx="5868144" cy="3600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2800" dirty="0" smtClean="0"/>
              <a:t>Family = Most Important Reference Group</a:t>
            </a:r>
          </a:p>
        </p:txBody>
      </p:sp>
    </p:spTree>
    <p:extLst>
      <p:ext uri="{BB962C8B-B14F-4D97-AF65-F5344CB8AC3E}">
        <p14:creationId xmlns:p14="http://schemas.microsoft.com/office/powerpoint/2010/main" val="899549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 source’s persuasive impact, stemming from its perceived expertise, trustworthiness, and believability. </a:t>
            </a:r>
          </a:p>
        </p:txBody>
      </p:sp>
      <p:sp>
        <p:nvSpPr>
          <p:cNvPr id="13315" name="Title 2"/>
          <p:cNvSpPr>
            <a:spLocks noGrp="1"/>
          </p:cNvSpPr>
          <p:nvPr>
            <p:ph type="title"/>
          </p:nvPr>
        </p:nvSpPr>
        <p:spPr bwMode="auto">
          <a:xfrm>
            <a:off x="1143000" y="812800"/>
            <a:ext cx="73152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smtClean="0"/>
              <a:t>Source Credibility</a:t>
            </a:r>
          </a:p>
        </p:txBody>
      </p:sp>
    </p:spTree>
    <p:extLst>
      <p:ext uri="{BB962C8B-B14F-4D97-AF65-F5344CB8AC3E}">
        <p14:creationId xmlns:p14="http://schemas.microsoft.com/office/powerpoint/2010/main" val="1067322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4"/>
          <p:cNvSpPr>
            <a:spLocks noGrp="1"/>
          </p:cNvSpPr>
          <p:nvPr>
            <p:ph idx="1"/>
          </p:nvPr>
        </p:nvSpPr>
        <p:spPr bwMode="auto">
          <a:xfrm>
            <a:off x="457200" y="1600200"/>
            <a:ext cx="82296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Normative influence</a:t>
            </a:r>
          </a:p>
          <a:p>
            <a:r>
              <a:rPr lang="en-US" altLang="en-US" smtClean="0"/>
              <a:t>Comparative influence</a:t>
            </a:r>
          </a:p>
        </p:txBody>
      </p:sp>
      <p:sp>
        <p:nvSpPr>
          <p:cNvPr id="14339"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Reference Group Influence </a:t>
            </a:r>
          </a:p>
        </p:txBody>
      </p:sp>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200"/>
            <a:ext cx="86677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16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bwMode="auto">
          <a:xfrm>
            <a:off x="467544" y="1844824"/>
            <a:ext cx="82296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Friendship groups</a:t>
            </a:r>
          </a:p>
          <a:p>
            <a:r>
              <a:rPr lang="en-US" altLang="en-US" dirty="0" smtClean="0"/>
              <a:t>Shopping groups</a:t>
            </a:r>
          </a:p>
          <a:p>
            <a:r>
              <a:rPr lang="en-US" altLang="en-US" dirty="0" smtClean="0"/>
              <a:t>Virtual communities</a:t>
            </a:r>
          </a:p>
          <a:p>
            <a:r>
              <a:rPr lang="en-US" altLang="en-US" dirty="0" smtClean="0"/>
              <a:t>Advocacy groups</a:t>
            </a:r>
          </a:p>
        </p:txBody>
      </p:sp>
      <p:sp>
        <p:nvSpPr>
          <p:cNvPr id="15363" name="Title 2"/>
          <p:cNvSpPr>
            <a:spLocks noGrp="1"/>
          </p:cNvSpPr>
          <p:nvPr>
            <p:ph type="title"/>
          </p:nvPr>
        </p:nvSpPr>
        <p:spPr bwMode="auto">
          <a:xfrm>
            <a:off x="7764" y="260648"/>
            <a:ext cx="6004396" cy="720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3600" dirty="0" smtClean="0"/>
              <a:t>Consumption-Related Reference Groups</a:t>
            </a:r>
          </a:p>
        </p:txBody>
      </p:sp>
    </p:spTree>
    <p:extLst>
      <p:ext uri="{BB962C8B-B14F-4D97-AF65-F5344CB8AC3E}">
        <p14:creationId xmlns:p14="http://schemas.microsoft.com/office/powerpoint/2010/main" val="1316074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3"/>
          <p:cNvSpPr>
            <a:spLocks noGrp="1"/>
          </p:cNvSpPr>
          <p:nvPr>
            <p:ph sz="half" idx="1"/>
          </p:nvPr>
        </p:nvSpPr>
        <p:spPr bwMode="auto">
          <a:xfrm>
            <a:off x="467544" y="1340768"/>
            <a:ext cx="83058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Group power and expertise</a:t>
            </a:r>
          </a:p>
          <a:p>
            <a:r>
              <a:rPr lang="en-US" altLang="en-US" dirty="0" smtClean="0"/>
              <a:t>Relevant information and experiences</a:t>
            </a:r>
          </a:p>
          <a:p>
            <a:r>
              <a:rPr lang="en-US" altLang="en-US" dirty="0" smtClean="0"/>
              <a:t>Product conspicuousness</a:t>
            </a:r>
          </a:p>
        </p:txBody>
      </p:sp>
      <p:pic>
        <p:nvPicPr>
          <p:cNvPr id="17411"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524000" y="3352800"/>
            <a:ext cx="6172200" cy="321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2"/>
          <p:cNvSpPr>
            <a:spLocks noGrp="1"/>
          </p:cNvSpPr>
          <p:nvPr>
            <p:ph type="title"/>
          </p:nvPr>
        </p:nvSpPr>
        <p:spPr bwMode="auto">
          <a:xfrm>
            <a:off x="179512" y="332656"/>
            <a:ext cx="5616624" cy="5040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sz="3200" dirty="0" smtClean="0"/>
              <a:t>Factors Affecting Reference Group Influence</a:t>
            </a:r>
          </a:p>
        </p:txBody>
      </p:sp>
    </p:spTree>
    <p:extLst>
      <p:ext uri="{BB962C8B-B14F-4D97-AF65-F5344CB8AC3E}">
        <p14:creationId xmlns:p14="http://schemas.microsoft.com/office/powerpoint/2010/main" val="1501538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t>Past performance</a:t>
            </a:r>
          </a:p>
          <a:p>
            <a:r>
              <a:rPr lang="en-US" altLang="en-US" sz="3200" smtClean="0"/>
              <a:t>Good Reputation</a:t>
            </a:r>
          </a:p>
          <a:p>
            <a:r>
              <a:rPr lang="en-US" altLang="en-US" sz="3200" smtClean="0"/>
              <a:t>Product Quality</a:t>
            </a:r>
          </a:p>
          <a:p>
            <a:r>
              <a:rPr lang="en-US" altLang="en-US" sz="3200" smtClean="0"/>
              <a:t>Good Service</a:t>
            </a:r>
          </a:p>
          <a:p>
            <a:r>
              <a:rPr lang="en-US" altLang="en-US" sz="3200" smtClean="0"/>
              <a:t>Image and attractiveness of spokespersons</a:t>
            </a:r>
          </a:p>
        </p:txBody>
      </p:sp>
      <p:sp>
        <p:nvSpPr>
          <p:cNvPr id="20483" name="Content Placeholder 1"/>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t>Reputation of retailers that carry offerings</a:t>
            </a:r>
          </a:p>
          <a:p>
            <a:r>
              <a:rPr lang="en-US" altLang="en-US" sz="3200" smtClean="0"/>
              <a:t>Media where they advertise</a:t>
            </a:r>
          </a:p>
          <a:p>
            <a:r>
              <a:rPr lang="en-US" sz="3200" b="1" smtClean="0"/>
              <a:t>Institutional advertising</a:t>
            </a:r>
          </a:p>
        </p:txBody>
      </p:sp>
      <p:sp>
        <p:nvSpPr>
          <p:cNvPr id="20484"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Conveying Company Credibility</a:t>
            </a:r>
          </a:p>
        </p:txBody>
      </p:sp>
    </p:spTree>
    <p:extLst>
      <p:ext uri="{BB962C8B-B14F-4D97-AF65-F5344CB8AC3E}">
        <p14:creationId xmlns:p14="http://schemas.microsoft.com/office/powerpoint/2010/main" val="1768123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3"/>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Celebrity testimonials</a:t>
            </a:r>
          </a:p>
          <a:p>
            <a:r>
              <a:rPr lang="en-US" smtClean="0"/>
              <a:t>Celebrity endorsements</a:t>
            </a:r>
          </a:p>
          <a:p>
            <a:r>
              <a:rPr lang="en-US" smtClean="0"/>
              <a:t>Celebrity actors</a:t>
            </a:r>
          </a:p>
          <a:p>
            <a:r>
              <a:rPr lang="en-US" smtClean="0"/>
              <a:t>Celebrity spokespersons</a:t>
            </a:r>
          </a:p>
        </p:txBody>
      </p:sp>
      <p:pic>
        <p:nvPicPr>
          <p:cNvPr id="22531"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0" y="1143000"/>
            <a:ext cx="4114800" cy="5376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itle 2"/>
          <p:cNvSpPr>
            <a:spLocks noGrp="1"/>
          </p:cNvSpPr>
          <p:nvPr>
            <p:ph type="title"/>
          </p:nvPr>
        </p:nvSpPr>
        <p:spPr bwMode="auto">
          <a:xfrm>
            <a:off x="-108520" y="260648"/>
            <a:ext cx="5904656" cy="720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smtClean="0"/>
              <a:t>Celebrity Uses in Advertisements</a:t>
            </a:r>
          </a:p>
        </p:txBody>
      </p:sp>
    </p:spTree>
    <p:extLst>
      <p:ext uri="{BB962C8B-B14F-4D97-AF65-F5344CB8AC3E}">
        <p14:creationId xmlns:p14="http://schemas.microsoft.com/office/powerpoint/2010/main" val="328133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Salesperson credibility</a:t>
            </a:r>
          </a:p>
          <a:p>
            <a:pPr>
              <a:defRPr/>
            </a:pPr>
            <a:r>
              <a:rPr lang="en-US" dirty="0" smtClean="0"/>
              <a:t>Vendor credibility</a:t>
            </a:r>
          </a:p>
          <a:p>
            <a:pPr>
              <a:defRPr/>
            </a:pPr>
            <a:r>
              <a:rPr lang="en-US" dirty="0" smtClean="0"/>
              <a:t>Message credibility (previous experience)</a:t>
            </a:r>
          </a:p>
          <a:p>
            <a:pPr>
              <a:defRPr/>
            </a:pPr>
            <a:r>
              <a:rPr lang="en-US" dirty="0" smtClean="0"/>
              <a:t>Medium credibility</a:t>
            </a:r>
          </a:p>
          <a:p>
            <a:pPr marL="0" indent="0">
              <a:buFont typeface="Arial" pitchFamily="34" charset="0"/>
              <a:buNone/>
              <a:defRPr/>
            </a:pPr>
            <a:endParaRPr lang="en-US" dirty="0" smtClean="0"/>
          </a:p>
          <a:p>
            <a:pPr marL="0" indent="0">
              <a:buFont typeface="Arial" pitchFamily="34" charset="0"/>
              <a:buNone/>
              <a:defRPr/>
            </a:pPr>
            <a:r>
              <a:rPr lang="en-US" b="1" dirty="0" smtClean="0"/>
              <a:t>How does time affect the influence of source credibility on message persuasiveness?  </a:t>
            </a:r>
            <a:endParaRPr lang="en-US" dirty="0"/>
          </a:p>
          <a:p>
            <a:pPr marL="0" indent="0">
              <a:buFont typeface="Arial" pitchFamily="34" charset="0"/>
              <a:buNone/>
              <a:defRPr/>
            </a:pPr>
            <a:endParaRPr lang="en-US" dirty="0"/>
          </a:p>
        </p:txBody>
      </p:sp>
      <p:sp>
        <p:nvSpPr>
          <p:cNvPr id="23555"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Other Sources Credibility</a:t>
            </a:r>
          </a:p>
        </p:txBody>
      </p:sp>
    </p:spTree>
    <p:extLst>
      <p:ext uri="{BB962C8B-B14F-4D97-AF65-F5344CB8AC3E}">
        <p14:creationId xmlns:p14="http://schemas.microsoft.com/office/powerpoint/2010/main" val="7081045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666666"/>
      </a:dk2>
      <a:lt2>
        <a:srgbClr val="D2D2D2"/>
      </a:lt2>
      <a:accent1>
        <a:srgbClr val="990099"/>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TotalTime>
  <Words>2750</Words>
  <Application>Microsoft Office PowerPoint</Application>
  <PresentationFormat>On-screen Show (4:3)</PresentationFormat>
  <Paragraphs>169</Paragraphs>
  <Slides>16</Slides>
  <Notes>14</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Clarity</vt:lpstr>
      <vt:lpstr> Reference Groups and Word-Of-Mouth</vt:lpstr>
      <vt:lpstr>Family = Most Important Reference Group</vt:lpstr>
      <vt:lpstr>Source Credibility</vt:lpstr>
      <vt:lpstr>Reference Group Influence </vt:lpstr>
      <vt:lpstr>Consumption-Related Reference Groups</vt:lpstr>
      <vt:lpstr>Factors Affecting Reference Group Influence</vt:lpstr>
      <vt:lpstr>Conveying Company Credibility</vt:lpstr>
      <vt:lpstr>Celebrity Uses in Advertisements</vt:lpstr>
      <vt:lpstr>Other Sources Credibility</vt:lpstr>
      <vt:lpstr>E-WOM</vt:lpstr>
      <vt:lpstr>Stimulating Word of Mouth</vt:lpstr>
      <vt:lpstr>Adopter Categories</vt:lpstr>
      <vt:lpstr>PowerPoint Presentation</vt:lpstr>
      <vt:lpstr>Innovators</vt:lpstr>
      <vt:lpstr>Adopter Categories – Non-Innovators</vt:lpstr>
      <vt:lpstr>Class Assignment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Reference Groups and Word-Of-Mouth</dc:title>
  <dc:creator>irma</dc:creator>
  <cp:lastModifiedBy>irma</cp:lastModifiedBy>
  <cp:revision>1</cp:revision>
  <dcterms:created xsi:type="dcterms:W3CDTF">2017-04-13T01:06:14Z</dcterms:created>
  <dcterms:modified xsi:type="dcterms:W3CDTF">2017-04-13T01:07:50Z</dcterms:modified>
</cp:coreProperties>
</file>