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AA6E2D52-BF61-4AEA-B403-E2F91159BC73}" type="datetimeFigureOut">
              <a:rPr lang="id-ID" smtClean="0"/>
              <a:t>19/09/2015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3550625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A6E2D52-BF61-4AEA-B403-E2F91159BC73}" type="datetimeFigureOut">
              <a:rPr lang="id-ID" smtClean="0"/>
              <a:t>19/09/2015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1857335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A6E2D52-BF61-4AEA-B403-E2F91159BC73}" type="datetimeFigureOut">
              <a:rPr lang="id-ID" smtClean="0"/>
              <a:t>19/09/2015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379694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A6E2D52-BF61-4AEA-B403-E2F91159BC73}" type="datetimeFigureOut">
              <a:rPr lang="id-ID" smtClean="0"/>
              <a:t>19/09/2015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3593879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6E2D52-BF61-4AEA-B403-E2F91159BC73}" type="datetimeFigureOut">
              <a:rPr lang="id-ID" smtClean="0"/>
              <a:t>19/09/2015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51355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AA6E2D52-BF61-4AEA-B403-E2F91159BC73}" type="datetimeFigureOut">
              <a:rPr lang="id-ID" smtClean="0"/>
              <a:t>19/09/2015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2851341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AA6E2D52-BF61-4AEA-B403-E2F91159BC73}" type="datetimeFigureOut">
              <a:rPr lang="id-ID" smtClean="0"/>
              <a:t>19/09/2015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4010271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AA6E2D52-BF61-4AEA-B403-E2F91159BC73}" type="datetimeFigureOut">
              <a:rPr lang="id-ID" smtClean="0"/>
              <a:t>19/09/2015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3399257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6E2D52-BF61-4AEA-B403-E2F91159BC73}" type="datetimeFigureOut">
              <a:rPr lang="id-ID" smtClean="0"/>
              <a:t>19/09/2015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651528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6E2D52-BF61-4AEA-B403-E2F91159BC73}" type="datetimeFigureOut">
              <a:rPr lang="id-ID" smtClean="0"/>
              <a:t>19/09/2015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3380492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6E2D52-BF61-4AEA-B403-E2F91159BC73}" type="datetimeFigureOut">
              <a:rPr lang="id-ID" smtClean="0"/>
              <a:t>19/09/2015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28BE0D9-A001-49B5-8270-3EBA0CC7D3BC}" type="slidenum">
              <a:rPr lang="id-ID" smtClean="0"/>
              <a:t>‹#›</a:t>
            </a:fld>
            <a:endParaRPr lang="id-ID"/>
          </a:p>
        </p:txBody>
      </p:sp>
    </p:spTree>
    <p:extLst>
      <p:ext uri="{BB962C8B-B14F-4D97-AF65-F5344CB8AC3E}">
        <p14:creationId xmlns:p14="http://schemas.microsoft.com/office/powerpoint/2010/main" val="844866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6E2D52-BF61-4AEA-B403-E2F91159BC73}" type="datetimeFigureOut">
              <a:rPr lang="id-ID" smtClean="0"/>
              <a:t>19/09/2015</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BE0D9-A001-49B5-8270-3EBA0CC7D3BC}" type="slidenum">
              <a:rPr lang="id-ID" smtClean="0"/>
              <a:t>‹#›</a:t>
            </a:fld>
            <a:endParaRPr lang="id-ID"/>
          </a:p>
        </p:txBody>
      </p:sp>
    </p:spTree>
    <p:extLst>
      <p:ext uri="{BB962C8B-B14F-4D97-AF65-F5344CB8AC3E}">
        <p14:creationId xmlns:p14="http://schemas.microsoft.com/office/powerpoint/2010/main" val="64276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552728"/>
          </a:xfrm>
        </p:spPr>
        <p:txBody>
          <a:bodyPr>
            <a:normAutofit fontScale="92500" lnSpcReduction="10000"/>
          </a:bodyPr>
          <a:lstStyle/>
          <a:p>
            <a:r>
              <a:rPr lang="id-ID" dirty="0" smtClean="0">
                <a:solidFill>
                  <a:schemeClr val="tx1"/>
                </a:solidFill>
              </a:rPr>
              <a:t>Etiket Multikultural (Internasional)</a:t>
            </a:r>
          </a:p>
          <a:p>
            <a:endParaRPr lang="id-ID" dirty="0">
              <a:solidFill>
                <a:schemeClr val="tx1"/>
              </a:solidFill>
            </a:endParaRPr>
          </a:p>
          <a:p>
            <a:r>
              <a:rPr lang="id-ID" dirty="0" smtClean="0">
                <a:solidFill>
                  <a:schemeClr val="tx1"/>
                </a:solidFill>
              </a:rPr>
              <a:t>Mengapa dibutuhkan etiket multikultural?</a:t>
            </a:r>
          </a:p>
          <a:p>
            <a:endParaRPr lang="id-ID" dirty="0">
              <a:solidFill>
                <a:schemeClr val="tx1"/>
              </a:solidFill>
            </a:endParaRPr>
          </a:p>
          <a:p>
            <a:pPr algn="l"/>
            <a:r>
              <a:rPr lang="id-ID" dirty="0" smtClean="0">
                <a:solidFill>
                  <a:schemeClr val="tx1"/>
                </a:solidFill>
              </a:rPr>
              <a:t>Untuk kepentingan diri pribadi:</a:t>
            </a:r>
          </a:p>
          <a:p>
            <a:pPr marL="514350" indent="-514350" algn="l">
              <a:buAutoNum type="arabicPeriod"/>
            </a:pPr>
            <a:r>
              <a:rPr lang="id-ID" dirty="0" smtClean="0">
                <a:solidFill>
                  <a:schemeClr val="tx1"/>
                </a:solidFill>
              </a:rPr>
              <a:t>Berperilaku dengan tepat dalam menghadapi berbagai situasi lintas budaya.</a:t>
            </a:r>
          </a:p>
          <a:p>
            <a:pPr marL="514350" indent="-514350" algn="l">
              <a:buAutoNum type="arabicPeriod"/>
            </a:pPr>
            <a:r>
              <a:rPr lang="id-ID" dirty="0" smtClean="0">
                <a:solidFill>
                  <a:schemeClr val="tx1"/>
                </a:solidFill>
              </a:rPr>
              <a:t>Memahami dan mencoba menghormati keberagaman budaya.</a:t>
            </a:r>
          </a:p>
          <a:p>
            <a:pPr marL="514350" indent="-514350" algn="l">
              <a:buAutoNum type="arabicPeriod"/>
            </a:pPr>
            <a:r>
              <a:rPr lang="id-ID" dirty="0" smtClean="0">
                <a:solidFill>
                  <a:schemeClr val="tx1"/>
                </a:solidFill>
              </a:rPr>
              <a:t>Mempelajari apa yang boleh dan tidak boleh dilakukan dalam lingkup bisnis, interaksi sosial, agama dan hal lainnya yang mungkin bisa membuat kita mempermalukan diri dalam pergaulan internasional.</a:t>
            </a:r>
            <a:endParaRPr lang="id-ID" dirty="0">
              <a:solidFill>
                <a:schemeClr val="tx1"/>
              </a:solidFill>
            </a:endParaRPr>
          </a:p>
        </p:txBody>
      </p:sp>
    </p:spTree>
    <p:extLst>
      <p:ext uri="{BB962C8B-B14F-4D97-AF65-F5344CB8AC3E}">
        <p14:creationId xmlns:p14="http://schemas.microsoft.com/office/powerpoint/2010/main" val="1659763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552728"/>
          </a:xfrm>
        </p:spPr>
        <p:txBody>
          <a:bodyPr>
            <a:normAutofit fontScale="85000" lnSpcReduction="20000"/>
          </a:bodyPr>
          <a:lstStyle/>
          <a:p>
            <a:r>
              <a:rPr lang="id-ID" dirty="0" smtClean="0">
                <a:solidFill>
                  <a:schemeClr val="tx1"/>
                </a:solidFill>
              </a:rPr>
              <a:t>Etiket multikultural dalam menghadapi Masyarakat Ekonomi ASEAN (MEA)</a:t>
            </a:r>
          </a:p>
          <a:p>
            <a:endParaRPr lang="id-ID" dirty="0">
              <a:solidFill>
                <a:schemeClr val="tx1"/>
              </a:solidFill>
            </a:endParaRPr>
          </a:p>
          <a:p>
            <a:r>
              <a:rPr lang="id-ID" b="1" dirty="0" smtClean="0">
                <a:solidFill>
                  <a:schemeClr val="tx1"/>
                </a:solidFill>
              </a:rPr>
              <a:t>Apa itu Masyarakat Ekonomi Asean?</a:t>
            </a:r>
          </a:p>
          <a:p>
            <a:r>
              <a:rPr lang="id-ID" dirty="0" smtClean="0">
                <a:solidFill>
                  <a:schemeClr val="tx1"/>
                </a:solidFill>
              </a:rPr>
              <a:t>Lebih dari satu dekade lalu, para pemimpin Asean sepakat membentuk sebuah pasar tunggal di kawasan Asia Tenggara pada akhir 2015 mendatang.</a:t>
            </a:r>
          </a:p>
          <a:p>
            <a:r>
              <a:rPr lang="id-ID" dirty="0" smtClean="0">
                <a:solidFill>
                  <a:schemeClr val="tx1"/>
                </a:solidFill>
              </a:rPr>
              <a:t>Ini dilakukan agar daya saing Asean meningkat serta bisa menyaingi Cina dan India untuk menarik investasi asing. Penanaman modal asing di wilayah ini sangat dibutuhkan untuk meningkatkan lapangan pekerjaan dan meningkatkan kesejahteraan.</a:t>
            </a:r>
          </a:p>
          <a:p>
            <a:r>
              <a:rPr lang="id-ID" dirty="0" smtClean="0">
                <a:solidFill>
                  <a:schemeClr val="tx1"/>
                </a:solidFill>
              </a:rPr>
              <a:t>Pembentukan pasar tunggal yang diistilahkan dengan Masyarakat Ekonomi Asean (MEA) ini nantinya memungkinkan satu negara menjual barang dan jasa dengan mudah ke negara-negara lain di seluruh Asia Tenggara sehingga kompetisi akan semakin ketat.</a:t>
            </a:r>
          </a:p>
          <a:p>
            <a:endParaRPr lang="id-ID" dirty="0" smtClean="0">
              <a:solidFill>
                <a:schemeClr val="tx1"/>
              </a:solidFill>
            </a:endParaRPr>
          </a:p>
          <a:p>
            <a:endParaRPr lang="id-ID" dirty="0">
              <a:solidFill>
                <a:schemeClr val="tx1"/>
              </a:solidFill>
            </a:endParaRPr>
          </a:p>
          <a:p>
            <a:endParaRPr lang="id-ID" dirty="0">
              <a:solidFill>
                <a:schemeClr val="tx1"/>
              </a:solidFill>
            </a:endParaRPr>
          </a:p>
        </p:txBody>
      </p:sp>
    </p:spTree>
    <p:extLst>
      <p:ext uri="{BB962C8B-B14F-4D97-AF65-F5344CB8AC3E}">
        <p14:creationId xmlns:p14="http://schemas.microsoft.com/office/powerpoint/2010/main" val="2807083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552728"/>
          </a:xfrm>
        </p:spPr>
        <p:txBody>
          <a:bodyPr/>
          <a:lstStyle/>
          <a:p>
            <a:r>
              <a:rPr lang="id-ID" b="1" dirty="0" smtClean="0">
                <a:solidFill>
                  <a:schemeClr val="tx1"/>
                </a:solidFill>
              </a:rPr>
              <a:t>Bagaimana itu mempengaruhi Anda?</a:t>
            </a:r>
          </a:p>
          <a:p>
            <a:endParaRPr lang="id-ID" dirty="0" smtClean="0">
              <a:solidFill>
                <a:schemeClr val="tx1"/>
              </a:solidFill>
            </a:endParaRPr>
          </a:p>
          <a:p>
            <a:endParaRPr lang="id-ID" dirty="0">
              <a:solidFill>
                <a:schemeClr val="tx1"/>
              </a:solidFill>
            </a:endParaRPr>
          </a:p>
          <a:p>
            <a:r>
              <a:rPr lang="id-ID" dirty="0" smtClean="0">
                <a:solidFill>
                  <a:schemeClr val="tx1"/>
                </a:solidFill>
              </a:rPr>
              <a:t>Masyarakat Ekonomi Asean tidak hanya membuka arus perdagangan barang atau jasa, tetapi juga pasar tenaga kerja profesional, seperti dokter, pengacara, akuntan, dan lainnya</a:t>
            </a:r>
          </a:p>
          <a:p>
            <a:endParaRPr lang="id-ID" dirty="0">
              <a:solidFill>
                <a:schemeClr val="tx1"/>
              </a:solidFill>
            </a:endParaRPr>
          </a:p>
          <a:p>
            <a:r>
              <a:rPr lang="id-ID" dirty="0" smtClean="0">
                <a:solidFill>
                  <a:schemeClr val="tx1"/>
                </a:solidFill>
              </a:rPr>
              <a:t>"Sehingga pada intinya, MEA akan lebih membuka peluang tenaga kerja asing untuk mengisi berbagai jabatan serta profesi di Indonesia yang tertutup atau minim tenaga asingnya."</a:t>
            </a:r>
            <a:endParaRPr lang="id-ID" dirty="0">
              <a:solidFill>
                <a:schemeClr val="tx1"/>
              </a:solidFill>
            </a:endParaRPr>
          </a:p>
        </p:txBody>
      </p:sp>
    </p:spTree>
    <p:extLst>
      <p:ext uri="{BB962C8B-B14F-4D97-AF65-F5344CB8AC3E}">
        <p14:creationId xmlns:p14="http://schemas.microsoft.com/office/powerpoint/2010/main" val="2807083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552728"/>
          </a:xfrm>
        </p:spPr>
        <p:txBody>
          <a:bodyPr/>
          <a:lstStyle/>
          <a:p>
            <a:r>
              <a:rPr lang="it-IT" b="1" dirty="0" smtClean="0">
                <a:solidFill>
                  <a:schemeClr val="tx1"/>
                </a:solidFill>
              </a:rPr>
              <a:t>Apakah tenaga kerja Indonesia bisa bersaing dengan negara Asia Tenggara lain?</a:t>
            </a:r>
          </a:p>
          <a:p>
            <a:endParaRPr lang="id-ID" dirty="0" smtClean="0">
              <a:solidFill>
                <a:schemeClr val="tx1"/>
              </a:solidFill>
            </a:endParaRPr>
          </a:p>
          <a:p>
            <a:r>
              <a:rPr lang="id-ID" dirty="0" smtClean="0">
                <a:solidFill>
                  <a:schemeClr val="tx1"/>
                </a:solidFill>
              </a:rPr>
              <a:t>Mahasiswa harus menyadari bahwa sebelum memasuki dunia persaingan besar-besaran sudah terjadi baik diantara anak bangsa dan antar bangsa-bangsa di ASEAN.</a:t>
            </a:r>
            <a:endParaRPr lang="id-ID" dirty="0">
              <a:solidFill>
                <a:schemeClr val="tx1"/>
              </a:solidFill>
            </a:endParaRPr>
          </a:p>
        </p:txBody>
      </p:sp>
    </p:spTree>
    <p:extLst>
      <p:ext uri="{BB962C8B-B14F-4D97-AF65-F5344CB8AC3E}">
        <p14:creationId xmlns:p14="http://schemas.microsoft.com/office/powerpoint/2010/main" val="2807083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552728"/>
          </a:xfrm>
        </p:spPr>
        <p:txBody>
          <a:bodyPr>
            <a:normAutofit fontScale="92500" lnSpcReduction="10000"/>
          </a:bodyPr>
          <a:lstStyle/>
          <a:p>
            <a:r>
              <a:rPr lang="id-ID" b="1" dirty="0" smtClean="0">
                <a:solidFill>
                  <a:schemeClr val="tx1"/>
                </a:solidFill>
              </a:rPr>
              <a:t>Apa keuntungan MEA bagi negara-negara Asia Tenggara?</a:t>
            </a:r>
          </a:p>
          <a:p>
            <a:r>
              <a:rPr lang="id-ID" dirty="0" smtClean="0">
                <a:solidFill>
                  <a:schemeClr val="tx1"/>
                </a:solidFill>
              </a:rPr>
              <a:t>Riset terbaru dari Organisasi Perburuhan Dunia atau ILO menyebutkan pembukaan pasar tenaga kerja mendatangkan manfaat yang besar.</a:t>
            </a:r>
          </a:p>
          <a:p>
            <a:r>
              <a:rPr lang="id-ID" dirty="0" smtClean="0">
                <a:solidFill>
                  <a:schemeClr val="tx1"/>
                </a:solidFill>
              </a:rPr>
              <a:t>Selain dapat menciptakan jutaan lapangan kerja baru, skema ini juga dapat meningkatkan kesejahteraan 600 juta orang yang hidup di Asia Tenggara.</a:t>
            </a:r>
          </a:p>
          <a:p>
            <a:r>
              <a:rPr lang="id-ID" dirty="0" smtClean="0">
                <a:solidFill>
                  <a:schemeClr val="tx1"/>
                </a:solidFill>
              </a:rPr>
              <a:t>Pada 2015 mendatang, ILO merinci bahwa permintaan tenaga kerja profesional akan naik 41% atau sekitar 14 juta.</a:t>
            </a:r>
          </a:p>
          <a:p>
            <a:r>
              <a:rPr lang="id-ID" dirty="0" smtClean="0">
                <a:solidFill>
                  <a:schemeClr val="tx1"/>
                </a:solidFill>
              </a:rPr>
              <a:t>Sementara permintaan akan tenaga kerja kelas menengah akan naik 22% atau 38 juta, sementara tenaga kerja level rendah meningkat 24% atau 12 juta.</a:t>
            </a:r>
          </a:p>
          <a:p>
            <a:endParaRPr lang="id-ID" dirty="0">
              <a:solidFill>
                <a:schemeClr val="tx1"/>
              </a:solidFill>
            </a:endParaRPr>
          </a:p>
        </p:txBody>
      </p:sp>
    </p:spTree>
    <p:extLst>
      <p:ext uri="{BB962C8B-B14F-4D97-AF65-F5344CB8AC3E}">
        <p14:creationId xmlns:p14="http://schemas.microsoft.com/office/powerpoint/2010/main" val="2807083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552728"/>
          </a:xfrm>
        </p:spPr>
        <p:txBody>
          <a:bodyPr>
            <a:normAutofit fontScale="85000" lnSpcReduction="10000"/>
          </a:bodyPr>
          <a:lstStyle/>
          <a:p>
            <a:r>
              <a:rPr lang="id-ID" dirty="0" smtClean="0">
                <a:solidFill>
                  <a:schemeClr val="tx1"/>
                </a:solidFill>
              </a:rPr>
              <a:t>Etiket multikultural dan masyarakat Sosio-kultural ASEAN</a:t>
            </a:r>
          </a:p>
          <a:p>
            <a:endParaRPr lang="id-ID" dirty="0">
              <a:solidFill>
                <a:schemeClr val="tx1"/>
              </a:solidFill>
            </a:endParaRPr>
          </a:p>
          <a:p>
            <a:pPr algn="l"/>
            <a:r>
              <a:rPr lang="en-US" dirty="0"/>
              <a:t>4. The primary goal of the ASCC is to contribute to </a:t>
            </a:r>
            <a:r>
              <a:rPr lang="en-US" dirty="0" err="1"/>
              <a:t>realising</a:t>
            </a:r>
            <a:r>
              <a:rPr lang="en-US" dirty="0"/>
              <a:t> an ASEAN Community that </a:t>
            </a:r>
            <a:r>
              <a:rPr lang="en-US" dirty="0" smtClean="0"/>
              <a:t>is</a:t>
            </a:r>
            <a:r>
              <a:rPr lang="id-ID" dirty="0" smtClean="0"/>
              <a:t> </a:t>
            </a:r>
            <a:r>
              <a:rPr lang="en-US" dirty="0" smtClean="0"/>
              <a:t>people-</a:t>
            </a:r>
            <a:r>
              <a:rPr lang="en-US" dirty="0" err="1" smtClean="0"/>
              <a:t>centred</a:t>
            </a:r>
            <a:r>
              <a:rPr lang="en-US" dirty="0" smtClean="0"/>
              <a:t> </a:t>
            </a:r>
            <a:r>
              <a:rPr lang="en-US" dirty="0"/>
              <a:t>and socially responsible with a view to achieving enduring solidarity and </a:t>
            </a:r>
            <a:r>
              <a:rPr lang="en-US" dirty="0" smtClean="0"/>
              <a:t>unity</a:t>
            </a:r>
            <a:r>
              <a:rPr lang="id-ID" dirty="0" smtClean="0"/>
              <a:t> </a:t>
            </a:r>
            <a:r>
              <a:rPr lang="en-US" dirty="0" smtClean="0"/>
              <a:t>among </a:t>
            </a:r>
            <a:r>
              <a:rPr lang="en-US" dirty="0"/>
              <a:t>the nations and peoples of ASEAN by forging a common identity and building a caring </a:t>
            </a:r>
            <a:r>
              <a:rPr lang="en-US" dirty="0" smtClean="0"/>
              <a:t>and</a:t>
            </a:r>
            <a:r>
              <a:rPr lang="id-ID" dirty="0" smtClean="0"/>
              <a:t> </a:t>
            </a:r>
            <a:r>
              <a:rPr lang="en-US" dirty="0" smtClean="0"/>
              <a:t>sharing </a:t>
            </a:r>
            <a:r>
              <a:rPr lang="en-US" dirty="0"/>
              <a:t>society which is inclusive </a:t>
            </a:r>
            <a:r>
              <a:rPr lang="en-US" dirty="0" smtClean="0"/>
              <a:t>and</a:t>
            </a:r>
            <a:r>
              <a:rPr lang="id-ID" dirty="0" smtClean="0"/>
              <a:t> </a:t>
            </a:r>
            <a:r>
              <a:rPr lang="en-US" dirty="0" smtClean="0"/>
              <a:t>harmonious </a:t>
            </a:r>
            <a:r>
              <a:rPr lang="en-US" dirty="0"/>
              <a:t>where the well-being, livelihood, and welfare </a:t>
            </a:r>
            <a:r>
              <a:rPr lang="en-US" dirty="0" smtClean="0"/>
              <a:t>of</a:t>
            </a:r>
            <a:r>
              <a:rPr lang="id-ID" dirty="0" smtClean="0"/>
              <a:t> the </a:t>
            </a:r>
            <a:r>
              <a:rPr lang="id-ID" dirty="0"/>
              <a:t>peoples are enhanced.</a:t>
            </a:r>
          </a:p>
          <a:p>
            <a:pPr algn="l"/>
            <a:r>
              <a:rPr lang="en-US" dirty="0"/>
              <a:t>5. The ASCC will address the region’s aspiration to lift the quality of life of its peoples </a:t>
            </a:r>
            <a:r>
              <a:rPr lang="en-US" dirty="0" smtClean="0"/>
              <a:t>through</a:t>
            </a:r>
            <a:r>
              <a:rPr lang="id-ID" dirty="0" smtClean="0"/>
              <a:t> </a:t>
            </a:r>
            <a:r>
              <a:rPr lang="en-US" dirty="0" smtClean="0"/>
              <a:t>cooperative </a:t>
            </a:r>
            <a:r>
              <a:rPr lang="en-US" dirty="0"/>
              <a:t>activities that are people-oriented and environmentally friendly geared towards </a:t>
            </a:r>
            <a:r>
              <a:rPr lang="en-US" dirty="0" smtClean="0"/>
              <a:t>the</a:t>
            </a:r>
            <a:r>
              <a:rPr lang="id-ID" dirty="0" smtClean="0"/>
              <a:t> </a:t>
            </a:r>
            <a:r>
              <a:rPr lang="en-US" dirty="0" smtClean="0"/>
              <a:t>promotion </a:t>
            </a:r>
            <a:r>
              <a:rPr lang="en-US" dirty="0"/>
              <a:t>of sustainable development. The ASCC shall contribute to building a strong </a:t>
            </a:r>
            <a:r>
              <a:rPr lang="en-US" dirty="0" smtClean="0"/>
              <a:t>foundation</a:t>
            </a:r>
            <a:r>
              <a:rPr lang="id-ID" dirty="0" smtClean="0"/>
              <a:t> </a:t>
            </a:r>
            <a:r>
              <a:rPr lang="en-US" dirty="0" smtClean="0"/>
              <a:t>for </a:t>
            </a:r>
            <a:r>
              <a:rPr lang="en-US" dirty="0"/>
              <a:t>greater understanding, good </a:t>
            </a:r>
            <a:r>
              <a:rPr lang="en-US" dirty="0" err="1"/>
              <a:t>neighbourliness</a:t>
            </a:r>
            <a:r>
              <a:rPr lang="en-US" dirty="0"/>
              <a:t>, and a shared sense of responsibility.</a:t>
            </a:r>
            <a:endParaRPr lang="id-ID" dirty="0">
              <a:solidFill>
                <a:schemeClr val="tx1"/>
              </a:solidFill>
            </a:endParaRPr>
          </a:p>
        </p:txBody>
      </p:sp>
    </p:spTree>
    <p:extLst>
      <p:ext uri="{BB962C8B-B14F-4D97-AF65-F5344CB8AC3E}">
        <p14:creationId xmlns:p14="http://schemas.microsoft.com/office/powerpoint/2010/main" val="2807083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84976" cy="6552728"/>
          </a:xfrm>
        </p:spPr>
        <p:txBody>
          <a:bodyPr>
            <a:normAutofit fontScale="55000" lnSpcReduction="20000"/>
          </a:bodyPr>
          <a:lstStyle/>
          <a:p>
            <a:pPr algn="l"/>
            <a:r>
              <a:rPr lang="en-US" dirty="0"/>
              <a:t>The ASCC is </a:t>
            </a:r>
            <a:r>
              <a:rPr lang="en-US" dirty="0" err="1"/>
              <a:t>characterised</a:t>
            </a:r>
            <a:r>
              <a:rPr lang="en-US" dirty="0"/>
              <a:t> by a culture of regional resilience, adherence to agreed</a:t>
            </a:r>
          </a:p>
          <a:p>
            <a:pPr algn="l"/>
            <a:r>
              <a:rPr lang="en-US" dirty="0"/>
              <a:t>principles, spirit of cooperation, collective responsibility, to promote human and social development,</a:t>
            </a:r>
          </a:p>
          <a:p>
            <a:pPr algn="l"/>
            <a:r>
              <a:rPr lang="en-US" dirty="0"/>
              <a:t>respect for fundamental freedoms, gender equality, the promotion and protection of human rights</a:t>
            </a:r>
          </a:p>
          <a:p>
            <a:pPr algn="l"/>
            <a:r>
              <a:rPr lang="en-US" dirty="0"/>
              <a:t>and the promotion of social justice</a:t>
            </a:r>
            <a:r>
              <a:rPr lang="en-US" dirty="0" smtClean="0"/>
              <a:t>.</a:t>
            </a:r>
            <a:endParaRPr lang="id-ID" dirty="0" smtClean="0"/>
          </a:p>
          <a:p>
            <a:pPr algn="l"/>
            <a:endParaRPr lang="en-US" dirty="0"/>
          </a:p>
          <a:p>
            <a:pPr algn="l"/>
            <a:r>
              <a:rPr lang="en-US" dirty="0"/>
              <a:t>7. The ASCC shall respect the different cultures, languages, and religions of the peoples of</a:t>
            </a:r>
          </a:p>
          <a:p>
            <a:pPr algn="l"/>
            <a:r>
              <a:rPr lang="en-US" dirty="0"/>
              <a:t>ASEAN </a:t>
            </a:r>
            <a:r>
              <a:rPr lang="en-US" dirty="0" err="1"/>
              <a:t>emphasise</a:t>
            </a:r>
            <a:r>
              <a:rPr lang="en-US" dirty="0"/>
              <a:t> their common values in the spirit of unity in diversity and adapt them to present</a:t>
            </a:r>
          </a:p>
          <a:p>
            <a:pPr algn="l"/>
            <a:r>
              <a:rPr lang="id-ID" dirty="0"/>
              <a:t>realities, opportunities and challenges</a:t>
            </a:r>
            <a:r>
              <a:rPr lang="id-ID" dirty="0" smtClean="0"/>
              <a:t>.</a:t>
            </a:r>
          </a:p>
          <a:p>
            <a:pPr algn="l"/>
            <a:endParaRPr lang="id-ID" dirty="0"/>
          </a:p>
          <a:p>
            <a:pPr algn="l"/>
            <a:r>
              <a:rPr lang="en-US" dirty="0"/>
              <a:t>8. The ASCC will also focus on the social dimension of Narrowing the Development Gap</a:t>
            </a:r>
          </a:p>
          <a:p>
            <a:pPr algn="l"/>
            <a:r>
              <a:rPr lang="en-US" dirty="0"/>
              <a:t>(NDG) towards bridging the development gap among Member States</a:t>
            </a:r>
            <a:r>
              <a:rPr lang="en-US" dirty="0" smtClean="0"/>
              <a:t>.</a:t>
            </a:r>
            <a:endParaRPr lang="id-ID" dirty="0" smtClean="0"/>
          </a:p>
          <a:p>
            <a:pPr algn="l"/>
            <a:endParaRPr lang="en-US" dirty="0"/>
          </a:p>
          <a:p>
            <a:pPr algn="l"/>
            <a:r>
              <a:rPr lang="en-US" dirty="0"/>
              <a:t>9. Based on the above, the ASCC envisages the following characteristics: (a) Human</a:t>
            </a:r>
          </a:p>
          <a:p>
            <a:pPr algn="l"/>
            <a:r>
              <a:rPr lang="en-US" dirty="0"/>
              <a:t>Development; (b) Social Welfare and Protection; (c) Social Justice and Rights; (d) Ensuring</a:t>
            </a:r>
          </a:p>
          <a:p>
            <a:pPr algn="l"/>
            <a:r>
              <a:rPr lang="en-US" dirty="0"/>
              <a:t>Environmental Sustainability (e) Building the ASEAN Identity; and (f ) Narrowing the Development</a:t>
            </a:r>
          </a:p>
          <a:p>
            <a:pPr algn="l"/>
            <a:r>
              <a:rPr lang="id-ID" dirty="0"/>
              <a:t>Gap.</a:t>
            </a:r>
            <a:endParaRPr lang="id-ID" dirty="0">
              <a:solidFill>
                <a:schemeClr val="tx1"/>
              </a:solidFill>
            </a:endParaRPr>
          </a:p>
        </p:txBody>
      </p:sp>
    </p:spTree>
    <p:extLst>
      <p:ext uri="{BB962C8B-B14F-4D97-AF65-F5344CB8AC3E}">
        <p14:creationId xmlns:p14="http://schemas.microsoft.com/office/powerpoint/2010/main" val="2807083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674</Words>
  <Application>Microsoft Office PowerPoint</Application>
  <PresentationFormat>On-screen Show (4:3)</PresentationFormat>
  <Paragraphs>49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Samsung</cp:lastModifiedBy>
  <cp:revision>4</cp:revision>
  <dcterms:created xsi:type="dcterms:W3CDTF">2015-09-19T14:47:01Z</dcterms:created>
  <dcterms:modified xsi:type="dcterms:W3CDTF">2015-09-19T15:28:01Z</dcterms:modified>
</cp:coreProperties>
</file>