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25"/>
  </p:notesMasterIdLst>
  <p:sldIdLst>
    <p:sldId id="256" r:id="rId2"/>
    <p:sldId id="297" r:id="rId3"/>
    <p:sldId id="298" r:id="rId4"/>
    <p:sldId id="315" r:id="rId5"/>
    <p:sldId id="300" r:id="rId6"/>
    <p:sldId id="316" r:id="rId7"/>
    <p:sldId id="317" r:id="rId8"/>
    <p:sldId id="318" r:id="rId9"/>
    <p:sldId id="319" r:id="rId10"/>
    <p:sldId id="301" r:id="rId11"/>
    <p:sldId id="302" r:id="rId12"/>
    <p:sldId id="303" r:id="rId13"/>
    <p:sldId id="304" r:id="rId14"/>
    <p:sldId id="305" r:id="rId15"/>
    <p:sldId id="306" r:id="rId16"/>
    <p:sldId id="307" r:id="rId17"/>
    <p:sldId id="308" r:id="rId18"/>
    <p:sldId id="309" r:id="rId19"/>
    <p:sldId id="311" r:id="rId20"/>
    <p:sldId id="312" r:id="rId21"/>
    <p:sldId id="313" r:id="rId22"/>
    <p:sldId id="314" r:id="rId23"/>
    <p:sldId id="296" r:id="rId24"/>
  </p:sldIdLst>
  <p:sldSz cx="9144000" cy="6858000" type="screen4x3"/>
  <p:notesSz cx="6858000" cy="9144000"/>
  <p:defaultTextStyle>
    <a:defPPr>
      <a:defRPr lang="id-ID"/>
    </a:defPPr>
    <a:lvl1pPr marL="0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54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07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161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215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268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322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376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430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35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89946" autoAdjust="0"/>
  </p:normalViewPr>
  <p:slideViewPr>
    <p:cSldViewPr>
      <p:cViewPr varScale="1">
        <p:scale>
          <a:sx n="62" d="100"/>
          <a:sy n="62" d="100"/>
        </p:scale>
        <p:origin x="-151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12972-45E0-4A02-9098-D0EBB0199C4B}" type="datetimeFigureOut">
              <a:rPr lang="id-ID" smtClean="0"/>
              <a:t>06/02/2017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E19FB5-3E22-4347-9D47-E764C09E46C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8625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54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07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161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215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268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322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376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430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1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1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1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" y="3675528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3987" indent="0" algn="l">
              <a:buNone/>
              <a:defRPr sz="2400">
                <a:solidFill>
                  <a:schemeClr val="tx2"/>
                </a:solidFill>
              </a:defRPr>
            </a:lvl1pPr>
            <a:lvl2pPr marL="457054" indent="0" algn="ctr">
              <a:buNone/>
            </a:lvl2pPr>
            <a:lvl3pPr marL="914107" indent="0" algn="ctr">
              <a:buNone/>
            </a:lvl3pPr>
            <a:lvl4pPr marL="1371161" indent="0" algn="ctr">
              <a:buNone/>
            </a:lvl4pPr>
            <a:lvl5pPr marL="1828215" indent="0" algn="ctr">
              <a:buNone/>
            </a:lvl5pPr>
            <a:lvl6pPr marL="2285268" indent="0" algn="ctr">
              <a:buNone/>
            </a:lvl6pPr>
            <a:lvl7pPr marL="2742322" indent="0" algn="ctr">
              <a:buNone/>
            </a:lvl7pPr>
            <a:lvl8pPr marL="3199376" indent="0" algn="ctr">
              <a:buNone/>
            </a:lvl8pPr>
            <a:lvl9pPr marL="365643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t>06/02/2017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06/02/2017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06/02/2017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06/02/2017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0" y="-23408"/>
            <a:ext cx="8121080" cy="356065"/>
          </a:xfrm>
          <a:prstGeom prst="rect">
            <a:avLst/>
          </a:prstGeom>
        </p:spPr>
        <p:txBody>
          <a:bodyPr vert="horz" lIns="91411" tIns="45705" rIns="91411" bIns="45705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2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1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05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06/02/2017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5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5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06/02/2017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05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6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05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15B4FD-92E0-4978-907F-923BCA868FE5}" type="datetimeFigureOut">
              <a:rPr lang="id-ID" smtClean="0"/>
              <a:t>06/02/2017</a:t>
            </a:fld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t>06/02/2017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06/02/2017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1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06/02/2017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5" y="1109161"/>
            <a:ext cx="586803" cy="4681637"/>
          </a:xfrm>
        </p:spPr>
        <p:txBody>
          <a:bodyPr vert="vert270" lIns="45705" tIns="0" rIns="45705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9"/>
            <a:ext cx="2590800" cy="2516489"/>
          </a:xfrm>
        </p:spPr>
        <p:txBody>
          <a:bodyPr lIns="0" tIns="0" rIns="45705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06/02/2017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9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1" y="308277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7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1" y="440113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lIns="91411" tIns="45705" rIns="91411" bIns="45705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 lIns="91411" tIns="45705" rIns="91411" bIns="45705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 lIns="91411" tIns="45705" rIns="91411" bIns="45705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815B4FD-92E0-4978-907F-923BCA868FE5}" type="datetimeFigureOut">
              <a:rPr lang="id-ID" smtClean="0"/>
              <a:t>06/02/2017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 lIns="91411" tIns="45705" rIns="91411" bIns="45705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lIns="91411" tIns="45705" rIns="91411" bIns="45705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643" indent="-255950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157" indent="-246809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249" indent="-21938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198" indent="-201104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443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8829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215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318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39563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0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10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6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26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2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19937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64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Manajemen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Bisnis</a:t>
            </a:r>
            <a:endParaRPr lang="id-ID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Week 2 –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Wirausaha</a:t>
            </a:r>
            <a:endParaRPr lang="id-ID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5085184"/>
            <a:ext cx="2964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solidFill>
                  <a:schemeClr val="tx2"/>
                </a:solidFill>
              </a:rPr>
              <a:t>Oleh</a:t>
            </a:r>
            <a:r>
              <a:rPr lang="en-US" i="1" dirty="0" smtClean="0">
                <a:solidFill>
                  <a:schemeClr val="tx2"/>
                </a:solidFill>
              </a:rPr>
              <a:t>: </a:t>
            </a:r>
            <a:r>
              <a:rPr lang="en-US" i="1" dirty="0" err="1" smtClean="0">
                <a:solidFill>
                  <a:schemeClr val="tx2"/>
                </a:solidFill>
              </a:rPr>
              <a:t>Chaerul</a:t>
            </a:r>
            <a:r>
              <a:rPr lang="en-US" i="1" dirty="0" smtClean="0">
                <a:solidFill>
                  <a:schemeClr val="tx2"/>
                </a:solidFill>
              </a:rPr>
              <a:t> Anwar, MTI</a:t>
            </a:r>
            <a:endParaRPr lang="id-ID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577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mtClean="0">
                <a:latin typeface="Book Antiqua" pitchFamily="18" charset="0"/>
              </a:rPr>
              <a:t>Bentuk Badan Usaha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id-ID" smtClean="0">
                <a:latin typeface="Book Antiqua" pitchFamily="18" charset="0"/>
              </a:rPr>
              <a:t>Untuk mengetahui siapa pelaksana dalam organisasi bisnis, perlu mengetahui bentuk badan usahanya.</a:t>
            </a:r>
          </a:p>
          <a:p>
            <a:pPr eaLnBrk="1" hangingPunct="1">
              <a:buFont typeface="Arial" charset="0"/>
              <a:buNone/>
            </a:pPr>
            <a:endParaRPr lang="id-ID" smtClean="0">
              <a:latin typeface="Book Antiqua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id-ID" smtClean="0">
                <a:latin typeface="Book Antiqua" pitchFamily="18" charset="0"/>
              </a:rPr>
              <a:t>Bentuk perusahaan bisnis di Indonesia ditinjau dari segi hukum yaitu ada 7 bentuk :</a:t>
            </a:r>
          </a:p>
        </p:txBody>
      </p:sp>
    </p:spTree>
    <p:extLst>
      <p:ext uri="{BB962C8B-B14F-4D97-AF65-F5344CB8AC3E}">
        <p14:creationId xmlns:p14="http://schemas.microsoft.com/office/powerpoint/2010/main" val="25945832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mtClean="0">
                <a:latin typeface="Book Antiqua" pitchFamily="18" charset="0"/>
              </a:rPr>
              <a:t>Bentuk Badan Usaha cont...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914400" y="2286000"/>
            <a:ext cx="7924800" cy="33829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id-ID" smtClean="0">
                <a:latin typeface="Book Antiqua" pitchFamily="18" charset="0"/>
              </a:rPr>
              <a:t>	</a:t>
            </a:r>
            <a:r>
              <a:rPr lang="id-ID" sz="2400" smtClean="0">
                <a:latin typeface="Book Antiqua" pitchFamily="18" charset="0"/>
              </a:rPr>
              <a:t>Perusahaan yang diawasi dan dikelola oleh seseorang, </a:t>
            </a:r>
          </a:p>
          <a:p>
            <a:pPr eaLnBrk="1" hangingPunct="1">
              <a:buFont typeface="Arial" charset="0"/>
              <a:buNone/>
            </a:pPr>
            <a:r>
              <a:rPr lang="id-ID" sz="2400" smtClean="0">
                <a:latin typeface="Book Antiqua" pitchFamily="18" charset="0"/>
              </a:rPr>
              <a:t>	Di satu pihak pengelola memperoleh semua keuntungan perusahaan, di lain pihak juga bertanggung jawab atas semua resiko yang timbul dalam kegiatan perusahaan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381000" y="1600200"/>
            <a:ext cx="5257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id-ID" sz="3200" dirty="0">
                <a:latin typeface="Book Antiqua" pitchFamily="18" charset="0"/>
                <a:ea typeface="+mj-ea"/>
                <a:cs typeface="+mj-cs"/>
              </a:rPr>
              <a:t>1. Perusahaan Perseorangan</a:t>
            </a:r>
          </a:p>
        </p:txBody>
      </p:sp>
    </p:spTree>
    <p:extLst>
      <p:ext uri="{BB962C8B-B14F-4D97-AF65-F5344CB8AC3E}">
        <p14:creationId xmlns:p14="http://schemas.microsoft.com/office/powerpoint/2010/main" val="12233950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229600" cy="1143000"/>
          </a:xfrm>
        </p:spPr>
        <p:txBody>
          <a:bodyPr/>
          <a:lstStyle/>
          <a:p>
            <a:pPr eaLnBrk="1" hangingPunct="1"/>
            <a:r>
              <a:rPr lang="id-ID" smtClean="0">
                <a:latin typeface="Book Antiqua" pitchFamily="18" charset="0"/>
              </a:rPr>
              <a:t>Bentuk Badan Usaha cont...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914400" y="1897063"/>
            <a:ext cx="7924800" cy="4191000"/>
          </a:xfrm>
        </p:spPr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id-ID" sz="2800" smtClean="0">
                <a:latin typeface="Book Antiqua" pitchFamily="18" charset="0"/>
              </a:rPr>
              <a:t>	</a:t>
            </a:r>
            <a:r>
              <a:rPr lang="id-ID" sz="2400" smtClean="0">
                <a:latin typeface="Book Antiqua" pitchFamily="18" charset="0"/>
              </a:rPr>
              <a:t>Suatu bentuk perkumpulan usaha yang didirikan oleh beberapa orang dengan menggunakan nama bersama. </a:t>
            </a:r>
          </a:p>
          <a:p>
            <a:pPr algn="just" eaLnBrk="1" hangingPunct="1">
              <a:buFont typeface="Arial" charset="0"/>
              <a:buNone/>
            </a:pPr>
            <a:r>
              <a:rPr lang="id-ID" sz="2800" smtClean="0">
                <a:latin typeface="Book Antiqua" pitchFamily="18" charset="0"/>
              </a:rPr>
              <a:t>	</a:t>
            </a:r>
            <a:r>
              <a:rPr lang="id-ID" sz="2400" smtClean="0">
                <a:latin typeface="Book Antiqua" pitchFamily="18" charset="0"/>
              </a:rPr>
              <a:t>Di dalam firma semua anggota mempunyai tanggung jawab sepenuhnya baik sendiri-sendiri maupun bersama-sama terhadap perusahaan ke pihak lain.</a:t>
            </a:r>
          </a:p>
          <a:p>
            <a:pPr algn="just" eaLnBrk="1" hangingPunct="1">
              <a:buFont typeface="Arial" charset="0"/>
              <a:buNone/>
            </a:pPr>
            <a:r>
              <a:rPr lang="id-ID" sz="2400" smtClean="0">
                <a:latin typeface="Book Antiqua" pitchFamily="18" charset="0"/>
              </a:rPr>
              <a:t>	Bila terjadi kerugian, maka kerugian ditanggung bersama</a:t>
            </a:r>
          </a:p>
          <a:p>
            <a:pPr algn="just" eaLnBrk="1" hangingPunct="1">
              <a:buFont typeface="Arial" charset="0"/>
              <a:buNone/>
            </a:pPr>
            <a:r>
              <a:rPr lang="id-ID" sz="2400" smtClean="0">
                <a:latin typeface="Book Antiqua" pitchFamily="18" charset="0"/>
              </a:rPr>
              <a:t>	Jika salah satu anggota keluar, maka secara otomatis firma tersebut bubar.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990600"/>
            <a:ext cx="5257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id-ID" sz="3200" dirty="0">
                <a:latin typeface="Book Antiqua" pitchFamily="18" charset="0"/>
                <a:ea typeface="+mj-ea"/>
                <a:cs typeface="+mj-cs"/>
              </a:rPr>
              <a:t>2. Firma</a:t>
            </a:r>
          </a:p>
        </p:txBody>
      </p:sp>
    </p:spTree>
    <p:extLst>
      <p:ext uri="{BB962C8B-B14F-4D97-AF65-F5344CB8AC3E}">
        <p14:creationId xmlns:p14="http://schemas.microsoft.com/office/powerpoint/2010/main" val="13408282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229600" cy="1143000"/>
          </a:xfrm>
        </p:spPr>
        <p:txBody>
          <a:bodyPr/>
          <a:lstStyle/>
          <a:p>
            <a:pPr eaLnBrk="1" hangingPunct="1"/>
            <a:r>
              <a:rPr lang="id-ID" smtClean="0">
                <a:latin typeface="Book Antiqua" pitchFamily="18" charset="0"/>
              </a:rPr>
              <a:t>Bentuk Badan Usaha cont...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990600" y="1828800"/>
            <a:ext cx="7924800" cy="4876800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id-ID" sz="2800" dirty="0" smtClean="0">
                <a:latin typeface="Book Antiqua" pitchFamily="18" charset="0"/>
              </a:rPr>
              <a:t>	</a:t>
            </a:r>
            <a:r>
              <a:rPr lang="id-ID" sz="2400" dirty="0" smtClean="0">
                <a:latin typeface="Book Antiqua" pitchFamily="18" charset="0"/>
              </a:rPr>
              <a:t>Merupakan suatu persekutuan atau organisasi yang didirikan oleh beberapa orang yang masing-masing menyerahkan sejumlah uang dengan jumlah yang tidak perlu sama.</a:t>
            </a:r>
          </a:p>
          <a:p>
            <a:pPr eaLnBrk="1" hangingPunct="1">
              <a:buFont typeface="Arial" charset="0"/>
              <a:buNone/>
              <a:defRPr/>
            </a:pPr>
            <a:endParaRPr lang="id-ID" sz="2400" dirty="0" smtClean="0">
              <a:latin typeface="Book Antiqua" pitchFamily="18" charset="0"/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id-ID" sz="2800" dirty="0" smtClean="0">
                <a:latin typeface="Book Antiqua" pitchFamily="18" charset="0"/>
              </a:rPr>
              <a:t>	Sekutu dalam CV ada 2 yaitu :</a:t>
            </a:r>
          </a:p>
          <a:p>
            <a:pPr marL="892175" indent="-514350" eaLnBrk="1" hangingPunct="1">
              <a:buFont typeface="Arial" charset="0"/>
              <a:buAutoNum type="alphaLcPeriod"/>
              <a:defRPr/>
            </a:pPr>
            <a:r>
              <a:rPr lang="id-ID" sz="2400" dirty="0" smtClean="0">
                <a:latin typeface="Book Antiqua" pitchFamily="18" charset="0"/>
              </a:rPr>
              <a:t>Komplementer </a:t>
            </a:r>
            <a:r>
              <a:rPr lang="id-ID" sz="2400" dirty="0" smtClean="0">
                <a:latin typeface="Book Antiqua" pitchFamily="18" charset="0"/>
                <a:sym typeface="Wingdings" pitchFamily="2" charset="2"/>
              </a:rPr>
              <a:t> orang2 yang bersedia untuk mengatur perusahaan sekutu</a:t>
            </a:r>
          </a:p>
          <a:p>
            <a:pPr marL="892175" indent="-514350" eaLnBrk="1" hangingPunct="1">
              <a:buFont typeface="Arial" charset="0"/>
              <a:buAutoNum type="alphaLcPeriod"/>
              <a:defRPr/>
            </a:pPr>
            <a:r>
              <a:rPr lang="id-ID" sz="2400" dirty="0" smtClean="0">
                <a:latin typeface="Book Antiqua" pitchFamily="18" charset="0"/>
                <a:sym typeface="Wingdings" pitchFamily="2" charset="2"/>
              </a:rPr>
              <a:t>Komanditer  orang2 yang mempercayakan uangnya dan bertanggung jawab secara terbatas kepada kekayaan yang diikutsertakan dalam perusahaan.</a:t>
            </a:r>
            <a:endParaRPr lang="id-ID" sz="2400" dirty="0" smtClean="0">
              <a:latin typeface="Book Antiqua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76200" y="1066800"/>
            <a:ext cx="6553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id-ID" sz="3200" dirty="0">
                <a:latin typeface="Book Antiqua" pitchFamily="18" charset="0"/>
                <a:ea typeface="+mj-ea"/>
                <a:cs typeface="+mj-cs"/>
              </a:rPr>
              <a:t>3. Perseroan Komanditer (CV)</a:t>
            </a:r>
          </a:p>
        </p:txBody>
      </p:sp>
    </p:spTree>
    <p:extLst>
      <p:ext uri="{BB962C8B-B14F-4D97-AF65-F5344CB8AC3E}">
        <p14:creationId xmlns:p14="http://schemas.microsoft.com/office/powerpoint/2010/main" val="16445853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229600" cy="1143000"/>
          </a:xfrm>
        </p:spPr>
        <p:txBody>
          <a:bodyPr/>
          <a:lstStyle/>
          <a:p>
            <a:pPr eaLnBrk="1" hangingPunct="1"/>
            <a:r>
              <a:rPr lang="id-ID" smtClean="0">
                <a:latin typeface="Book Antiqua" pitchFamily="18" charset="0"/>
              </a:rPr>
              <a:t>Bentuk Badan Usaha cont...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914400" y="2133600"/>
            <a:ext cx="8001000" cy="47244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id-ID" sz="2400" smtClean="0">
                <a:latin typeface="Book Antiqua" pitchFamily="18" charset="0"/>
                <a:sym typeface="Wingdings" pitchFamily="2" charset="2"/>
              </a:rPr>
              <a:t>Adalah suatu badan yang mempunyai kekayaan, hak dan kewajiban yang terpisah dari yang mendirikan dan memiliki. </a:t>
            </a:r>
          </a:p>
          <a:p>
            <a:pPr eaLnBrk="1" hangingPunct="1">
              <a:buFont typeface="Arial" charset="0"/>
              <a:buNone/>
            </a:pPr>
            <a:r>
              <a:rPr lang="id-ID" sz="2400" smtClean="0">
                <a:latin typeface="Book Antiqua" pitchFamily="18" charset="0"/>
                <a:sym typeface="Wingdings" pitchFamily="2" charset="2"/>
              </a:rPr>
              <a:t>Tanda keikutsertaan seseorang yang memiliki perusahaan adalah dengan memiliki saham perusahaan</a:t>
            </a:r>
          </a:p>
          <a:p>
            <a:pPr eaLnBrk="1" hangingPunct="1">
              <a:buFont typeface="Arial" charset="0"/>
              <a:buNone/>
            </a:pPr>
            <a:r>
              <a:rPr lang="id-ID" sz="2400" smtClean="0">
                <a:latin typeface="Book Antiqua" pitchFamily="18" charset="0"/>
                <a:sym typeface="Wingdings" pitchFamily="2" charset="2"/>
              </a:rPr>
              <a:t>Jika terjadi utang, maka harta pribadi tidak dapat dipertanggunjawabkan atas utang perusahaan, tetap hanya terbatas pada saham nya saja</a:t>
            </a:r>
            <a:endParaRPr lang="id-ID" sz="2400" smtClean="0">
              <a:latin typeface="Book Antiqua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95300" y="1314450"/>
            <a:ext cx="6553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id-ID" sz="3200" dirty="0">
              <a:latin typeface="Book Antiqua" pitchFamily="18" charset="0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1143000"/>
            <a:ext cx="6553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id-ID" sz="3200" dirty="0">
                <a:latin typeface="Book Antiqua" pitchFamily="18" charset="0"/>
                <a:ea typeface="+mj-ea"/>
                <a:cs typeface="+mj-cs"/>
              </a:rPr>
              <a:t>4. Perseroan Terbatas (PT)</a:t>
            </a:r>
          </a:p>
        </p:txBody>
      </p:sp>
    </p:spTree>
    <p:extLst>
      <p:ext uri="{BB962C8B-B14F-4D97-AF65-F5344CB8AC3E}">
        <p14:creationId xmlns:p14="http://schemas.microsoft.com/office/powerpoint/2010/main" val="41995803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229600" cy="1143000"/>
          </a:xfrm>
        </p:spPr>
        <p:txBody>
          <a:bodyPr/>
          <a:lstStyle/>
          <a:p>
            <a:pPr eaLnBrk="1" hangingPunct="1"/>
            <a:r>
              <a:rPr lang="id-ID" smtClean="0">
                <a:latin typeface="Book Antiqua" pitchFamily="18" charset="0"/>
              </a:rPr>
              <a:t>Bentuk Badan Usaha cont...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304800" y="2384425"/>
            <a:ext cx="8153400" cy="401637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id-ID" sz="2800" smtClean="0">
                <a:latin typeface="Book Antiqua" pitchFamily="18" charset="0"/>
              </a:rPr>
              <a:t>	</a:t>
            </a:r>
            <a:r>
              <a:rPr lang="id-ID" sz="2400" smtClean="0">
                <a:latin typeface="Book Antiqua" pitchFamily="18" charset="0"/>
              </a:rPr>
              <a:t>Adalah jenis organisasi yang bergerak dalam bidang usaha yang modalnya secara keseluruhan dimiliki negara.</a:t>
            </a:r>
          </a:p>
          <a:p>
            <a:pPr eaLnBrk="1" hangingPunct="1">
              <a:buFont typeface="Arial" charset="0"/>
              <a:buNone/>
            </a:pPr>
            <a:r>
              <a:rPr lang="id-ID" sz="2400" smtClean="0">
                <a:latin typeface="Book Antiqua" pitchFamily="18" charset="0"/>
              </a:rPr>
              <a:t>	Tujuan untuk membangun ekonomi nasional menuju masyarakat yang adil dan makmur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95300" y="1314450"/>
            <a:ext cx="6553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id-ID" sz="3200" dirty="0">
              <a:latin typeface="Book Antiqua" pitchFamily="18" charset="0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304800" y="1447800"/>
            <a:ext cx="6205538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id-ID" sz="3200" dirty="0">
                <a:latin typeface="Book Antiqua" pitchFamily="18" charset="0"/>
                <a:ea typeface="+mj-ea"/>
                <a:cs typeface="+mj-cs"/>
              </a:rPr>
              <a:t>5. Perusahaan Negara (PN)</a:t>
            </a:r>
          </a:p>
        </p:txBody>
      </p:sp>
    </p:spTree>
    <p:extLst>
      <p:ext uri="{BB962C8B-B14F-4D97-AF65-F5344CB8AC3E}">
        <p14:creationId xmlns:p14="http://schemas.microsoft.com/office/powerpoint/2010/main" val="10613673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hangingPunct="1"/>
            <a:r>
              <a:rPr lang="id-ID" smtClean="0">
                <a:latin typeface="Book Antiqua" pitchFamily="18" charset="0"/>
              </a:rPr>
              <a:t>Bentuk Badan Usaha cont...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533400" y="2438400"/>
            <a:ext cx="8382000" cy="36576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id-ID" sz="2800" smtClean="0">
                <a:latin typeface="Book Antiqua" pitchFamily="18" charset="0"/>
              </a:rPr>
              <a:t>	</a:t>
            </a:r>
            <a:r>
              <a:rPr lang="id-ID" sz="2400" smtClean="0">
                <a:latin typeface="Book Antiqua" pitchFamily="18" charset="0"/>
              </a:rPr>
              <a:t>Bentuk perusahaan yang lain di Indonesia adalah Persero, Perusahaan Umum (Perum), Perusahaan Jawatan (Perjan) dan Perusahaan Daerah dimana jenis perusahaan adalah untuk mencari keuntungan bagi negara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95300" y="1314450"/>
            <a:ext cx="6553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id-ID" sz="3200" dirty="0">
              <a:latin typeface="Book Antiqua" pitchFamily="18" charset="0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381000" y="1371600"/>
            <a:ext cx="70485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id-ID" sz="3200" dirty="0">
                <a:latin typeface="Book Antiqua" pitchFamily="18" charset="0"/>
                <a:ea typeface="+mj-ea"/>
                <a:cs typeface="+mj-cs"/>
              </a:rPr>
              <a:t>6. Perusahaan Pemerintah yang lain</a:t>
            </a:r>
          </a:p>
        </p:txBody>
      </p:sp>
    </p:spTree>
    <p:extLst>
      <p:ext uri="{BB962C8B-B14F-4D97-AF65-F5344CB8AC3E}">
        <p14:creationId xmlns:p14="http://schemas.microsoft.com/office/powerpoint/2010/main" val="1392636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-76200" y="274638"/>
            <a:ext cx="8229600" cy="1143000"/>
          </a:xfrm>
        </p:spPr>
        <p:txBody>
          <a:bodyPr/>
          <a:lstStyle/>
          <a:p>
            <a:pPr eaLnBrk="1" hangingPunct="1"/>
            <a:r>
              <a:rPr lang="id-ID" smtClean="0">
                <a:latin typeface="Book Antiqua" pitchFamily="18" charset="0"/>
              </a:rPr>
              <a:t>Bentuk Badan Usaha cont...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533400" y="2362200"/>
            <a:ext cx="8382000" cy="40386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id-ID" sz="2800" smtClean="0">
                <a:latin typeface="Book Antiqua" pitchFamily="18" charset="0"/>
              </a:rPr>
              <a:t>	</a:t>
            </a:r>
            <a:r>
              <a:rPr lang="id-ID" sz="2400" smtClean="0">
                <a:latin typeface="Book Antiqua" pitchFamily="18" charset="0"/>
              </a:rPr>
              <a:t>Merupakan bentuk badan usaha yang bergerak di bidang ekonomi yang bertujuan untuk meningkatkan kesejahteraan anggotanya yang bersifat murni, pribadi dan tidak dapat dialihkan.</a:t>
            </a:r>
          </a:p>
          <a:p>
            <a:pPr eaLnBrk="1" hangingPunct="1">
              <a:buFont typeface="Arial" charset="0"/>
              <a:buNone/>
            </a:pPr>
            <a:r>
              <a:rPr lang="id-ID" sz="2400" smtClean="0">
                <a:latin typeface="Book Antiqua" pitchFamily="18" charset="0"/>
              </a:rPr>
              <a:t>	Jenis organisasi ini bertujuan mensejahterakan anggota berdasarkan persamaan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95300" y="1314450"/>
            <a:ext cx="6553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id-ID" sz="3200" dirty="0">
              <a:latin typeface="Book Antiqua" pitchFamily="18" charset="0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533400" y="1219200"/>
            <a:ext cx="6553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id-ID" sz="3200" dirty="0">
                <a:latin typeface="Book Antiqua" pitchFamily="18" charset="0"/>
                <a:ea typeface="+mj-ea"/>
                <a:cs typeface="+mj-cs"/>
              </a:rPr>
              <a:t>7. Koperasi</a:t>
            </a:r>
          </a:p>
        </p:txBody>
      </p:sp>
    </p:spTree>
    <p:extLst>
      <p:ext uri="{BB962C8B-B14F-4D97-AF65-F5344CB8AC3E}">
        <p14:creationId xmlns:p14="http://schemas.microsoft.com/office/powerpoint/2010/main" val="11867633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id-ID" sz="4000" smtClean="0">
                <a:latin typeface="Book Antiqua" pitchFamily="18" charset="0"/>
              </a:rPr>
              <a:t>Organisasi Bisnis dan Lingkungannya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685800" y="5410200"/>
            <a:ext cx="8001000" cy="1143000"/>
          </a:xfrm>
        </p:spPr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id-ID" smtClean="0">
                <a:latin typeface="Book Antiqua" pitchFamily="18" charset="0"/>
              </a:rPr>
              <a:t>	</a:t>
            </a:r>
            <a:r>
              <a:rPr lang="id-ID" sz="2400" smtClean="0">
                <a:latin typeface="Book Antiqua" pitchFamily="18" charset="0"/>
              </a:rPr>
              <a:t>Chester Bernard menyebutkan bahwa suatu organisasi bisnis merupakan suatu sistem yang terbuka </a:t>
            </a:r>
          </a:p>
        </p:txBody>
      </p:sp>
      <p:pic>
        <p:nvPicPr>
          <p:cNvPr id="43012" name="Picture 5" descr="organisasi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443038"/>
            <a:ext cx="7010400" cy="396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98527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>
                <a:latin typeface="Book Antiqua" pitchFamily="18" charset="0"/>
              </a:rPr>
              <a:t>Minat Wirausaha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mtClean="0">
                <a:latin typeface="Book Antiqua" pitchFamily="18" charset="0"/>
              </a:rPr>
              <a:t>Semua orang dilahirkan sama</a:t>
            </a:r>
          </a:p>
          <a:p>
            <a:r>
              <a:rPr lang="id-ID" smtClean="0">
                <a:latin typeface="Book Antiqua" pitchFamily="18" charset="0"/>
              </a:rPr>
              <a:t>Memiliki peluang yang sama </a:t>
            </a:r>
          </a:p>
          <a:p>
            <a:r>
              <a:rPr lang="id-ID" smtClean="0">
                <a:latin typeface="Book Antiqua" pitchFamily="18" charset="0"/>
              </a:rPr>
              <a:t>Pandai dan kaya </a:t>
            </a:r>
          </a:p>
          <a:p>
            <a:r>
              <a:rPr lang="id-ID" smtClean="0">
                <a:latin typeface="Book Antiqua" pitchFamily="18" charset="0"/>
              </a:rPr>
              <a:t>Setelah lulus mau kemana?ngapain?</a:t>
            </a:r>
          </a:p>
        </p:txBody>
      </p:sp>
    </p:spTree>
    <p:extLst>
      <p:ext uri="{BB962C8B-B14F-4D97-AF65-F5344CB8AC3E}">
        <p14:creationId xmlns:p14="http://schemas.microsoft.com/office/powerpoint/2010/main" val="14381768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</a:t>
            </a:r>
            <a:r>
              <a:rPr lang="en-US" dirty="0" smtClean="0"/>
              <a:t>.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/>
              <a:t>Bisnis</a:t>
            </a:r>
            <a:endParaRPr lang="en-US" dirty="0"/>
          </a:p>
          <a:p>
            <a:r>
              <a:rPr lang="en-US" dirty="0"/>
              <a:t>2</a:t>
            </a:r>
            <a:r>
              <a:rPr lang="en-US" dirty="0" smtClean="0"/>
              <a:t>.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 smtClean="0"/>
              <a:t>sifat-sifat</a:t>
            </a:r>
            <a:r>
              <a:rPr lang="en-US" dirty="0" smtClean="0"/>
              <a:t> </a:t>
            </a:r>
            <a:r>
              <a:rPr lang="en-US" dirty="0" err="1"/>
              <a:t>bisnis</a:t>
            </a:r>
            <a:endParaRPr lang="en-US" dirty="0"/>
          </a:p>
          <a:p>
            <a:r>
              <a:rPr lang="en-US" dirty="0" smtClean="0"/>
              <a:t>3.Mahasiswa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endParaRPr lang="en-US" dirty="0"/>
          </a:p>
          <a:p>
            <a:r>
              <a:rPr lang="en-US" dirty="0" smtClean="0"/>
              <a:t>4.Mahasiswa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Usaha</a:t>
            </a:r>
            <a:endParaRPr lang="en-US" dirty="0"/>
          </a:p>
          <a:p>
            <a:r>
              <a:rPr lang="en-US" dirty="0" smtClean="0"/>
              <a:t>5.Mahasiswa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 smtClean="0"/>
              <a:t>Wirausaha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smtClean="0"/>
              <a:t> Entrepreneur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817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066800"/>
          </a:xfrm>
        </p:spPr>
        <p:txBody>
          <a:bodyPr/>
          <a:lstStyle/>
          <a:p>
            <a:r>
              <a:rPr lang="id-ID" dirty="0" smtClean="0">
                <a:latin typeface="Book Antiqua" pitchFamily="18" charset="0"/>
              </a:rPr>
              <a:t>Arti 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86400"/>
          </a:xfrm>
        </p:spPr>
        <p:txBody>
          <a:bodyPr/>
          <a:lstStyle/>
          <a:p>
            <a:pPr marL="514350" indent="-514350">
              <a:buFont typeface="Arial" charset="0"/>
              <a:buAutoNum type="arabicPeriod"/>
            </a:pPr>
            <a:r>
              <a:rPr lang="id-ID" sz="2800" smtClean="0">
                <a:latin typeface="Book Antiqua" pitchFamily="18" charset="0"/>
              </a:rPr>
              <a:t>Proses menciptakan sesuatu yang lain dengan menggunakan waktu dan kegiatan disertai modal dan resiko serta menerima balasa jasa dan kepuasan serta kebebasan pribadi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id-ID" sz="2800" smtClean="0">
                <a:latin typeface="Book Antiqua" pitchFamily="18" charset="0"/>
              </a:rPr>
              <a:t>Kemampuan melihat dan menilai kesempatan-kesempatan(peluang) bisnis serta kemampuan mengoptimalisasikan sumberdaya dan mengambil tindakan serta bermotivasi tinggi dalam mengambil resiko dalam rangka mensukseskan bisnisnya</a:t>
            </a:r>
          </a:p>
        </p:txBody>
      </p:sp>
    </p:spTree>
    <p:extLst>
      <p:ext uri="{BB962C8B-B14F-4D97-AF65-F5344CB8AC3E}">
        <p14:creationId xmlns:p14="http://schemas.microsoft.com/office/powerpoint/2010/main" val="7748588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>
                <a:latin typeface="Book Antiqua" pitchFamily="18" charset="0"/>
              </a:rPr>
              <a:t>Enterpreneur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charset="0"/>
              <a:buNone/>
            </a:pPr>
            <a:r>
              <a:rPr lang="id-ID" sz="2800" smtClean="0">
                <a:latin typeface="Book Antiqua" pitchFamily="18" charset="0"/>
              </a:rPr>
              <a:t>Entre </a:t>
            </a:r>
            <a:r>
              <a:rPr lang="id-ID" sz="2800" smtClean="0">
                <a:latin typeface="Book Antiqua" pitchFamily="18" charset="0"/>
                <a:sym typeface="Wingdings" pitchFamily="2" charset="2"/>
              </a:rPr>
              <a:t> berasal dari kata entrependere (bahasa france) yang artinya sebuah usaha yang berani dan penuh resiko</a:t>
            </a:r>
          </a:p>
          <a:p>
            <a:pPr>
              <a:buFont typeface="Arial" charset="0"/>
              <a:buNone/>
            </a:pPr>
            <a:r>
              <a:rPr lang="id-ID" sz="2800" smtClean="0">
                <a:latin typeface="Book Antiqua" pitchFamily="18" charset="0"/>
              </a:rPr>
              <a:t>Orang yang menciptakan pekerjaan yang berguna bagi diri sendiri</a:t>
            </a:r>
          </a:p>
          <a:p>
            <a:pPr>
              <a:buFont typeface="Arial" charset="0"/>
              <a:buNone/>
            </a:pPr>
            <a:r>
              <a:rPr lang="id-ID" sz="2800" smtClean="0">
                <a:latin typeface="Book Antiqua" pitchFamily="18" charset="0"/>
              </a:rPr>
              <a:t>Orang yang mampu mengolah sumber daya yang ada menjadi sebuah produk yang mempunyai nilai</a:t>
            </a:r>
          </a:p>
          <a:p>
            <a:pPr>
              <a:buFont typeface="Arial" charset="0"/>
              <a:buNone/>
            </a:pPr>
            <a:r>
              <a:rPr lang="id-ID" sz="2800" smtClean="0">
                <a:latin typeface="Book Antiqua" pitchFamily="18" charset="0"/>
              </a:rPr>
              <a:t>Mencari keuntungan dari peluang yang belum digarap orang lain</a:t>
            </a:r>
          </a:p>
          <a:p>
            <a:pPr>
              <a:buFont typeface="Arial" charset="0"/>
              <a:buNone/>
            </a:pPr>
            <a:endParaRPr lang="id-ID" smtClean="0"/>
          </a:p>
          <a:p>
            <a:pPr>
              <a:buFont typeface="Arial" charset="0"/>
              <a:buNone/>
            </a:pPr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37979169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id-ID" sz="2800" dirty="0" smtClean="0">
                <a:latin typeface="Book Antiqua" pitchFamily="18" charset="0"/>
              </a:rPr>
              <a:t>Entrepreneur menurut Peggy&amp;Charles(1999) harus memiliki 4 unsur pokok :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id-ID" sz="2800" dirty="0" smtClean="0">
                <a:latin typeface="Book Antiqua" pitchFamily="18" charset="0"/>
              </a:rPr>
              <a:t>Kemampuan (IQ&amp;Skill) : dapat membaca peluang, berinovasi, mengelola, menjual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id-ID" sz="2800" dirty="0" smtClean="0">
                <a:latin typeface="Book Antiqua" pitchFamily="18" charset="0"/>
              </a:rPr>
              <a:t>Keberanian (EQ&amp;Mental) : mengatasi ketakutan, mengendalikan resiko, keluar dari zona kenyamanan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id-ID" sz="2800" dirty="0" smtClean="0">
                <a:latin typeface="Book Antiqua" pitchFamily="18" charset="0"/>
              </a:rPr>
              <a:t>Keteguhan hati (motivasi diri) : ulet, pantang menyerah, teguh dalam keyakinan, kekuatan akan pikiran bahwa anda juga bisa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id-ID" sz="2800" dirty="0" smtClean="0">
                <a:latin typeface="Book Antiqua" pitchFamily="18" charset="0"/>
              </a:rPr>
              <a:t>Kreativitas : mampu mencari peluang</a:t>
            </a:r>
            <a:endParaRPr lang="id-ID" sz="2800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40439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Terima</a:t>
            </a:r>
            <a:r>
              <a:rPr lang="en-US" dirty="0" smtClean="0"/>
              <a:t> </a:t>
            </a:r>
            <a:r>
              <a:rPr lang="en-US" dirty="0" err="1" smtClean="0"/>
              <a:t>Kasih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281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Referensi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Jeff </a:t>
            </a:r>
            <a:r>
              <a:rPr lang="en-US" dirty="0"/>
              <a:t>Madura, Introduction to Business, </a:t>
            </a:r>
            <a:r>
              <a:rPr lang="en-US" dirty="0" smtClean="0"/>
              <a:t> </a:t>
            </a:r>
            <a:r>
              <a:rPr lang="en-US" dirty="0" err="1" smtClean="0"/>
              <a:t>Jilid</a:t>
            </a:r>
            <a:r>
              <a:rPr lang="en-US" dirty="0" smtClean="0"/>
              <a:t> </a:t>
            </a:r>
            <a:r>
              <a:rPr lang="en-US" dirty="0"/>
              <a:t>1 &amp; 2, </a:t>
            </a:r>
            <a:r>
              <a:rPr lang="en-US" dirty="0" smtClean="0"/>
              <a:t>Fourth </a:t>
            </a:r>
            <a:r>
              <a:rPr lang="en-US" dirty="0" err="1" smtClean="0"/>
              <a:t>Editon</a:t>
            </a:r>
            <a:r>
              <a:rPr lang="en-US" dirty="0"/>
              <a:t> </a:t>
            </a:r>
            <a:r>
              <a:rPr lang="en-US" dirty="0" smtClean="0"/>
              <a:t>2</a:t>
            </a:r>
            <a:r>
              <a:rPr lang="en-US" dirty="0"/>
              <a:t>.</a:t>
            </a:r>
          </a:p>
          <a:p>
            <a:r>
              <a:rPr lang="en-US" dirty="0" smtClean="0"/>
              <a:t>Ricky </a:t>
            </a:r>
            <a:r>
              <a:rPr lang="en-US" dirty="0"/>
              <a:t>W. Griffin, </a:t>
            </a:r>
            <a:r>
              <a:rPr lang="en-US" dirty="0" err="1"/>
              <a:t>Bisnis</a:t>
            </a:r>
            <a:r>
              <a:rPr lang="en-US" dirty="0"/>
              <a:t>, </a:t>
            </a:r>
            <a:r>
              <a:rPr lang="en-US" dirty="0" err="1"/>
              <a:t>Edisi</a:t>
            </a:r>
            <a:r>
              <a:rPr lang="en-US" dirty="0"/>
              <a:t> 8</a:t>
            </a:r>
            <a:r>
              <a:rPr lang="en-US" dirty="0" smtClean="0"/>
              <a:t>, </a:t>
            </a:r>
            <a:r>
              <a:rPr lang="en-US" dirty="0" err="1" smtClean="0"/>
              <a:t>Jilid</a:t>
            </a:r>
            <a:r>
              <a:rPr lang="en-US" dirty="0" smtClean="0"/>
              <a:t> </a:t>
            </a:r>
            <a:r>
              <a:rPr lang="en-US" dirty="0"/>
              <a:t>1 &amp; </a:t>
            </a:r>
            <a:r>
              <a:rPr lang="en-US" dirty="0" smtClean="0"/>
              <a:t>2 </a:t>
            </a:r>
            <a:r>
              <a:rPr lang="en-US" dirty="0" err="1" smtClean="0"/>
              <a:t>Penerbit</a:t>
            </a:r>
            <a:r>
              <a:rPr lang="en-US" dirty="0" smtClean="0"/>
              <a:t> </a:t>
            </a:r>
            <a:r>
              <a:rPr lang="en-US" dirty="0" err="1" smtClean="0"/>
              <a:t>Erlangga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500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berguna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menjalankan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. </a:t>
            </a:r>
          </a:p>
          <a:p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diambil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kata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Inggris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manage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arti</a:t>
            </a:r>
            <a:r>
              <a:rPr lang="en-US" dirty="0"/>
              <a:t> </a:t>
            </a:r>
            <a:r>
              <a:rPr lang="en-US" dirty="0" err="1"/>
              <a:t>mengatur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mengelola</a:t>
            </a:r>
            <a:r>
              <a:rPr lang="en-US" dirty="0"/>
              <a:t>.</a:t>
            </a:r>
          </a:p>
          <a:p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: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/>
              <a:t>ilmu</a:t>
            </a:r>
            <a:r>
              <a:rPr lang="en-US" dirty="0"/>
              <a:t> yang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yang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pengaturan</a:t>
            </a:r>
            <a:r>
              <a:rPr lang="en-US" dirty="0"/>
              <a:t>, </a:t>
            </a:r>
            <a:r>
              <a:rPr lang="en-US" dirty="0" err="1"/>
              <a:t>perancangan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pengawasan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497615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>
                <a:latin typeface="Book Antiqua" pitchFamily="18" charset="0"/>
              </a:rPr>
              <a:t>Bisnis</a:t>
            </a:r>
            <a:endParaRPr lang="id-ID" dirty="0" smtClean="0">
              <a:latin typeface="Book Antiqua" pitchFamily="18" charset="0"/>
            </a:endParaRP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id-ID" smtClean="0">
                <a:latin typeface="Book Antiqua" pitchFamily="18" charset="0"/>
              </a:rPr>
              <a:t>Raymond E.Glos dalam bukunya “Business : Its Nature and Environment: An Introduction”</a:t>
            </a:r>
          </a:p>
          <a:p>
            <a:pPr algn="just" eaLnBrk="1" hangingPunct="1">
              <a:buFont typeface="Arial" charset="0"/>
              <a:buNone/>
            </a:pPr>
            <a:r>
              <a:rPr lang="id-ID" smtClean="0">
                <a:latin typeface="Book Antiqua" pitchFamily="18" charset="0"/>
              </a:rPr>
              <a:t>Bisnis </a:t>
            </a:r>
            <a:r>
              <a:rPr lang="id-ID" sz="2400" smtClean="0">
                <a:latin typeface="Book Antiqua" pitchFamily="18" charset="0"/>
              </a:rPr>
              <a:t>adalah seluruh kegiatan yang diorganisasikan oleh orang-orang yang berkecimpung di dalam bidang perindustrian dimana sebuah perusahaan atau organisasi melakukan perbaikan-perbaikan standar serta kualitas produk</a:t>
            </a:r>
          </a:p>
        </p:txBody>
      </p:sp>
    </p:spTree>
    <p:extLst>
      <p:ext uri="{BB962C8B-B14F-4D97-AF65-F5344CB8AC3E}">
        <p14:creationId xmlns:p14="http://schemas.microsoft.com/office/powerpoint/2010/main" val="28077260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mengatur</a:t>
            </a:r>
            <a:r>
              <a:rPr lang="en-US" dirty="0"/>
              <a:t> </a:t>
            </a:r>
            <a:r>
              <a:rPr lang="en-US" dirty="0" err="1"/>
              <a:t>penjualan</a:t>
            </a:r>
            <a:r>
              <a:rPr lang="en-US" dirty="0"/>
              <a:t> </a:t>
            </a:r>
            <a:r>
              <a:rPr lang="en-US" dirty="0" err="1"/>
              <a:t>produk-produk</a:t>
            </a:r>
            <a:r>
              <a:rPr lang="en-US" dirty="0"/>
              <a:t> agar </a:t>
            </a:r>
            <a:r>
              <a:rPr lang="en-US" dirty="0" err="1"/>
              <a:t>dapat</a:t>
            </a:r>
            <a:r>
              <a:rPr lang="en-US" dirty="0"/>
              <a:t> 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keuntungan</a:t>
            </a:r>
            <a:r>
              <a:rPr lang="en-US" dirty="0"/>
              <a:t> </a:t>
            </a:r>
            <a:r>
              <a:rPr lang="en-US" dirty="0" err="1"/>
              <a:t>sebesar</a:t>
            </a:r>
            <a:r>
              <a:rPr lang="en-US" dirty="0"/>
              <a:t> </a:t>
            </a:r>
            <a:r>
              <a:rPr lang="en-US" dirty="0" err="1"/>
              <a:t>besarnya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pelakunya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berguna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pelaku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menjalankan</a:t>
            </a:r>
            <a:r>
              <a:rPr lang="en-US" dirty="0"/>
              <a:t> </a:t>
            </a:r>
            <a:r>
              <a:rPr lang="en-US" dirty="0" err="1"/>
              <a:t>bisnisnya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menghindari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resiko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12104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693" indent="0">
              <a:buNone/>
            </a:pP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mencakup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komponen</a:t>
            </a:r>
            <a:r>
              <a:rPr lang="en-US" dirty="0"/>
              <a:t> yang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yang lain. </a:t>
            </a:r>
          </a:p>
          <a:p>
            <a:pPr marL="109693" indent="0">
              <a:buNone/>
            </a:pPr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lain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smtClean="0"/>
              <a:t> :</a:t>
            </a:r>
            <a:endParaRPr lang="en-US" dirty="0"/>
          </a:p>
          <a:p>
            <a:r>
              <a:rPr lang="en-US" dirty="0" err="1" smtClean="0"/>
              <a:t>Manajemen</a:t>
            </a:r>
            <a:endParaRPr lang="en-US" dirty="0" smtClean="0"/>
          </a:p>
          <a:p>
            <a:r>
              <a:rPr lang="en-US" dirty="0" smtClean="0"/>
              <a:t>Branding</a:t>
            </a:r>
            <a:endParaRPr lang="en-US" dirty="0"/>
          </a:p>
          <a:p>
            <a:r>
              <a:rPr lang="en-US" dirty="0" err="1" smtClean="0"/>
              <a:t>Servis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endParaRPr lang="en-US" dirty="0"/>
          </a:p>
          <a:p>
            <a:r>
              <a:rPr lang="en-US" dirty="0" smtClean="0"/>
              <a:t>Partner (</a:t>
            </a:r>
            <a:r>
              <a:rPr lang="en-US" dirty="0" err="1" smtClean="0"/>
              <a:t>Relasi</a:t>
            </a:r>
            <a:r>
              <a:rPr lang="en-US" dirty="0" smtClean="0"/>
              <a:t> )</a:t>
            </a:r>
            <a:endParaRPr lang="en-US" dirty="0"/>
          </a:p>
          <a:p>
            <a:r>
              <a:rPr lang="en-US" dirty="0" err="1" smtClean="0"/>
              <a:t>Pelanggan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648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err="1" smtClean="0"/>
              <a:t>Manajemen</a:t>
            </a:r>
            <a:r>
              <a:rPr lang="en-US" b="1" dirty="0" smtClean="0"/>
              <a:t> </a:t>
            </a:r>
          </a:p>
          <a:p>
            <a:pPr marL="402207" lvl="1" indent="0">
              <a:buNone/>
            </a:pP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komponen</a:t>
            </a:r>
            <a:r>
              <a:rPr lang="en-US" dirty="0"/>
              <a:t> yang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agar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berhasil</a:t>
            </a:r>
            <a:r>
              <a:rPr lang="en-US" dirty="0"/>
              <a:t>.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rencana</a:t>
            </a:r>
            <a:r>
              <a:rPr lang="en-US" dirty="0"/>
              <a:t>, </a:t>
            </a:r>
            <a:r>
              <a:rPr lang="en-US" dirty="0" err="1"/>
              <a:t>mengelola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menjalankan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. </a:t>
            </a:r>
          </a:p>
          <a:p>
            <a:r>
              <a:rPr lang="en-US" b="1" dirty="0" smtClean="0"/>
              <a:t>Branding</a:t>
            </a:r>
          </a:p>
          <a:p>
            <a:pPr marL="402207" lvl="1" indent="0">
              <a:buNone/>
            </a:pPr>
            <a:r>
              <a:rPr lang="en-US" dirty="0" smtClean="0"/>
              <a:t>Branding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pembuatan</a:t>
            </a:r>
            <a:r>
              <a:rPr lang="en-US" dirty="0"/>
              <a:t> </a:t>
            </a:r>
            <a:r>
              <a:rPr lang="en-US" dirty="0" err="1"/>
              <a:t>merek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komponen</a:t>
            </a:r>
            <a:r>
              <a:rPr lang="en-US" dirty="0"/>
              <a:t> yang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citra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yang </a:t>
            </a:r>
            <a:r>
              <a:rPr lang="en-US" dirty="0" err="1"/>
              <a:t>nantinya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mendukung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pencapaian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keberhasilan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.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pembuatan</a:t>
            </a:r>
            <a:r>
              <a:rPr lang="en-US" dirty="0"/>
              <a:t> </a:t>
            </a:r>
            <a:r>
              <a:rPr lang="en-US" dirty="0" err="1"/>
              <a:t>merek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tepat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potensi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 yang </a:t>
            </a:r>
            <a:r>
              <a:rPr lang="en-US" dirty="0" err="1"/>
              <a:t>tertarik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</a:t>
            </a:r>
          </a:p>
          <a:p>
            <a:pPr marL="109693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188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err="1" smtClean="0"/>
              <a:t>Layanan</a:t>
            </a:r>
            <a:endParaRPr lang="en-US" b="1" dirty="0" smtClean="0"/>
          </a:p>
          <a:p>
            <a:pPr marL="402207" lvl="1" indent="0">
              <a:buNone/>
            </a:pPr>
            <a:r>
              <a:rPr lang="en-US" dirty="0" err="1" smtClean="0"/>
              <a:t>Servis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yang </a:t>
            </a:r>
            <a:r>
              <a:rPr lang="en-US" dirty="0" err="1"/>
              <a:t>ditawarkan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. </a:t>
            </a:r>
          </a:p>
          <a:p>
            <a:r>
              <a:rPr lang="en-US" b="1" dirty="0" smtClean="0"/>
              <a:t>Partner (</a:t>
            </a:r>
            <a:r>
              <a:rPr lang="en-US" b="1" dirty="0" err="1" smtClean="0"/>
              <a:t>Relasi</a:t>
            </a:r>
            <a:r>
              <a:rPr lang="en-US" b="1" dirty="0" smtClean="0"/>
              <a:t>)</a:t>
            </a:r>
          </a:p>
          <a:p>
            <a:pPr marL="402207" lvl="1" indent="0">
              <a:buNone/>
            </a:pP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yang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berperan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pencapaian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kesuksesan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. </a:t>
            </a:r>
          </a:p>
          <a:p>
            <a:r>
              <a:rPr lang="en-US" b="1" dirty="0" err="1"/>
              <a:t>Pelanggan</a:t>
            </a:r>
            <a:r>
              <a:rPr lang="en-US" dirty="0"/>
              <a:t> </a:t>
            </a:r>
            <a:endParaRPr lang="en-US" dirty="0" smtClean="0"/>
          </a:p>
          <a:p>
            <a:pPr marL="402207" lvl="1" indent="0">
              <a:buNone/>
            </a:pP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/>
              <a:t>konsumen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yang </a:t>
            </a:r>
            <a:r>
              <a:rPr lang="en-US" dirty="0" err="1"/>
              <a:t>ditawarkan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produsen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peran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keuntungan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.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pelanggan</a:t>
            </a:r>
            <a:r>
              <a:rPr lang="en-US" dirty="0"/>
              <a:t> </a:t>
            </a:r>
            <a:r>
              <a:rPr lang="en-US" dirty="0" err="1"/>
              <a:t>pastinya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keuntungan</a:t>
            </a:r>
            <a:r>
              <a:rPr lang="en-US" dirty="0"/>
              <a:t> yang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produsen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547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8490</TotalTime>
  <Words>716</Words>
  <Application>Microsoft Office PowerPoint</Application>
  <PresentationFormat>On-screen Show (4:3)</PresentationFormat>
  <Paragraphs>100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Urban</vt:lpstr>
      <vt:lpstr>Manajemen Bisnis</vt:lpstr>
      <vt:lpstr>Objective</vt:lpstr>
      <vt:lpstr>Referensi</vt:lpstr>
      <vt:lpstr>Manajemen Bisnis</vt:lpstr>
      <vt:lpstr>Bisnis</vt:lpstr>
      <vt:lpstr>Definisi Manajemen Bisnis</vt:lpstr>
      <vt:lpstr>Komponen Bisnis</vt:lpstr>
      <vt:lpstr>Komponen Bisnis </vt:lpstr>
      <vt:lpstr>Komponen Bisnis </vt:lpstr>
      <vt:lpstr>Bentuk Badan Usaha</vt:lpstr>
      <vt:lpstr>Bentuk Badan Usaha cont...</vt:lpstr>
      <vt:lpstr>Bentuk Badan Usaha cont...</vt:lpstr>
      <vt:lpstr>Bentuk Badan Usaha cont...</vt:lpstr>
      <vt:lpstr>Bentuk Badan Usaha cont...</vt:lpstr>
      <vt:lpstr>Bentuk Badan Usaha cont...</vt:lpstr>
      <vt:lpstr>Bentuk Badan Usaha cont...</vt:lpstr>
      <vt:lpstr>Bentuk Badan Usaha cont...</vt:lpstr>
      <vt:lpstr>Organisasi Bisnis dan Lingkungannya</vt:lpstr>
      <vt:lpstr>Minat Wirausaha</vt:lpstr>
      <vt:lpstr>Arti </vt:lpstr>
      <vt:lpstr>Enterpreneur</vt:lpstr>
      <vt:lpstr>PowerPoint Presentation</vt:lpstr>
      <vt:lpstr>Terima 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Sistem Informasi</dc:title>
  <dc:creator>Marcello Singadji</dc:creator>
  <cp:lastModifiedBy>Chaerul</cp:lastModifiedBy>
  <cp:revision>595</cp:revision>
  <dcterms:created xsi:type="dcterms:W3CDTF">2011-09-16T02:11:44Z</dcterms:created>
  <dcterms:modified xsi:type="dcterms:W3CDTF">2017-02-06T01:01:24Z</dcterms:modified>
</cp:coreProperties>
</file>