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1"/>
  </p:notesMasterIdLst>
  <p:sldIdLst>
    <p:sldId id="329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1" autoAdjust="0"/>
    <p:restoredTop sz="78391" autoAdjust="0"/>
  </p:normalViewPr>
  <p:slideViewPr>
    <p:cSldViewPr>
      <p:cViewPr>
        <p:scale>
          <a:sx n="59" d="100"/>
          <a:sy n="59" d="100"/>
        </p:scale>
        <p:origin x="-16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02/03/2017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0F9B79-B04D-4330-8335-81971669875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62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Kontinjensi (</a:t>
            </a:r>
            <a:r>
              <a:rPr lang="en-US" altLang="en-US" i="1" smtClean="0"/>
              <a:t>contingency</a:t>
            </a:r>
            <a:r>
              <a:rPr lang="en-US" altLang="en-US" smtClean="0"/>
              <a:t>) adalah suatu keadaan atau situasi yang diperkirakan akan segera terjadi, tetapi mungkin juga tidak akan terjadi (Oxford Dictionary &amp; BNPB, 2011).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E199DD7-24C8-44C4-A1C3-BD98FE929314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Kontinjensi (</a:t>
            </a:r>
            <a:r>
              <a:rPr lang="en-US" altLang="en-US" i="1" smtClean="0"/>
              <a:t>contingency</a:t>
            </a:r>
            <a:r>
              <a:rPr lang="en-US" altLang="en-US" smtClean="0"/>
              <a:t>) adalah suatu keadaan atau situasi yang diperkirakan akan segera terjadi, tetapi mungkin juga tidak akan terjadi (Oxford Dictionary &amp; BNPB, 2011).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9489B0A8-64B5-4788-AA54-AC391ADDF8DA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02/03/2017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02/03/2017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02/03/2017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0312" y="6400800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02/03/2017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1325880" cy="4572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02/03/2017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02/03/2017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02/03/2017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02/03/2017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02/03/2017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02/03/2017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02/03/2017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02/03/2017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Chapter 5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smtClean="0"/>
              <a:t>Factors Influencing Knowledge Management</a:t>
            </a:r>
          </a:p>
        </p:txBody>
      </p:sp>
    </p:spTree>
    <p:extLst>
      <p:ext uri="{BB962C8B-B14F-4D97-AF65-F5344CB8AC3E}">
        <p14:creationId xmlns:p14="http://schemas.microsoft.com/office/powerpoint/2010/main" val="61518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Task </a:t>
            </a:r>
            <a:r>
              <a:rPr lang="en-US" altLang="en-US" dirty="0" smtClean="0"/>
              <a:t>Interdependence (</a:t>
            </a:r>
            <a:r>
              <a:rPr lang="en-US" altLang="en-US" dirty="0" err="1" smtClean="0"/>
              <a:t>Keterkaitan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Pekerjaan</a:t>
            </a:r>
            <a:r>
              <a:rPr lang="en-US" altLang="en-US" dirty="0" smtClean="0"/>
              <a:t>)</a:t>
            </a:r>
            <a:endParaRPr lang="en-US" altLang="en-US" dirty="0" smtClean="0"/>
          </a:p>
        </p:txBody>
      </p:sp>
      <p:sp>
        <p:nvSpPr>
          <p:cNvPr id="1229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Menunjukkan sejauh mana prestasi subunit untuk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id-ID" dirty="0" smtClean="0"/>
              <a:t>tujuan </a:t>
            </a:r>
            <a:r>
              <a:rPr lang="id-ID" dirty="0"/>
              <a:t>tergantung pada upaya subunit </a:t>
            </a:r>
            <a:r>
              <a:rPr lang="id-ID" dirty="0" smtClean="0"/>
              <a:t>lainnya</a:t>
            </a:r>
            <a:endParaRPr lang="en-US" dirty="0" smtClean="0"/>
          </a:p>
          <a:p>
            <a:r>
              <a:rPr lang="id-ID" dirty="0" smtClean="0"/>
              <a:t>Kinerja </a:t>
            </a:r>
            <a:r>
              <a:rPr lang="en-US" altLang="en-US" dirty="0"/>
              <a:t>interdependent tasks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pekerjaan</a:t>
            </a:r>
            <a:r>
              <a:rPr lang="en-US" altLang="en-US" dirty="0" smtClean="0"/>
              <a:t> </a:t>
            </a:r>
            <a:r>
              <a:rPr lang="id-ID" dirty="0" smtClean="0"/>
              <a:t>yang </a:t>
            </a:r>
            <a:r>
              <a:rPr lang="id-ID" dirty="0"/>
              <a:t>saling </a:t>
            </a:r>
            <a:r>
              <a:rPr lang="id-ID" dirty="0" smtClean="0"/>
              <a:t>bergantung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id-ID" dirty="0"/>
              <a:t>terutama bergantung pada interaksi yang dinamis di mana masing-masing unit pengetahuan digabungkan dan diubah melalui komunikasi dan koordinasi antar kelompok fungsional yang </a:t>
            </a:r>
            <a:r>
              <a:rPr lang="id-ID" dirty="0" smtClean="0"/>
              <a:t>berbeda</a:t>
            </a:r>
            <a:endParaRPr lang="en-US" altLang="en-US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373024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Knowledge Characteristics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Explicit vs. tacit</a:t>
            </a:r>
          </a:p>
          <a:p>
            <a:pPr eaLnBrk="1" hangingPunct="1"/>
            <a:r>
              <a:rPr lang="en-US" altLang="en-US" smtClean="0"/>
              <a:t>Procedural vs. declarative</a:t>
            </a:r>
          </a:p>
          <a:p>
            <a:pPr eaLnBrk="1" hangingPunct="1"/>
            <a:r>
              <a:rPr lang="en-US" altLang="en-US" smtClean="0"/>
              <a:t>General vs. specific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209876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838200" y="4768850"/>
            <a:ext cx="2286000" cy="8048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17475" indent="-1174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en-US" altLang="en-US" sz="1400" b="1">
                <a:latin typeface="Arial" charset="0"/>
                <a:cs typeface="Times New Roman" pitchFamily="18" charset="0"/>
              </a:rPr>
              <a:t>Capture</a:t>
            </a:r>
            <a:r>
              <a:rPr lang="en-US" altLang="en-US" sz="1400">
                <a:latin typeface="Arial" charset="0"/>
                <a:cs typeface="Times New Roman" pitchFamily="18" charset="0"/>
              </a:rPr>
              <a:t> </a:t>
            </a:r>
          </a:p>
          <a:p>
            <a:pPr>
              <a:spcBef>
                <a:spcPct val="5000"/>
              </a:spcBef>
              <a:spcAft>
                <a:spcPct val="5000"/>
              </a:spcAft>
              <a:buFontTx/>
              <a:buChar char="•"/>
            </a:pPr>
            <a:r>
              <a:rPr lang="en-US" altLang="en-US" sz="1400" b="1">
                <a:latin typeface="Arial" charset="0"/>
                <a:cs typeface="Times New Roman" pitchFamily="18" charset="0"/>
              </a:rPr>
              <a:t>Tacit</a:t>
            </a:r>
            <a:r>
              <a:rPr lang="en-US" altLang="en-US" sz="1400">
                <a:latin typeface="Arial" charset="0"/>
                <a:cs typeface="Times New Roman" pitchFamily="18" charset="0"/>
              </a:rPr>
              <a:t>: Externalization </a:t>
            </a:r>
          </a:p>
          <a:p>
            <a:pPr>
              <a:spcBef>
                <a:spcPct val="5000"/>
              </a:spcBef>
              <a:spcAft>
                <a:spcPct val="5000"/>
              </a:spcAft>
              <a:buFontTx/>
              <a:buChar char="•"/>
            </a:pPr>
            <a:r>
              <a:rPr lang="en-US" altLang="en-US" sz="1400" b="1">
                <a:latin typeface="Arial" charset="0"/>
                <a:cs typeface="Times New Roman" pitchFamily="18" charset="0"/>
              </a:rPr>
              <a:t>Explicit</a:t>
            </a:r>
            <a:r>
              <a:rPr lang="en-US" altLang="en-US" sz="1400">
                <a:latin typeface="Arial" charset="0"/>
                <a:cs typeface="Times New Roman" pitchFamily="18" charset="0"/>
              </a:rPr>
              <a:t>: Internalization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4038600" y="3792538"/>
            <a:ext cx="1838325" cy="804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117475" indent="-1174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en-US" altLang="en-US" sz="1400" b="1">
                <a:latin typeface="Arial" charset="0"/>
                <a:cs typeface="Times New Roman" pitchFamily="18" charset="0"/>
              </a:rPr>
              <a:t>Sharing</a:t>
            </a:r>
          </a:p>
          <a:p>
            <a:pPr>
              <a:spcBef>
                <a:spcPct val="5000"/>
              </a:spcBef>
              <a:spcAft>
                <a:spcPct val="5000"/>
              </a:spcAft>
              <a:buFontTx/>
              <a:buChar char="•"/>
            </a:pPr>
            <a:r>
              <a:rPr lang="en-US" altLang="en-US" sz="1400" b="1">
                <a:latin typeface="Arial" charset="0"/>
                <a:cs typeface="Times New Roman" pitchFamily="18" charset="0"/>
              </a:rPr>
              <a:t>Tacit</a:t>
            </a:r>
            <a:r>
              <a:rPr lang="en-US" altLang="en-US" sz="1400">
                <a:latin typeface="Arial" charset="0"/>
                <a:cs typeface="Times New Roman" pitchFamily="18" charset="0"/>
              </a:rPr>
              <a:t>: Socialization</a:t>
            </a:r>
          </a:p>
          <a:p>
            <a:pPr>
              <a:spcBef>
                <a:spcPct val="5000"/>
              </a:spcBef>
              <a:spcAft>
                <a:spcPct val="5000"/>
              </a:spcAft>
              <a:buFontTx/>
              <a:buChar char="•"/>
            </a:pPr>
            <a:r>
              <a:rPr lang="en-US" altLang="en-US" sz="1400" b="1">
                <a:latin typeface="Arial" charset="0"/>
                <a:cs typeface="Times New Roman" pitchFamily="18" charset="0"/>
              </a:rPr>
              <a:t>Explicit</a:t>
            </a:r>
            <a:r>
              <a:rPr lang="en-US" altLang="en-US" sz="1400">
                <a:latin typeface="Arial" charset="0"/>
                <a:cs typeface="Times New Roman" pitchFamily="18" charset="0"/>
              </a:rPr>
              <a:t>: Exchange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6332538" y="3790950"/>
            <a:ext cx="2211387" cy="8048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117475" indent="-1174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en-US" altLang="en-US" sz="1400" b="1">
                <a:latin typeface="Arial" charset="0"/>
                <a:cs typeface="Times New Roman" pitchFamily="18" charset="0"/>
              </a:rPr>
              <a:t>Application </a:t>
            </a:r>
          </a:p>
          <a:p>
            <a:pPr>
              <a:spcBef>
                <a:spcPct val="5000"/>
              </a:spcBef>
              <a:spcAft>
                <a:spcPct val="5000"/>
              </a:spcAft>
              <a:buFontTx/>
              <a:buChar char="•"/>
            </a:pPr>
            <a:r>
              <a:rPr lang="en-US" altLang="en-US" sz="1400" b="1">
                <a:latin typeface="Arial" charset="0"/>
                <a:cs typeface="Times New Roman" pitchFamily="18" charset="0"/>
              </a:rPr>
              <a:t>Tacit/Explicit</a:t>
            </a:r>
            <a:r>
              <a:rPr lang="en-US" altLang="en-US" sz="1400">
                <a:latin typeface="Arial" charset="0"/>
                <a:cs typeface="Times New Roman" pitchFamily="18" charset="0"/>
              </a:rPr>
              <a:t>: Direction</a:t>
            </a:r>
          </a:p>
          <a:p>
            <a:pPr>
              <a:spcBef>
                <a:spcPct val="5000"/>
              </a:spcBef>
              <a:spcAft>
                <a:spcPct val="5000"/>
              </a:spcAft>
              <a:buFontTx/>
              <a:buChar char="•"/>
            </a:pPr>
            <a:r>
              <a:rPr lang="en-US" altLang="en-US" sz="1400" b="1">
                <a:latin typeface="Arial" charset="0"/>
                <a:cs typeface="Times New Roman" pitchFamily="18" charset="0"/>
              </a:rPr>
              <a:t>Tacit/Explicit</a:t>
            </a:r>
            <a:r>
              <a:rPr lang="en-US" altLang="en-US" sz="1400">
                <a:latin typeface="Arial" charset="0"/>
                <a:cs typeface="Times New Roman" pitchFamily="18" charset="0"/>
              </a:rPr>
              <a:t>: Routines</a:t>
            </a: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838200" y="2879725"/>
            <a:ext cx="2286000" cy="8048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17475" indent="-1174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en-US" altLang="en-US" sz="1400" b="1">
                <a:latin typeface="Arial" charset="0"/>
                <a:cs typeface="Times New Roman" pitchFamily="18" charset="0"/>
              </a:rPr>
              <a:t>Discovery</a:t>
            </a:r>
          </a:p>
          <a:p>
            <a:pPr>
              <a:spcBef>
                <a:spcPct val="5000"/>
              </a:spcBef>
              <a:spcAft>
                <a:spcPct val="5000"/>
              </a:spcAft>
              <a:buFontTx/>
              <a:buChar char="•"/>
            </a:pPr>
            <a:r>
              <a:rPr lang="en-US" altLang="en-US" sz="1400" b="1">
                <a:latin typeface="Arial" charset="0"/>
                <a:cs typeface="Times New Roman" pitchFamily="18" charset="0"/>
              </a:rPr>
              <a:t>Explicit</a:t>
            </a:r>
            <a:r>
              <a:rPr lang="en-US" altLang="en-US" sz="1400">
                <a:latin typeface="Arial" charset="0"/>
                <a:cs typeface="Times New Roman" pitchFamily="18" charset="0"/>
              </a:rPr>
              <a:t>: Combination</a:t>
            </a:r>
          </a:p>
          <a:p>
            <a:pPr>
              <a:spcBef>
                <a:spcPct val="5000"/>
              </a:spcBef>
              <a:spcAft>
                <a:spcPct val="5000"/>
              </a:spcAft>
              <a:buFontTx/>
              <a:buChar char="•"/>
            </a:pPr>
            <a:r>
              <a:rPr lang="en-US" altLang="en-US" sz="1400" b="1">
                <a:latin typeface="Arial" charset="0"/>
                <a:cs typeface="Times New Roman" pitchFamily="18" charset="0"/>
              </a:rPr>
              <a:t>Tacit</a:t>
            </a:r>
            <a:r>
              <a:rPr lang="en-US" altLang="en-US" sz="1400">
                <a:latin typeface="Arial" charset="0"/>
                <a:cs typeface="Times New Roman" pitchFamily="18" charset="0"/>
              </a:rPr>
              <a:t>: Socialization</a:t>
            </a:r>
          </a:p>
        </p:txBody>
      </p:sp>
      <p:cxnSp>
        <p:nvCxnSpPr>
          <p:cNvPr id="14343" name="AutoShape 7"/>
          <p:cNvCxnSpPr>
            <a:cxnSpLocks noChangeShapeType="1"/>
            <a:stCxn id="14339" idx="3"/>
            <a:endCxn id="14340" idx="1"/>
          </p:cNvCxnSpPr>
          <p:nvPr/>
        </p:nvCxnSpPr>
        <p:spPr bwMode="auto">
          <a:xfrm flipV="1">
            <a:off x="3133725" y="4195763"/>
            <a:ext cx="895350" cy="97631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4" name="AutoShape 8"/>
          <p:cNvCxnSpPr>
            <a:cxnSpLocks noChangeShapeType="1"/>
            <a:stCxn id="14342" idx="3"/>
            <a:endCxn id="14340" idx="1"/>
          </p:cNvCxnSpPr>
          <p:nvPr/>
        </p:nvCxnSpPr>
        <p:spPr bwMode="auto">
          <a:xfrm>
            <a:off x="3133725" y="3282950"/>
            <a:ext cx="895350" cy="912813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5" name="AutoShape 9"/>
          <p:cNvCxnSpPr>
            <a:cxnSpLocks noChangeShapeType="1"/>
            <a:stCxn id="14340" idx="3"/>
            <a:endCxn id="14341" idx="1"/>
          </p:cNvCxnSpPr>
          <p:nvPr/>
        </p:nvCxnSpPr>
        <p:spPr bwMode="auto">
          <a:xfrm flipV="1">
            <a:off x="5886450" y="4194175"/>
            <a:ext cx="436563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6" name="AutoShape 10"/>
          <p:cNvSpPr>
            <a:spLocks/>
          </p:cNvSpPr>
          <p:nvPr/>
        </p:nvSpPr>
        <p:spPr bwMode="auto">
          <a:xfrm rot="5400000">
            <a:off x="3276600" y="44450"/>
            <a:ext cx="228600" cy="5105400"/>
          </a:xfrm>
          <a:prstGeom prst="leftBracket">
            <a:avLst>
              <a:gd name="adj" fmla="val 186111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7" name="AutoShape 11"/>
          <p:cNvSpPr>
            <a:spLocks/>
          </p:cNvSpPr>
          <p:nvPr/>
        </p:nvSpPr>
        <p:spPr bwMode="auto">
          <a:xfrm rot="5400000">
            <a:off x="7277100" y="1530350"/>
            <a:ext cx="228600" cy="2133600"/>
          </a:xfrm>
          <a:prstGeom prst="leftBracket">
            <a:avLst>
              <a:gd name="adj" fmla="val 77778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6096000" y="1981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2224088" y="1981200"/>
            <a:ext cx="2333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Arial" charset="0"/>
                <a:cs typeface="Times New Roman" pitchFamily="18" charset="0"/>
              </a:rPr>
              <a:t>Procedural or Declarative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835775" y="1981200"/>
            <a:ext cx="1111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Arial" charset="0"/>
                <a:cs typeface="Times New Roman" pitchFamily="18" charset="0"/>
              </a:rPr>
              <a:t>Procedural</a:t>
            </a:r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200" y="558952"/>
            <a:ext cx="8229600" cy="1069848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Effects of Knowledge Characteristics on KM Processes</a:t>
            </a:r>
            <a:endParaRPr lang="en-US" altLang="en-US" dirty="0" smtClean="0"/>
          </a:p>
        </p:txBody>
      </p:sp>
      <p:sp>
        <p:nvSpPr>
          <p:cNvPr id="17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65417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Procedural and Declarative Knowledge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Procedural knowledge </a:t>
            </a:r>
            <a:r>
              <a:rPr lang="id-ID" dirty="0"/>
              <a:t>berfokus pada proses atau cara yang harus digunakan untuk melakukan tugas-tugas yang diperlukan, seperti bagaimana melakukan proses yang diperlukan untuk mencapai desain produk </a:t>
            </a:r>
            <a:r>
              <a:rPr lang="id-ID" dirty="0" smtClean="0"/>
              <a:t>tertentu</a:t>
            </a:r>
            <a:endParaRPr lang="en-US" dirty="0"/>
          </a:p>
          <a:p>
            <a:r>
              <a:rPr lang="en-US" altLang="en-US" dirty="0" smtClean="0"/>
              <a:t>Declarative knowledge </a:t>
            </a:r>
            <a:r>
              <a:rPr lang="id-ID" dirty="0"/>
              <a:t>berfokus pada keyakinan tentang hubungan antara variabel</a:t>
            </a:r>
            <a:endParaRPr lang="en-US" altLang="en-US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350252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1069848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Effect of Environmental and Organizational Characteristics on KM Processes</a:t>
            </a:r>
          </a:p>
        </p:txBody>
      </p:sp>
      <p:pic>
        <p:nvPicPr>
          <p:cNvPr id="1638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697" y="1628800"/>
            <a:ext cx="756084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159754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Identification of Appropriate KM Solutions 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Menilai faktor </a:t>
            </a:r>
            <a:r>
              <a:rPr lang="id-ID" dirty="0" smtClean="0"/>
              <a:t>kontingensi.</a:t>
            </a:r>
            <a:endParaRPr lang="en-US" dirty="0" smtClean="0"/>
          </a:p>
          <a:p>
            <a:r>
              <a:rPr lang="id-ID" dirty="0" smtClean="0"/>
              <a:t>Mengidentifikasi </a:t>
            </a:r>
            <a:r>
              <a:rPr lang="id-ID" dirty="0"/>
              <a:t>proses KM berdasarkan masing-masing faktor </a:t>
            </a:r>
            <a:r>
              <a:rPr lang="id-ID" dirty="0" smtClean="0"/>
              <a:t>kontingensi.</a:t>
            </a:r>
            <a:endParaRPr lang="en-US" dirty="0" smtClean="0"/>
          </a:p>
          <a:p>
            <a:r>
              <a:rPr lang="id-ID" dirty="0" smtClean="0"/>
              <a:t>Prioritaskan </a:t>
            </a:r>
            <a:r>
              <a:rPr lang="id-ID" dirty="0"/>
              <a:t>proses KM yang </a:t>
            </a:r>
            <a:r>
              <a:rPr lang="id-ID" dirty="0" smtClean="0"/>
              <a:t>dibutuhkan.</a:t>
            </a:r>
            <a:endParaRPr lang="en-US" dirty="0" smtClean="0"/>
          </a:p>
          <a:p>
            <a:r>
              <a:rPr lang="id-ID" dirty="0" smtClean="0"/>
              <a:t>Mengidentifikasi </a:t>
            </a:r>
            <a:r>
              <a:rPr lang="id-ID" dirty="0"/>
              <a:t>proses KM yang </a:t>
            </a:r>
            <a:r>
              <a:rPr lang="id-ID" dirty="0" smtClean="0"/>
              <a:t>ada.</a:t>
            </a:r>
            <a:endParaRPr lang="en-US" dirty="0" smtClean="0"/>
          </a:p>
          <a:p>
            <a:r>
              <a:rPr lang="id-ID" dirty="0" smtClean="0"/>
              <a:t>Mengidentifikasi </a:t>
            </a:r>
            <a:r>
              <a:rPr lang="id-ID" dirty="0"/>
              <a:t>proses KM dibutuhkan </a:t>
            </a:r>
            <a:r>
              <a:rPr lang="id-ID" dirty="0" smtClean="0"/>
              <a:t>tambahan.</a:t>
            </a:r>
            <a:endParaRPr lang="en-US" dirty="0" smtClean="0"/>
          </a:p>
          <a:p>
            <a:r>
              <a:rPr lang="id-ID" dirty="0" smtClean="0"/>
              <a:t>Menilai </a:t>
            </a:r>
            <a:r>
              <a:rPr lang="id-ID" dirty="0"/>
              <a:t>infrastruktur </a:t>
            </a:r>
            <a:r>
              <a:rPr lang="id-ID" dirty="0" smtClean="0"/>
              <a:t>KM.</a:t>
            </a:r>
            <a:endParaRPr lang="en-US" dirty="0" smtClean="0"/>
          </a:p>
          <a:p>
            <a:r>
              <a:rPr lang="id-ID" dirty="0" smtClean="0"/>
              <a:t>Mengembangkan </a:t>
            </a:r>
            <a:r>
              <a:rPr lang="id-ID" dirty="0"/>
              <a:t>sistem tambahan yang diperlukan KM, mekanisme, dan teknologi.</a:t>
            </a:r>
            <a:endParaRPr lang="en-US" altLang="en-US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354784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8458200" cy="10668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Appropriate Circumstances for Various KM Processes</a:t>
            </a:r>
          </a:p>
        </p:txBody>
      </p:sp>
      <p:pic>
        <p:nvPicPr>
          <p:cNvPr id="1843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89248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346530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48680"/>
            <a:ext cx="8229600" cy="1069848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Prioritizing KM Processes for Doubtfire Computer Corporation</a:t>
            </a:r>
            <a:endParaRPr lang="en-US" altLang="en-US" dirty="0" smtClean="0"/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8305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276530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Kesimpulan</a:t>
            </a:r>
            <a:endParaRPr lang="en-US" altLang="en-US" dirty="0" smtClean="0"/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325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id-ID" dirty="0"/>
              <a:t>antara universal dan kontinjensi </a:t>
            </a:r>
            <a:r>
              <a:rPr lang="id-ID" dirty="0" smtClean="0"/>
              <a:t>views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id-ID" dirty="0" smtClean="0"/>
              <a:t>Di</a:t>
            </a:r>
            <a:r>
              <a:rPr lang="en-US" dirty="0" err="1" smtClean="0"/>
              <a:t>jelaskan</a:t>
            </a:r>
            <a:r>
              <a:rPr lang="id-ID" dirty="0" smtClean="0"/>
              <a:t> </a:t>
            </a:r>
            <a:r>
              <a:rPr lang="id-ID" dirty="0"/>
              <a:t>berbagai faktor kontingensi, dan efek yang </a:t>
            </a:r>
            <a:r>
              <a:rPr lang="en-US" dirty="0" smtClean="0"/>
              <a:t>di</a:t>
            </a:r>
            <a:r>
              <a:rPr lang="id-ID" dirty="0" smtClean="0"/>
              <a:t>miliki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id-ID" dirty="0" smtClean="0"/>
              <a:t>kesesuaian </a:t>
            </a:r>
            <a:r>
              <a:rPr lang="id-ID" dirty="0"/>
              <a:t>proses alternatif </a:t>
            </a:r>
            <a:r>
              <a:rPr lang="en-US" dirty="0" smtClean="0"/>
              <a:t> </a:t>
            </a:r>
            <a:r>
              <a:rPr lang="id-ID" dirty="0" smtClean="0"/>
              <a:t>KM</a:t>
            </a:r>
            <a:endParaRPr lang="en-US" altLang="en-US" dirty="0" smtClean="0"/>
          </a:p>
          <a:p>
            <a:pPr marL="109693" indent="0" eaLnBrk="1" hangingPunct="1">
              <a:lnSpc>
                <a:spcPct val="90000"/>
              </a:lnSpc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210458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Chapter 5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 smtClean="0"/>
              <a:t>Factors Influencing Knowledge Management</a:t>
            </a:r>
          </a:p>
        </p:txBody>
      </p:sp>
    </p:spTree>
    <p:extLst>
      <p:ext uri="{BB962C8B-B14F-4D97-AF65-F5344CB8AC3E}">
        <p14:creationId xmlns:p14="http://schemas.microsoft.com/office/powerpoint/2010/main" val="173554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Objectives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Memeriksa mengapa solusi KM mungkin memiliki dampak yang berbeda pada kinerja, tergantung pada </a:t>
            </a:r>
            <a:r>
              <a:rPr lang="id-ID" dirty="0" smtClean="0"/>
              <a:t>keadaan</a:t>
            </a:r>
            <a:endParaRPr lang="en-US" dirty="0" smtClean="0"/>
          </a:p>
          <a:p>
            <a:r>
              <a:rPr lang="id-ID" dirty="0" smtClean="0"/>
              <a:t>Mengenali </a:t>
            </a:r>
            <a:r>
              <a:rPr lang="id-ID" dirty="0"/>
              <a:t>beberapa faktor yang mempengaruhi kesesuaian solusi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id-ID" dirty="0" smtClean="0"/>
              <a:t>KM, </a:t>
            </a:r>
            <a:r>
              <a:rPr lang="id-ID" dirty="0"/>
              <a:t>dan </a:t>
            </a:r>
            <a:r>
              <a:rPr lang="id-ID"/>
              <a:t>memahami </a:t>
            </a:r>
            <a:r>
              <a:rPr lang="id-ID" smtClean="0"/>
              <a:t>dampaknya</a:t>
            </a:r>
            <a:endParaRPr lang="en-US" altLang="en-US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205550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Universalistic View of KM </a:t>
            </a:r>
          </a:p>
        </p:txBody>
      </p:sp>
      <p:sp>
        <p:nvSpPr>
          <p:cNvPr id="5124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id-ID" dirty="0" smtClean="0"/>
              <a:t>endekatan </a:t>
            </a:r>
            <a:r>
              <a:rPr lang="id-ID" dirty="0"/>
              <a:t>yang terbaik </a:t>
            </a:r>
            <a:r>
              <a:rPr lang="en-US" dirty="0" smtClean="0"/>
              <a:t> </a:t>
            </a:r>
            <a:r>
              <a:rPr lang="id-ID" dirty="0" smtClean="0"/>
              <a:t>mengelola </a:t>
            </a:r>
            <a:r>
              <a:rPr lang="id-ID" dirty="0"/>
              <a:t>pengetahuan, yang harus diadopsi oleh semua organisasi dalam segala </a:t>
            </a:r>
            <a:r>
              <a:rPr lang="id-ID" dirty="0" smtClean="0"/>
              <a:t>situasi</a:t>
            </a:r>
            <a:endParaRPr lang="en-US" dirty="0" smtClean="0"/>
          </a:p>
          <a:p>
            <a:r>
              <a:rPr lang="en-US" dirty="0" smtClean="0"/>
              <a:t>Knowledge Sharing (B</a:t>
            </a:r>
            <a:r>
              <a:rPr lang="id-ID" dirty="0" smtClean="0"/>
              <a:t>erbagi pengetahuan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id-ID" dirty="0"/>
              <a:t>direkomendasikan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id-ID" dirty="0" smtClean="0"/>
              <a:t>berguna </a:t>
            </a:r>
            <a:r>
              <a:rPr lang="id-ID" dirty="0"/>
              <a:t>untuk semua organisasi, meskipun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id-ID" dirty="0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id-ID" dirty="0" smtClean="0"/>
              <a:t>arah </a:t>
            </a:r>
            <a:r>
              <a:rPr lang="en-US" dirty="0" smtClean="0"/>
              <a:t> </a:t>
            </a:r>
            <a:r>
              <a:rPr lang="id-ID" dirty="0" smtClean="0"/>
              <a:t>efektif </a:t>
            </a:r>
            <a:r>
              <a:rPr lang="id-ID" dirty="0"/>
              <a:t>tetapi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id-ID" dirty="0" smtClean="0"/>
              <a:t>alternatif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id-ID" dirty="0" smtClean="0"/>
              <a:t>lebih </a:t>
            </a:r>
            <a:r>
              <a:rPr lang="id-ID" dirty="0"/>
              <a:t>efisien</a:t>
            </a:r>
            <a:r>
              <a:rPr lang="id-ID" dirty="0" smtClean="0"/>
              <a:t>.</a:t>
            </a:r>
            <a:endParaRPr lang="en-US" altLang="en-US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63574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Contingency View of KM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kontingensi</a:t>
            </a:r>
            <a:r>
              <a:rPr lang="en-US" dirty="0" smtClean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yang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 smtClean="0"/>
              <a:t>keadaan</a:t>
            </a:r>
            <a:endParaRPr lang="en-US" dirty="0" smtClean="0"/>
          </a:p>
          <a:p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/>
              <a:t>kontingensi</a:t>
            </a:r>
            <a:r>
              <a:rPr lang="en-US" dirty="0"/>
              <a:t>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sukses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menyertakan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yang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 smtClean="0"/>
              <a:t>dipilih</a:t>
            </a:r>
            <a:endParaRPr lang="en-US" altLang="en-US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271719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1000" y="3575050"/>
            <a:ext cx="1905000" cy="1155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17475" indent="-1174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Arial" charset="0"/>
              </a:rPr>
              <a:t>KM Infrastructure</a:t>
            </a:r>
            <a:r>
              <a:rPr lang="en-US" altLang="en-US" sz="1100">
                <a:latin typeface="Arial" charset="0"/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en-US" altLang="en-US" sz="1100">
                <a:latin typeface="Arial" charset="0"/>
                <a:cs typeface="Times New Roman" pitchFamily="18" charset="0"/>
              </a:rPr>
              <a:t>Organization Culture </a:t>
            </a:r>
          </a:p>
          <a:p>
            <a:pPr eaLnBrk="1" hangingPunct="1">
              <a:buFontTx/>
              <a:buChar char="•"/>
            </a:pPr>
            <a:r>
              <a:rPr lang="en-US" altLang="en-US" sz="1100">
                <a:latin typeface="Arial" charset="0"/>
                <a:cs typeface="Times New Roman" pitchFamily="18" charset="0"/>
              </a:rPr>
              <a:t>Communities Of Practice</a:t>
            </a:r>
          </a:p>
          <a:p>
            <a:pPr eaLnBrk="1" hangingPunct="1">
              <a:buFontTx/>
              <a:buChar char="•"/>
            </a:pPr>
            <a:r>
              <a:rPr lang="en-US" altLang="en-US" sz="1100">
                <a:latin typeface="Arial" charset="0"/>
                <a:cs typeface="Times New Roman" pitchFamily="18" charset="0"/>
              </a:rPr>
              <a:t>Organization Structure </a:t>
            </a:r>
          </a:p>
          <a:p>
            <a:pPr eaLnBrk="1" hangingPunct="1">
              <a:buFontTx/>
              <a:buChar char="•"/>
            </a:pPr>
            <a:r>
              <a:rPr lang="en-US" altLang="en-US" sz="1100">
                <a:latin typeface="Arial" charset="0"/>
                <a:cs typeface="Times New Roman" pitchFamily="18" charset="0"/>
              </a:rPr>
              <a:t>IT Infrastructure </a:t>
            </a:r>
          </a:p>
          <a:p>
            <a:pPr eaLnBrk="1" hangingPunct="1">
              <a:buFontTx/>
              <a:buChar char="•"/>
            </a:pPr>
            <a:r>
              <a:rPr lang="en-US" altLang="en-US" sz="1100">
                <a:latin typeface="Arial" charset="0"/>
                <a:cs typeface="Times New Roman" pitchFamily="18" charset="0"/>
              </a:rPr>
              <a:t>Organizing Knowledge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419600" y="3575050"/>
            <a:ext cx="2362200" cy="1155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17475" indent="-1174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Arial" charset="0"/>
              </a:rPr>
              <a:t>KM Systems</a:t>
            </a:r>
            <a:r>
              <a:rPr lang="en-US" altLang="en-US" sz="1100">
                <a:latin typeface="Arial" charset="0"/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en-US" altLang="en-US" sz="1100">
                <a:latin typeface="Arial" charset="0"/>
                <a:cs typeface="Times New Roman" pitchFamily="18" charset="0"/>
              </a:rPr>
              <a:t>Knowledge Discovery Systems</a:t>
            </a:r>
          </a:p>
          <a:p>
            <a:pPr eaLnBrk="1" hangingPunct="1">
              <a:buFontTx/>
              <a:buChar char="•"/>
            </a:pPr>
            <a:r>
              <a:rPr lang="en-US" altLang="en-US" sz="1100">
                <a:latin typeface="Arial" charset="0"/>
                <a:cs typeface="Times New Roman" pitchFamily="18" charset="0"/>
              </a:rPr>
              <a:t>Knowledge Capture Systems</a:t>
            </a:r>
          </a:p>
          <a:p>
            <a:pPr eaLnBrk="1" hangingPunct="1">
              <a:buFontTx/>
              <a:buChar char="•"/>
            </a:pPr>
            <a:r>
              <a:rPr lang="en-US" altLang="en-US" sz="1100">
                <a:latin typeface="Arial" charset="0"/>
                <a:cs typeface="Times New Roman" pitchFamily="18" charset="0"/>
              </a:rPr>
              <a:t>Knowledge Sharing Systems</a:t>
            </a:r>
          </a:p>
          <a:p>
            <a:pPr eaLnBrk="1" hangingPunct="1">
              <a:buFontTx/>
              <a:buChar char="•"/>
            </a:pPr>
            <a:r>
              <a:rPr lang="en-US" altLang="en-US" sz="1100">
                <a:latin typeface="Arial" charset="0"/>
                <a:cs typeface="Times New Roman" pitchFamily="18" charset="0"/>
              </a:rPr>
              <a:t>Knowledge Application Systems</a:t>
            </a:r>
          </a:p>
          <a:p>
            <a:pPr eaLnBrk="1" hangingPunct="1"/>
            <a:endParaRPr lang="en-US" altLang="en-US" sz="1100">
              <a:latin typeface="Arial" charset="0"/>
              <a:cs typeface="Times New Roman" pitchFamily="18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514600" y="3584575"/>
            <a:ext cx="1676400" cy="1136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endParaRPr lang="en-US" altLang="en-US" sz="1000" b="1">
              <a:latin typeface="Arial" charset="0"/>
            </a:endParaRPr>
          </a:p>
          <a:p>
            <a:pPr eaLnBrk="1" hangingPunct="1"/>
            <a:endParaRPr lang="en-US" altLang="en-US" sz="1000" b="1">
              <a:latin typeface="Arial" charset="0"/>
            </a:endParaRPr>
          </a:p>
          <a:p>
            <a:pPr eaLnBrk="1" hangingPunct="1"/>
            <a:r>
              <a:rPr lang="en-US" altLang="en-US" sz="1400" b="1">
                <a:latin typeface="Arial" charset="0"/>
              </a:rPr>
              <a:t>KM Mechanisms</a:t>
            </a:r>
            <a:r>
              <a:rPr lang="en-US" altLang="en-US" sz="1100">
                <a:latin typeface="Arial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altLang="en-US" sz="1400" b="1">
                <a:latin typeface="Arial" charset="0"/>
              </a:rPr>
              <a:t>KM Technologies</a:t>
            </a:r>
            <a:endParaRPr lang="en-US" altLang="en-US" sz="1000" b="1">
              <a:latin typeface="Arial" charset="0"/>
            </a:endParaRPr>
          </a:p>
          <a:p>
            <a:pPr eaLnBrk="1" hangingPunct="1"/>
            <a:endParaRPr lang="en-US" altLang="en-US" sz="1000" b="1">
              <a:latin typeface="Arial" charset="0"/>
            </a:endParaRPr>
          </a:p>
          <a:p>
            <a:pPr eaLnBrk="1" hangingPunct="1"/>
            <a:endParaRPr lang="en-US" altLang="en-US" sz="1000" b="1">
              <a:latin typeface="Arial" charset="0"/>
            </a:endParaRPr>
          </a:p>
        </p:txBody>
      </p:sp>
      <p:cxnSp>
        <p:nvCxnSpPr>
          <p:cNvPr id="7174" name="AutoShape 6"/>
          <p:cNvCxnSpPr>
            <a:cxnSpLocks noChangeShapeType="1"/>
            <a:stCxn id="7171" idx="3"/>
            <a:endCxn id="7173" idx="1"/>
          </p:cNvCxnSpPr>
          <p:nvPr/>
        </p:nvCxnSpPr>
        <p:spPr bwMode="auto">
          <a:xfrm>
            <a:off x="2286000" y="4152900"/>
            <a:ext cx="2286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5" name="AutoShape 7"/>
          <p:cNvCxnSpPr>
            <a:cxnSpLocks noChangeShapeType="1"/>
            <a:stCxn id="7173" idx="3"/>
            <a:endCxn id="7172" idx="1"/>
          </p:cNvCxnSpPr>
          <p:nvPr/>
        </p:nvCxnSpPr>
        <p:spPr bwMode="auto">
          <a:xfrm>
            <a:off x="4191000" y="4152900"/>
            <a:ext cx="2286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010400" y="3575050"/>
            <a:ext cx="1752600" cy="1155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17475" indent="-117475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Arial" charset="0"/>
              </a:rPr>
              <a:t>KM Processes</a:t>
            </a:r>
            <a:r>
              <a:rPr lang="en-US" altLang="en-US" sz="1100">
                <a:latin typeface="Arial" charset="0"/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en-US" altLang="en-US" sz="1100">
                <a:latin typeface="Arial" charset="0"/>
                <a:cs typeface="Times New Roman" pitchFamily="18" charset="0"/>
              </a:rPr>
              <a:t>Knowledge Discovery</a:t>
            </a:r>
          </a:p>
          <a:p>
            <a:pPr eaLnBrk="1" hangingPunct="1">
              <a:buFontTx/>
              <a:buChar char="•"/>
            </a:pPr>
            <a:r>
              <a:rPr lang="en-US" altLang="en-US" sz="1100">
                <a:latin typeface="Arial" charset="0"/>
                <a:cs typeface="Times New Roman" pitchFamily="18" charset="0"/>
              </a:rPr>
              <a:t>Knowledge Capture</a:t>
            </a:r>
          </a:p>
          <a:p>
            <a:pPr eaLnBrk="1" hangingPunct="1">
              <a:buFontTx/>
              <a:buChar char="•"/>
            </a:pPr>
            <a:r>
              <a:rPr lang="en-US" altLang="en-US" sz="1100">
                <a:latin typeface="Arial" charset="0"/>
                <a:cs typeface="Times New Roman" pitchFamily="18" charset="0"/>
              </a:rPr>
              <a:t>Knowledge Sharing</a:t>
            </a:r>
          </a:p>
          <a:p>
            <a:pPr eaLnBrk="1" hangingPunct="1">
              <a:buFontTx/>
              <a:buChar char="•"/>
            </a:pPr>
            <a:r>
              <a:rPr lang="en-US" altLang="en-US" sz="1100">
                <a:latin typeface="Arial" charset="0"/>
                <a:cs typeface="Times New Roman" pitchFamily="18" charset="0"/>
              </a:rPr>
              <a:t>Knowledge Application</a:t>
            </a:r>
          </a:p>
          <a:p>
            <a:pPr eaLnBrk="1" hangingPunct="1"/>
            <a:endParaRPr lang="en-US" altLang="en-US" sz="1100">
              <a:latin typeface="Arial" charset="0"/>
              <a:cs typeface="Times New Roman" pitchFamily="18" charset="0"/>
            </a:endParaRPr>
          </a:p>
        </p:txBody>
      </p:sp>
      <p:cxnSp>
        <p:nvCxnSpPr>
          <p:cNvPr id="7177" name="AutoShape 9"/>
          <p:cNvCxnSpPr>
            <a:cxnSpLocks noChangeShapeType="1"/>
            <a:stCxn id="7172" idx="3"/>
            <a:endCxn id="7176" idx="1"/>
          </p:cNvCxnSpPr>
          <p:nvPr/>
        </p:nvCxnSpPr>
        <p:spPr bwMode="auto">
          <a:xfrm>
            <a:off x="6781800" y="4152900"/>
            <a:ext cx="2286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6972300" y="1981200"/>
            <a:ext cx="1803400" cy="762000"/>
            <a:chOff x="4336" y="864"/>
            <a:chExt cx="1136" cy="480"/>
          </a:xfrm>
        </p:grpSpPr>
        <p:sp>
          <p:nvSpPr>
            <p:cNvPr id="7193" name="Oval 11"/>
            <p:cNvSpPr>
              <a:spLocks noChangeArrowheads="1"/>
            </p:cNvSpPr>
            <p:nvPr/>
          </p:nvSpPr>
          <p:spPr bwMode="auto">
            <a:xfrm>
              <a:off x="4336" y="864"/>
              <a:ext cx="1136" cy="48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94" name="Text Box 12"/>
            <p:cNvSpPr txBox="1">
              <a:spLocks noChangeArrowheads="1"/>
            </p:cNvSpPr>
            <p:nvPr/>
          </p:nvSpPr>
          <p:spPr bwMode="auto">
            <a:xfrm>
              <a:off x="4387" y="941"/>
              <a:ext cx="103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/>
              <a:r>
                <a:rPr lang="en-US" altLang="en-US" sz="1400" b="1">
                  <a:latin typeface="Arial" charset="0"/>
                </a:rPr>
                <a:t>Contingency Factors</a:t>
              </a:r>
            </a:p>
          </p:txBody>
        </p:sp>
      </p:grpSp>
      <p:cxnSp>
        <p:nvCxnSpPr>
          <p:cNvPr id="7179" name="AutoShape 13"/>
          <p:cNvCxnSpPr>
            <a:cxnSpLocks noChangeShapeType="1"/>
            <a:stCxn id="7193" idx="4"/>
            <a:endCxn id="7176" idx="0"/>
          </p:cNvCxnSpPr>
          <p:nvPr/>
        </p:nvCxnSpPr>
        <p:spPr bwMode="auto">
          <a:xfrm>
            <a:off x="7874000" y="2757488"/>
            <a:ext cx="12700" cy="8175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0" name="AutoShape 14"/>
          <p:cNvCxnSpPr>
            <a:cxnSpLocks noChangeShapeType="1"/>
            <a:stCxn id="7171" idx="2"/>
            <a:endCxn id="7176" idx="2"/>
          </p:cNvCxnSpPr>
          <p:nvPr/>
        </p:nvCxnSpPr>
        <p:spPr bwMode="auto">
          <a:xfrm rot="16200000" flipH="1">
            <a:off x="4609306" y="1454944"/>
            <a:ext cx="1588" cy="6553200"/>
          </a:xfrm>
          <a:prstGeom prst="bentConnector3">
            <a:avLst>
              <a:gd name="adj1" fmla="val 56199986"/>
            </a:avLst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1" name="AutoShape 15"/>
          <p:cNvCxnSpPr>
            <a:cxnSpLocks noChangeShapeType="1"/>
            <a:stCxn id="7193" idx="2"/>
            <a:endCxn id="7172" idx="0"/>
          </p:cNvCxnSpPr>
          <p:nvPr/>
        </p:nvCxnSpPr>
        <p:spPr bwMode="auto">
          <a:xfrm rot="10800000" flipV="1">
            <a:off x="5600700" y="2362200"/>
            <a:ext cx="1357313" cy="1212850"/>
          </a:xfrm>
          <a:prstGeom prst="curvedConnector2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2" name="AutoShape 16"/>
          <p:cNvCxnSpPr>
            <a:cxnSpLocks noChangeShapeType="1"/>
            <a:stCxn id="7193" idx="2"/>
            <a:endCxn id="7173" idx="0"/>
          </p:cNvCxnSpPr>
          <p:nvPr/>
        </p:nvCxnSpPr>
        <p:spPr bwMode="auto">
          <a:xfrm rot="10800000" flipV="1">
            <a:off x="3352800" y="2362200"/>
            <a:ext cx="3605213" cy="1222375"/>
          </a:xfrm>
          <a:prstGeom prst="curvedConnector2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3" name="Rectangle 17"/>
          <p:cNvSpPr>
            <a:spLocks noChangeArrowheads="1"/>
          </p:cNvSpPr>
          <p:nvPr/>
        </p:nvSpPr>
        <p:spPr bwMode="auto">
          <a:xfrm>
            <a:off x="190500" y="3276600"/>
            <a:ext cx="8763000" cy="17526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4" name="Rectangle 18"/>
          <p:cNvSpPr>
            <a:spLocks noChangeArrowheads="1"/>
          </p:cNvSpPr>
          <p:nvPr/>
        </p:nvSpPr>
        <p:spPr bwMode="auto">
          <a:xfrm>
            <a:off x="381000" y="2819400"/>
            <a:ext cx="1316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Arial" charset="0"/>
              </a:rPr>
              <a:t>KM Solutions</a:t>
            </a:r>
          </a:p>
        </p:txBody>
      </p:sp>
      <p:sp>
        <p:nvSpPr>
          <p:cNvPr id="7185" name="Text Box 19"/>
          <p:cNvSpPr txBox="1">
            <a:spLocks noChangeArrowheads="1"/>
          </p:cNvSpPr>
          <p:nvPr/>
        </p:nvSpPr>
        <p:spPr bwMode="auto">
          <a:xfrm>
            <a:off x="7848600" y="28194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Arial" charset="0"/>
              </a:rPr>
              <a:t>1</a:t>
            </a:r>
          </a:p>
        </p:txBody>
      </p:sp>
      <p:sp>
        <p:nvSpPr>
          <p:cNvPr id="7186" name="Text Box 20"/>
          <p:cNvSpPr txBox="1">
            <a:spLocks noChangeArrowheads="1"/>
          </p:cNvSpPr>
          <p:nvPr/>
        </p:nvSpPr>
        <p:spPr bwMode="auto">
          <a:xfrm>
            <a:off x="6019800" y="27432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Arial" charset="0"/>
              </a:rPr>
              <a:t>2</a:t>
            </a:r>
          </a:p>
        </p:txBody>
      </p:sp>
      <p:sp>
        <p:nvSpPr>
          <p:cNvPr id="7187" name="Text Box 21"/>
          <p:cNvSpPr txBox="1">
            <a:spLocks noChangeArrowheads="1"/>
          </p:cNvSpPr>
          <p:nvPr/>
        </p:nvSpPr>
        <p:spPr bwMode="auto">
          <a:xfrm>
            <a:off x="4876800" y="25908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Arial" charset="0"/>
              </a:rPr>
              <a:t>3</a:t>
            </a:r>
          </a:p>
        </p:txBody>
      </p:sp>
      <p:sp>
        <p:nvSpPr>
          <p:cNvPr id="7188" name="Text Box 22"/>
          <p:cNvSpPr txBox="1">
            <a:spLocks noChangeArrowheads="1"/>
          </p:cNvSpPr>
          <p:nvPr/>
        </p:nvSpPr>
        <p:spPr bwMode="auto">
          <a:xfrm>
            <a:off x="2273300" y="41910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Arial" charset="0"/>
              </a:rPr>
              <a:t>4</a:t>
            </a:r>
          </a:p>
        </p:txBody>
      </p:sp>
      <p:sp>
        <p:nvSpPr>
          <p:cNvPr id="7189" name="Text Box 23"/>
          <p:cNvSpPr txBox="1">
            <a:spLocks noChangeArrowheads="1"/>
          </p:cNvSpPr>
          <p:nvPr/>
        </p:nvSpPr>
        <p:spPr bwMode="auto">
          <a:xfrm>
            <a:off x="4165600" y="41910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Arial" charset="0"/>
              </a:rPr>
              <a:t>5</a:t>
            </a:r>
          </a:p>
        </p:txBody>
      </p:sp>
      <p:sp>
        <p:nvSpPr>
          <p:cNvPr id="7190" name="Text Box 24"/>
          <p:cNvSpPr txBox="1">
            <a:spLocks noChangeArrowheads="1"/>
          </p:cNvSpPr>
          <p:nvPr/>
        </p:nvSpPr>
        <p:spPr bwMode="auto">
          <a:xfrm>
            <a:off x="6769100" y="41783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Arial" charset="0"/>
              </a:rPr>
              <a:t>6</a:t>
            </a:r>
          </a:p>
        </p:txBody>
      </p:sp>
      <p:sp>
        <p:nvSpPr>
          <p:cNvPr id="7191" name="Text Box 25"/>
          <p:cNvSpPr txBox="1">
            <a:spLocks noChangeArrowheads="1"/>
          </p:cNvSpPr>
          <p:nvPr/>
        </p:nvSpPr>
        <p:spPr bwMode="auto">
          <a:xfrm>
            <a:off x="4191000" y="563880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Arial" charset="0"/>
              </a:rPr>
              <a:t>7</a:t>
            </a:r>
          </a:p>
        </p:txBody>
      </p:sp>
      <p:sp>
        <p:nvSpPr>
          <p:cNvPr id="7192" name="Rectangle 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Contingency Factors and KM Solutions</a:t>
            </a:r>
          </a:p>
        </p:txBody>
      </p:sp>
      <p:sp>
        <p:nvSpPr>
          <p:cNvPr id="2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933590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3278188" y="3582988"/>
            <a:ext cx="2359025" cy="7588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057400" y="2514600"/>
            <a:ext cx="48006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447800" y="1981200"/>
            <a:ext cx="6019800" cy="396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327400" y="3810000"/>
            <a:ext cx="226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Arial" charset="0"/>
              </a:rPr>
              <a:t>Knowledge Management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498850" y="3135313"/>
            <a:ext cx="1917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Arial" charset="0"/>
              </a:rPr>
              <a:t>Task Characteristics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227388" y="4452938"/>
            <a:ext cx="24590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Arial" charset="0"/>
              </a:rPr>
              <a:t>Knowledge Characteristics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667000" y="3086100"/>
            <a:ext cx="35814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8202" name="AutoShape 10"/>
          <p:cNvCxnSpPr>
            <a:cxnSpLocks noChangeShapeType="1"/>
            <a:stCxn id="8201" idx="1"/>
            <a:endCxn id="8195" idx="1"/>
          </p:cNvCxnSpPr>
          <p:nvPr/>
        </p:nvCxnSpPr>
        <p:spPr bwMode="auto">
          <a:xfrm>
            <a:off x="2667000" y="3962400"/>
            <a:ext cx="6111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3" name="AutoShape 11"/>
          <p:cNvCxnSpPr>
            <a:cxnSpLocks noChangeShapeType="1"/>
            <a:stCxn id="8195" idx="3"/>
            <a:endCxn id="8201" idx="3"/>
          </p:cNvCxnSpPr>
          <p:nvPr/>
        </p:nvCxnSpPr>
        <p:spPr bwMode="auto">
          <a:xfrm>
            <a:off x="5637213" y="3962400"/>
            <a:ext cx="6111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3086100" y="2667000"/>
            <a:ext cx="2744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Arial" charset="0"/>
              </a:rPr>
              <a:t>Organizational Characteristics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3086100" y="2103438"/>
            <a:ext cx="2746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400" b="1">
                <a:latin typeface="Arial" charset="0"/>
              </a:rPr>
              <a:t>Environmental Characteristics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Categories of Contingency Factors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0" y="6669360"/>
            <a:ext cx="3995936" cy="188640"/>
          </a:xfrm>
          <a:prstGeom prst="rect">
            <a:avLst/>
          </a:prstGeom>
        </p:spPr>
        <p:txBody>
          <a:bodyPr vert="horz" lIns="91411" tIns="45705" rIns="91411" bIns="45705"/>
          <a:lstStyle>
            <a:defPPr>
              <a:defRPr lang="id-ID"/>
            </a:defPPr>
            <a:lvl1pPr marL="0" algn="r" defTabSz="914107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054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07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161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15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268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322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376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430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Becerra-Fernandez, et al. -- Knowledge Management 1/e  --  </a:t>
            </a:r>
            <a:r>
              <a:rPr lang="en-US" smtClean="0">
                <a:latin typeface="Times New Roman"/>
                <a:cs typeface="Arial" pitchFamily="34" charset="0"/>
              </a:rPr>
              <a:t>©</a:t>
            </a:r>
            <a:r>
              <a:rPr lang="en-US" smtClean="0">
                <a:cs typeface="Arial" pitchFamily="34" charset="0"/>
              </a:rPr>
              <a:t> 2004 Prentice Hall</a:t>
            </a:r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2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err="1" smtClean="0"/>
              <a:t>Karakteristik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Pekerjaan</a:t>
            </a:r>
            <a:endParaRPr lang="en-US" altLang="en-US" dirty="0" smtClean="0"/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Proses KM </a:t>
            </a:r>
            <a:r>
              <a:rPr lang="id-ID" dirty="0" smtClean="0"/>
              <a:t>yang </a:t>
            </a:r>
            <a:r>
              <a:rPr lang="id-ID" dirty="0"/>
              <a:t>sesuai untuk subunit organisasi tergantung pada sifat dari </a:t>
            </a:r>
            <a:r>
              <a:rPr lang="en-US" dirty="0" err="1" smtClean="0"/>
              <a:t>Pekerjaan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Task </a:t>
            </a:r>
            <a:r>
              <a:rPr lang="en-US" altLang="en-US" dirty="0" smtClean="0"/>
              <a:t>Uncertainty (</a:t>
            </a:r>
            <a:r>
              <a:rPr lang="en-US" altLang="en-US" dirty="0" err="1" smtClean="0"/>
              <a:t>Ketidakpastian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Pekerjaan</a:t>
            </a:r>
            <a:r>
              <a:rPr lang="en-US" altLang="en-US" dirty="0" smtClean="0"/>
              <a:t>)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Task </a:t>
            </a:r>
            <a:r>
              <a:rPr lang="en-US" altLang="en-US" dirty="0" smtClean="0"/>
              <a:t>Interdependence (</a:t>
            </a:r>
            <a:r>
              <a:rPr lang="en-US" altLang="en-US" dirty="0" err="1" smtClean="0"/>
              <a:t>Ketergantungan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Pekerjaan</a:t>
            </a:r>
            <a:r>
              <a:rPr lang="en-US" altLang="en-US" dirty="0" smtClean="0"/>
              <a:t>)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407179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Task Uncertainty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Task Uncertainty (</a:t>
            </a:r>
            <a:r>
              <a:rPr lang="id-ID" dirty="0" smtClean="0"/>
              <a:t>ketidakpastian </a:t>
            </a:r>
            <a:r>
              <a:rPr lang="en-US" dirty="0" err="1" smtClean="0"/>
              <a:t>pekerjaan</a:t>
            </a:r>
            <a:r>
              <a:rPr lang="id-ID" dirty="0" smtClean="0"/>
              <a:t> </a:t>
            </a:r>
            <a:r>
              <a:rPr lang="en-US" dirty="0" smtClean="0"/>
              <a:t>) </a:t>
            </a:r>
            <a:r>
              <a:rPr lang="en-US" dirty="0" err="1" smtClean="0"/>
              <a:t>dipandang</a:t>
            </a:r>
            <a:r>
              <a:rPr lang="en-US" dirty="0" smtClean="0"/>
              <a:t>  </a:t>
            </a:r>
            <a:r>
              <a:rPr lang="id-ID" dirty="0" smtClean="0"/>
              <a:t>mengurangi </a:t>
            </a:r>
            <a:r>
              <a:rPr lang="id-ID" dirty="0"/>
              <a:t>kemampuan organisasi untuk mengembangkan rutinitas, dan karenanya aplikasi pengetahuan akan tergantung pada </a:t>
            </a:r>
            <a:r>
              <a:rPr lang="en-US" dirty="0" smtClean="0"/>
              <a:t>direction (</a:t>
            </a:r>
            <a:r>
              <a:rPr lang="id-ID" dirty="0" smtClean="0"/>
              <a:t>arah</a:t>
            </a:r>
            <a:r>
              <a:rPr lang="en-US" dirty="0" smtClean="0"/>
              <a:t> )</a:t>
            </a:r>
          </a:p>
          <a:p>
            <a:r>
              <a:rPr lang="id-ID" dirty="0" smtClean="0"/>
              <a:t>Ketika </a:t>
            </a:r>
            <a:r>
              <a:rPr lang="en-US" dirty="0" smtClean="0"/>
              <a:t>Task Uncertainty (</a:t>
            </a:r>
            <a:r>
              <a:rPr lang="id-ID" dirty="0" smtClean="0"/>
              <a:t>ketidakpastian tugas</a:t>
            </a:r>
            <a:r>
              <a:rPr lang="en-US" dirty="0" smtClean="0"/>
              <a:t>) </a:t>
            </a:r>
            <a:r>
              <a:rPr lang="id-ID" dirty="0" smtClean="0"/>
              <a:t> </a:t>
            </a:r>
            <a:r>
              <a:rPr lang="id-ID" dirty="0"/>
              <a:t>tinggi, eksternalisasi dan internalisasi akan lebih mahal karena mengubah masalah dan </a:t>
            </a:r>
            <a:r>
              <a:rPr lang="id-ID" dirty="0" smtClean="0"/>
              <a:t>tugas</a:t>
            </a:r>
            <a:endParaRPr lang="en-US" dirty="0" smtClean="0"/>
          </a:p>
          <a:p>
            <a:r>
              <a:rPr lang="id-ID" dirty="0"/>
              <a:t>Ketika </a:t>
            </a:r>
            <a:r>
              <a:rPr lang="en-US" dirty="0"/>
              <a:t>Task Uncertainty (</a:t>
            </a:r>
            <a:r>
              <a:rPr lang="id-ID" dirty="0"/>
              <a:t>ketidakpastian tugas</a:t>
            </a:r>
            <a:r>
              <a:rPr lang="en-US" dirty="0"/>
              <a:t>) </a:t>
            </a:r>
            <a:r>
              <a:rPr lang="en-US" dirty="0" err="1" smtClean="0"/>
              <a:t>rendah</a:t>
            </a:r>
            <a:r>
              <a:rPr lang="en-US" dirty="0" smtClean="0"/>
              <a:t> , Routine (</a:t>
            </a:r>
            <a:r>
              <a:rPr lang="id-ID" dirty="0" smtClean="0"/>
              <a:t>rutinitas</a:t>
            </a:r>
            <a:r>
              <a:rPr lang="en-US" dirty="0" smtClean="0"/>
              <a:t>)</a:t>
            </a:r>
            <a:r>
              <a:rPr lang="id-ID" dirty="0" smtClean="0"/>
              <a:t> dapat </a:t>
            </a:r>
            <a:r>
              <a:rPr lang="id-ID" dirty="0"/>
              <a:t>dikembangkan untuk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id-ID" dirty="0" smtClean="0"/>
              <a:t>pengetahuan</a:t>
            </a:r>
            <a:endParaRPr lang="en-US" altLang="en-US" dirty="0" smtClean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360"/>
            <a:ext cx="3995936" cy="188640"/>
          </a:xfrm>
        </p:spPr>
        <p:txBody>
          <a:bodyPr/>
          <a:lstStyle/>
          <a:p>
            <a:pPr>
              <a:defRPr/>
            </a:pPr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pitchFamily="34" charset="0"/>
              </a:rPr>
              <a:t>©</a:t>
            </a:r>
            <a:r>
              <a:rPr lang="en-US" dirty="0">
                <a:cs typeface="Arial" pitchFamily="34" charset="0"/>
              </a:rPr>
              <a:t> 2004 Prentice Hall</a:t>
            </a:r>
          </a:p>
        </p:txBody>
      </p:sp>
    </p:spTree>
    <p:extLst>
      <p:ext uri="{BB962C8B-B14F-4D97-AF65-F5344CB8AC3E}">
        <p14:creationId xmlns:p14="http://schemas.microsoft.com/office/powerpoint/2010/main" val="136554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0" name="Rectangle 15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9248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Effects of Task Characteristics on KM Processes</a:t>
            </a:r>
            <a:br>
              <a:rPr lang="en-US" altLang="en-US" sz="2800" dirty="0" smtClean="0"/>
            </a:br>
            <a:endParaRPr lang="en-US" altLang="en-US" sz="2800" dirty="0" smtClean="0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3124200" y="1736725"/>
            <a:ext cx="3276600" cy="2590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5276850" y="3533775"/>
            <a:ext cx="933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/>
            <a:r>
              <a:rPr lang="en-US" altLang="en-US" sz="1400">
                <a:latin typeface="Arial" charset="0"/>
              </a:rPr>
              <a:t>Direction 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3276600" y="1920875"/>
            <a:ext cx="1179513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altLang="en-US" sz="1400">
                <a:latin typeface="Arial" charset="0"/>
              </a:rPr>
              <a:t>Exchange </a:t>
            </a:r>
          </a:p>
          <a:p>
            <a:r>
              <a:rPr lang="en-US" altLang="en-US" sz="1400">
                <a:latin typeface="Arial" charset="0"/>
              </a:rPr>
              <a:t>Combination</a:t>
            </a:r>
          </a:p>
          <a:p>
            <a:r>
              <a:rPr lang="en-US" altLang="en-US" sz="1400">
                <a:latin typeface="Arial" charset="0"/>
              </a:rPr>
              <a:t>Routines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3276600" y="3321050"/>
            <a:ext cx="134778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altLang="en-US" sz="1400">
                <a:latin typeface="Arial" charset="0"/>
              </a:rPr>
              <a:t>Internalization</a:t>
            </a:r>
          </a:p>
          <a:p>
            <a:r>
              <a:rPr lang="en-US" altLang="en-US" sz="1400">
                <a:latin typeface="Arial" charset="0"/>
              </a:rPr>
              <a:t>Externalization</a:t>
            </a:r>
          </a:p>
          <a:p>
            <a:r>
              <a:rPr lang="en-US" altLang="en-US" sz="1400">
                <a:latin typeface="Arial" charset="0"/>
              </a:rPr>
              <a:t>Routines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5029200" y="2027238"/>
            <a:ext cx="11811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/>
            <a:r>
              <a:rPr lang="en-US" altLang="en-US" sz="1400">
                <a:latin typeface="Arial" charset="0"/>
              </a:rPr>
              <a:t>Direction </a:t>
            </a:r>
          </a:p>
          <a:p>
            <a:pPr algn="r"/>
            <a:r>
              <a:rPr lang="en-US" altLang="en-US" sz="1400">
                <a:latin typeface="Arial" charset="0"/>
              </a:rPr>
              <a:t>Socialization</a:t>
            </a:r>
          </a:p>
        </p:txBody>
      </p:sp>
      <p:sp>
        <p:nvSpPr>
          <p:cNvPr id="11272" name="Line 7"/>
          <p:cNvSpPr>
            <a:spLocks noChangeShapeType="1"/>
          </p:cNvSpPr>
          <p:nvPr/>
        </p:nvSpPr>
        <p:spPr bwMode="auto">
          <a:xfrm flipV="1">
            <a:off x="3124200" y="3032125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8"/>
          <p:cNvSpPr>
            <a:spLocks noChangeShapeType="1"/>
          </p:cNvSpPr>
          <p:nvPr/>
        </p:nvSpPr>
        <p:spPr bwMode="auto">
          <a:xfrm flipH="1">
            <a:off x="4800600" y="1736725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4038600" y="4479925"/>
            <a:ext cx="16113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altLang="en-US" sz="1400" b="1">
                <a:latin typeface="Arial" charset="0"/>
              </a:rPr>
              <a:t>Task Uncertainty</a:t>
            </a: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 rot="-5400000">
            <a:off x="1600200" y="2865438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en-US" altLang="en-US" sz="1400" b="1">
                <a:latin typeface="Arial" charset="0"/>
              </a:rPr>
              <a:t>Task Interdependence</a:t>
            </a:r>
          </a:p>
        </p:txBody>
      </p:sp>
      <p:sp>
        <p:nvSpPr>
          <p:cNvPr id="11276" name="Text Box 11"/>
          <p:cNvSpPr txBox="1">
            <a:spLocks noChangeArrowheads="1"/>
          </p:cNvSpPr>
          <p:nvPr/>
        </p:nvSpPr>
        <p:spPr bwMode="auto">
          <a:xfrm>
            <a:off x="2498725" y="1720850"/>
            <a:ext cx="549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altLang="en-US" sz="1400">
                <a:latin typeface="Arial" charset="0"/>
              </a:rPr>
              <a:t>High</a:t>
            </a:r>
          </a:p>
        </p:txBody>
      </p:sp>
      <p:sp>
        <p:nvSpPr>
          <p:cNvPr id="11277" name="Text Box 12"/>
          <p:cNvSpPr txBox="1">
            <a:spLocks noChangeArrowheads="1"/>
          </p:cNvSpPr>
          <p:nvPr/>
        </p:nvSpPr>
        <p:spPr bwMode="auto">
          <a:xfrm>
            <a:off x="3200400" y="4403725"/>
            <a:ext cx="5095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altLang="en-US" sz="1400">
                <a:latin typeface="Arial" charset="0"/>
              </a:rPr>
              <a:t>Low</a:t>
            </a:r>
          </a:p>
        </p:txBody>
      </p:sp>
      <p:sp>
        <p:nvSpPr>
          <p:cNvPr id="11278" name="Text Box 13"/>
          <p:cNvSpPr txBox="1">
            <a:spLocks noChangeArrowheads="1"/>
          </p:cNvSpPr>
          <p:nvPr/>
        </p:nvSpPr>
        <p:spPr bwMode="auto">
          <a:xfrm>
            <a:off x="5753100" y="4403725"/>
            <a:ext cx="549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altLang="en-US" sz="1400">
                <a:latin typeface="Arial" charset="0"/>
              </a:rPr>
              <a:t>High</a:t>
            </a:r>
          </a:p>
        </p:txBody>
      </p:sp>
      <p:sp>
        <p:nvSpPr>
          <p:cNvPr id="11279" name="Text Box 14"/>
          <p:cNvSpPr txBox="1">
            <a:spLocks noChangeArrowheads="1"/>
          </p:cNvSpPr>
          <p:nvPr/>
        </p:nvSpPr>
        <p:spPr bwMode="auto">
          <a:xfrm>
            <a:off x="2498725" y="4048125"/>
            <a:ext cx="5095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altLang="en-US" sz="1400">
                <a:latin typeface="Arial" charset="0"/>
              </a:rPr>
              <a:t>Low</a:t>
            </a:r>
          </a:p>
        </p:txBody>
      </p:sp>
      <p:sp>
        <p:nvSpPr>
          <p:cNvPr id="11281" name="Rectangle 16"/>
          <p:cNvSpPr>
            <a:spLocks noChangeArrowheads="1"/>
          </p:cNvSpPr>
          <p:nvPr/>
        </p:nvSpPr>
        <p:spPr bwMode="auto">
          <a:xfrm>
            <a:off x="3073400" y="5245100"/>
            <a:ext cx="1347788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en-US" altLang="en-US" sz="1400">
                <a:latin typeface="Arial" charset="0"/>
              </a:rPr>
              <a:t>Routines</a:t>
            </a:r>
          </a:p>
          <a:p>
            <a:r>
              <a:rPr lang="en-US" altLang="en-US" sz="1400">
                <a:latin typeface="Arial" charset="0"/>
              </a:rPr>
              <a:t>Internalization</a:t>
            </a:r>
          </a:p>
          <a:p>
            <a:r>
              <a:rPr lang="en-US" altLang="en-US" sz="1400">
                <a:latin typeface="Arial" charset="0"/>
              </a:rPr>
              <a:t>Externalization</a:t>
            </a:r>
          </a:p>
          <a:p>
            <a:r>
              <a:rPr lang="en-US" altLang="en-US" sz="1400">
                <a:latin typeface="Arial" charset="0"/>
              </a:rPr>
              <a:t>Exchange </a:t>
            </a:r>
          </a:p>
          <a:p>
            <a:r>
              <a:rPr lang="en-US" altLang="en-US" sz="1400">
                <a:latin typeface="Arial" charset="0"/>
              </a:rPr>
              <a:t>Combination</a:t>
            </a:r>
          </a:p>
        </p:txBody>
      </p:sp>
      <p:sp>
        <p:nvSpPr>
          <p:cNvPr id="11282" name="Rectangle 17"/>
          <p:cNvSpPr>
            <a:spLocks noChangeArrowheads="1"/>
          </p:cNvSpPr>
          <p:nvPr/>
        </p:nvSpPr>
        <p:spPr bwMode="auto">
          <a:xfrm>
            <a:off x="5257800" y="5245100"/>
            <a:ext cx="11811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1" hangingPunct="1"/>
            <a:r>
              <a:rPr lang="en-US" altLang="en-US" sz="1400">
                <a:latin typeface="Arial" charset="0"/>
              </a:rPr>
              <a:t>Direction</a:t>
            </a:r>
          </a:p>
          <a:p>
            <a:pPr algn="r" eaLnBrk="1" hangingPunct="1"/>
            <a:r>
              <a:rPr lang="en-US" altLang="en-US" sz="1400">
                <a:latin typeface="Arial" charset="0"/>
              </a:rPr>
              <a:t>Socialization</a:t>
            </a:r>
          </a:p>
        </p:txBody>
      </p:sp>
      <p:sp>
        <p:nvSpPr>
          <p:cNvPr id="11283" name="Line 18"/>
          <p:cNvSpPr>
            <a:spLocks noChangeShapeType="1"/>
          </p:cNvSpPr>
          <p:nvPr/>
        </p:nvSpPr>
        <p:spPr bwMode="auto">
          <a:xfrm>
            <a:off x="3454400" y="47117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19"/>
          <p:cNvSpPr>
            <a:spLocks noChangeShapeType="1"/>
          </p:cNvSpPr>
          <p:nvPr/>
        </p:nvSpPr>
        <p:spPr bwMode="auto">
          <a:xfrm>
            <a:off x="6057900" y="47117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Rectangle 20"/>
          <p:cNvSpPr>
            <a:spLocks noChangeArrowheads="1"/>
          </p:cNvSpPr>
          <p:nvPr/>
        </p:nvSpPr>
        <p:spPr bwMode="auto">
          <a:xfrm>
            <a:off x="457200" y="1724025"/>
            <a:ext cx="1295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/>
            <a:r>
              <a:rPr lang="en-US" altLang="en-US" sz="1400">
                <a:latin typeface="Arial" charset="0"/>
              </a:rPr>
              <a:t>Exchange</a:t>
            </a:r>
          </a:p>
          <a:p>
            <a:pPr algn="r"/>
            <a:r>
              <a:rPr lang="en-US" altLang="en-US" sz="1400">
                <a:latin typeface="Arial" charset="0"/>
              </a:rPr>
              <a:t>Combination</a:t>
            </a:r>
          </a:p>
          <a:p>
            <a:pPr algn="r"/>
            <a:r>
              <a:rPr lang="en-US" altLang="en-US" sz="1400">
                <a:latin typeface="Arial" charset="0"/>
              </a:rPr>
              <a:t>Socialization</a:t>
            </a:r>
          </a:p>
          <a:p>
            <a:pPr algn="r"/>
            <a:r>
              <a:rPr lang="en-US" altLang="en-US" sz="1400">
                <a:latin typeface="Arial" charset="0"/>
              </a:rPr>
              <a:t>Direction</a:t>
            </a:r>
          </a:p>
          <a:p>
            <a:pPr algn="r"/>
            <a:r>
              <a:rPr lang="en-US" altLang="en-US" sz="1400">
                <a:latin typeface="Arial" charset="0"/>
              </a:rPr>
              <a:t>Routines</a:t>
            </a:r>
          </a:p>
        </p:txBody>
      </p:sp>
      <p:sp>
        <p:nvSpPr>
          <p:cNvPr id="11286" name="Rectangle 21"/>
          <p:cNvSpPr>
            <a:spLocks noChangeArrowheads="1"/>
          </p:cNvSpPr>
          <p:nvPr/>
        </p:nvSpPr>
        <p:spPr bwMode="auto">
          <a:xfrm>
            <a:off x="533400" y="3717925"/>
            <a:ext cx="14478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/>
            <a:r>
              <a:rPr lang="en-US" altLang="en-US" sz="1400">
                <a:latin typeface="Arial" charset="0"/>
              </a:rPr>
              <a:t>Internalization</a:t>
            </a:r>
          </a:p>
          <a:p>
            <a:pPr algn="r"/>
            <a:r>
              <a:rPr lang="en-US" altLang="en-US" sz="1400">
                <a:latin typeface="Arial" charset="0"/>
              </a:rPr>
              <a:t>Externalization</a:t>
            </a:r>
          </a:p>
          <a:p>
            <a:pPr algn="r"/>
            <a:r>
              <a:rPr lang="en-US" altLang="en-US" sz="1400">
                <a:latin typeface="Arial" charset="0"/>
              </a:rPr>
              <a:t>Direction</a:t>
            </a:r>
          </a:p>
          <a:p>
            <a:pPr algn="r"/>
            <a:r>
              <a:rPr lang="en-US" altLang="en-US" sz="1400">
                <a:latin typeface="Arial" charset="0"/>
              </a:rPr>
              <a:t>Routines</a:t>
            </a:r>
          </a:p>
        </p:txBody>
      </p:sp>
      <p:sp>
        <p:nvSpPr>
          <p:cNvPr id="11287" name="Line 22"/>
          <p:cNvSpPr>
            <a:spLocks noChangeShapeType="1"/>
          </p:cNvSpPr>
          <p:nvPr/>
        </p:nvSpPr>
        <p:spPr bwMode="auto">
          <a:xfrm flipH="1">
            <a:off x="1905000" y="187642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23"/>
          <p:cNvSpPr>
            <a:spLocks noChangeShapeType="1"/>
          </p:cNvSpPr>
          <p:nvPr/>
        </p:nvSpPr>
        <p:spPr bwMode="auto">
          <a:xfrm flipH="1">
            <a:off x="1981200" y="42037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0" y="6669360"/>
            <a:ext cx="3995936" cy="188640"/>
          </a:xfrm>
          <a:prstGeom prst="rect">
            <a:avLst/>
          </a:prstGeom>
        </p:spPr>
        <p:txBody>
          <a:bodyPr vert="horz" lIns="91411" tIns="45705" rIns="91411" bIns="45705"/>
          <a:lstStyle>
            <a:defPPr>
              <a:defRPr lang="id-ID"/>
            </a:defPPr>
            <a:lvl1pPr marL="0" algn="r" defTabSz="914107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054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07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161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15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268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322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376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430" algn="l" defTabSz="91410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Becerra-Fernandez, et al. -- Knowledge Management 1/e  --  </a:t>
            </a:r>
            <a:r>
              <a:rPr lang="en-US" smtClean="0">
                <a:latin typeface="Times New Roman"/>
                <a:cs typeface="Arial" pitchFamily="34" charset="0"/>
              </a:rPr>
              <a:t>©</a:t>
            </a:r>
            <a:r>
              <a:rPr lang="en-US" smtClean="0">
                <a:cs typeface="Arial" pitchFamily="34" charset="0"/>
              </a:rPr>
              <a:t> 2004 Prentice Hall</a:t>
            </a:r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90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7115</TotalTime>
  <Words>879</Words>
  <Application>Microsoft Office PowerPoint</Application>
  <PresentationFormat>On-screen Show (4:3)</PresentationFormat>
  <Paragraphs>154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Urban</vt:lpstr>
      <vt:lpstr>Chapter 5</vt:lpstr>
      <vt:lpstr>Chapter Objectives</vt:lpstr>
      <vt:lpstr>Universalistic View of KM </vt:lpstr>
      <vt:lpstr>Contingency View of KM</vt:lpstr>
      <vt:lpstr>Contingency Factors and KM Solutions</vt:lpstr>
      <vt:lpstr>Categories of Contingency Factors</vt:lpstr>
      <vt:lpstr>Karakteristik Pekerjaan</vt:lpstr>
      <vt:lpstr>Task Uncertainty</vt:lpstr>
      <vt:lpstr> Effects of Task Characteristics on KM Processes </vt:lpstr>
      <vt:lpstr>Task Interdependence (Keterkaitan Pekerjaan)</vt:lpstr>
      <vt:lpstr>Knowledge Characteristics</vt:lpstr>
      <vt:lpstr>Effects of Knowledge Characteristics on KM Processes</vt:lpstr>
      <vt:lpstr>Procedural and Declarative Knowledge</vt:lpstr>
      <vt:lpstr>Effect of Environmental and Organizational Characteristics on KM Processes</vt:lpstr>
      <vt:lpstr>Identification of Appropriate KM Solutions </vt:lpstr>
      <vt:lpstr>Appropriate Circumstances for Various KM Processes</vt:lpstr>
      <vt:lpstr>Prioritizing KM Processes for Doubtfire Computer Corporation</vt:lpstr>
      <vt:lpstr>Kesimpulan</vt:lpstr>
      <vt:lpstr>Chapter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</cp:lastModifiedBy>
  <cp:revision>483</cp:revision>
  <dcterms:created xsi:type="dcterms:W3CDTF">2011-09-16T02:11:44Z</dcterms:created>
  <dcterms:modified xsi:type="dcterms:W3CDTF">2017-03-02T01:21:02Z</dcterms:modified>
</cp:coreProperties>
</file>