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7"/>
  </p:notesMasterIdLst>
  <p:sldIdLst>
    <p:sldId id="327" r:id="rId2"/>
    <p:sldId id="350" r:id="rId3"/>
    <p:sldId id="328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38" r:id="rId14"/>
    <p:sldId id="339" r:id="rId15"/>
    <p:sldId id="340" r:id="rId16"/>
    <p:sldId id="341" r:id="rId17"/>
    <p:sldId id="342" r:id="rId18"/>
    <p:sldId id="343" r:id="rId19"/>
    <p:sldId id="344" r:id="rId20"/>
    <p:sldId id="345" r:id="rId21"/>
    <p:sldId id="346" r:id="rId22"/>
    <p:sldId id="347" r:id="rId23"/>
    <p:sldId id="348" r:id="rId24"/>
    <p:sldId id="351" r:id="rId25"/>
    <p:sldId id="349" r:id="rId26"/>
  </p:sldIdLst>
  <p:sldSz cx="9144000" cy="6858000" type="screen4x3"/>
  <p:notesSz cx="6858000" cy="9144000"/>
  <p:defaultTextStyle>
    <a:defPPr>
      <a:defRPr lang="id-ID"/>
    </a:defPPr>
    <a:lvl1pPr marL="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78391" autoAdjust="0"/>
  </p:normalViewPr>
  <p:slideViewPr>
    <p:cSldViewPr>
      <p:cViewPr varScale="1">
        <p:scale>
          <a:sx n="58" d="100"/>
          <a:sy n="58" d="100"/>
        </p:scale>
        <p:origin x="17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pPr/>
              <a:t>18/01/2018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9FB5-3E22-4347-9D47-E764C09E46CC}" type="slidenum">
              <a:rPr lang="id-ID" smtClean="0"/>
              <a:pPr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81309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id-ID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9FB5-3E22-4347-9D47-E764C09E46CC}" type="slidenum">
              <a:rPr lang="id-ID" smtClean="0"/>
              <a:pPr/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02846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9FB5-3E22-4347-9D47-E764C09E46CC}" type="slidenum">
              <a:rPr lang="id-ID" smtClean="0"/>
              <a:pPr/>
              <a:t>17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2593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9FB5-3E22-4347-9D47-E764C09E46CC}" type="slidenum">
              <a:rPr lang="id-ID" smtClean="0"/>
              <a:pPr/>
              <a:t>18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8255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9FB5-3E22-4347-9D47-E764C09E46CC}" type="slidenum">
              <a:rPr lang="id-ID" smtClean="0"/>
              <a:pPr/>
              <a:t>25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3141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1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3987" indent="0" algn="l">
              <a:buNone/>
              <a:defRPr sz="2400">
                <a:solidFill>
                  <a:schemeClr val="tx2"/>
                </a:solidFill>
              </a:defRPr>
            </a:lvl1pPr>
            <a:lvl2pPr marL="457054" indent="0" algn="ctr">
              <a:buNone/>
            </a:lvl2pPr>
            <a:lvl3pPr marL="914107" indent="0" algn="ctr">
              <a:buNone/>
            </a:lvl3pPr>
            <a:lvl4pPr marL="1371161" indent="0" algn="ctr">
              <a:buNone/>
            </a:lvl4pPr>
            <a:lvl5pPr marL="1828215" indent="0" algn="ctr">
              <a:buNone/>
            </a:lvl5pPr>
            <a:lvl6pPr marL="2285268" indent="0" algn="ctr">
              <a:buNone/>
            </a:lvl6pPr>
            <a:lvl7pPr marL="2742322" indent="0" algn="ctr">
              <a:buNone/>
            </a:lvl7pPr>
            <a:lvl8pPr marL="3199376" indent="0" algn="ctr">
              <a:buNone/>
            </a:lvl8pPr>
            <a:lvl9pPr marL="365643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18/01/2018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18/01/2018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18/01/2018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0312" y="6400800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18/01/2018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1325880" cy="4572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-23408"/>
            <a:ext cx="8121080" cy="356065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1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05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18/01/2018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18/01/2018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pPr/>
              <a:t>18/01/2018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18/01/2018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18/01/2018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1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18/01/2018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05" tIns="0" rIns="45705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05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18/01/2018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7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3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 lIns="91411" tIns="45705" rIns="91411" bIns="45705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pPr/>
              <a:t>18/01/2018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lIns="91411" tIns="45705" rIns="91411" bIns="45705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643" indent="-255950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157" indent="-246809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249" indent="-21938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198" indent="-201104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44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8829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215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318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3956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5496" y="6572200"/>
            <a:ext cx="4104456" cy="241176"/>
          </a:xfrm>
        </p:spPr>
        <p:txBody>
          <a:bodyPr/>
          <a:lstStyle/>
          <a:p>
            <a:pPr>
              <a:defRPr/>
            </a:pPr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pitchFamily="34" charset="0"/>
              </a:rPr>
              <a:t>©</a:t>
            </a:r>
            <a:r>
              <a:rPr lang="en-US" dirty="0">
                <a:cs typeface="Arial" pitchFamily="34" charset="0"/>
              </a:rPr>
              <a:t> 2004 Prentice Hall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id-ID" sz="4000" smtClean="0"/>
              <a:t>Chapter 4</a:t>
            </a:r>
            <a:r>
              <a:rPr lang="en-US" altLang="id-ID" smtClean="0"/>
              <a:t> </a:t>
            </a:r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id-ID" sz="2800" b="1" smtClean="0"/>
              <a:t>Organizational Impacts of Knowledge Management</a:t>
            </a:r>
          </a:p>
        </p:txBody>
      </p:sp>
    </p:spTree>
    <p:extLst>
      <p:ext uri="{BB962C8B-B14F-4D97-AF65-F5344CB8AC3E}">
        <p14:creationId xmlns:p14="http://schemas.microsoft.com/office/powerpoint/2010/main" val="169947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id-ID" dirty="0" err="1" smtClean="0"/>
              <a:t>Dampak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pada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Kepuasan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bekerja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pada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Karyawan</a:t>
            </a:r>
            <a:endParaRPr lang="en-US" altLang="id-ID" dirty="0" smtClean="0"/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terbaru</a:t>
            </a:r>
            <a:r>
              <a:rPr lang="en-US" dirty="0" smtClean="0"/>
              <a:t> </a:t>
            </a:r>
            <a:r>
              <a:rPr lang="id-ID" dirty="0" smtClean="0"/>
              <a:t>menemukan </a:t>
            </a:r>
            <a:r>
              <a:rPr lang="id-ID" dirty="0"/>
              <a:t>bahwa </a:t>
            </a:r>
            <a:r>
              <a:rPr lang="id-ID" dirty="0" smtClean="0"/>
              <a:t>organisasi </a:t>
            </a:r>
            <a:r>
              <a:rPr lang="en-US" dirty="0" smtClean="0"/>
              <a:t>yang </a:t>
            </a:r>
            <a:r>
              <a:rPr lang="id-ID" dirty="0" smtClean="0"/>
              <a:t>memiliki </a:t>
            </a:r>
            <a:r>
              <a:rPr lang="id-ID" dirty="0"/>
              <a:t>lebih banyak karyawan berbagi pengetahuan </a:t>
            </a:r>
            <a:r>
              <a:rPr lang="en-US" dirty="0" smtClean="0"/>
              <a:t>(</a:t>
            </a:r>
            <a:r>
              <a:rPr lang="en-US" i="1" dirty="0" smtClean="0"/>
              <a:t>knowledge sharing</a:t>
            </a:r>
            <a:r>
              <a:rPr lang="en-US" dirty="0" smtClean="0"/>
              <a:t>) </a:t>
            </a:r>
            <a:r>
              <a:rPr lang="id-ID" dirty="0" smtClean="0"/>
              <a:t>satu sama </a:t>
            </a:r>
            <a:r>
              <a:rPr lang="id-ID" dirty="0"/>
              <a:t>lain, tingkat turnover berkurang, sehingga secara positif mempengaruhi pendapatan dan </a:t>
            </a:r>
            <a:r>
              <a:rPr lang="id-ID" dirty="0" smtClean="0"/>
              <a:t>laba</a:t>
            </a:r>
            <a:endParaRPr lang="en-US" dirty="0" smtClean="0"/>
          </a:p>
          <a:p>
            <a:r>
              <a:rPr lang="id-ID" dirty="0" smtClean="0"/>
              <a:t>KM </a:t>
            </a:r>
            <a:r>
              <a:rPr lang="id-ID" dirty="0"/>
              <a:t>juga menyediakan karyawan </a:t>
            </a:r>
            <a:r>
              <a:rPr lang="id-ID" dirty="0" smtClean="0"/>
              <a:t>solusi </a:t>
            </a:r>
            <a:r>
              <a:rPr lang="id-ID" dirty="0"/>
              <a:t>untuk masalah yang mereka hadapi dalam hal masalah-masalah yang sama telah ditemukan sebelumnya, dan secara </a:t>
            </a:r>
            <a:r>
              <a:rPr lang="id-ID" dirty="0" smtClean="0"/>
              <a:t>efektif</a:t>
            </a:r>
            <a:endParaRPr lang="en-US" altLang="id-ID" dirty="0" smtClean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5496" y="6572200"/>
            <a:ext cx="4104456" cy="241176"/>
          </a:xfrm>
        </p:spPr>
        <p:txBody>
          <a:bodyPr/>
          <a:lstStyle/>
          <a:p>
            <a:pPr>
              <a:defRPr/>
            </a:pPr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pitchFamily="34" charset="0"/>
              </a:rPr>
              <a:t>©</a:t>
            </a:r>
            <a:r>
              <a:rPr lang="en-US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946892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009900" y="2427288"/>
            <a:ext cx="1447800" cy="863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endParaRPr lang="en-US" altLang="id-ID" sz="1600">
              <a:latin typeface="Arial" panose="020B0604020202020204" pitchFamily="34" charset="0"/>
            </a:endParaRPr>
          </a:p>
          <a:p>
            <a:pPr algn="ctr" eaLnBrk="1" hangingPunct="1"/>
            <a:r>
              <a:rPr lang="en-US" altLang="id-ID" sz="1600">
                <a:latin typeface="Arial" panose="020B0604020202020204" pitchFamily="34" charset="0"/>
              </a:rPr>
              <a:t>Knowledge</a:t>
            </a:r>
          </a:p>
          <a:p>
            <a:pPr eaLnBrk="1" hangingPunct="1"/>
            <a:endParaRPr lang="en-US" altLang="id-ID" sz="1600">
              <a:latin typeface="Arial" panose="020B0604020202020204" pitchFamily="34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091113" y="2305050"/>
            <a:ext cx="1728787" cy="11080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endParaRPr lang="en-US" altLang="id-ID" sz="1600">
              <a:latin typeface="Arial" panose="020B0604020202020204" pitchFamily="34" charset="0"/>
            </a:endParaRPr>
          </a:p>
          <a:p>
            <a:pPr algn="ctr" eaLnBrk="1" hangingPunct="1"/>
            <a:r>
              <a:rPr lang="en-US" altLang="id-ID" sz="1600">
                <a:latin typeface="Arial" panose="020B0604020202020204" pitchFamily="34" charset="0"/>
              </a:rPr>
              <a:t>Employee Learning</a:t>
            </a:r>
          </a:p>
          <a:p>
            <a:pPr eaLnBrk="1" hangingPunct="1"/>
            <a:endParaRPr lang="en-US" altLang="id-ID" sz="1600">
              <a:latin typeface="Arial" panose="020B0604020202020204" pitchFamily="34" charset="0"/>
            </a:endParaRPr>
          </a:p>
        </p:txBody>
      </p:sp>
      <p:cxnSp>
        <p:nvCxnSpPr>
          <p:cNvPr id="12293" name="AutoShape 5"/>
          <p:cNvCxnSpPr>
            <a:cxnSpLocks noChangeShapeType="1"/>
            <a:stCxn id="12295" idx="3"/>
            <a:endCxn id="12291" idx="1"/>
          </p:cNvCxnSpPr>
          <p:nvPr/>
        </p:nvCxnSpPr>
        <p:spPr bwMode="auto">
          <a:xfrm>
            <a:off x="2493963" y="2859088"/>
            <a:ext cx="496887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4" name="AutoShape 6"/>
          <p:cNvCxnSpPr>
            <a:cxnSpLocks noChangeShapeType="1"/>
            <a:stCxn id="12291" idx="3"/>
            <a:endCxn id="12292" idx="1"/>
          </p:cNvCxnSpPr>
          <p:nvPr/>
        </p:nvCxnSpPr>
        <p:spPr bwMode="auto">
          <a:xfrm>
            <a:off x="4476750" y="2859088"/>
            <a:ext cx="595313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723900" y="2522538"/>
            <a:ext cx="1751013" cy="6731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/>
            <a:r>
              <a:rPr lang="en-US" altLang="id-ID" sz="1600">
                <a:latin typeface="Arial" panose="020B0604020202020204" pitchFamily="34" charset="0"/>
              </a:rPr>
              <a:t>Knowledge Management</a:t>
            </a:r>
          </a:p>
        </p:txBody>
      </p:sp>
      <p:cxnSp>
        <p:nvCxnSpPr>
          <p:cNvPr id="12296" name="AutoShape 8"/>
          <p:cNvCxnSpPr>
            <a:cxnSpLocks noChangeShapeType="1"/>
            <a:stCxn id="12295" idx="0"/>
            <a:endCxn id="12292" idx="0"/>
          </p:cNvCxnSpPr>
          <p:nvPr/>
        </p:nvCxnSpPr>
        <p:spPr bwMode="auto">
          <a:xfrm rot="-5400000">
            <a:off x="3669506" y="216694"/>
            <a:ext cx="217488" cy="4356100"/>
          </a:xfrm>
          <a:prstGeom prst="bentConnector3">
            <a:avLst>
              <a:gd name="adj1" fmla="val 290509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5091113" y="3810000"/>
            <a:ext cx="1728787" cy="11080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endParaRPr lang="en-US" altLang="id-ID" sz="1600">
              <a:latin typeface="Arial" panose="020B0604020202020204" pitchFamily="34" charset="0"/>
            </a:endParaRPr>
          </a:p>
          <a:p>
            <a:pPr algn="ctr" eaLnBrk="1" hangingPunct="1"/>
            <a:r>
              <a:rPr lang="en-US" altLang="id-ID" sz="1600">
                <a:latin typeface="Arial" panose="020B0604020202020204" pitchFamily="34" charset="0"/>
              </a:rPr>
              <a:t>Employee Adaptability</a:t>
            </a:r>
          </a:p>
          <a:p>
            <a:pPr eaLnBrk="1" hangingPunct="1"/>
            <a:endParaRPr lang="en-US" altLang="id-ID" sz="1600">
              <a:latin typeface="Arial" panose="020B0604020202020204" pitchFamily="34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091113" y="5334000"/>
            <a:ext cx="1728787" cy="11080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endParaRPr lang="en-US" altLang="id-ID" sz="1600">
              <a:latin typeface="Arial" panose="020B0604020202020204" pitchFamily="34" charset="0"/>
            </a:endParaRPr>
          </a:p>
          <a:p>
            <a:pPr algn="ctr" eaLnBrk="1" hangingPunct="1"/>
            <a:r>
              <a:rPr lang="en-US" altLang="id-ID" sz="1600">
                <a:latin typeface="Arial" panose="020B0604020202020204" pitchFamily="34" charset="0"/>
              </a:rPr>
              <a:t>Employee </a:t>
            </a:r>
          </a:p>
          <a:p>
            <a:pPr algn="ctr" eaLnBrk="1" hangingPunct="1"/>
            <a:r>
              <a:rPr lang="en-US" altLang="id-ID" sz="1600">
                <a:latin typeface="Arial" panose="020B0604020202020204" pitchFamily="34" charset="0"/>
              </a:rPr>
              <a:t>Job Satisfaction</a:t>
            </a:r>
          </a:p>
          <a:p>
            <a:pPr eaLnBrk="1" hangingPunct="1"/>
            <a:endParaRPr lang="en-US" altLang="id-ID" sz="1600">
              <a:latin typeface="Arial" panose="020B0604020202020204" pitchFamily="34" charset="0"/>
            </a:endParaRPr>
          </a:p>
        </p:txBody>
      </p:sp>
      <p:cxnSp>
        <p:nvCxnSpPr>
          <p:cNvPr id="12299" name="AutoShape 11"/>
          <p:cNvCxnSpPr>
            <a:cxnSpLocks noChangeShapeType="1"/>
            <a:stCxn id="12292" idx="2"/>
            <a:endCxn id="12297" idx="0"/>
          </p:cNvCxnSpPr>
          <p:nvPr/>
        </p:nvCxnSpPr>
        <p:spPr bwMode="auto">
          <a:xfrm>
            <a:off x="5956300" y="3432175"/>
            <a:ext cx="0" cy="3587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0" name="AutoShape 12"/>
          <p:cNvCxnSpPr>
            <a:cxnSpLocks noChangeShapeType="1"/>
            <a:stCxn id="12297" idx="2"/>
            <a:endCxn id="12298" idx="0"/>
          </p:cNvCxnSpPr>
          <p:nvPr/>
        </p:nvCxnSpPr>
        <p:spPr bwMode="auto">
          <a:xfrm>
            <a:off x="5956300" y="4937125"/>
            <a:ext cx="0" cy="3778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1" name="AutoShape 13"/>
          <p:cNvCxnSpPr>
            <a:cxnSpLocks noChangeShapeType="1"/>
            <a:stCxn id="12292" idx="3"/>
            <a:endCxn id="12298" idx="3"/>
          </p:cNvCxnSpPr>
          <p:nvPr/>
        </p:nvCxnSpPr>
        <p:spPr bwMode="auto">
          <a:xfrm>
            <a:off x="6838950" y="2859088"/>
            <a:ext cx="1588" cy="3028950"/>
          </a:xfrm>
          <a:prstGeom prst="curvedConnector3">
            <a:avLst>
              <a:gd name="adj1" fmla="val 30000009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02" name="Rectangle 14"/>
          <p:cNvSpPr>
            <a:spLocks noGrp="1" noChangeArrowheads="1"/>
          </p:cNvSpPr>
          <p:nvPr>
            <p:ph type="title"/>
          </p:nvPr>
        </p:nvSpPr>
        <p:spPr>
          <a:xfrm>
            <a:off x="457200" y="414936"/>
            <a:ext cx="8229600" cy="106984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id-ID" dirty="0" err="1" smtClean="0"/>
              <a:t>Bagaimana</a:t>
            </a:r>
            <a:r>
              <a:rPr lang="en-US" altLang="id-ID" dirty="0" smtClean="0"/>
              <a:t>  KM </a:t>
            </a:r>
            <a:r>
              <a:rPr lang="en-US" altLang="id-ID" dirty="0" err="1" smtClean="0"/>
              <a:t>memberi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dampak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pada</a:t>
            </a:r>
            <a:r>
              <a:rPr lang="en-US" altLang="id-ID" dirty="0" smtClean="0"/>
              <a:t> Orang</a:t>
            </a:r>
          </a:p>
        </p:txBody>
      </p:sp>
      <p:sp>
        <p:nvSpPr>
          <p:cNvPr id="1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5496" y="6572200"/>
            <a:ext cx="4104456" cy="241176"/>
          </a:xfrm>
        </p:spPr>
        <p:txBody>
          <a:bodyPr/>
          <a:lstStyle/>
          <a:p>
            <a:pPr>
              <a:defRPr/>
            </a:pPr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pitchFamily="34" charset="0"/>
              </a:rPr>
              <a:t>©</a:t>
            </a:r>
            <a:r>
              <a:rPr lang="en-US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182064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id-ID" dirty="0" err="1" smtClean="0"/>
              <a:t>Dampak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terhadap</a:t>
            </a:r>
            <a:r>
              <a:rPr lang="en-US" altLang="id-ID" dirty="0" smtClean="0"/>
              <a:t> Proses</a:t>
            </a:r>
          </a:p>
        </p:txBody>
      </p:sp>
      <p:sp>
        <p:nvSpPr>
          <p:cNvPr id="1331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/>
              <a:t>KM memungkinkan perbaikan dalam proses organisasi seperti pemasaran, manufaktur, akuntansi, teknik, dan hubungan </a:t>
            </a:r>
            <a:r>
              <a:rPr lang="id-ID" dirty="0" smtClean="0"/>
              <a:t>masyarakat</a:t>
            </a:r>
            <a:endParaRPr lang="en-US" dirty="0" smtClean="0"/>
          </a:p>
          <a:p>
            <a:r>
              <a:rPr lang="id-ID" dirty="0" smtClean="0"/>
              <a:t>Dampak </a:t>
            </a:r>
            <a:r>
              <a:rPr lang="id-ID" dirty="0"/>
              <a:t>ini dapat dilihat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id-ID" dirty="0" smtClean="0"/>
              <a:t>tiga </a:t>
            </a:r>
            <a:r>
              <a:rPr lang="id-ID" dirty="0"/>
              <a:t>dimensi </a:t>
            </a:r>
            <a:r>
              <a:rPr lang="id-ID" dirty="0" smtClean="0"/>
              <a:t>utama</a:t>
            </a:r>
            <a:endParaRPr lang="en-US" dirty="0" smtClean="0"/>
          </a:p>
          <a:p>
            <a:pPr lvl="1"/>
            <a:r>
              <a:rPr lang="id-ID" dirty="0" smtClean="0"/>
              <a:t>Efektivitas</a:t>
            </a:r>
            <a:endParaRPr lang="en-US" dirty="0" smtClean="0"/>
          </a:p>
          <a:p>
            <a:pPr lvl="1"/>
            <a:r>
              <a:rPr lang="id-ID" dirty="0" smtClean="0"/>
              <a:t>Efisiensi</a:t>
            </a:r>
            <a:endParaRPr lang="en-US" dirty="0" smtClean="0"/>
          </a:p>
          <a:p>
            <a:pPr lvl="1"/>
            <a:r>
              <a:rPr lang="en-US" dirty="0" err="1" smtClean="0"/>
              <a:t>Peningkatan</a:t>
            </a:r>
            <a:r>
              <a:rPr lang="id-ID" dirty="0" smtClean="0"/>
              <a:t> </a:t>
            </a:r>
            <a:r>
              <a:rPr lang="id-ID" dirty="0"/>
              <a:t>inovasi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id-ID" dirty="0" smtClean="0"/>
              <a:t>proses</a:t>
            </a:r>
            <a:endParaRPr lang="en-US" altLang="id-ID" dirty="0" smtClean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5496" y="6572200"/>
            <a:ext cx="4104456" cy="241176"/>
          </a:xfrm>
        </p:spPr>
        <p:txBody>
          <a:bodyPr/>
          <a:lstStyle/>
          <a:p>
            <a:pPr>
              <a:defRPr/>
            </a:pPr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pitchFamily="34" charset="0"/>
              </a:rPr>
              <a:t>©</a:t>
            </a:r>
            <a:r>
              <a:rPr lang="en-US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2434206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Efektivitas, Efisiensi dan Inovasi</a:t>
            </a:r>
            <a:endParaRPr lang="en-US" altLang="id-ID" dirty="0" smtClean="0"/>
          </a:p>
        </p:txBody>
      </p:sp>
      <p:sp>
        <p:nvSpPr>
          <p:cNvPr id="1434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/>
              <a:t>Efektivitas adalah melakukan proses yang paling cocok dan membuat keputusan terbaik yang </a:t>
            </a:r>
            <a:r>
              <a:rPr lang="id-ID" dirty="0" smtClean="0"/>
              <a:t>mungkin</a:t>
            </a:r>
            <a:endParaRPr lang="en-US" dirty="0" smtClean="0"/>
          </a:p>
          <a:p>
            <a:r>
              <a:rPr lang="id-ID" dirty="0" smtClean="0"/>
              <a:t>Efisiensi </a:t>
            </a:r>
            <a:r>
              <a:rPr lang="id-ID" dirty="0"/>
              <a:t>adalah melakukan proses cepat dan dalam </a:t>
            </a:r>
            <a:r>
              <a:rPr lang="id-ID" dirty="0" smtClean="0"/>
              <a:t>mura</a:t>
            </a:r>
            <a:r>
              <a:rPr lang="en-US" dirty="0" smtClean="0"/>
              <a:t>h</a:t>
            </a:r>
            <a:r>
              <a:rPr lang="id-ID" dirty="0" smtClean="0"/>
              <a:t>.</a:t>
            </a:r>
            <a:endParaRPr lang="en-US" dirty="0" smtClean="0"/>
          </a:p>
          <a:p>
            <a:r>
              <a:rPr lang="id-ID" dirty="0" smtClean="0"/>
              <a:t>Inovasi </a:t>
            </a:r>
            <a:r>
              <a:rPr lang="id-ID" dirty="0"/>
              <a:t>adalah melakukan proses secara kreatif dan </a:t>
            </a:r>
            <a:r>
              <a:rPr lang="en-US" dirty="0" err="1" smtClean="0"/>
              <a:t>kebaruan</a:t>
            </a:r>
            <a:r>
              <a:rPr lang="id-ID" dirty="0" smtClean="0"/>
              <a:t>, </a:t>
            </a:r>
            <a:r>
              <a:rPr lang="id-ID" dirty="0"/>
              <a:t>yang meningkatkan efektivitas dan efisiensi-atau setidaknya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id-ID" dirty="0" smtClean="0"/>
              <a:t>jual</a:t>
            </a:r>
            <a:r>
              <a:rPr lang="id-ID" dirty="0"/>
              <a:t>.</a:t>
            </a:r>
            <a:endParaRPr lang="en-US" altLang="id-ID" dirty="0" smtClean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5496" y="6572200"/>
            <a:ext cx="4104456" cy="241176"/>
          </a:xfrm>
        </p:spPr>
        <p:txBody>
          <a:bodyPr/>
          <a:lstStyle/>
          <a:p>
            <a:pPr>
              <a:defRPr/>
            </a:pPr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pitchFamily="34" charset="0"/>
              </a:rPr>
              <a:t>©</a:t>
            </a:r>
            <a:r>
              <a:rPr lang="en-US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1629714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dirty="0" err="1" smtClean="0"/>
              <a:t>Dampak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terhadap</a:t>
            </a:r>
            <a:r>
              <a:rPr lang="en-US" altLang="id-ID" dirty="0" smtClean="0"/>
              <a:t> Proses</a:t>
            </a:r>
          </a:p>
        </p:txBody>
      </p:sp>
      <p:sp>
        <p:nvSpPr>
          <p:cNvPr id="15364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id-ID" sz="2400" dirty="0"/>
              <a:t>Dampak terhadap Proses </a:t>
            </a:r>
            <a:r>
              <a:rPr lang="id-ID" sz="2400" dirty="0" smtClean="0"/>
              <a:t>Efektivitas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id-ID" sz="2200" dirty="0" smtClean="0"/>
              <a:t>KM </a:t>
            </a:r>
            <a:r>
              <a:rPr lang="id-ID" sz="2200" dirty="0"/>
              <a:t>dapat memungkinkan organisasi untuk menjadi lebih efektif dengan membantu </a:t>
            </a:r>
            <a:r>
              <a:rPr lang="en-US" sz="2200" dirty="0" err="1" smtClean="0"/>
              <a:t>organisasi</a:t>
            </a:r>
            <a:r>
              <a:rPr lang="en-US" sz="2200" dirty="0" smtClean="0"/>
              <a:t> </a:t>
            </a:r>
            <a:r>
              <a:rPr lang="id-ID" sz="2200" dirty="0" smtClean="0"/>
              <a:t>untuk </a:t>
            </a:r>
            <a:r>
              <a:rPr lang="id-ID" sz="2200" dirty="0"/>
              <a:t>memilih dan melakukan proses yang paling </a:t>
            </a:r>
            <a:r>
              <a:rPr lang="id-ID" sz="2200" dirty="0" smtClean="0"/>
              <a:t>tepat</a:t>
            </a:r>
            <a:endParaRPr lang="en-US" sz="2200" dirty="0" smtClean="0"/>
          </a:p>
          <a:p>
            <a:pPr lvl="1">
              <a:lnSpc>
                <a:spcPct val="90000"/>
              </a:lnSpc>
            </a:pPr>
            <a:r>
              <a:rPr lang="id-ID" sz="2200" dirty="0" smtClean="0"/>
              <a:t>KM </a:t>
            </a:r>
            <a:r>
              <a:rPr lang="id-ID" sz="2200" dirty="0"/>
              <a:t>memungkinkan organisasi untuk cepat beradaptasi proses mereka sesuai dengan keadaan saat ini, dengan demikian mempertahankan efektivitas proses dalam mengubah </a:t>
            </a:r>
            <a:r>
              <a:rPr lang="id-ID" sz="2200" dirty="0" smtClean="0"/>
              <a:t>kali</a:t>
            </a:r>
            <a:endParaRPr lang="en-US" sz="2200" dirty="0" smtClean="0"/>
          </a:p>
          <a:p>
            <a:pPr>
              <a:lnSpc>
                <a:spcPct val="90000"/>
              </a:lnSpc>
            </a:pPr>
            <a:r>
              <a:rPr lang="id-ID" sz="2400" dirty="0" smtClean="0"/>
              <a:t>Dampak </a:t>
            </a:r>
            <a:r>
              <a:rPr lang="id-ID" sz="2400" dirty="0"/>
              <a:t>terhadap Efisiensi </a:t>
            </a:r>
            <a:r>
              <a:rPr lang="id-ID" sz="2400" dirty="0" smtClean="0"/>
              <a:t>Proses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id-ID" sz="2200" dirty="0" smtClean="0"/>
              <a:t>Mengelola </a:t>
            </a:r>
            <a:r>
              <a:rPr lang="id-ID" sz="2200" dirty="0"/>
              <a:t>pengetahuan secara efektif juga dapat memungkinkan organisasi untuk menjadi lebih produktif dan </a:t>
            </a:r>
            <a:r>
              <a:rPr lang="id-ID" sz="2200" dirty="0" smtClean="0"/>
              <a:t>efisien</a:t>
            </a:r>
            <a:endParaRPr lang="en-US" sz="2200" dirty="0" smtClean="0"/>
          </a:p>
          <a:p>
            <a:pPr>
              <a:lnSpc>
                <a:spcPct val="90000"/>
              </a:lnSpc>
            </a:pPr>
            <a:r>
              <a:rPr lang="id-ID" sz="2400" dirty="0" smtClean="0"/>
              <a:t>Dampak </a:t>
            </a:r>
            <a:r>
              <a:rPr lang="id-ID" sz="2400" dirty="0"/>
              <a:t>terhadap Inovasi </a:t>
            </a:r>
            <a:r>
              <a:rPr lang="id-ID" sz="2400" dirty="0" smtClean="0"/>
              <a:t>Proses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id-ID" sz="2200" dirty="0" smtClean="0"/>
              <a:t>Organisasi </a:t>
            </a:r>
            <a:r>
              <a:rPr lang="id-ID" sz="2200" dirty="0"/>
              <a:t>dapat semakin bergantung pada pengetahuan bersama seluruh individu untuk menghasilkan solusi inovatif untuk masalah serta mengembangkan proses organisasi lebih </a:t>
            </a:r>
            <a:r>
              <a:rPr lang="id-ID" sz="2200" dirty="0" smtClean="0"/>
              <a:t>inovatif</a:t>
            </a:r>
            <a:endParaRPr lang="en-US" altLang="id-ID" sz="2200" dirty="0" smtClean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5496" y="6572200"/>
            <a:ext cx="4104456" cy="241176"/>
          </a:xfrm>
        </p:spPr>
        <p:txBody>
          <a:bodyPr/>
          <a:lstStyle/>
          <a:p>
            <a:pPr>
              <a:defRPr/>
            </a:pPr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pitchFamily="34" charset="0"/>
              </a:rPr>
              <a:t>©</a:t>
            </a:r>
            <a:r>
              <a:rPr lang="en-US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632192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590800" y="3721100"/>
            <a:ext cx="1447800" cy="863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endParaRPr lang="en-US" altLang="id-ID" sz="1600">
              <a:latin typeface="Arial" panose="020B0604020202020204" pitchFamily="34" charset="0"/>
            </a:endParaRPr>
          </a:p>
          <a:p>
            <a:pPr algn="ctr" eaLnBrk="1" hangingPunct="1"/>
            <a:r>
              <a:rPr lang="en-US" altLang="id-ID" sz="1600">
                <a:latin typeface="Arial" panose="020B0604020202020204" pitchFamily="34" charset="0"/>
              </a:rPr>
              <a:t>Knowledge</a:t>
            </a:r>
          </a:p>
          <a:p>
            <a:pPr eaLnBrk="1" hangingPunct="1"/>
            <a:endParaRPr lang="en-US" altLang="id-ID" sz="1600">
              <a:latin typeface="Arial" panose="020B0604020202020204" pitchFamily="34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953000" y="3733800"/>
            <a:ext cx="3481388" cy="7810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34950" indent="-2349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r>
              <a:rPr lang="en-US" altLang="id-ID" sz="1600">
                <a:latin typeface="Arial" panose="020B0604020202020204" pitchFamily="34" charset="0"/>
              </a:rPr>
              <a:t>Process Efficiency</a:t>
            </a:r>
          </a:p>
          <a:p>
            <a:pPr eaLnBrk="1" hangingPunct="1">
              <a:buFontTx/>
              <a:buChar char="•"/>
            </a:pPr>
            <a:r>
              <a:rPr lang="en-US" altLang="id-ID" sz="1400">
                <a:latin typeface="Arial" panose="020B0604020202020204" pitchFamily="34" charset="0"/>
              </a:rPr>
              <a:t>Productivity improvement</a:t>
            </a:r>
          </a:p>
          <a:p>
            <a:pPr eaLnBrk="1" hangingPunct="1">
              <a:buFontTx/>
              <a:buChar char="•"/>
            </a:pPr>
            <a:r>
              <a:rPr lang="en-US" altLang="id-ID" sz="1400">
                <a:latin typeface="Arial" panose="020B0604020202020204" pitchFamily="34" charset="0"/>
              </a:rPr>
              <a:t>Cost savings</a:t>
            </a:r>
          </a:p>
        </p:txBody>
      </p:sp>
      <p:cxnSp>
        <p:nvCxnSpPr>
          <p:cNvPr id="16389" name="AutoShape 5"/>
          <p:cNvCxnSpPr>
            <a:cxnSpLocks noChangeShapeType="1"/>
            <a:stCxn id="16390" idx="3"/>
            <a:endCxn id="16387" idx="1"/>
          </p:cNvCxnSpPr>
          <p:nvPr/>
        </p:nvCxnSpPr>
        <p:spPr bwMode="auto">
          <a:xfrm>
            <a:off x="2074863" y="4152900"/>
            <a:ext cx="496887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304800" y="3816350"/>
            <a:ext cx="1751013" cy="6731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/>
            <a:r>
              <a:rPr lang="en-US" altLang="id-ID" sz="1600">
                <a:latin typeface="Arial" panose="020B0604020202020204" pitchFamily="34" charset="0"/>
              </a:rPr>
              <a:t>Knowledge Management</a:t>
            </a:r>
          </a:p>
        </p:txBody>
      </p:sp>
      <p:cxnSp>
        <p:nvCxnSpPr>
          <p:cNvPr id="16391" name="AutoShape 7"/>
          <p:cNvCxnSpPr>
            <a:cxnSpLocks noChangeShapeType="1"/>
            <a:stCxn id="16390" idx="0"/>
            <a:endCxn id="16392" idx="0"/>
          </p:cNvCxnSpPr>
          <p:nvPr/>
        </p:nvCxnSpPr>
        <p:spPr bwMode="auto">
          <a:xfrm rot="-5400000">
            <a:off x="3178175" y="269875"/>
            <a:ext cx="1530350" cy="5524500"/>
          </a:xfrm>
          <a:prstGeom prst="bentConnector3">
            <a:avLst>
              <a:gd name="adj1" fmla="val 130806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4724400" y="2286000"/>
            <a:ext cx="3962400" cy="3733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id-ID" altLang="id-ID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4953000" y="4953000"/>
            <a:ext cx="3481388" cy="7810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34950" indent="-2349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r>
              <a:rPr lang="en-US" altLang="id-ID" sz="1600">
                <a:latin typeface="Arial" panose="020B0604020202020204" pitchFamily="34" charset="0"/>
              </a:rPr>
              <a:t>Process Innovation</a:t>
            </a:r>
          </a:p>
          <a:p>
            <a:pPr eaLnBrk="1" hangingPunct="1">
              <a:buFontTx/>
              <a:buChar char="•"/>
            </a:pPr>
            <a:r>
              <a:rPr lang="en-US" altLang="id-ID" sz="1400">
                <a:latin typeface="Arial" panose="020B0604020202020204" pitchFamily="34" charset="0"/>
              </a:rPr>
              <a:t>Improved brainstorming</a:t>
            </a:r>
          </a:p>
          <a:p>
            <a:pPr eaLnBrk="1" hangingPunct="1">
              <a:buFontTx/>
              <a:buChar char="•"/>
            </a:pPr>
            <a:r>
              <a:rPr lang="en-US" altLang="id-ID" sz="1400">
                <a:latin typeface="Arial" panose="020B0604020202020204" pitchFamily="34" charset="0"/>
              </a:rPr>
              <a:t>Better exploitation of new ideas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4953000" y="2514600"/>
            <a:ext cx="3481388" cy="7810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34950" indent="-2349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r>
              <a:rPr lang="en-US" altLang="id-ID" sz="1600">
                <a:latin typeface="Arial" panose="020B0604020202020204" pitchFamily="34" charset="0"/>
              </a:rPr>
              <a:t>Process Effectiveness</a:t>
            </a:r>
          </a:p>
          <a:p>
            <a:pPr eaLnBrk="1" hangingPunct="1">
              <a:buFontTx/>
              <a:buChar char="•"/>
            </a:pPr>
            <a:r>
              <a:rPr lang="en-US" altLang="id-ID" sz="1400">
                <a:latin typeface="Arial" panose="020B0604020202020204" pitchFamily="34" charset="0"/>
              </a:rPr>
              <a:t>Fewer mistakes</a:t>
            </a:r>
          </a:p>
          <a:p>
            <a:pPr eaLnBrk="1" hangingPunct="1">
              <a:buFontTx/>
              <a:buChar char="•"/>
            </a:pPr>
            <a:r>
              <a:rPr lang="en-US" altLang="id-ID" sz="1400">
                <a:latin typeface="Arial" panose="020B0604020202020204" pitchFamily="34" charset="0"/>
              </a:rPr>
              <a:t>Adaptation to changed circumstances</a:t>
            </a:r>
          </a:p>
        </p:txBody>
      </p:sp>
      <p:cxnSp>
        <p:nvCxnSpPr>
          <p:cNvPr id="16395" name="AutoShape 11"/>
          <p:cNvCxnSpPr>
            <a:cxnSpLocks noChangeShapeType="1"/>
            <a:stCxn id="16387" idx="3"/>
            <a:endCxn id="16392" idx="1"/>
          </p:cNvCxnSpPr>
          <p:nvPr/>
        </p:nvCxnSpPr>
        <p:spPr bwMode="auto">
          <a:xfrm>
            <a:off x="4057650" y="4152900"/>
            <a:ext cx="6477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396" name="Rectangle 12"/>
          <p:cNvSpPr>
            <a:spLocks noGrp="1" noChangeArrowheads="1"/>
          </p:cNvSpPr>
          <p:nvPr>
            <p:ph type="title"/>
          </p:nvPr>
        </p:nvSpPr>
        <p:spPr>
          <a:xfrm>
            <a:off x="456009" y="620688"/>
            <a:ext cx="8229600" cy="106984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id-ID" dirty="0" err="1" smtClean="0"/>
              <a:t>Bagaimana</a:t>
            </a:r>
            <a:r>
              <a:rPr lang="en-US" altLang="id-ID" dirty="0" smtClean="0"/>
              <a:t> KM </a:t>
            </a:r>
            <a:r>
              <a:rPr lang="en-US" altLang="id-ID" dirty="0" err="1" smtClean="0"/>
              <a:t>memberikan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Dampaka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pada</a:t>
            </a:r>
            <a:r>
              <a:rPr lang="en-US" altLang="id-ID" dirty="0" smtClean="0"/>
              <a:t> Proses </a:t>
            </a:r>
            <a:r>
              <a:rPr lang="en-US" altLang="id-ID" dirty="0" err="1" smtClean="0"/>
              <a:t>Organisasi</a:t>
            </a:r>
            <a:r>
              <a:rPr lang="en-US" altLang="id-ID" dirty="0" smtClean="0"/>
              <a:t> ?</a:t>
            </a:r>
          </a:p>
        </p:txBody>
      </p:sp>
      <p:sp>
        <p:nvSpPr>
          <p:cNvPr id="14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5496" y="6572200"/>
            <a:ext cx="4104456" cy="241176"/>
          </a:xfrm>
        </p:spPr>
        <p:txBody>
          <a:bodyPr/>
          <a:lstStyle/>
          <a:p>
            <a:pPr>
              <a:defRPr/>
            </a:pPr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pitchFamily="34" charset="0"/>
              </a:rPr>
              <a:t>©</a:t>
            </a:r>
            <a:r>
              <a:rPr lang="en-US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2734599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id-ID" dirty="0" err="1" smtClean="0"/>
              <a:t>Dampak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terhadap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Produk</a:t>
            </a:r>
            <a:endParaRPr lang="en-US" altLang="id-ID" dirty="0" smtClean="0"/>
          </a:p>
        </p:txBody>
      </p:sp>
      <p:sp>
        <p:nvSpPr>
          <p:cNvPr id="1741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id-ID" dirty="0" err="1" smtClean="0"/>
              <a:t>Dampak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terhadap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Produk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pada</a:t>
            </a:r>
            <a:r>
              <a:rPr lang="en-US" altLang="id-ID" dirty="0" smtClean="0"/>
              <a:t> </a:t>
            </a:r>
          </a:p>
          <a:p>
            <a:pPr lvl="1" eaLnBrk="1" hangingPunct="1"/>
            <a:r>
              <a:rPr lang="en-US" altLang="id-ID" dirty="0" smtClean="0"/>
              <a:t>Value added products</a:t>
            </a:r>
          </a:p>
          <a:p>
            <a:pPr lvl="1" eaLnBrk="1" hangingPunct="1"/>
            <a:r>
              <a:rPr lang="en-US" altLang="id-ID" dirty="0" smtClean="0"/>
              <a:t>Knowledge based products</a:t>
            </a:r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3249613" y="4576763"/>
            <a:ext cx="1447800" cy="863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endParaRPr lang="en-US" altLang="id-ID" sz="1600">
              <a:latin typeface="Arial" panose="020B0604020202020204" pitchFamily="34" charset="0"/>
            </a:endParaRPr>
          </a:p>
          <a:p>
            <a:pPr algn="ctr" eaLnBrk="1" hangingPunct="1"/>
            <a:r>
              <a:rPr lang="en-US" altLang="id-ID" sz="1600">
                <a:latin typeface="Arial" panose="020B0604020202020204" pitchFamily="34" charset="0"/>
              </a:rPr>
              <a:t>Knowledge</a:t>
            </a:r>
          </a:p>
          <a:p>
            <a:pPr eaLnBrk="1" hangingPunct="1"/>
            <a:endParaRPr lang="en-US" altLang="id-ID" sz="1600">
              <a:latin typeface="Arial" panose="020B0604020202020204" pitchFamily="34" charset="0"/>
            </a:endParaRPr>
          </a:p>
        </p:txBody>
      </p: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5129213" y="4454525"/>
            <a:ext cx="2947987" cy="11080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34950" indent="-2349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Tx/>
              <a:buChar char="•"/>
            </a:pPr>
            <a:endParaRPr lang="en-US" altLang="id-ID" sz="1600">
              <a:latin typeface="Arial" panose="020B0604020202020204" pitchFamily="34" charset="0"/>
            </a:endParaRPr>
          </a:p>
          <a:p>
            <a:pPr eaLnBrk="1" hangingPunct="1">
              <a:buFontTx/>
              <a:buChar char="•"/>
            </a:pPr>
            <a:r>
              <a:rPr lang="en-US" altLang="id-ID" sz="1600">
                <a:latin typeface="Arial" panose="020B0604020202020204" pitchFamily="34" charset="0"/>
              </a:rPr>
              <a:t>Value-added Products</a:t>
            </a:r>
          </a:p>
          <a:p>
            <a:pPr eaLnBrk="1" hangingPunct="1">
              <a:buFontTx/>
              <a:buChar char="•"/>
            </a:pPr>
            <a:r>
              <a:rPr lang="en-US" altLang="id-ID" sz="1600">
                <a:latin typeface="Arial" panose="020B0604020202020204" pitchFamily="34" charset="0"/>
              </a:rPr>
              <a:t>Knowledge-based products</a:t>
            </a:r>
          </a:p>
          <a:p>
            <a:pPr eaLnBrk="1" hangingPunct="1">
              <a:buFontTx/>
              <a:buChar char="•"/>
            </a:pPr>
            <a:endParaRPr lang="en-US" altLang="id-ID" sz="1600">
              <a:latin typeface="Arial" panose="020B0604020202020204" pitchFamily="34" charset="0"/>
            </a:endParaRPr>
          </a:p>
        </p:txBody>
      </p:sp>
      <p:cxnSp>
        <p:nvCxnSpPr>
          <p:cNvPr id="17415" name="AutoShape 8"/>
          <p:cNvCxnSpPr>
            <a:cxnSpLocks noChangeShapeType="1"/>
            <a:stCxn id="17417" idx="3"/>
            <a:endCxn id="17413" idx="1"/>
          </p:cNvCxnSpPr>
          <p:nvPr/>
        </p:nvCxnSpPr>
        <p:spPr bwMode="auto">
          <a:xfrm>
            <a:off x="2786063" y="5008563"/>
            <a:ext cx="4445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6" name="AutoShape 9"/>
          <p:cNvCxnSpPr>
            <a:cxnSpLocks noChangeShapeType="1"/>
            <a:stCxn id="17413" idx="3"/>
            <a:endCxn id="17414" idx="1"/>
          </p:cNvCxnSpPr>
          <p:nvPr/>
        </p:nvCxnSpPr>
        <p:spPr bwMode="auto">
          <a:xfrm>
            <a:off x="4716463" y="5008563"/>
            <a:ext cx="3937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17" name="AutoShape 10"/>
          <p:cNvSpPr>
            <a:spLocks noChangeArrowheads="1"/>
          </p:cNvSpPr>
          <p:nvPr/>
        </p:nvSpPr>
        <p:spPr bwMode="auto">
          <a:xfrm>
            <a:off x="1016000" y="4672013"/>
            <a:ext cx="1751013" cy="6731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/>
            <a:r>
              <a:rPr lang="en-US" altLang="id-ID" sz="1600">
                <a:latin typeface="Arial" panose="020B0604020202020204" pitchFamily="34" charset="0"/>
              </a:rPr>
              <a:t>Knowledge Management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5496" y="6572200"/>
            <a:ext cx="4104456" cy="241176"/>
          </a:xfrm>
        </p:spPr>
        <p:txBody>
          <a:bodyPr/>
          <a:lstStyle/>
          <a:p>
            <a:pPr>
              <a:defRPr/>
            </a:pPr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pitchFamily="34" charset="0"/>
              </a:rPr>
              <a:t>©</a:t>
            </a:r>
            <a:r>
              <a:rPr lang="en-US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204977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id-ID" dirty="0" err="1" smtClean="0"/>
              <a:t>Dampak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terhadap</a:t>
            </a:r>
            <a:r>
              <a:rPr lang="en-US" altLang="id-ID" dirty="0" smtClean="0"/>
              <a:t> </a:t>
            </a:r>
            <a:br>
              <a:rPr lang="en-US" altLang="id-ID" dirty="0" smtClean="0"/>
            </a:br>
            <a:r>
              <a:rPr lang="en-US" altLang="id-ID" i="1" dirty="0" smtClean="0"/>
              <a:t>Value-Added Products</a:t>
            </a:r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</a:t>
            </a:r>
            <a:r>
              <a:rPr lang="id-ID" dirty="0" smtClean="0"/>
              <a:t>roses </a:t>
            </a:r>
            <a:r>
              <a:rPr lang="id-ID" dirty="0"/>
              <a:t>KM dapat membantu organisasi menawarkan produk baru atau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id-ID" dirty="0" smtClean="0"/>
              <a:t>produk </a:t>
            </a:r>
            <a:r>
              <a:rPr lang="en-US" dirty="0" smtClean="0"/>
              <a:t>(</a:t>
            </a:r>
            <a:r>
              <a:rPr lang="en-US" i="1" dirty="0" smtClean="0"/>
              <a:t>product improvement</a:t>
            </a:r>
            <a:r>
              <a:rPr lang="en-US" dirty="0" smtClean="0"/>
              <a:t>) </a:t>
            </a:r>
            <a:r>
              <a:rPr lang="id-ID" dirty="0" smtClean="0"/>
              <a:t>memberikan </a:t>
            </a:r>
            <a:r>
              <a:rPr lang="id-ID" dirty="0"/>
              <a:t>nilai tambah yang signifikan dibandingkan dengan produk </a:t>
            </a:r>
            <a:r>
              <a:rPr lang="id-ID" dirty="0" smtClean="0"/>
              <a:t>sebelumnya</a:t>
            </a:r>
            <a:endParaRPr lang="en-US" dirty="0" smtClean="0"/>
          </a:p>
          <a:p>
            <a:r>
              <a:rPr lang="en-US" altLang="id-ID" i="1" dirty="0" smtClean="0"/>
              <a:t>Value-Added Products</a:t>
            </a:r>
            <a:r>
              <a:rPr lang="en-US" altLang="id-ID" dirty="0" smtClean="0"/>
              <a:t> </a:t>
            </a:r>
            <a:r>
              <a:rPr lang="id-ID" dirty="0" smtClean="0"/>
              <a:t>juga </a:t>
            </a:r>
            <a:r>
              <a:rPr lang="id-ID" dirty="0"/>
              <a:t>mendapat manfaat dari KM karena efeknya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id-ID" dirty="0" smtClean="0"/>
              <a:t>inovasi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id-ID" dirty="0" smtClean="0"/>
              <a:t>proses organisasi</a:t>
            </a:r>
            <a:endParaRPr lang="en-US" altLang="id-ID" dirty="0" smtClean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5496" y="6572200"/>
            <a:ext cx="4104456" cy="241176"/>
          </a:xfrm>
        </p:spPr>
        <p:txBody>
          <a:bodyPr/>
          <a:lstStyle/>
          <a:p>
            <a:pPr>
              <a:defRPr/>
            </a:pPr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pitchFamily="34" charset="0"/>
              </a:rPr>
              <a:t>©</a:t>
            </a:r>
            <a:r>
              <a:rPr lang="en-US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4026659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id-ID" dirty="0" err="1" smtClean="0"/>
              <a:t>Dampak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terhadap</a:t>
            </a:r>
            <a:r>
              <a:rPr lang="en-US" altLang="id-ID" dirty="0" smtClean="0"/>
              <a:t/>
            </a:r>
            <a:br>
              <a:rPr lang="en-US" altLang="id-ID" dirty="0" smtClean="0"/>
            </a:br>
            <a:r>
              <a:rPr lang="en-US" altLang="id-ID" i="1" dirty="0" smtClean="0"/>
              <a:t>Knowledge-Based Products</a:t>
            </a:r>
          </a:p>
        </p:txBody>
      </p:sp>
      <p:sp>
        <p:nvSpPr>
          <p:cNvPr id="19460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/>
              <a:t>KM dapat memiliki dampak yang signifikan pada produk yang berbasis pengetahuan seperti di </a:t>
            </a:r>
            <a:r>
              <a:rPr lang="id-ID" dirty="0" smtClean="0"/>
              <a:t>konsulta</a:t>
            </a:r>
            <a:r>
              <a:rPr lang="en-US" dirty="0" smtClean="0"/>
              <a:t>n</a:t>
            </a:r>
            <a:r>
              <a:rPr lang="id-ID" dirty="0" smtClean="0"/>
              <a:t> </a:t>
            </a:r>
            <a:r>
              <a:rPr lang="id-ID" dirty="0"/>
              <a:t>atau pengembangan perangkat lunak </a:t>
            </a:r>
            <a:r>
              <a:rPr lang="id-ID" dirty="0" smtClean="0"/>
              <a:t>dll</a:t>
            </a:r>
            <a:endParaRPr lang="en-US" dirty="0" smtClean="0"/>
          </a:p>
          <a:p>
            <a:r>
              <a:rPr lang="en-US" dirty="0" smtClean="0"/>
              <a:t>P</a:t>
            </a:r>
            <a:r>
              <a:rPr lang="id-ID" dirty="0" smtClean="0"/>
              <a:t>roduk </a:t>
            </a:r>
            <a:r>
              <a:rPr lang="id-ID" dirty="0"/>
              <a:t>berbasis </a:t>
            </a:r>
            <a:r>
              <a:rPr lang="en-US" dirty="0" smtClean="0"/>
              <a:t>P</a:t>
            </a:r>
            <a:r>
              <a:rPr lang="id-ID" dirty="0" smtClean="0"/>
              <a:t>engetahuan </a:t>
            </a:r>
            <a:r>
              <a:rPr lang="en-US" dirty="0" smtClean="0"/>
              <a:t>(</a:t>
            </a:r>
            <a:r>
              <a:rPr lang="en-US" altLang="id-ID" i="1" dirty="0"/>
              <a:t>Knowledge-Based </a:t>
            </a:r>
            <a:r>
              <a:rPr lang="en-US" altLang="id-ID" i="1" dirty="0" smtClean="0"/>
              <a:t>Products) </a:t>
            </a:r>
            <a:r>
              <a:rPr lang="en-US" dirty="0" err="1" smtClean="0"/>
              <a:t>sering</a:t>
            </a:r>
            <a:r>
              <a:rPr lang="en-US" dirty="0" smtClean="0"/>
              <a:t> kali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id-ID" dirty="0" smtClean="0"/>
              <a:t>memainkan </a:t>
            </a:r>
            <a:r>
              <a:rPr lang="id-ID" dirty="0"/>
              <a:t>peran penting dalam perusahaan </a:t>
            </a:r>
            <a:r>
              <a:rPr lang="id-ID" dirty="0" smtClean="0"/>
              <a:t>manufaktur</a:t>
            </a:r>
            <a:endParaRPr lang="en-US" altLang="id-ID" dirty="0" smtClean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5496" y="6572200"/>
            <a:ext cx="4104456" cy="241176"/>
          </a:xfrm>
        </p:spPr>
        <p:txBody>
          <a:bodyPr/>
          <a:lstStyle/>
          <a:p>
            <a:pPr>
              <a:defRPr/>
            </a:pPr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pitchFamily="34" charset="0"/>
              </a:rPr>
              <a:t>©</a:t>
            </a:r>
            <a:r>
              <a:rPr lang="en-US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2810526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id-ID" dirty="0" err="1" smtClean="0"/>
              <a:t>Dampak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terhadap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Kinerja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Organisasi</a:t>
            </a:r>
            <a:r>
              <a:rPr lang="en-US" altLang="id-ID" dirty="0" smtClean="0"/>
              <a:t> (</a:t>
            </a:r>
            <a:r>
              <a:rPr lang="en-US" altLang="id-ID" i="1" dirty="0" smtClean="0"/>
              <a:t>Organizational Performance) </a:t>
            </a:r>
          </a:p>
        </p:txBody>
      </p:sp>
      <p:sp>
        <p:nvSpPr>
          <p:cNvPr id="2048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id-ID" dirty="0" err="1" smtClean="0"/>
              <a:t>Dampak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Langung</a:t>
            </a:r>
            <a:endParaRPr lang="en-US" altLang="id-ID" dirty="0" smtClean="0"/>
          </a:p>
          <a:p>
            <a:pPr lvl="1">
              <a:lnSpc>
                <a:spcPct val="90000"/>
              </a:lnSpc>
            </a:pPr>
            <a:r>
              <a:rPr lang="id-ID" dirty="0"/>
              <a:t>Pengetahuan digunakan untuk membuat produk-produk inovatif yang menghasilkan pendapatan dan </a:t>
            </a:r>
            <a:r>
              <a:rPr lang="id-ID" dirty="0" smtClean="0"/>
              <a:t>laba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altLang="id-ID" dirty="0" err="1" smtClean="0"/>
              <a:t>Dampak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Tidak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Langsung</a:t>
            </a:r>
            <a:endParaRPr lang="en-US" altLang="id-ID" dirty="0" smtClean="0"/>
          </a:p>
          <a:p>
            <a:pPr lvl="1">
              <a:lnSpc>
                <a:spcPct val="90000"/>
              </a:lnSpc>
            </a:pPr>
            <a:r>
              <a:rPr lang="id-ID" dirty="0"/>
              <a:t>Penggunaan KM untuk menunjukkan kepemimpinan intelektual dalam industri, </a:t>
            </a:r>
            <a:r>
              <a:rPr lang="id-ID" dirty="0" smtClean="0"/>
              <a:t>yang </a:t>
            </a:r>
            <a:r>
              <a:rPr lang="id-ID" dirty="0"/>
              <a:t>pada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id-ID" dirty="0" smtClean="0"/>
              <a:t> </a:t>
            </a:r>
            <a:r>
              <a:rPr lang="id-ID" dirty="0"/>
              <a:t>mungkin meningkatkan loyalitas </a:t>
            </a:r>
            <a:r>
              <a:rPr lang="id-ID" dirty="0" smtClean="0"/>
              <a:t>pelanggan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id-ID" dirty="0" smtClean="0"/>
              <a:t>Penggunaan </a:t>
            </a:r>
            <a:r>
              <a:rPr lang="id-ID" dirty="0"/>
              <a:t>pengetahuan untuk memperoleh posisi tawar yang menguntungkan sehubungan dengan pesaing atau organisasi mitra</a:t>
            </a:r>
            <a:endParaRPr lang="en-US" altLang="id-ID" dirty="0" smtClean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5496" y="6572200"/>
            <a:ext cx="4104456" cy="241176"/>
          </a:xfrm>
        </p:spPr>
        <p:txBody>
          <a:bodyPr/>
          <a:lstStyle/>
          <a:p>
            <a:pPr>
              <a:defRPr/>
            </a:pPr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pitchFamily="34" charset="0"/>
              </a:rPr>
              <a:t>©</a:t>
            </a:r>
            <a:r>
              <a:rPr lang="en-US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2065032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Pengumpulan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Kritik</a:t>
            </a:r>
            <a:r>
              <a:rPr lang="en-US" dirty="0" smtClean="0"/>
              <a:t>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981808"/>
          </a:xfrm>
        </p:spPr>
        <p:txBody>
          <a:bodyPr/>
          <a:lstStyle/>
          <a:p>
            <a:pPr marL="109693" indent="0">
              <a:buNone/>
            </a:pPr>
            <a:r>
              <a:rPr lang="en-US" dirty="0" err="1" smtClean="0"/>
              <a:t>Harap</a:t>
            </a:r>
            <a:r>
              <a:rPr lang="en-US" dirty="0" smtClean="0"/>
              <a:t> </a:t>
            </a:r>
            <a:r>
              <a:rPr lang="en-US" dirty="0" err="1" smtClean="0"/>
              <a:t>dikumpulkan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kritik</a:t>
            </a:r>
            <a:r>
              <a:rPr lang="en-US" dirty="0" smtClean="0"/>
              <a:t> </a:t>
            </a:r>
            <a:r>
              <a:rPr lang="en-US" dirty="0" smtClean="0"/>
              <a:t>paper 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dirty="0" err="1" smtClean="0"/>
              <a:t>Skala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Ekonomi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Ruang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Lingkup</a:t>
            </a:r>
            <a:endParaRPr lang="en-US" altLang="id-ID" dirty="0" smtClean="0"/>
          </a:p>
        </p:txBody>
      </p:sp>
      <p:sp>
        <p:nvSpPr>
          <p:cNvPr id="2150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id-ID" dirty="0"/>
              <a:t>Output Sebuah perusahaan dikatakan menunjukkan skala </a:t>
            </a:r>
            <a:r>
              <a:rPr lang="id-ID" dirty="0" smtClean="0"/>
              <a:t>ekonomi</a:t>
            </a:r>
            <a:r>
              <a:rPr lang="en-US" dirty="0" smtClean="0"/>
              <a:t>s </a:t>
            </a:r>
            <a:r>
              <a:rPr lang="id-ID" dirty="0" smtClean="0"/>
              <a:t>jika </a:t>
            </a:r>
            <a:r>
              <a:rPr lang="id-ID" dirty="0"/>
              <a:t>biaya rata-rata produksi per unit menurun dengan peningkatan </a:t>
            </a:r>
            <a:r>
              <a:rPr lang="id-ID" dirty="0" smtClean="0"/>
              <a:t>output</a:t>
            </a:r>
            <a:endParaRPr lang="en-US" dirty="0" smtClean="0"/>
          </a:p>
          <a:p>
            <a:r>
              <a:rPr lang="id-ID" dirty="0" smtClean="0"/>
              <a:t>Output </a:t>
            </a:r>
            <a:r>
              <a:rPr lang="id-ID" dirty="0"/>
              <a:t>Sebuah perusahaan dikatakan menunjukkan </a:t>
            </a:r>
            <a:r>
              <a:rPr lang="en-US" dirty="0" smtClean="0"/>
              <a:t>L</a:t>
            </a:r>
            <a:r>
              <a:rPr lang="id-ID" dirty="0" smtClean="0"/>
              <a:t>ingkup </a:t>
            </a:r>
            <a:r>
              <a:rPr lang="en-US" dirty="0" err="1" smtClean="0"/>
              <a:t>Ekonomis</a:t>
            </a:r>
            <a:r>
              <a:rPr lang="en-US" dirty="0" smtClean="0"/>
              <a:t> </a:t>
            </a:r>
            <a:r>
              <a:rPr lang="id-ID" dirty="0" smtClean="0"/>
              <a:t>ketika </a:t>
            </a:r>
            <a:r>
              <a:rPr lang="id-ID" dirty="0"/>
              <a:t>total biaya perusahaan yang sama memproduksi dua atau lebih produk yang berbeda kurang dari jumlah biaya yang akan timbul jika setiap produk telah dihasilkan secara terpisah oleh perusahaan yang berbeda</a:t>
            </a:r>
            <a:endParaRPr lang="en-US" altLang="id-ID" dirty="0" smtClean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5496" y="6572200"/>
            <a:ext cx="4104456" cy="241176"/>
          </a:xfrm>
        </p:spPr>
        <p:txBody>
          <a:bodyPr/>
          <a:lstStyle/>
          <a:p>
            <a:pPr>
              <a:defRPr/>
            </a:pPr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pitchFamily="34" charset="0"/>
              </a:rPr>
              <a:t>©</a:t>
            </a:r>
            <a:r>
              <a:rPr lang="en-US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307232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514600" y="3333750"/>
            <a:ext cx="1143000" cy="7683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endParaRPr lang="en-US" altLang="id-ID" sz="1400">
              <a:latin typeface="Arial" panose="020B0604020202020204" pitchFamily="34" charset="0"/>
            </a:endParaRPr>
          </a:p>
          <a:p>
            <a:pPr algn="ctr" eaLnBrk="1" hangingPunct="1"/>
            <a:r>
              <a:rPr lang="en-US" altLang="id-ID" sz="1400">
                <a:latin typeface="Arial" panose="020B0604020202020204" pitchFamily="34" charset="0"/>
              </a:rPr>
              <a:t>Knowledge</a:t>
            </a:r>
          </a:p>
          <a:p>
            <a:pPr eaLnBrk="1" hangingPunct="1"/>
            <a:endParaRPr lang="en-US" altLang="id-ID" sz="1400">
              <a:latin typeface="Arial" panose="020B0604020202020204" pitchFamily="34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4191000" y="3227388"/>
            <a:ext cx="1295400" cy="9810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117475" indent="-1174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id-ID" sz="1400">
                <a:latin typeface="Arial" panose="020B0604020202020204" pitchFamily="34" charset="0"/>
                <a:cs typeface="Times New Roman" panose="02020603050405020304" pitchFamily="18" charset="0"/>
              </a:rPr>
              <a:t>Vision</a:t>
            </a:r>
          </a:p>
          <a:p>
            <a:pPr eaLnBrk="1" hangingPunct="1">
              <a:buFontTx/>
              <a:buChar char="•"/>
            </a:pPr>
            <a:r>
              <a:rPr lang="en-US" altLang="id-ID" sz="1400">
                <a:latin typeface="Arial" panose="020B0604020202020204" pitchFamily="34" charset="0"/>
                <a:cs typeface="Times New Roman" panose="02020603050405020304" pitchFamily="18" charset="0"/>
              </a:rPr>
              <a:t>Strategy</a:t>
            </a:r>
          </a:p>
          <a:p>
            <a:pPr eaLnBrk="1" hangingPunct="1">
              <a:buFontTx/>
              <a:buChar char="•"/>
            </a:pPr>
            <a:r>
              <a:rPr lang="en-US" altLang="id-ID" sz="1400">
                <a:latin typeface="Arial" panose="020B0604020202020204" pitchFamily="34" charset="0"/>
                <a:cs typeface="Times New Roman" panose="02020603050405020304" pitchFamily="18" charset="0"/>
              </a:rPr>
              <a:t>Revenues</a:t>
            </a:r>
          </a:p>
          <a:p>
            <a:pPr eaLnBrk="1" hangingPunct="1">
              <a:buFontTx/>
              <a:buChar char="•"/>
            </a:pPr>
            <a:r>
              <a:rPr lang="en-US" altLang="id-ID" sz="1400">
                <a:latin typeface="Arial" panose="020B0604020202020204" pitchFamily="34" charset="0"/>
                <a:cs typeface="Times New Roman" panose="02020603050405020304" pitchFamily="18" charset="0"/>
              </a:rPr>
              <a:t>Costs</a:t>
            </a:r>
            <a:r>
              <a:rPr lang="en-US" altLang="id-ID" sz="1400">
                <a:latin typeface="Arial" panose="020B0604020202020204" pitchFamily="34" charset="0"/>
              </a:rPr>
              <a:t> </a:t>
            </a:r>
          </a:p>
        </p:txBody>
      </p:sp>
      <p:cxnSp>
        <p:nvCxnSpPr>
          <p:cNvPr id="22533" name="AutoShape 5"/>
          <p:cNvCxnSpPr>
            <a:cxnSpLocks noChangeShapeType="1"/>
            <a:stCxn id="22535" idx="3"/>
            <a:endCxn id="22531" idx="1"/>
          </p:cNvCxnSpPr>
          <p:nvPr/>
        </p:nvCxnSpPr>
        <p:spPr bwMode="auto">
          <a:xfrm>
            <a:off x="2000250" y="3717925"/>
            <a:ext cx="4953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4" name="AutoShape 6"/>
          <p:cNvCxnSpPr>
            <a:cxnSpLocks noChangeShapeType="1"/>
            <a:stCxn id="22531" idx="3"/>
            <a:endCxn id="22532" idx="1"/>
          </p:cNvCxnSpPr>
          <p:nvPr/>
        </p:nvCxnSpPr>
        <p:spPr bwMode="auto">
          <a:xfrm>
            <a:off x="3676650" y="3717925"/>
            <a:ext cx="4953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533400" y="3416300"/>
            <a:ext cx="1447800" cy="60325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/>
            <a:r>
              <a:rPr lang="en-US" altLang="id-ID" sz="1400">
                <a:latin typeface="Arial" panose="020B0604020202020204" pitchFamily="34" charset="0"/>
              </a:rPr>
              <a:t>Knowledge Management</a:t>
            </a:r>
          </a:p>
        </p:txBody>
      </p:sp>
      <p:cxnSp>
        <p:nvCxnSpPr>
          <p:cNvPr id="22536" name="AutoShape 8"/>
          <p:cNvCxnSpPr>
            <a:cxnSpLocks noChangeShapeType="1"/>
            <a:stCxn id="22535" idx="0"/>
            <a:endCxn id="22532" idx="0"/>
          </p:cNvCxnSpPr>
          <p:nvPr/>
        </p:nvCxnSpPr>
        <p:spPr bwMode="auto">
          <a:xfrm rot="-5400000">
            <a:off x="2953544" y="1512094"/>
            <a:ext cx="188912" cy="3581400"/>
          </a:xfrm>
          <a:prstGeom prst="bentConnector3">
            <a:avLst>
              <a:gd name="adj1" fmla="val 743694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6019800" y="2908300"/>
            <a:ext cx="2590800" cy="16192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117475" indent="-1174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endParaRPr lang="en-US" altLang="id-ID" sz="1400">
              <a:latin typeface="Arial" panose="020B0604020202020204" pitchFamily="34" charset="0"/>
            </a:endParaRPr>
          </a:p>
          <a:p>
            <a:pPr eaLnBrk="1" hangingPunct="1"/>
            <a:r>
              <a:rPr lang="en-US" altLang="id-ID" sz="1400">
                <a:latin typeface="Arial" panose="020B0604020202020204" pitchFamily="34" charset="0"/>
                <a:cs typeface="Times New Roman" panose="02020603050405020304" pitchFamily="18" charset="0"/>
              </a:rPr>
              <a:t>Organizational Performance</a:t>
            </a:r>
            <a:r>
              <a:rPr lang="en-US" altLang="id-ID" sz="1400">
                <a:latin typeface="Arial" panose="020B0604020202020204" pitchFamily="34" charset="0"/>
              </a:rPr>
              <a:t> </a:t>
            </a:r>
          </a:p>
          <a:p>
            <a:pPr eaLnBrk="1" hangingPunct="1">
              <a:buFontTx/>
              <a:buChar char="•"/>
            </a:pPr>
            <a:r>
              <a:rPr lang="en-US" altLang="id-ID" sz="1400">
                <a:latin typeface="Arial" panose="020B0604020202020204" pitchFamily="34" charset="0"/>
              </a:rPr>
              <a:t>Scale economies </a:t>
            </a:r>
          </a:p>
          <a:p>
            <a:pPr eaLnBrk="1" hangingPunct="1">
              <a:buFontTx/>
              <a:buChar char="•"/>
            </a:pPr>
            <a:r>
              <a:rPr lang="en-US" altLang="id-ID" sz="1400">
                <a:latin typeface="Arial" panose="020B0604020202020204" pitchFamily="34" charset="0"/>
              </a:rPr>
              <a:t>Scope economies</a:t>
            </a:r>
          </a:p>
          <a:p>
            <a:pPr eaLnBrk="1" hangingPunct="1">
              <a:buFontTx/>
              <a:buChar char="•"/>
            </a:pPr>
            <a:r>
              <a:rPr lang="en-US" altLang="id-ID" sz="1400">
                <a:latin typeface="Arial" panose="020B0604020202020204" pitchFamily="34" charset="0"/>
              </a:rPr>
              <a:t>Sustainable competitive advantage</a:t>
            </a:r>
          </a:p>
          <a:p>
            <a:pPr eaLnBrk="1" hangingPunct="1"/>
            <a:endParaRPr lang="en-US" altLang="id-ID" sz="1400">
              <a:latin typeface="Arial" panose="020B0604020202020204" pitchFamily="34" charset="0"/>
            </a:endParaRPr>
          </a:p>
        </p:txBody>
      </p:sp>
      <p:cxnSp>
        <p:nvCxnSpPr>
          <p:cNvPr id="22538" name="AutoShape 10"/>
          <p:cNvCxnSpPr>
            <a:cxnSpLocks noChangeShapeType="1"/>
            <a:stCxn id="22532" idx="3"/>
            <a:endCxn id="22537" idx="1"/>
          </p:cNvCxnSpPr>
          <p:nvPr/>
        </p:nvCxnSpPr>
        <p:spPr bwMode="auto">
          <a:xfrm>
            <a:off x="5505450" y="3717925"/>
            <a:ext cx="4953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4737100" y="1993900"/>
            <a:ext cx="2590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7315200" y="19812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cxnSp>
        <p:nvCxnSpPr>
          <p:cNvPr id="22541" name="AutoShape 13"/>
          <p:cNvCxnSpPr>
            <a:cxnSpLocks noChangeShapeType="1"/>
            <a:stCxn id="22531" idx="2"/>
            <a:endCxn id="22537" idx="2"/>
          </p:cNvCxnSpPr>
          <p:nvPr/>
        </p:nvCxnSpPr>
        <p:spPr bwMode="auto">
          <a:xfrm rot="16200000" flipH="1">
            <a:off x="4987925" y="2219325"/>
            <a:ext cx="425450" cy="4229100"/>
          </a:xfrm>
          <a:prstGeom prst="bentConnector3">
            <a:avLst>
              <a:gd name="adj1" fmla="val 277981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2" name="Rectangle 16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8229600" cy="1069848"/>
          </a:xfrm>
        </p:spPr>
        <p:txBody>
          <a:bodyPr/>
          <a:lstStyle/>
          <a:p>
            <a:pPr eaLnBrk="1" hangingPunct="1"/>
            <a:r>
              <a:rPr lang="en-US" altLang="id-ID" sz="2800" dirty="0" err="1" smtClean="0"/>
              <a:t>Bagaimana</a:t>
            </a:r>
            <a:r>
              <a:rPr lang="en-US" altLang="id-ID" sz="2800" dirty="0" smtClean="0"/>
              <a:t> Knowledge Management </a:t>
            </a:r>
            <a:r>
              <a:rPr lang="en-US" altLang="id-ID" sz="2800" dirty="0" err="1" smtClean="0"/>
              <a:t>memberi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dampak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terhadap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Kinerja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Organisasi</a:t>
            </a:r>
            <a:endParaRPr lang="en-US" altLang="id-ID" dirty="0" smtClean="0"/>
          </a:p>
        </p:txBody>
      </p:sp>
      <p:sp>
        <p:nvSpPr>
          <p:cNvPr id="1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5496" y="6572200"/>
            <a:ext cx="4104456" cy="241176"/>
          </a:xfrm>
        </p:spPr>
        <p:txBody>
          <a:bodyPr/>
          <a:lstStyle/>
          <a:p>
            <a:pPr>
              <a:defRPr/>
            </a:pPr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pitchFamily="34" charset="0"/>
              </a:rPr>
              <a:t>©</a:t>
            </a:r>
            <a:r>
              <a:rPr lang="en-US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732025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z="3200" smtClean="0">
                <a:latin typeface="Arial" panose="020B0604020202020204" pitchFamily="34" charset="0"/>
              </a:rPr>
              <a:t>A Summary of Organizational Impacts of Knowledge Management</a:t>
            </a:r>
            <a:endParaRPr lang="en-US" altLang="id-ID" smtClean="0">
              <a:latin typeface="Arial" panose="020B0604020202020204" pitchFamily="34" charset="0"/>
            </a:endParaRPr>
          </a:p>
        </p:txBody>
      </p:sp>
      <p:pic>
        <p:nvPicPr>
          <p:cNvPr id="2355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752600"/>
            <a:ext cx="5181600" cy="465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5496" y="6572200"/>
            <a:ext cx="4104456" cy="241176"/>
          </a:xfrm>
        </p:spPr>
        <p:txBody>
          <a:bodyPr/>
          <a:lstStyle/>
          <a:p>
            <a:pPr>
              <a:defRPr/>
            </a:pPr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pitchFamily="34" charset="0"/>
              </a:rPr>
              <a:t>©</a:t>
            </a:r>
            <a:r>
              <a:rPr lang="en-US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3047482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dirty="0" err="1" smtClean="0"/>
              <a:t>Kesimpulan</a:t>
            </a:r>
            <a:endParaRPr lang="en-US" altLang="id-ID" dirty="0" smtClean="0"/>
          </a:p>
        </p:txBody>
      </p:sp>
      <p:sp>
        <p:nvSpPr>
          <p:cNvPr id="2458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id-ID" dirty="0" smtClean="0"/>
              <a:t>ampak </a:t>
            </a:r>
            <a:r>
              <a:rPr lang="id-ID" dirty="0"/>
              <a:t>yang saling terkait dari KM di organisasi pada beberapa </a:t>
            </a:r>
            <a:r>
              <a:rPr lang="id-ID" dirty="0" smtClean="0"/>
              <a:t>tingkatan</a:t>
            </a:r>
            <a:endParaRPr lang="en-US" dirty="0"/>
          </a:p>
          <a:p>
            <a:pPr lvl="1"/>
            <a:r>
              <a:rPr lang="en-US" altLang="id-ID" dirty="0" smtClean="0"/>
              <a:t>People  (Orang)</a:t>
            </a:r>
          </a:p>
          <a:p>
            <a:pPr lvl="1" eaLnBrk="1" hangingPunct="1"/>
            <a:r>
              <a:rPr lang="en-US" altLang="id-ID" dirty="0" smtClean="0"/>
              <a:t>Processes (Proses)</a:t>
            </a:r>
          </a:p>
          <a:p>
            <a:pPr lvl="1" eaLnBrk="1" hangingPunct="1"/>
            <a:r>
              <a:rPr lang="en-US" altLang="id-ID" dirty="0" smtClean="0"/>
              <a:t>Products (</a:t>
            </a:r>
            <a:r>
              <a:rPr lang="en-US" altLang="id-ID" dirty="0" err="1" smtClean="0"/>
              <a:t>Produk</a:t>
            </a:r>
            <a:r>
              <a:rPr lang="en-US" altLang="id-ID" dirty="0" smtClean="0"/>
              <a:t>)</a:t>
            </a:r>
          </a:p>
          <a:p>
            <a:pPr lvl="1" eaLnBrk="1" hangingPunct="1"/>
            <a:r>
              <a:rPr lang="en-US" altLang="id-ID" dirty="0" smtClean="0"/>
              <a:t>Overall performance (</a:t>
            </a:r>
            <a:r>
              <a:rPr lang="en-US" altLang="id-ID" dirty="0" err="1" smtClean="0"/>
              <a:t>Kinerja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keseluruhan</a:t>
            </a:r>
            <a:r>
              <a:rPr lang="en-US" altLang="id-ID" dirty="0" smtClean="0"/>
              <a:t>)</a:t>
            </a:r>
          </a:p>
          <a:p>
            <a:r>
              <a:rPr lang="id-ID" dirty="0"/>
              <a:t>Dampak pada satu tingkat dapat mengakibatkan dampak sinergis pada tingkat lain juga</a:t>
            </a:r>
            <a:endParaRPr lang="en-US" altLang="id-ID" dirty="0" smtClean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5496" y="6572200"/>
            <a:ext cx="4104456" cy="241176"/>
          </a:xfrm>
        </p:spPr>
        <p:txBody>
          <a:bodyPr/>
          <a:lstStyle/>
          <a:p>
            <a:pPr>
              <a:defRPr/>
            </a:pPr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pitchFamily="34" charset="0"/>
              </a:rPr>
              <a:t>©</a:t>
            </a:r>
            <a:r>
              <a:rPr lang="en-US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860012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Kritik</a:t>
            </a:r>
            <a:r>
              <a:rPr lang="en-US" dirty="0" smtClean="0"/>
              <a:t> Paper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 smtClean="0"/>
              <a:t>Kritik</a:t>
            </a:r>
            <a:r>
              <a:rPr lang="en-US" dirty="0" smtClean="0"/>
              <a:t> </a:t>
            </a:r>
            <a:r>
              <a:rPr lang="en-US" dirty="0"/>
              <a:t>Paper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paper </a:t>
            </a:r>
            <a:r>
              <a:rPr lang="en-US" dirty="0" err="1" smtClean="0"/>
              <a:t>tentang</a:t>
            </a:r>
            <a:r>
              <a:rPr lang="en-US" dirty="0" smtClean="0"/>
              <a:t> KM </a:t>
            </a:r>
            <a:r>
              <a:rPr lang="en-US" dirty="0" err="1" smtClean="0"/>
              <a:t>dalam</a:t>
            </a:r>
            <a:r>
              <a:rPr lang="en-US" dirty="0" smtClean="0"/>
              <a:t> Bahasa </a:t>
            </a:r>
            <a:r>
              <a:rPr lang="en-US" dirty="0" err="1" smtClean="0"/>
              <a:t>Inggris</a:t>
            </a:r>
            <a:r>
              <a:rPr lang="en-US" dirty="0" smtClean="0"/>
              <a:t> (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download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ocw</a:t>
            </a:r>
            <a:r>
              <a:rPr lang="en-US" dirty="0" smtClean="0"/>
              <a:t> , </a:t>
            </a: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 via google scholar : scholar.google.com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paper yang </a:t>
            </a:r>
            <a:r>
              <a:rPr lang="en-US" dirty="0" err="1" smtClean="0"/>
              <a:t>sitasinya</a:t>
            </a:r>
            <a:r>
              <a:rPr lang="en-US" dirty="0" smtClean="0"/>
              <a:t> 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.) . </a:t>
            </a:r>
            <a:r>
              <a:rPr lang="en-US" dirty="0" err="1" smtClean="0"/>
              <a:t>Pilih</a:t>
            </a:r>
            <a:r>
              <a:rPr lang="en-US" dirty="0" smtClean="0"/>
              <a:t> paper </a:t>
            </a:r>
            <a:r>
              <a:rPr lang="en-US" dirty="0" err="1" smtClean="0"/>
              <a:t>internasional</a:t>
            </a:r>
            <a:r>
              <a:rPr lang="en-US" dirty="0"/>
              <a:t> </a:t>
            </a:r>
            <a:r>
              <a:rPr lang="en-US" dirty="0" err="1" smtClean="0"/>
              <a:t>berbahasa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terbitan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10 </a:t>
            </a:r>
            <a:r>
              <a:rPr lang="en-US" dirty="0" err="1" smtClean="0"/>
              <a:t>tahun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/>
              <a:t>Kritik</a:t>
            </a:r>
            <a:r>
              <a:rPr lang="en-US" dirty="0"/>
              <a:t> paper </a:t>
            </a:r>
            <a:r>
              <a:rPr lang="en-US" dirty="0" err="1"/>
              <a:t>tersebut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– </a:t>
            </a:r>
            <a:r>
              <a:rPr lang="en-US" dirty="0" err="1"/>
              <a:t>Konten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yang lain (+/-)</a:t>
            </a:r>
          </a:p>
          <a:p>
            <a:pPr>
              <a:buNone/>
            </a:pPr>
            <a:r>
              <a:rPr lang="en-US" dirty="0"/>
              <a:t>–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pustaka</a:t>
            </a:r>
            <a:endParaRPr lang="en-US" dirty="0"/>
          </a:p>
          <a:p>
            <a:pPr>
              <a:buNone/>
            </a:pPr>
            <a:r>
              <a:rPr lang="en-US" dirty="0"/>
              <a:t>–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mengutip</a:t>
            </a:r>
            <a:r>
              <a:rPr lang="en-US" dirty="0"/>
              <a:t> yang </a:t>
            </a:r>
            <a:r>
              <a:rPr lang="en-US" dirty="0" err="1" smtClean="0"/>
              <a:t>benar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  </a:t>
            </a:r>
            <a:r>
              <a:rPr lang="en-US" dirty="0" err="1" smtClean="0"/>
              <a:t>Lampirkan</a:t>
            </a:r>
            <a:r>
              <a:rPr lang="en-US" dirty="0" smtClean="0"/>
              <a:t> paper yang </a:t>
            </a:r>
            <a:r>
              <a:rPr lang="en-US" dirty="0" err="1" smtClean="0"/>
              <a:t>dikritik</a:t>
            </a:r>
            <a:r>
              <a:rPr lang="en-US" dirty="0" smtClean="0"/>
              <a:t> (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dicetak</a:t>
            </a:r>
            <a:r>
              <a:rPr lang="en-US" dirty="0" smtClean="0"/>
              <a:t>)</a:t>
            </a:r>
            <a:endParaRPr lang="en-US" dirty="0"/>
          </a:p>
          <a:p>
            <a:pPr>
              <a:buNone/>
            </a:pPr>
            <a:r>
              <a:rPr lang="en-US" dirty="0"/>
              <a:t>• Cover page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 err="1"/>
              <a:t>judul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pengarang</a:t>
            </a:r>
            <a:r>
              <a:rPr lang="en-US" dirty="0"/>
              <a:t> </a:t>
            </a:r>
            <a:r>
              <a:rPr lang="en-US" dirty="0" err="1"/>
              <a:t>jurnal</a:t>
            </a:r>
            <a:r>
              <a:rPr lang="en-US" dirty="0"/>
              <a:t>, </a:t>
            </a:r>
            <a:r>
              <a:rPr lang="en-US" dirty="0" err="1"/>
              <a:t>nama</a:t>
            </a:r>
            <a:r>
              <a:rPr lang="en-US" dirty="0"/>
              <a:t>, </a:t>
            </a:r>
            <a:r>
              <a:rPr lang="en-US" dirty="0" err="1"/>
              <a:t>nim</a:t>
            </a:r>
            <a:r>
              <a:rPr lang="en-US" dirty="0"/>
              <a:t> </a:t>
            </a:r>
            <a:r>
              <a:rPr lang="en-US" dirty="0" err="1"/>
              <a:t>dll</a:t>
            </a:r>
            <a:endParaRPr lang="en-US" dirty="0"/>
          </a:p>
          <a:p>
            <a:pPr>
              <a:buNone/>
            </a:pPr>
            <a:r>
              <a:rPr lang="en-US" dirty="0"/>
              <a:t>• </a:t>
            </a:r>
            <a:r>
              <a:rPr lang="en-US" b="1" dirty="0" err="1"/>
              <a:t>Waktu</a:t>
            </a:r>
            <a:r>
              <a:rPr lang="en-US" b="1" dirty="0"/>
              <a:t> 2 </a:t>
            </a:r>
            <a:r>
              <a:rPr lang="en-US" b="1" dirty="0" err="1" smtClean="0"/>
              <a:t>minggu</a:t>
            </a:r>
            <a:r>
              <a:rPr lang="en-US" b="1" dirty="0" smtClean="0"/>
              <a:t> </a:t>
            </a:r>
            <a:r>
              <a:rPr lang="en-US" dirty="0" smtClean="0"/>
              <a:t>(week 6)</a:t>
            </a:r>
            <a:endParaRPr lang="en-US" dirty="0"/>
          </a:p>
          <a:p>
            <a:pPr marL="10969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40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Becerra-Fernandez, et al. -- Knowledge Management 1/e  --  </a:t>
            </a:r>
            <a:r>
              <a:rPr lang="en-US">
                <a:latin typeface="Times New Roman"/>
                <a:cs typeface="Arial" pitchFamily="34" charset="0"/>
              </a:rPr>
              <a:t>©</a:t>
            </a:r>
            <a:r>
              <a:rPr lang="en-US">
                <a:cs typeface="Arial" pitchFamily="34" charset="0"/>
              </a:rPr>
              <a:t> 2004 Prentice Hall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id-ID" sz="4000" smtClean="0"/>
              <a:t>Chapter 4</a:t>
            </a:r>
            <a:r>
              <a:rPr lang="en-US" altLang="id-ID" smtClean="0"/>
              <a:t> 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id-ID" sz="2800" b="1" dirty="0" smtClean="0"/>
              <a:t>Organizational Impacts of Knowledge Management</a:t>
            </a:r>
          </a:p>
        </p:txBody>
      </p:sp>
    </p:spTree>
    <p:extLst>
      <p:ext uri="{BB962C8B-B14F-4D97-AF65-F5344CB8AC3E}">
        <p14:creationId xmlns:p14="http://schemas.microsoft.com/office/powerpoint/2010/main" val="1630458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mtClean="0"/>
              <a:t>Chapter Objectives</a:t>
            </a:r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Memahami </a:t>
            </a:r>
            <a:r>
              <a:rPr lang="en-US" dirty="0" smtClean="0"/>
              <a:t>knowledge management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id-ID" dirty="0" smtClean="0"/>
              <a:t>pada </a:t>
            </a:r>
            <a:r>
              <a:rPr lang="id-ID" dirty="0"/>
              <a:t>organisasi dan kinerja organisasi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id-ID" dirty="0" smtClean="0"/>
              <a:t>beberapa tingkat</a:t>
            </a:r>
            <a:endParaRPr lang="en-US" altLang="id-ID" dirty="0" smtClean="0"/>
          </a:p>
          <a:p>
            <a:pPr lvl="1" eaLnBrk="1" hangingPunct="1"/>
            <a:r>
              <a:rPr lang="en-US" altLang="id-ID" dirty="0" smtClean="0"/>
              <a:t>People </a:t>
            </a:r>
          </a:p>
          <a:p>
            <a:pPr lvl="1" eaLnBrk="1" hangingPunct="1"/>
            <a:r>
              <a:rPr lang="en-US" altLang="id-ID" dirty="0" smtClean="0"/>
              <a:t>Processes</a:t>
            </a:r>
          </a:p>
          <a:p>
            <a:pPr lvl="1" eaLnBrk="1" hangingPunct="1"/>
            <a:r>
              <a:rPr lang="en-US" altLang="id-ID" dirty="0" smtClean="0"/>
              <a:t>Products</a:t>
            </a:r>
          </a:p>
          <a:p>
            <a:pPr lvl="1" eaLnBrk="1" hangingPunct="1"/>
            <a:r>
              <a:rPr lang="en-US" altLang="id-ID" dirty="0" smtClean="0"/>
              <a:t>Overall performance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5496" y="6572200"/>
            <a:ext cx="4104456" cy="241176"/>
          </a:xfrm>
        </p:spPr>
        <p:txBody>
          <a:bodyPr/>
          <a:lstStyle/>
          <a:p>
            <a:pPr>
              <a:defRPr/>
            </a:pPr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pitchFamily="34" charset="0"/>
              </a:rPr>
              <a:t>©</a:t>
            </a:r>
            <a:r>
              <a:rPr lang="en-US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4002905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810000" y="4149576"/>
            <a:ext cx="1447800" cy="863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endParaRPr lang="en-US" altLang="id-ID" sz="1600">
              <a:latin typeface="Arial" panose="020B0604020202020204" pitchFamily="34" charset="0"/>
            </a:endParaRPr>
          </a:p>
          <a:p>
            <a:pPr algn="ctr" eaLnBrk="1" hangingPunct="1"/>
            <a:r>
              <a:rPr lang="en-US" altLang="id-ID" sz="1600">
                <a:latin typeface="Arial" panose="020B0604020202020204" pitchFamily="34" charset="0"/>
              </a:rPr>
              <a:t>Knowledge</a:t>
            </a:r>
          </a:p>
          <a:p>
            <a:pPr eaLnBrk="1" hangingPunct="1"/>
            <a:endParaRPr lang="en-US" altLang="id-ID" sz="1600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838825" y="4149576"/>
            <a:ext cx="1447800" cy="863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endParaRPr lang="en-US" altLang="id-ID" sz="1600">
              <a:latin typeface="Arial" panose="020B0604020202020204" pitchFamily="34" charset="0"/>
            </a:endParaRPr>
          </a:p>
          <a:p>
            <a:pPr algn="ctr" eaLnBrk="1" hangingPunct="1"/>
            <a:r>
              <a:rPr lang="en-US" altLang="id-ID" sz="1600">
                <a:latin typeface="Arial" panose="020B0604020202020204" pitchFamily="34" charset="0"/>
              </a:rPr>
              <a:t>Organization</a:t>
            </a:r>
          </a:p>
          <a:p>
            <a:pPr eaLnBrk="1" hangingPunct="1"/>
            <a:endParaRPr lang="en-US" altLang="id-ID" sz="1600">
              <a:latin typeface="Arial" panose="020B0604020202020204" pitchFamily="34" charset="0"/>
            </a:endParaRPr>
          </a:p>
        </p:txBody>
      </p:sp>
      <p:cxnSp>
        <p:nvCxnSpPr>
          <p:cNvPr id="5125" name="AutoShape 5"/>
          <p:cNvCxnSpPr>
            <a:cxnSpLocks noChangeShapeType="1"/>
            <a:stCxn id="5127" idx="3"/>
            <a:endCxn id="5123" idx="1"/>
          </p:cNvCxnSpPr>
          <p:nvPr/>
        </p:nvCxnSpPr>
        <p:spPr bwMode="auto">
          <a:xfrm>
            <a:off x="3294063" y="4579789"/>
            <a:ext cx="496887" cy="15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6" name="AutoShape 6"/>
          <p:cNvCxnSpPr>
            <a:cxnSpLocks noChangeShapeType="1"/>
            <a:stCxn id="5123" idx="3"/>
            <a:endCxn id="5124" idx="1"/>
          </p:cNvCxnSpPr>
          <p:nvPr/>
        </p:nvCxnSpPr>
        <p:spPr bwMode="auto">
          <a:xfrm>
            <a:off x="5276850" y="4581376"/>
            <a:ext cx="542925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1524000" y="4243239"/>
            <a:ext cx="1751013" cy="6731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/>
            <a:r>
              <a:rPr lang="en-US" altLang="id-ID" sz="1600">
                <a:latin typeface="Arial" panose="020B0604020202020204" pitchFamily="34" charset="0"/>
              </a:rPr>
              <a:t>Knowledge Management</a:t>
            </a:r>
          </a:p>
        </p:txBody>
      </p:sp>
      <p:cxnSp>
        <p:nvCxnSpPr>
          <p:cNvPr id="5128" name="AutoShape 8"/>
          <p:cNvCxnSpPr>
            <a:cxnSpLocks noChangeShapeType="1"/>
          </p:cNvCxnSpPr>
          <p:nvPr/>
        </p:nvCxnSpPr>
        <p:spPr bwMode="auto">
          <a:xfrm rot="-5400000">
            <a:off x="4434681" y="2111325"/>
            <a:ext cx="93663" cy="4162425"/>
          </a:xfrm>
          <a:prstGeom prst="bentConnector3">
            <a:avLst>
              <a:gd name="adj1" fmla="val 796606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id-ID" dirty="0" err="1" smtClean="0"/>
              <a:t>Bagaimana</a:t>
            </a:r>
            <a:r>
              <a:rPr lang="en-US" altLang="id-ID" dirty="0" smtClean="0"/>
              <a:t> Knowledge Management </a:t>
            </a:r>
            <a:r>
              <a:rPr lang="en-US" altLang="id-ID" dirty="0" err="1" smtClean="0"/>
              <a:t>memberikan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Dampak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Pada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Organisasi</a:t>
            </a:r>
            <a:r>
              <a:rPr lang="en-US" altLang="id-ID" dirty="0" smtClean="0"/>
              <a:t>?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5496" y="6572200"/>
            <a:ext cx="4104456" cy="241176"/>
          </a:xfrm>
        </p:spPr>
        <p:txBody>
          <a:bodyPr/>
          <a:lstStyle/>
          <a:p>
            <a:pPr>
              <a:defRPr/>
            </a:pPr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pitchFamily="34" charset="0"/>
              </a:rPr>
              <a:t>©</a:t>
            </a:r>
            <a:r>
              <a:rPr lang="en-US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339610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id-ID" dirty="0" err="1" smtClean="0"/>
              <a:t>Mengapa</a:t>
            </a:r>
            <a:r>
              <a:rPr lang="en-US" altLang="id-ID" dirty="0" smtClean="0"/>
              <a:t> Perusahaan di </a:t>
            </a:r>
            <a:r>
              <a:rPr lang="en-US" altLang="id-ID" dirty="0" err="1" smtClean="0"/>
              <a:t>Amerika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mengadopsi</a:t>
            </a:r>
            <a:r>
              <a:rPr lang="en-US" altLang="id-ID" dirty="0" smtClean="0"/>
              <a:t> KM?</a:t>
            </a:r>
          </a:p>
        </p:txBody>
      </p:sp>
      <p:sp>
        <p:nvSpPr>
          <p:cNvPr id="614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/>
              <a:t>Mempertahankan keahlian </a:t>
            </a:r>
            <a:r>
              <a:rPr lang="id-ID" dirty="0" smtClean="0"/>
              <a:t>karyawan</a:t>
            </a:r>
            <a:endParaRPr lang="en-US" dirty="0" smtClean="0"/>
          </a:p>
          <a:p>
            <a:r>
              <a:rPr lang="id-ID" dirty="0" smtClean="0"/>
              <a:t>Meningkatkan </a:t>
            </a:r>
            <a:r>
              <a:rPr lang="id-ID" dirty="0"/>
              <a:t>kepuasan pelanggan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id-ID" dirty="0" smtClean="0"/>
              <a:t>produk perusahaan</a:t>
            </a:r>
            <a:endParaRPr lang="en-US" dirty="0" smtClean="0"/>
          </a:p>
          <a:p>
            <a:r>
              <a:rPr lang="id-ID" dirty="0" smtClean="0"/>
              <a:t>Meningkatkan </a:t>
            </a:r>
            <a:r>
              <a:rPr lang="id-ID" dirty="0"/>
              <a:t>keuntungan atau pendapatan.</a:t>
            </a:r>
            <a:endParaRPr lang="en-US" altLang="id-ID" dirty="0" smtClean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5496" y="6572200"/>
            <a:ext cx="4104456" cy="241176"/>
          </a:xfrm>
        </p:spPr>
        <p:txBody>
          <a:bodyPr/>
          <a:lstStyle/>
          <a:p>
            <a:pPr>
              <a:defRPr/>
            </a:pPr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pitchFamily="34" charset="0"/>
              </a:rPr>
              <a:t>©</a:t>
            </a:r>
            <a:r>
              <a:rPr lang="en-US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2225099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09600" y="3079750"/>
            <a:ext cx="1447800" cy="88265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endParaRPr lang="en-US" altLang="id-ID" sz="1600">
              <a:latin typeface="Arial" panose="020B0604020202020204" pitchFamily="34" charset="0"/>
            </a:endParaRPr>
          </a:p>
          <a:p>
            <a:pPr algn="ctr" eaLnBrk="1" hangingPunct="1"/>
            <a:r>
              <a:rPr lang="en-US" altLang="id-ID" sz="1600">
                <a:latin typeface="Arial" panose="020B0604020202020204" pitchFamily="34" charset="0"/>
              </a:rPr>
              <a:t>People</a:t>
            </a:r>
          </a:p>
          <a:p>
            <a:pPr eaLnBrk="1" hangingPunct="1"/>
            <a:endParaRPr lang="en-US" altLang="id-ID" sz="1600">
              <a:latin typeface="Arial" panose="020B0604020202020204" pitchFamily="34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800600" y="3079750"/>
            <a:ext cx="1447800" cy="88265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endParaRPr lang="en-US" altLang="id-ID" sz="1600">
              <a:latin typeface="Arial" panose="020B0604020202020204" pitchFamily="34" charset="0"/>
            </a:endParaRPr>
          </a:p>
          <a:p>
            <a:pPr algn="ctr" eaLnBrk="1" hangingPunct="1"/>
            <a:r>
              <a:rPr lang="en-US" altLang="id-ID" sz="1600">
                <a:latin typeface="Arial" panose="020B0604020202020204" pitchFamily="34" charset="0"/>
              </a:rPr>
              <a:t>Products</a:t>
            </a:r>
          </a:p>
          <a:p>
            <a:pPr eaLnBrk="1" hangingPunct="1"/>
            <a:endParaRPr lang="en-US" altLang="id-ID" sz="1600">
              <a:latin typeface="Arial" panose="020B0604020202020204" pitchFamily="34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667000" y="3079750"/>
            <a:ext cx="1447800" cy="88265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endParaRPr lang="en-US" altLang="id-ID" sz="1600">
              <a:latin typeface="Arial" panose="020B0604020202020204" pitchFamily="34" charset="0"/>
            </a:endParaRPr>
          </a:p>
          <a:p>
            <a:pPr algn="ctr" eaLnBrk="1" hangingPunct="1"/>
            <a:r>
              <a:rPr lang="en-US" altLang="id-ID" sz="1600">
                <a:latin typeface="Arial" panose="020B0604020202020204" pitchFamily="34" charset="0"/>
              </a:rPr>
              <a:t>Processes</a:t>
            </a:r>
          </a:p>
          <a:p>
            <a:pPr eaLnBrk="1" hangingPunct="1"/>
            <a:endParaRPr lang="en-US" altLang="id-ID" sz="1600">
              <a:latin typeface="Arial" panose="020B0604020202020204" pitchFamily="34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934200" y="3079750"/>
            <a:ext cx="1676400" cy="88265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endParaRPr lang="en-US" altLang="id-ID" sz="800">
              <a:latin typeface="Arial" panose="020B0604020202020204" pitchFamily="34" charset="0"/>
            </a:endParaRPr>
          </a:p>
          <a:p>
            <a:pPr algn="ctr" eaLnBrk="1" hangingPunct="1"/>
            <a:r>
              <a:rPr lang="en-US" altLang="id-ID" sz="1600">
                <a:latin typeface="Arial" panose="020B0604020202020204" pitchFamily="34" charset="0"/>
              </a:rPr>
              <a:t>Organizational Performance</a:t>
            </a:r>
          </a:p>
          <a:p>
            <a:pPr algn="ctr" eaLnBrk="1" hangingPunct="1"/>
            <a:endParaRPr lang="en-US" altLang="id-ID" sz="800">
              <a:latin typeface="Arial" panose="020B0604020202020204" pitchFamily="34" charset="0"/>
            </a:endParaRPr>
          </a:p>
        </p:txBody>
      </p:sp>
      <p:cxnSp>
        <p:nvCxnSpPr>
          <p:cNvPr id="7175" name="AutoShape 7"/>
          <p:cNvCxnSpPr>
            <a:cxnSpLocks noChangeShapeType="1"/>
            <a:stCxn id="7171" idx="3"/>
            <a:endCxn id="7173" idx="1"/>
          </p:cNvCxnSpPr>
          <p:nvPr/>
        </p:nvCxnSpPr>
        <p:spPr bwMode="auto">
          <a:xfrm>
            <a:off x="2085975" y="3521075"/>
            <a:ext cx="55245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6" name="AutoShape 8"/>
          <p:cNvCxnSpPr>
            <a:cxnSpLocks noChangeShapeType="1"/>
            <a:stCxn id="7173" idx="3"/>
            <a:endCxn id="7172" idx="1"/>
          </p:cNvCxnSpPr>
          <p:nvPr/>
        </p:nvCxnSpPr>
        <p:spPr bwMode="auto">
          <a:xfrm>
            <a:off x="4143375" y="3521075"/>
            <a:ext cx="62865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7" name="AutoShape 9"/>
          <p:cNvCxnSpPr>
            <a:cxnSpLocks noChangeShapeType="1"/>
            <a:stCxn id="7172" idx="3"/>
            <a:endCxn id="7174" idx="1"/>
          </p:cNvCxnSpPr>
          <p:nvPr/>
        </p:nvCxnSpPr>
        <p:spPr bwMode="auto">
          <a:xfrm>
            <a:off x="6276975" y="3521075"/>
            <a:ext cx="62865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8" name="AutoShape 10"/>
          <p:cNvSpPr>
            <a:spLocks noChangeArrowheads="1"/>
          </p:cNvSpPr>
          <p:nvPr/>
        </p:nvSpPr>
        <p:spPr bwMode="auto">
          <a:xfrm>
            <a:off x="533400" y="4876800"/>
            <a:ext cx="80010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/>
            <a:r>
              <a:rPr lang="en-US" altLang="id-ID" sz="1600" b="1">
                <a:solidFill>
                  <a:srgbClr val="FFFFFF"/>
                </a:solidFill>
                <a:latin typeface="Arial" panose="020B0604020202020204" pitchFamily="34" charset="0"/>
              </a:rPr>
              <a:t>Knowledge Management</a:t>
            </a:r>
          </a:p>
        </p:txBody>
      </p:sp>
      <p:cxnSp>
        <p:nvCxnSpPr>
          <p:cNvPr id="7179" name="AutoShape 11"/>
          <p:cNvCxnSpPr>
            <a:cxnSpLocks noChangeShapeType="1"/>
            <a:stCxn id="7171" idx="0"/>
            <a:endCxn id="7172" idx="0"/>
          </p:cNvCxnSpPr>
          <p:nvPr/>
        </p:nvCxnSpPr>
        <p:spPr bwMode="auto">
          <a:xfrm rot="5400000" flipV="1">
            <a:off x="3428206" y="956469"/>
            <a:ext cx="1588" cy="4191000"/>
          </a:xfrm>
          <a:prstGeom prst="curvedConnector3">
            <a:avLst>
              <a:gd name="adj1" fmla="val -48800014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0" name="AutoShape 12"/>
          <p:cNvCxnSpPr>
            <a:cxnSpLocks noChangeShapeType="1"/>
            <a:stCxn id="7173" idx="0"/>
            <a:endCxn id="7174" idx="0"/>
          </p:cNvCxnSpPr>
          <p:nvPr/>
        </p:nvCxnSpPr>
        <p:spPr bwMode="auto">
          <a:xfrm rot="5400000" flipV="1">
            <a:off x="5580856" y="861219"/>
            <a:ext cx="1588" cy="4381500"/>
          </a:xfrm>
          <a:prstGeom prst="curvedConnector3">
            <a:avLst>
              <a:gd name="adj1" fmla="val -51300014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81" name="AutoShape 13"/>
          <p:cNvSpPr>
            <a:spLocks noChangeArrowheads="1"/>
          </p:cNvSpPr>
          <p:nvPr/>
        </p:nvSpPr>
        <p:spPr bwMode="auto">
          <a:xfrm>
            <a:off x="1066800" y="3962400"/>
            <a:ext cx="533400" cy="914400"/>
          </a:xfrm>
          <a:prstGeom prst="upArrow">
            <a:avLst>
              <a:gd name="adj1" fmla="val 39880"/>
              <a:gd name="adj2" fmla="val 74706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id-ID" altLang="id-ID"/>
          </a:p>
        </p:txBody>
      </p:sp>
      <p:sp>
        <p:nvSpPr>
          <p:cNvPr id="7182" name="AutoShape 14"/>
          <p:cNvSpPr>
            <a:spLocks noChangeArrowheads="1"/>
          </p:cNvSpPr>
          <p:nvPr/>
        </p:nvSpPr>
        <p:spPr bwMode="auto">
          <a:xfrm>
            <a:off x="7315200" y="3962400"/>
            <a:ext cx="533400" cy="914400"/>
          </a:xfrm>
          <a:prstGeom prst="upArrow">
            <a:avLst>
              <a:gd name="adj1" fmla="val 39880"/>
              <a:gd name="adj2" fmla="val 74706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id-ID" altLang="id-ID"/>
          </a:p>
        </p:txBody>
      </p:sp>
      <p:sp>
        <p:nvSpPr>
          <p:cNvPr id="7183" name="AutoShape 15"/>
          <p:cNvSpPr>
            <a:spLocks noChangeArrowheads="1"/>
          </p:cNvSpPr>
          <p:nvPr/>
        </p:nvSpPr>
        <p:spPr bwMode="auto">
          <a:xfrm>
            <a:off x="5181600" y="3962400"/>
            <a:ext cx="533400" cy="914400"/>
          </a:xfrm>
          <a:prstGeom prst="upArrow">
            <a:avLst>
              <a:gd name="adj1" fmla="val 39880"/>
              <a:gd name="adj2" fmla="val 74706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id-ID" altLang="id-ID"/>
          </a:p>
        </p:txBody>
      </p:sp>
      <p:sp>
        <p:nvSpPr>
          <p:cNvPr id="7184" name="AutoShape 16"/>
          <p:cNvSpPr>
            <a:spLocks noChangeArrowheads="1"/>
          </p:cNvSpPr>
          <p:nvPr/>
        </p:nvSpPr>
        <p:spPr bwMode="auto">
          <a:xfrm>
            <a:off x="3124200" y="3962400"/>
            <a:ext cx="533400" cy="914400"/>
          </a:xfrm>
          <a:prstGeom prst="upArrow">
            <a:avLst>
              <a:gd name="adj1" fmla="val 39880"/>
              <a:gd name="adj2" fmla="val 74706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id-ID" altLang="id-ID"/>
          </a:p>
        </p:txBody>
      </p:sp>
      <p:sp>
        <p:nvSpPr>
          <p:cNvPr id="7185" name="Rectangle 1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id-ID" dirty="0" err="1" smtClean="0"/>
              <a:t>Dimensi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dampak</a:t>
            </a:r>
            <a:r>
              <a:rPr lang="en-US" altLang="id-ID" dirty="0" smtClean="0"/>
              <a:t> KM </a:t>
            </a:r>
            <a:r>
              <a:rPr lang="en-US" altLang="id-ID" dirty="0" err="1" smtClean="0"/>
              <a:t>pada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Organisasi</a:t>
            </a:r>
            <a:endParaRPr lang="en-US" altLang="id-ID" dirty="0" smtClean="0"/>
          </a:p>
        </p:txBody>
      </p:sp>
      <p:sp>
        <p:nvSpPr>
          <p:cNvPr id="19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5496" y="6572200"/>
            <a:ext cx="4104456" cy="241176"/>
          </a:xfrm>
        </p:spPr>
        <p:txBody>
          <a:bodyPr/>
          <a:lstStyle/>
          <a:p>
            <a:pPr>
              <a:defRPr/>
            </a:pPr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pitchFamily="34" charset="0"/>
              </a:rPr>
              <a:t>©</a:t>
            </a:r>
            <a:r>
              <a:rPr lang="en-US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3674107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dirty="0" err="1" smtClean="0"/>
              <a:t>Dampak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terhadap</a:t>
            </a:r>
            <a:r>
              <a:rPr lang="en-US" altLang="id-ID" dirty="0" smtClean="0"/>
              <a:t> Orang</a:t>
            </a:r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/>
              <a:t>KM dapat memfasilitasi pembelajaran </a:t>
            </a:r>
            <a:r>
              <a:rPr lang="id-ID" dirty="0" smtClean="0"/>
              <a:t>karyawan</a:t>
            </a:r>
            <a:endParaRPr lang="en-US" dirty="0" smtClean="0"/>
          </a:p>
          <a:p>
            <a:r>
              <a:rPr lang="id-ID" dirty="0" smtClean="0"/>
              <a:t>KM </a:t>
            </a:r>
            <a:r>
              <a:rPr lang="id-ID" dirty="0"/>
              <a:t>juga menyebabkan karyawan menjadi lebih fleksibel, dan meningkatkan kepuasan kerja mereka</a:t>
            </a:r>
            <a:endParaRPr lang="en-US" altLang="id-ID" dirty="0" smtClean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5496" y="6572200"/>
            <a:ext cx="4104456" cy="241176"/>
          </a:xfrm>
        </p:spPr>
        <p:txBody>
          <a:bodyPr/>
          <a:lstStyle/>
          <a:p>
            <a:pPr>
              <a:defRPr/>
            </a:pPr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pitchFamily="34" charset="0"/>
              </a:rPr>
              <a:t>©</a:t>
            </a:r>
            <a:r>
              <a:rPr lang="en-US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3325176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id-ID" dirty="0" err="1" smtClean="0"/>
              <a:t>Dampak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pada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Pembelajaran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Karyawan</a:t>
            </a:r>
            <a:endParaRPr lang="en-US" altLang="id-ID" dirty="0" smtClean="0"/>
          </a:p>
        </p:txBody>
      </p:sp>
      <p:sp>
        <p:nvSpPr>
          <p:cNvPr id="922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id-ID" dirty="0" err="1" smtClean="0"/>
              <a:t>Dapat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dicapai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melalui</a:t>
            </a:r>
            <a:endParaRPr lang="en-US" altLang="id-ID" dirty="0" smtClean="0"/>
          </a:p>
          <a:p>
            <a:pPr lvl="1" eaLnBrk="1" hangingPunct="1"/>
            <a:r>
              <a:rPr lang="en-US" altLang="id-ID" dirty="0" smtClean="0"/>
              <a:t>Externalization </a:t>
            </a:r>
          </a:p>
          <a:p>
            <a:pPr lvl="1" eaLnBrk="1" hangingPunct="1"/>
            <a:r>
              <a:rPr lang="en-US" altLang="id-ID" dirty="0" smtClean="0"/>
              <a:t>Internalization</a:t>
            </a:r>
          </a:p>
          <a:p>
            <a:pPr lvl="1" eaLnBrk="1" hangingPunct="1"/>
            <a:r>
              <a:rPr lang="en-US" altLang="id-ID" dirty="0" smtClean="0"/>
              <a:t>Socialization</a:t>
            </a:r>
          </a:p>
          <a:p>
            <a:pPr lvl="1" eaLnBrk="1" hangingPunct="1"/>
            <a:r>
              <a:rPr lang="en-US" altLang="id-ID" dirty="0" smtClean="0"/>
              <a:t>Communities of practice 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5496" y="6572200"/>
            <a:ext cx="4104456" cy="241176"/>
          </a:xfrm>
        </p:spPr>
        <p:txBody>
          <a:bodyPr/>
          <a:lstStyle/>
          <a:p>
            <a:pPr>
              <a:defRPr/>
            </a:pPr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pitchFamily="34" charset="0"/>
              </a:rPr>
              <a:t>©</a:t>
            </a:r>
            <a:r>
              <a:rPr lang="en-US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356486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id-ID" dirty="0" err="1" smtClean="0"/>
              <a:t>Dampak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pada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Adaptasi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Karyawan</a:t>
            </a:r>
            <a:endParaRPr lang="en-US" altLang="id-ID" dirty="0" smtClean="0"/>
          </a:p>
        </p:txBody>
      </p:sp>
      <p:sp>
        <p:nvSpPr>
          <p:cNvPr id="1024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/>
              <a:t>Karyawan cenderung untuk beradaptasi ketika mereka berinteraksi satu sama </a:t>
            </a:r>
            <a:r>
              <a:rPr lang="id-ID" dirty="0" smtClean="0"/>
              <a:t>lain</a:t>
            </a:r>
            <a:endParaRPr lang="en-US" dirty="0" smtClean="0"/>
          </a:p>
          <a:p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id-ID" dirty="0" smtClean="0"/>
              <a:t>lebih </a:t>
            </a:r>
            <a:r>
              <a:rPr lang="id-ID" dirty="0"/>
              <a:t>cenderung untuk menerima </a:t>
            </a:r>
            <a:r>
              <a:rPr lang="id-ID" dirty="0" smtClean="0"/>
              <a:t>perubahan</a:t>
            </a:r>
            <a:endParaRPr lang="en-US" dirty="0" smtClean="0"/>
          </a:p>
          <a:p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id-ID" dirty="0" smtClean="0"/>
              <a:t>lebih </a:t>
            </a:r>
            <a:r>
              <a:rPr lang="id-ID" dirty="0"/>
              <a:t>siap untuk menanggapi perubahan</a:t>
            </a:r>
            <a:endParaRPr lang="en-US" altLang="id-ID" dirty="0" smtClean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5496" y="6572200"/>
            <a:ext cx="4104456" cy="241176"/>
          </a:xfrm>
        </p:spPr>
        <p:txBody>
          <a:bodyPr/>
          <a:lstStyle/>
          <a:p>
            <a:pPr>
              <a:defRPr/>
            </a:pPr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pitchFamily="34" charset="0"/>
              </a:rPr>
              <a:t>©</a:t>
            </a:r>
            <a:r>
              <a:rPr lang="en-US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3758633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7311</TotalTime>
  <Words>1156</Words>
  <Application>Microsoft Office PowerPoint</Application>
  <PresentationFormat>On-screen Show (4:3)</PresentationFormat>
  <Paragraphs>175</Paragraphs>
  <Slides>25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Georgia</vt:lpstr>
      <vt:lpstr>Times</vt:lpstr>
      <vt:lpstr>Times New Roman</vt:lpstr>
      <vt:lpstr>Trebuchet MS</vt:lpstr>
      <vt:lpstr>Wingdings 2</vt:lpstr>
      <vt:lpstr>Urban</vt:lpstr>
      <vt:lpstr>Chapter 4 </vt:lpstr>
      <vt:lpstr>Pengumpulan tugas Kritik Paper</vt:lpstr>
      <vt:lpstr>Chapter Objectives</vt:lpstr>
      <vt:lpstr>Bagaimana Knowledge Management memberikan Dampak Pada Organisasi?</vt:lpstr>
      <vt:lpstr>Mengapa Perusahaan di Amerika mengadopsi KM?</vt:lpstr>
      <vt:lpstr>Dimensi dampak KM pada Organisasi</vt:lpstr>
      <vt:lpstr>Dampak terhadap Orang</vt:lpstr>
      <vt:lpstr>Dampak pada Pembelajaran Karyawan</vt:lpstr>
      <vt:lpstr>Dampak pada Adaptasi Karyawan</vt:lpstr>
      <vt:lpstr>Dampak pada Kepuasan bekerja pada Karyawan</vt:lpstr>
      <vt:lpstr>Bagaimana  KM memberi dampak pada Orang</vt:lpstr>
      <vt:lpstr>Dampak terhadap Proses</vt:lpstr>
      <vt:lpstr>Efektivitas, Efisiensi dan Inovasi</vt:lpstr>
      <vt:lpstr>Dampak terhadap Proses</vt:lpstr>
      <vt:lpstr>Bagaimana KM memberikan Dampaka pada Proses Organisasi ?</vt:lpstr>
      <vt:lpstr>Dampak terhadap Produk</vt:lpstr>
      <vt:lpstr>Dampak terhadap  Value-Added Products</vt:lpstr>
      <vt:lpstr>Dampak terhadap Knowledge-Based Products</vt:lpstr>
      <vt:lpstr>Dampak terhadap Kinerja Organisasi (Organizational Performance) </vt:lpstr>
      <vt:lpstr>Skala Ekonomi dan Ruang Lingkup</vt:lpstr>
      <vt:lpstr>Bagaimana Knowledge Management memberi dampak terhadap Kinerja Organisasi</vt:lpstr>
      <vt:lpstr>A Summary of Organizational Impacts of Knowledge Management</vt:lpstr>
      <vt:lpstr>Kesimpulan</vt:lpstr>
      <vt:lpstr>Tugas Kritik Paper 2</vt:lpstr>
      <vt:lpstr>Chapter 4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Admins</cp:lastModifiedBy>
  <cp:revision>486</cp:revision>
  <dcterms:created xsi:type="dcterms:W3CDTF">2011-09-16T02:11:44Z</dcterms:created>
  <dcterms:modified xsi:type="dcterms:W3CDTF">2018-01-18T08:40:13Z</dcterms:modified>
</cp:coreProperties>
</file>