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57" r:id="rId24"/>
    <p:sldId id="258" r:id="rId25"/>
    <p:sldId id="260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00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08DF-2802-4C24-93FF-BA4A06EB3C33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FC53-1E2D-4D20-84A9-22C0F7E0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34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4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1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7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4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3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85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7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0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0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95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5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Administrasi</a:t>
            </a:r>
            <a:r>
              <a:rPr lang="en-US" sz="5400" b="1" dirty="0" smtClean="0">
                <a:solidFill>
                  <a:schemeClr val="bg1"/>
                </a:solidFill>
              </a:rPr>
              <a:t> Basis </a:t>
            </a:r>
            <a:r>
              <a:rPr lang="en-US" sz="5400" b="1" dirty="0" smtClean="0">
                <a:solidFill>
                  <a:schemeClr val="bg1"/>
                </a:solidFill>
              </a:rPr>
              <a:t>Data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44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MySQL</a:t>
            </a: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94579"/>
            <a:ext cx="8825658" cy="1244221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Safitri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Constraint NOT NULL Di 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87078" cy="34163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Constraint NOT NULL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datanya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mencoba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menambahkan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error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constraint NOT NULL,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CREATE TABLE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sewaktu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menambahkan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parameter NOT NULL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ALTER TABLE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null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NOT NULL.</a:t>
            </a:r>
          </a:p>
        </p:txBody>
      </p:sp>
    </p:spTree>
    <p:extLst>
      <p:ext uri="{BB962C8B-B14F-4D97-AF65-F5344CB8AC3E}">
        <p14:creationId xmlns:p14="http://schemas.microsoft.com/office/powerpoint/2010/main" val="29971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6159"/>
            <a:ext cx="9793783" cy="4379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buatlah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"PELANGGAN"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menjalan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script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PELANGGAN(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ID_PELANGGAN   INT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NULL,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NAMA_PELANGGAN VARCHAR (20)     NOT NULL,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UMUR  INT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NULL,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ALAMAT  VARCHAR (30) ,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NO_TELP VARCHAR(15),     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PRIMARY KEY (ID_PELANGGAN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);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Perhatikan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ID_PELANGGAN, NAMA_PELANGGAN, UMUR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NULL, yang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menjadikan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kolom-kolom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INTO PELANGGAN(ID_PELANGGAN, NAMA_PELANGGAN, UMUR, ALAMAT, NO_TELP)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VALUES(1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NULL, NULL, '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Brebes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', '08899xxx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');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:  Column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'NAMA_PELANGGAN' cannot be null</a:t>
            </a:r>
          </a:p>
        </p:txBody>
      </p:sp>
    </p:spTree>
    <p:extLst>
      <p:ext uri="{BB962C8B-B14F-4D97-AF65-F5344CB8AC3E}">
        <p14:creationId xmlns:p14="http://schemas.microsoft.com/office/powerpoint/2010/main" val="2855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938162" cy="34163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Create Table, NOT NULL Constraint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ALTER TABLE.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modifikan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Null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menjalankan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ALTER TABLE PELANGGAN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ALAMAT VARCHAR(30) NOT NULL;</a:t>
            </a:r>
          </a:p>
        </p:txBody>
      </p:sp>
    </p:spTree>
    <p:extLst>
      <p:ext uri="{BB962C8B-B14F-4D97-AF65-F5344CB8AC3E}">
        <p14:creationId xmlns:p14="http://schemas.microsoft.com/office/powerpoint/2010/main" val="24061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Data Manipulation Language </a:t>
            </a:r>
            <a:r>
              <a:rPr lang="en-US" b="1" dirty="0">
                <a:solidFill>
                  <a:schemeClr val="bg1"/>
                </a:solidFill>
              </a:rPr>
              <a:t>(DML)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417028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Memasukkan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(column_name1, column_name2, column_name3,...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VALUES (value1, value2, value3,...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valueN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VALUES (value1, value2, value3,...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valueN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[(column_name1, column_name2, ...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)]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SELECT column_name1, column_name2, ...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FROM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source_table_name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[WHERE condition];</a:t>
            </a:r>
          </a:p>
        </p:txBody>
      </p:sp>
    </p:spTree>
    <p:extLst>
      <p:ext uri="{BB962C8B-B14F-4D97-AF65-F5344CB8AC3E}">
        <p14:creationId xmlns:p14="http://schemas.microsoft.com/office/powerpoint/2010/main" val="223476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Data Manipulation Language </a:t>
            </a:r>
            <a:r>
              <a:rPr lang="en-US" b="1" dirty="0">
                <a:solidFill>
                  <a:schemeClr val="bg1"/>
                </a:solidFill>
              </a:rPr>
              <a:t>(DML)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 startAt="2"/>
            </a:pP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column_name1 = value1, column_name2 = value2....,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columnN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valueN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[condition];</a:t>
            </a:r>
          </a:p>
        </p:txBody>
      </p:sp>
    </p:spTree>
    <p:extLst>
      <p:ext uri="{BB962C8B-B14F-4D97-AF65-F5344CB8AC3E}">
        <p14:creationId xmlns:p14="http://schemas.microsoft.com/office/powerpoint/2010/main" val="156405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Data Manipulation Language </a:t>
            </a:r>
            <a:r>
              <a:rPr lang="en-US" b="1" dirty="0">
                <a:solidFill>
                  <a:schemeClr val="bg1"/>
                </a:solidFill>
              </a:rPr>
              <a:t>(DML)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buAutoNum type="arabicPeriod" startAt="3"/>
            </a:pP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Menghapus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DELETE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[condition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pPr marL="360363" lvl="1" indent="-360363">
              <a:buAutoNum type="arabicPeriod" startAt="4"/>
            </a:pP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Mengosongkan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2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TRUNCATE TABLE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7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Select Query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347235" cy="392964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Data Dari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625475" lvl="1" indent="-265113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 FROM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25475" lvl="1" indent="-265113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column_name1, column_name2, column_name3, ...,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625475" lvl="1" indent="-265113"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1" indent="-360363">
              <a:buAutoNum type="arabicPeriod" startAt="2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Where Clause Statement Di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400050" lvl="2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column_name1, column_name2, column_name3, ...,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colum_nameN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2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2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[condition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6036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73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Select Query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606" y="2362867"/>
            <a:ext cx="10347235" cy="4254501"/>
          </a:xfrm>
        </p:spPr>
        <p:txBody>
          <a:bodyPr>
            <a:normAutofit/>
          </a:bodyPr>
          <a:lstStyle/>
          <a:p>
            <a:pPr marL="360363" indent="-360363">
              <a:buAutoNum type="arabicPeriod" startAt="3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 Dan OR Clause Di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0"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sintak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operator AND di MySQL:</a:t>
            </a:r>
          </a:p>
          <a:p>
            <a:pPr marL="360363" indent="0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column_name1, column_name2,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0363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WHERE [condition1] AND [condition2]...AND [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conditionN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60363">
              <a:buNone/>
            </a:pP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sintak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operator OR di MySQL:</a:t>
            </a:r>
          </a:p>
          <a:p>
            <a:pPr marL="0" indent="360363">
              <a:buNone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column_name1, column_name2,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360363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60363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WHERE [condition1] OR [condition2]...OR [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conditionN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Select Query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606" y="2362867"/>
            <a:ext cx="10347235" cy="4254501"/>
          </a:xfrm>
        </p:spPr>
        <p:txBody>
          <a:bodyPr>
            <a:normAutofit/>
          </a:bodyPr>
          <a:lstStyle/>
          <a:p>
            <a:pPr>
              <a:buAutoNum type="arabicPeriod" startAt="4"/>
            </a:pPr>
            <a:r>
              <a:rPr lang="nn-NO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Menggunakan Operator Like Di </a:t>
            </a:r>
            <a:r>
              <a:rPr lang="nn-NO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360363" indent="0">
              <a:buNone/>
            </a:pP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Operator Like digunakan untuk membandingkan sebuah nilai dengan nilai lainnya menggunakan tanda wildcard, yaitu biasanya tanda % (persen) dan tanda _ (underscore).</a:t>
            </a:r>
          </a:p>
          <a:p>
            <a:pPr marL="360363" indent="0">
              <a:buNone/>
            </a:pPr>
            <a:r>
              <a:rPr lang="nn-NO" dirty="0" smtClean="0">
                <a:latin typeface="Calibri" panose="020F0502020204030204" pitchFamily="34" charset="0"/>
                <a:cs typeface="Calibri" panose="020F0502020204030204" pitchFamily="34" charset="0"/>
              </a:rPr>
              <a:t>Sebagai 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ilustrasi, perhatikan contoh di bawah ini:</a:t>
            </a:r>
          </a:p>
          <a:p>
            <a:pPr marL="722313" indent="-361950">
              <a:buFont typeface="Wingdings" panose="05000000000000000000" pitchFamily="2" charset="2"/>
              <a:buChar char="§"/>
            </a:pPr>
            <a:r>
              <a:rPr lang="nn-NO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NAMA LIKE </a:t>
            </a:r>
            <a:r>
              <a:rPr lang="nn-NO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'%Ahmad%'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, artinya menampilkan data yang mengandung kata Ahmad.</a:t>
            </a:r>
          </a:p>
          <a:p>
            <a:pPr marL="722313" indent="-361950">
              <a:buFont typeface="Wingdings" panose="05000000000000000000" pitchFamily="2" charset="2"/>
              <a:buChar char="§"/>
            </a:pP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WHERE NAMA LIKE </a:t>
            </a:r>
            <a:r>
              <a:rPr lang="nn-NO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'Ahmad</a:t>
            </a:r>
            <a:r>
              <a:rPr lang="nn-NO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%'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, artinya menampilkan data yang diawali kata Ahmad.</a:t>
            </a:r>
          </a:p>
          <a:p>
            <a:pPr marL="722313" indent="-361950">
              <a:buFont typeface="Wingdings" panose="05000000000000000000" pitchFamily="2" charset="2"/>
              <a:buChar char="§"/>
            </a:pP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WHERE NAMA LIKE </a:t>
            </a:r>
            <a:r>
              <a:rPr lang="nn-NO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'%Ahmad'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, artinya menampilkan data yang diakhiri dengan kata Ahmad.</a:t>
            </a:r>
          </a:p>
          <a:p>
            <a:pPr marL="722313" indent="-361950">
              <a:buFont typeface="Wingdings" panose="05000000000000000000" pitchFamily="2" charset="2"/>
              <a:buChar char="§"/>
            </a:pP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WHERE SALARY LIKE </a:t>
            </a:r>
            <a:r>
              <a:rPr lang="nn-NO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'_00%'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, artinya menampilkan data salary yang memiliki 00 pada posisi kedua.</a:t>
            </a:r>
          </a:p>
          <a:p>
            <a:pPr marL="722313" indent="-361950">
              <a:buFont typeface="Wingdings" panose="05000000000000000000" pitchFamily="2" charset="2"/>
              <a:buChar char="§"/>
            </a:pP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WHERE SALARY LIKE </a:t>
            </a:r>
            <a:r>
              <a:rPr lang="nn-NO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'1___5'</a:t>
            </a:r>
            <a:r>
              <a:rPr lang="nn-NO" dirty="0">
                <a:latin typeface="Calibri" panose="020F0502020204030204" pitchFamily="34" charset="0"/>
                <a:cs typeface="Calibri" panose="020F0502020204030204" pitchFamily="34" charset="0"/>
              </a:rPr>
              <a:t>, artinya menampilkan data salary memiliki panjang 5 digit, diawali dengan angka 1, dan diakhiri dengan angka 5. </a:t>
            </a:r>
            <a:endParaRPr lang="nn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361950"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Select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 startAt="5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Limit Clause Di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Clause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membatasi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Select statement.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Ada 100 data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table,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10 record,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Limit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Clause.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column_name1, column_name2, column_name3, ...,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colum_nameN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condition]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count;</a:t>
            </a:r>
          </a:p>
        </p:txBody>
      </p:sp>
    </p:spTree>
    <p:extLst>
      <p:ext uri="{BB962C8B-B14F-4D97-AF65-F5344CB8AC3E}">
        <p14:creationId xmlns:p14="http://schemas.microsoft.com/office/powerpoint/2010/main" val="195965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Database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422061" cy="397472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 di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database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nama_db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perhatikan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daftar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 di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Show databases;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 yang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nama_db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menghapus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 di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Drop database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nama_db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Select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6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Cara Mengurutkan Data Di 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40005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SELECT column_name1, column_name2, column_name3, ...,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0005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WHERE [condition] </a:t>
            </a:r>
          </a:p>
          <a:p>
            <a:pPr marL="40005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ORDER BY [column_name1, column_name2, column_name3, ...,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columnN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[ASC | DESC];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4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Select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965742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 startAt="7"/>
            </a:pPr>
            <a:r>
              <a:rPr lang="it-IT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Mengelompokkan Data Di </a:t>
            </a:r>
            <a:r>
              <a:rPr lang="it-IT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457200" lvl="1" indent="0">
              <a:buNone/>
            </a:pP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Maksudnya mengelompokkan data disini adalah mengelompokkan data berdasarkan kelompok-kelompok tertentu misalkan jenis kelamin, alamat, departemen, gaji, dan lain sebagainya.</a:t>
            </a:r>
          </a:p>
          <a:p>
            <a:pPr marL="457200" lvl="1" indent="0">
              <a:buNone/>
            </a:pPr>
            <a:endParaRPr lang="it-IT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SELECT column_name, agregate_function(column_name)</a:t>
            </a:r>
          </a:p>
          <a:p>
            <a:pPr marL="457200" lvl="1" indent="0">
              <a:buNone/>
            </a:pP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FROM table_name</a:t>
            </a:r>
          </a:p>
          <a:p>
            <a:pPr marL="457200" lvl="1" indent="0">
              <a:buNone/>
            </a:pP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WHERE [ conditions ]</a:t>
            </a:r>
          </a:p>
          <a:p>
            <a:pPr marL="457200" lvl="1" indent="0">
              <a:buNone/>
            </a:pP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GROUP BY [column_name]</a:t>
            </a:r>
          </a:p>
          <a:p>
            <a:pPr marL="457200" lvl="1" indent="0">
              <a:buNone/>
            </a:pPr>
            <a:r>
              <a:rPr lang="it-IT" sz="1900" dirty="0">
                <a:latin typeface="Calibri" panose="020F0502020204030204" pitchFamily="34" charset="0"/>
                <a:cs typeface="Calibri" panose="020F0502020204030204" pitchFamily="34" charset="0"/>
              </a:rPr>
              <a:t>ORDER BY [column_name]</a:t>
            </a:r>
            <a:endParaRPr lang="it-IT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Select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90825" cy="3416300"/>
          </a:xfrm>
        </p:spPr>
        <p:txBody>
          <a:bodyPr/>
          <a:lstStyle/>
          <a:p>
            <a:pPr>
              <a:buAutoNum type="arabicPeriod" startAt="8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Menghilangkan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Record Yang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Duplikat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DISTINCT column_name1, column_name2,.....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[condition]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4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080867" cy="7284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Menampilkan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ukuran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seluruh</a:t>
            </a:r>
            <a:r>
              <a:rPr lang="en-US" b="1" dirty="0" smtClean="0">
                <a:solidFill>
                  <a:schemeClr val="bg1"/>
                </a:solidFill>
              </a:rPr>
              <a:t> database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SELECT </a:t>
            </a:r>
            <a:r>
              <a:rPr lang="en-US" b="1" dirty="0" err="1"/>
              <a:t>table_schema</a:t>
            </a:r>
            <a:r>
              <a:rPr lang="en-US" b="1" dirty="0"/>
              <a:t> "Nama Database",</a:t>
            </a:r>
          </a:p>
          <a:p>
            <a:pPr marL="0" indent="0">
              <a:buNone/>
            </a:pPr>
            <a:r>
              <a:rPr lang="en-US" b="1" dirty="0"/>
              <a:t>SUM( </a:t>
            </a:r>
            <a:r>
              <a:rPr lang="en-US" b="1" dirty="0" err="1"/>
              <a:t>data_length</a:t>
            </a:r>
            <a:r>
              <a:rPr lang="en-US" b="1" dirty="0"/>
              <a:t> + </a:t>
            </a:r>
            <a:r>
              <a:rPr lang="en-US" b="1" dirty="0" err="1"/>
              <a:t>index_length</a:t>
            </a:r>
            <a:r>
              <a:rPr lang="en-US" b="1" dirty="0"/>
              <a:t>)/1024/1024 "</a:t>
            </a:r>
            <a:r>
              <a:rPr lang="en-US" b="1" dirty="0" err="1"/>
              <a:t>Ukuran</a:t>
            </a:r>
            <a:r>
              <a:rPr lang="en-US" b="1" dirty="0"/>
              <a:t> (MB)"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information_schema.TABLES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GROUP BY </a:t>
            </a:r>
            <a:r>
              <a:rPr lang="en-US" b="1" dirty="0" err="1"/>
              <a:t>table_schema</a:t>
            </a:r>
            <a:r>
              <a:rPr lang="en-US" b="1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483" r="70839" b="27659"/>
          <a:stretch/>
        </p:blipFill>
        <p:spPr>
          <a:xfrm>
            <a:off x="6220076" y="2603500"/>
            <a:ext cx="5270955" cy="41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40174" cy="72848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Menampilkan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ukuran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sebuah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2603500"/>
            <a:ext cx="5502440" cy="3416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SELECT </a:t>
            </a:r>
            <a:r>
              <a:rPr lang="en-US" b="1" dirty="0" err="1"/>
              <a:t>table_schema</a:t>
            </a:r>
            <a:r>
              <a:rPr lang="en-US" b="1" dirty="0"/>
              <a:t> "Nama Database",</a:t>
            </a:r>
          </a:p>
          <a:p>
            <a:pPr marL="0" indent="0">
              <a:buNone/>
            </a:pPr>
            <a:r>
              <a:rPr lang="en-US" b="1" dirty="0"/>
              <a:t>SUM( </a:t>
            </a:r>
            <a:r>
              <a:rPr lang="en-US" b="1" dirty="0" err="1"/>
              <a:t>data_length</a:t>
            </a:r>
            <a:r>
              <a:rPr lang="en-US" b="1" dirty="0"/>
              <a:t> + </a:t>
            </a:r>
            <a:r>
              <a:rPr lang="en-US" b="1" dirty="0" err="1"/>
              <a:t>index_length</a:t>
            </a:r>
            <a:r>
              <a:rPr lang="en-US" b="1" dirty="0"/>
              <a:t>)/1024/1024 "</a:t>
            </a:r>
            <a:r>
              <a:rPr lang="en-US" b="1" dirty="0" err="1"/>
              <a:t>Ukuran</a:t>
            </a:r>
            <a:r>
              <a:rPr lang="en-US" b="1" dirty="0"/>
              <a:t> (MB)"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information_schema.TABLES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WHERE </a:t>
            </a:r>
            <a:r>
              <a:rPr lang="en-US" b="1" dirty="0" err="1"/>
              <a:t>table_schema</a:t>
            </a:r>
            <a:r>
              <a:rPr lang="en-US" b="1" dirty="0"/>
              <a:t> = </a:t>
            </a:r>
            <a:r>
              <a:rPr lang="en-US" b="1" dirty="0" smtClean="0"/>
              <a:t>‘</a:t>
            </a:r>
            <a:r>
              <a:rPr lang="en-US" b="1" i="1" dirty="0" err="1" smtClean="0">
                <a:solidFill>
                  <a:srgbClr val="FF0000"/>
                </a:solidFill>
              </a:rPr>
              <a:t>nama_db</a:t>
            </a:r>
            <a:r>
              <a:rPr lang="en-US" b="1" dirty="0" smtClean="0"/>
              <a:t>';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654" r="74720" b="21689"/>
          <a:stretch/>
        </p:blipFill>
        <p:spPr>
          <a:xfrm>
            <a:off x="6208711" y="2603500"/>
            <a:ext cx="4481151" cy="18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</a:rPr>
              <a:t>Menampilkan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seluruh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tabel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2603500"/>
            <a:ext cx="5625270" cy="3416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SELECT </a:t>
            </a:r>
            <a:r>
              <a:rPr lang="en-US" b="1" dirty="0" err="1"/>
              <a:t>table_name</a:t>
            </a:r>
            <a:r>
              <a:rPr lang="en-US" b="1" dirty="0"/>
              <a:t> "Nama Table", </a:t>
            </a:r>
            <a:r>
              <a:rPr lang="en-US" b="1" dirty="0" err="1"/>
              <a:t>table_rows</a:t>
            </a:r>
            <a:r>
              <a:rPr lang="en-US" b="1" dirty="0"/>
              <a:t> "</a:t>
            </a:r>
            <a:r>
              <a:rPr lang="en-US" b="1" dirty="0" err="1"/>
              <a:t>Jumlah</a:t>
            </a:r>
            <a:r>
              <a:rPr lang="en-US" b="1" dirty="0"/>
              <a:t> Record",</a:t>
            </a:r>
          </a:p>
          <a:p>
            <a:pPr marL="0" indent="0">
              <a:buNone/>
            </a:pPr>
            <a:r>
              <a:rPr lang="en-US" b="1" dirty="0"/>
              <a:t>round(((</a:t>
            </a:r>
            <a:r>
              <a:rPr lang="en-US" b="1" dirty="0" err="1"/>
              <a:t>data_length</a:t>
            </a:r>
            <a:r>
              <a:rPr lang="en-US" b="1" dirty="0"/>
              <a:t> + </a:t>
            </a:r>
            <a:r>
              <a:rPr lang="en-US" b="1" dirty="0" err="1"/>
              <a:t>index_length</a:t>
            </a:r>
            <a:r>
              <a:rPr lang="en-US" b="1" dirty="0"/>
              <a:t>)/1024/1024),2) "Table Size (MB)"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information_schema.TABLES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WHERE </a:t>
            </a:r>
            <a:r>
              <a:rPr lang="en-US" b="1" dirty="0" err="1"/>
              <a:t>table_schema</a:t>
            </a:r>
            <a:r>
              <a:rPr lang="en-US" b="1" dirty="0"/>
              <a:t> = </a:t>
            </a:r>
            <a:r>
              <a:rPr lang="en-US" b="1" dirty="0" smtClean="0"/>
              <a:t>'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nama_db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';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640" r="61084" b="11987"/>
          <a:stretch/>
        </p:blipFill>
        <p:spPr>
          <a:xfrm>
            <a:off x="5800156" y="2603500"/>
            <a:ext cx="5965809" cy="21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40174" cy="728480"/>
          </a:xfrm>
        </p:spPr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</a:rPr>
              <a:t>Menampilkan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ukuran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sebuah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tabel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2603500"/>
            <a:ext cx="5625270" cy="3416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SELECT </a:t>
            </a:r>
            <a:r>
              <a:rPr lang="en-US" b="1" dirty="0" err="1"/>
              <a:t>table_name</a:t>
            </a:r>
            <a:r>
              <a:rPr lang="en-US" b="1" dirty="0"/>
              <a:t> "</a:t>
            </a:r>
            <a:r>
              <a:rPr lang="en-US" b="1" dirty="0" err="1"/>
              <a:t>dokter</a:t>
            </a:r>
            <a:r>
              <a:rPr lang="en-US" b="1" dirty="0"/>
              <a:t>", </a:t>
            </a:r>
            <a:r>
              <a:rPr lang="en-US" b="1" dirty="0" err="1"/>
              <a:t>table_rows</a:t>
            </a:r>
            <a:r>
              <a:rPr lang="en-US" b="1" dirty="0"/>
              <a:t> "</a:t>
            </a:r>
            <a:r>
              <a:rPr lang="en-US" b="1" dirty="0" err="1"/>
              <a:t>Jumlah</a:t>
            </a:r>
            <a:r>
              <a:rPr lang="en-US" b="1" dirty="0"/>
              <a:t> Record",</a:t>
            </a:r>
          </a:p>
          <a:p>
            <a:pPr marL="0" indent="0">
              <a:buNone/>
            </a:pPr>
            <a:r>
              <a:rPr lang="en-US" b="1" dirty="0"/>
              <a:t>round(((</a:t>
            </a:r>
            <a:r>
              <a:rPr lang="en-US" b="1" dirty="0" err="1"/>
              <a:t>data_length</a:t>
            </a:r>
            <a:r>
              <a:rPr lang="en-US" b="1" dirty="0"/>
              <a:t> + </a:t>
            </a:r>
            <a:r>
              <a:rPr lang="en-US" b="1" dirty="0" err="1"/>
              <a:t>index_length</a:t>
            </a:r>
            <a:r>
              <a:rPr lang="en-US" b="1" dirty="0"/>
              <a:t>)/1024/1024),2) "Table Size (MB)"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information_schema.TABLES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WHERE </a:t>
            </a:r>
            <a:r>
              <a:rPr lang="en-US" b="1" dirty="0" err="1"/>
              <a:t>table_schema</a:t>
            </a:r>
            <a:r>
              <a:rPr lang="en-US" b="1" dirty="0"/>
              <a:t> = </a:t>
            </a:r>
            <a:r>
              <a:rPr lang="en-US" b="1" dirty="0" smtClean="0"/>
              <a:t>‘</a:t>
            </a:r>
            <a:r>
              <a:rPr lang="en-US" b="1" i="1" dirty="0" err="1" smtClean="0">
                <a:solidFill>
                  <a:srgbClr val="FF0000"/>
                </a:solidFill>
              </a:rPr>
              <a:t>nama_db</a:t>
            </a:r>
            <a:r>
              <a:rPr lang="en-US" b="1" i="1" dirty="0" smtClean="0">
                <a:solidFill>
                  <a:srgbClr val="FF0000"/>
                </a:solidFill>
              </a:rPr>
              <a:t>’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AND </a:t>
            </a:r>
            <a:r>
              <a:rPr lang="en-US" b="1" dirty="0" err="1"/>
              <a:t>table_name</a:t>
            </a:r>
            <a:r>
              <a:rPr lang="en-US" b="1" dirty="0"/>
              <a:t> = </a:t>
            </a:r>
            <a:r>
              <a:rPr lang="en-US" b="1" dirty="0" smtClean="0"/>
              <a:t>‘</a:t>
            </a:r>
            <a:r>
              <a:rPr lang="en-US" b="1" i="1" dirty="0" err="1" smtClean="0">
                <a:solidFill>
                  <a:srgbClr val="FF0000"/>
                </a:solidFill>
              </a:rPr>
              <a:t>nama_table</a:t>
            </a:r>
            <a:r>
              <a:rPr lang="en-US" b="1" dirty="0" smtClean="0"/>
              <a:t>’;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983" r="64335" b="12360"/>
          <a:stretch/>
        </p:blipFill>
        <p:spPr>
          <a:xfrm>
            <a:off x="354842" y="5245644"/>
            <a:ext cx="5264425" cy="154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2752" r="55839" b="12546"/>
          <a:stretch/>
        </p:blipFill>
        <p:spPr>
          <a:xfrm>
            <a:off x="5980112" y="2603499"/>
            <a:ext cx="6154738" cy="271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7415"/>
            <a:ext cx="9326527" cy="435363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CREATE TABLE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column_name1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data_type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[NOT NULL] [AUTO INCREMENT],</a:t>
            </a: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column_name2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data_type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[NOT NULL],</a:t>
            </a: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column_name3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data_type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[NOT NULL],</a:t>
            </a: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...</a:t>
            </a: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column_nameN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data_type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[NOT NULL],</a:t>
            </a: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PRIMARY KEY(one or more column)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438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 startAt="2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daftar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Show tables;</a:t>
            </a:r>
          </a:p>
          <a:p>
            <a:pPr>
              <a:buAutoNum type="arabicPeriod" startAt="2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nama_table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AutoNum type="arabicPeriod" startAt="2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menghapus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Drop table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nama_table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merubah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di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RENAME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TABLE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old_table_name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new_table_name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;;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6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cloning di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CREATE TABLE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nama_table_cloning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 * FROM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nama_table_induk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41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71488"/>
            <a:ext cx="9902067" cy="4138494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7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temporary di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277813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namanya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table temporary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table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temporary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session active,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dihapus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keluar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program MySQL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22313" indent="-277813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table temporary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penampung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perhitungan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aritmatika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hasilnya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simpan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actual table (table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CREATE TEMPORARY TABLE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temporary_table_name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 SELECT * FROM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table_name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132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Table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6315"/>
            <a:ext cx="8761413" cy="4350005"/>
          </a:xfrm>
        </p:spPr>
        <p:txBody>
          <a:bodyPr>
            <a:noAutofit/>
          </a:bodyPr>
          <a:lstStyle/>
          <a:p>
            <a:pPr marL="450850" lvl="1" indent="-450850">
              <a:buAutoNum type="arabicPeriod" startAt="8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sequence di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buatlah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"product"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menjalankan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TABLE product(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product_id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INT(5) AUTO_INCREMENT PRIMARY KEY,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product_name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VARCHAR(20) NOT NULL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lvl="1" indent="0">
              <a:buNone/>
            </a:pP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Selanjutkan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masukkan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INTO product(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product_name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VALUES ('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Indomie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');</a:t>
            </a:r>
          </a:p>
          <a:p>
            <a:pPr marL="457200" lvl="1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INSERT INTO product(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product_name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VALUES ('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Mandi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');</a:t>
            </a:r>
          </a:p>
          <a:p>
            <a:pPr marL="457200" lvl="1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INSERT INTO product(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product_name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VALUES ('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Susu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');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993" r="76693" b="12500"/>
          <a:stretch/>
        </p:blipFill>
        <p:spPr>
          <a:xfrm>
            <a:off x="7940099" y="3650995"/>
            <a:ext cx="3952535" cy="23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Manajemen</a:t>
            </a:r>
            <a:r>
              <a:rPr lang="en-US" sz="4000" b="1" dirty="0" smtClean="0">
                <a:solidFill>
                  <a:schemeClr val="bg1"/>
                </a:solidFill>
              </a:rPr>
              <a:t> Constraint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65972" cy="34163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Constraints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batasan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aturan-aturan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diterapkan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table di database.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Aturan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bertujuan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integritas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mana data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diperbolehkan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mana data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diperbolehkan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Constraints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diterapkan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Constraint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CREATE TABLE,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TABLE.</a:t>
            </a:r>
          </a:p>
        </p:txBody>
      </p:sp>
    </p:spTree>
    <p:extLst>
      <p:ext uri="{BB962C8B-B14F-4D97-AF65-F5344CB8AC3E}">
        <p14:creationId xmlns:p14="http://schemas.microsoft.com/office/powerpoint/2010/main" val="33824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Macam</a:t>
            </a:r>
            <a:r>
              <a:rPr lang="en-US" sz="4000" b="1" dirty="0" smtClean="0">
                <a:solidFill>
                  <a:schemeClr val="bg1"/>
                </a:solidFill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</a:rPr>
              <a:t>macam</a:t>
            </a:r>
            <a:r>
              <a:rPr lang="en-US" sz="4000" b="1" dirty="0" smtClean="0">
                <a:solidFill>
                  <a:schemeClr val="bg1"/>
                </a:solidFill>
              </a:rPr>
              <a:t> Constraint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8804"/>
            <a:ext cx="10094572" cy="394167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 NULL Constraints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menjadikan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datanya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DEFAULT Constraints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default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dimasukkan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PRIMARY KEY Constraints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menjadikan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record.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UNIQUE Constraints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nilainya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FOREIGN KEY Constraints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merefernsi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primer (primary key) di table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CHECK Constraints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diterapkan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diperbolehkan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ditolak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1048</TotalTime>
  <Words>1480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Ion Boardroom</vt:lpstr>
      <vt:lpstr>Administrasi Basis Data Manajemen MySQL </vt:lpstr>
      <vt:lpstr>Manajemen Database</vt:lpstr>
      <vt:lpstr>Manajemen Table</vt:lpstr>
      <vt:lpstr>Manajemen Table</vt:lpstr>
      <vt:lpstr>Manajemen Table</vt:lpstr>
      <vt:lpstr>Manajemen Table</vt:lpstr>
      <vt:lpstr>Manajemen Table</vt:lpstr>
      <vt:lpstr>Manajemen Constraint</vt:lpstr>
      <vt:lpstr>Macam – macam Constraint </vt:lpstr>
      <vt:lpstr>Constraint NOT NULL Di MySQL</vt:lpstr>
      <vt:lpstr>Menggunakan perintah CREATE TABLE</vt:lpstr>
      <vt:lpstr>Menggunakan perintah ALTER TABLE</vt:lpstr>
      <vt:lpstr>Data Manipulation Language (DML)</vt:lpstr>
      <vt:lpstr>Data Manipulation Language (DML)</vt:lpstr>
      <vt:lpstr>Data Manipulation Language (DML)</vt:lpstr>
      <vt:lpstr>Select Query</vt:lpstr>
      <vt:lpstr>Select Query</vt:lpstr>
      <vt:lpstr>Select Query</vt:lpstr>
      <vt:lpstr>Select Query</vt:lpstr>
      <vt:lpstr>Select Query</vt:lpstr>
      <vt:lpstr>Select Query</vt:lpstr>
      <vt:lpstr>Select Query</vt:lpstr>
      <vt:lpstr>Menampilkan ukuran seluruh database</vt:lpstr>
      <vt:lpstr>Menampilkan ukuran sebuah database</vt:lpstr>
      <vt:lpstr>Menampilkan ukuran seluruh tabel</vt:lpstr>
      <vt:lpstr>Menampilkan ukuran sebuah tabel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Administrasi basis data</dc:title>
  <dc:creator>Prodi Informatika</dc:creator>
  <cp:lastModifiedBy>HP</cp:lastModifiedBy>
  <cp:revision>93</cp:revision>
  <dcterms:created xsi:type="dcterms:W3CDTF">2020-01-26T12:49:05Z</dcterms:created>
  <dcterms:modified xsi:type="dcterms:W3CDTF">2020-02-22T15:19:16Z</dcterms:modified>
</cp:coreProperties>
</file>