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7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1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1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3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7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6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7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5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6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1230-278B-4E27-941A-C42ADD843F0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9720F-2A99-40AD-B2E1-46F8F8EC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7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KECERDASAN BUATAN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56011" y="605118"/>
            <a:ext cx="8077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0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Kelebihan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kelemahan</a:t>
            </a:r>
            <a:r>
              <a:rPr lang="en-US" sz="4000" b="1" dirty="0" smtClean="0"/>
              <a:t> BFS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menemui</a:t>
            </a:r>
            <a:r>
              <a:rPr lang="en-US" sz="2200" dirty="0"/>
              <a:t> </a:t>
            </a:r>
            <a:r>
              <a:rPr lang="en-US" sz="2200" dirty="0" err="1"/>
              <a:t>jalan</a:t>
            </a:r>
            <a:r>
              <a:rPr lang="en-US" sz="2200" dirty="0"/>
              <a:t> </a:t>
            </a:r>
            <a:r>
              <a:rPr lang="en-US" sz="2200" dirty="0" err="1"/>
              <a:t>buntu</a:t>
            </a:r>
            <a:endParaRPr lang="en-US" sz="2200" dirty="0"/>
          </a:p>
          <a:p>
            <a:pPr marL="349250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Menjamin</a:t>
            </a:r>
            <a:r>
              <a:rPr lang="en-US" sz="2200" dirty="0"/>
              <a:t> </a:t>
            </a:r>
            <a:r>
              <a:rPr lang="en-US" sz="2200" dirty="0" err="1"/>
              <a:t>ditemukannya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(</a:t>
            </a: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solusinya</a:t>
            </a:r>
            <a:r>
              <a:rPr lang="en-US" sz="2200" dirty="0"/>
              <a:t> </a:t>
            </a:r>
            <a:r>
              <a:rPr lang="en-US" sz="2200" dirty="0" err="1"/>
              <a:t>memang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)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</a:t>
            </a:r>
            <a:r>
              <a:rPr lang="en-US" sz="2200" dirty="0" err="1"/>
              <a:t>ditemukan</a:t>
            </a:r>
            <a:r>
              <a:rPr lang="en-US" sz="2200" dirty="0"/>
              <a:t> </a:t>
            </a:r>
            <a:r>
              <a:rPr lang="en-US" sz="2200" dirty="0" err="1"/>
              <a:t>pasti</a:t>
            </a:r>
            <a:r>
              <a:rPr lang="en-US" sz="2200" dirty="0"/>
              <a:t> yang paling </a:t>
            </a:r>
            <a:r>
              <a:rPr lang="en-US" sz="2200" dirty="0" err="1"/>
              <a:t>baik</a:t>
            </a:r>
            <a:r>
              <a:rPr lang="en-US" sz="2200" dirty="0"/>
              <a:t> </a:t>
            </a:r>
          </a:p>
          <a:p>
            <a:pPr marL="349250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i="1" dirty="0"/>
              <a:t>bread-first search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menemukannya</a:t>
            </a:r>
            <a:endParaRPr lang="en-US" sz="2200" dirty="0"/>
          </a:p>
          <a:p>
            <a:pPr marL="349250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Membutuhkan</a:t>
            </a:r>
            <a:r>
              <a:rPr lang="en-US" sz="2200" dirty="0"/>
              <a:t> </a:t>
            </a:r>
            <a:r>
              <a:rPr lang="en-US" sz="2200" dirty="0" err="1"/>
              <a:t>memori</a:t>
            </a:r>
            <a:r>
              <a:rPr lang="en-US" sz="2200" dirty="0"/>
              <a:t> yang </a:t>
            </a:r>
            <a:r>
              <a:rPr lang="en-US" sz="2200" dirty="0" err="1"/>
              <a:t>cukup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endParaRPr lang="en-US" sz="2200" dirty="0"/>
          </a:p>
          <a:p>
            <a:pPr marL="349250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Membutuhkan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yang </a:t>
            </a:r>
            <a:r>
              <a:rPr lang="en-US" sz="2200" dirty="0" err="1"/>
              <a:t>cukup</a:t>
            </a:r>
            <a:r>
              <a:rPr lang="en-US" sz="2200" dirty="0"/>
              <a:t> lama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7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/>
              <a:t>Depth-first Search (DFS)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9250" indent="-34925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200" i="1" dirty="0"/>
              <a:t>Depth-first search (DFS) </a:t>
            </a:r>
            <a:r>
              <a:rPr lang="en-US" sz="2200" dirty="0" err="1"/>
              <a:t>adalah</a:t>
            </a:r>
            <a:r>
              <a:rPr lang="en-US" sz="2200" dirty="0"/>
              <a:t> proses </a:t>
            </a:r>
            <a:r>
              <a:rPr lang="en-US" sz="2200" i="1" dirty="0"/>
              <a:t>searching</a:t>
            </a:r>
            <a:r>
              <a:rPr lang="en-US" sz="2200" dirty="0"/>
              <a:t> </a:t>
            </a:r>
            <a:r>
              <a:rPr lang="en-US" sz="2200" dirty="0" err="1"/>
              <a:t>sistematis</a:t>
            </a:r>
            <a:r>
              <a:rPr lang="en-US" sz="2200" dirty="0"/>
              <a:t> </a:t>
            </a:r>
            <a:r>
              <a:rPr lang="en-US" sz="2200" dirty="0" err="1"/>
              <a:t>buta</a:t>
            </a:r>
            <a:r>
              <a:rPr lang="en-US" sz="2200" dirty="0"/>
              <a:t> yang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ekpansi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i="1" dirty="0"/>
              <a:t>path</a:t>
            </a:r>
            <a:r>
              <a:rPr lang="en-US" sz="2200" dirty="0"/>
              <a:t> (</a:t>
            </a:r>
            <a:r>
              <a:rPr lang="en-US" sz="2200" dirty="0" err="1"/>
              <a:t>jalur</a:t>
            </a:r>
            <a:r>
              <a:rPr lang="en-US" sz="2200" dirty="0"/>
              <a:t>)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sebelum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ekplorasi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i="1" dirty="0"/>
              <a:t>path</a:t>
            </a:r>
            <a:r>
              <a:rPr lang="en-US" sz="2200" dirty="0"/>
              <a:t> yang lain. </a:t>
            </a:r>
          </a:p>
          <a:p>
            <a:pPr marL="349250" indent="-34925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Proses </a:t>
            </a:r>
            <a:r>
              <a:rPr lang="en-US" sz="2200" i="1" dirty="0"/>
              <a:t>searching</a:t>
            </a:r>
            <a:r>
              <a:rPr lang="en-US" sz="2200" dirty="0"/>
              <a:t> </a:t>
            </a:r>
            <a:r>
              <a:rPr lang="en-US" sz="2200" dirty="0" err="1"/>
              <a:t>mengikuti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i="1" dirty="0"/>
              <a:t>path</a:t>
            </a:r>
            <a:r>
              <a:rPr lang="en-US" sz="2200" dirty="0"/>
              <a:t> </a:t>
            </a:r>
            <a:r>
              <a:rPr lang="en-US" sz="2200" dirty="0" err="1"/>
              <a:t>tunggal</a:t>
            </a:r>
            <a:r>
              <a:rPr lang="en-US" sz="2200" dirty="0"/>
              <a:t> </a:t>
            </a:r>
            <a:r>
              <a:rPr lang="en-US" sz="2200" dirty="0" err="1"/>
              <a:t>sampai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i="1" dirty="0"/>
              <a:t>goal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i="1" dirty="0"/>
              <a:t>dead end</a:t>
            </a:r>
            <a:r>
              <a:rPr lang="en-US" sz="2200" dirty="0"/>
              <a:t>.</a:t>
            </a:r>
          </a:p>
          <a:p>
            <a:pPr marL="349250" indent="-34925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Apabila</a:t>
            </a:r>
            <a:r>
              <a:rPr lang="en-US" sz="2200" dirty="0"/>
              <a:t> proses </a:t>
            </a:r>
            <a:r>
              <a:rPr lang="en-US" sz="2200" i="1" dirty="0"/>
              <a:t>searching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i="1" dirty="0"/>
              <a:t>dead-end</a:t>
            </a:r>
            <a:r>
              <a:rPr lang="en-US" sz="2200" dirty="0"/>
              <a:t>, DFS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penelusuran</a:t>
            </a:r>
            <a:r>
              <a:rPr lang="en-US" sz="2200" dirty="0"/>
              <a:t> </a:t>
            </a:r>
            <a:r>
              <a:rPr lang="en-US" sz="2200" dirty="0" err="1"/>
              <a:t>balik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node </a:t>
            </a:r>
            <a:r>
              <a:rPr lang="en-US" sz="2200" dirty="0" err="1"/>
              <a:t>terakhir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melihat</a:t>
            </a:r>
            <a:r>
              <a:rPr lang="en-US" sz="2200" dirty="0"/>
              <a:t> </a:t>
            </a:r>
            <a:r>
              <a:rPr lang="en-US" sz="2200" dirty="0" err="1"/>
              <a:t>apakah</a:t>
            </a:r>
            <a:r>
              <a:rPr lang="en-US" sz="2200" dirty="0"/>
              <a:t> node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i="1" dirty="0"/>
              <a:t>path</a:t>
            </a:r>
            <a:r>
              <a:rPr lang="en-US" sz="2200" dirty="0"/>
              <a:t> </a:t>
            </a:r>
            <a:r>
              <a:rPr lang="en-US" sz="2200" dirty="0" err="1"/>
              <a:t>cabang</a:t>
            </a:r>
            <a:r>
              <a:rPr lang="en-US" sz="2200" dirty="0"/>
              <a:t> yang </a:t>
            </a:r>
            <a:r>
              <a:rPr lang="en-US" sz="2200" dirty="0" err="1"/>
              <a:t>belum</a:t>
            </a:r>
            <a:r>
              <a:rPr lang="en-US" sz="2200" dirty="0"/>
              <a:t> </a:t>
            </a:r>
            <a:r>
              <a:rPr lang="en-US" sz="2200" dirty="0" err="1"/>
              <a:t>dieksplorasi</a:t>
            </a:r>
            <a:r>
              <a:rPr lang="en-US" sz="2200" dirty="0"/>
              <a:t>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Apabila</a:t>
            </a:r>
            <a:r>
              <a:rPr lang="en-US" sz="2200" dirty="0"/>
              <a:t> </a:t>
            </a:r>
            <a:r>
              <a:rPr lang="en-US" sz="2200" dirty="0" err="1"/>
              <a:t>cabang</a:t>
            </a:r>
            <a:r>
              <a:rPr lang="en-US" sz="2200" dirty="0"/>
              <a:t> </a:t>
            </a:r>
            <a:r>
              <a:rPr lang="en-US" sz="2200" dirty="0" err="1"/>
              <a:t>ditemukan</a:t>
            </a:r>
            <a:r>
              <a:rPr lang="en-US" sz="2200" dirty="0"/>
              <a:t>, DFS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cabang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Apabila</a:t>
            </a:r>
            <a:r>
              <a:rPr lang="en-US" sz="2200" dirty="0"/>
              <a:t> </a:t>
            </a:r>
            <a:r>
              <a:rPr lang="en-US" sz="2200" dirty="0" err="1"/>
              <a:t>sudah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lagi</a:t>
            </a:r>
            <a:r>
              <a:rPr lang="en-US" sz="2200" dirty="0"/>
              <a:t> </a:t>
            </a:r>
            <a:r>
              <a:rPr lang="en-US" sz="2200" dirty="0" err="1"/>
              <a:t>cabang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dieksplorasi</a:t>
            </a:r>
            <a:r>
              <a:rPr lang="en-US" sz="2200" dirty="0"/>
              <a:t>, DFS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kembali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node </a:t>
            </a:r>
            <a:r>
              <a:rPr lang="en-US" sz="2200" i="1" dirty="0"/>
              <a:t>parent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proses </a:t>
            </a:r>
            <a:r>
              <a:rPr lang="en-US" sz="2200" i="1" dirty="0"/>
              <a:t>searching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cabang</a:t>
            </a:r>
            <a:r>
              <a:rPr lang="en-US" sz="2200" dirty="0"/>
              <a:t> yang </a:t>
            </a:r>
            <a:r>
              <a:rPr lang="en-US" sz="2200" dirty="0" err="1"/>
              <a:t>belum</a:t>
            </a:r>
            <a:r>
              <a:rPr lang="en-US" sz="2200" dirty="0"/>
              <a:t> </a:t>
            </a:r>
            <a:r>
              <a:rPr lang="en-US" sz="2200" dirty="0" err="1"/>
              <a:t>dieksplorasi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node </a:t>
            </a:r>
            <a:r>
              <a:rPr lang="en-US" sz="2200" i="1" dirty="0"/>
              <a:t>parent</a:t>
            </a:r>
            <a:r>
              <a:rPr lang="en-US" sz="2200" dirty="0"/>
              <a:t> </a:t>
            </a:r>
            <a:r>
              <a:rPr lang="en-US" sz="2200" dirty="0" err="1"/>
              <a:t>sampai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Urutan</a:t>
            </a:r>
            <a:r>
              <a:rPr lang="en-US" sz="2200" dirty="0"/>
              <a:t> proses </a:t>
            </a:r>
            <a:r>
              <a:rPr lang="en-US" sz="2200" i="1" dirty="0"/>
              <a:t>searching</a:t>
            </a:r>
            <a:r>
              <a:rPr lang="en-US" sz="2200" dirty="0"/>
              <a:t> DFS </a:t>
            </a:r>
            <a:r>
              <a:rPr lang="en-US" sz="2200" dirty="0" err="1"/>
              <a:t>ditunjukkan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1.5 </a:t>
            </a:r>
            <a:r>
              <a:rPr lang="en-US" sz="2200" dirty="0" err="1"/>
              <a:t>adalah</a:t>
            </a:r>
            <a:r>
              <a:rPr lang="en-US" sz="2200" dirty="0"/>
              <a:t>: A, B, E, F, G, C, ...</a:t>
            </a:r>
          </a:p>
          <a:p>
            <a:pPr marL="349250" indent="-349250">
              <a:buFont typeface="Wingdings" panose="05000000000000000000" pitchFamily="2" charset="2"/>
              <a:buChar char="q"/>
            </a:pPr>
            <a:endParaRPr lang="en-US" sz="2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02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572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5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99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Kelebihan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kelemahan</a:t>
            </a:r>
            <a:r>
              <a:rPr lang="en-US" sz="4000" b="1" dirty="0" smtClean="0"/>
              <a:t> DFS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Pemakaian</a:t>
            </a:r>
            <a:r>
              <a:rPr lang="en-US" sz="2200" dirty="0"/>
              <a:t> </a:t>
            </a:r>
            <a:r>
              <a:rPr lang="en-US" sz="2200" dirty="0" err="1"/>
              <a:t>memori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sedikit</a:t>
            </a:r>
            <a:r>
              <a:rPr lang="en-US" sz="2200" dirty="0"/>
              <a:t>, </a:t>
            </a:r>
            <a:r>
              <a:rPr lang="en-US" sz="2200" dirty="0" err="1"/>
              <a:t>berbeda</a:t>
            </a:r>
            <a:r>
              <a:rPr lang="en-US" sz="2200" dirty="0"/>
              <a:t> </a:t>
            </a:r>
            <a:r>
              <a:rPr lang="en-US" sz="2200" dirty="0" err="1"/>
              <a:t>jauh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BFS 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menyimpan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node yang </a:t>
            </a:r>
            <a:r>
              <a:rPr lang="en-US" sz="2200" dirty="0" err="1"/>
              <a:t>pernah</a:t>
            </a:r>
            <a:r>
              <a:rPr lang="en-US" sz="2200" dirty="0"/>
              <a:t> </a:t>
            </a:r>
            <a:r>
              <a:rPr lang="en-US" sz="2200" dirty="0" err="1"/>
              <a:t>dibangkitkan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</a:t>
            </a:r>
            <a:r>
              <a:rPr lang="en-US" sz="2200" dirty="0" err="1"/>
              <a:t>dicari</a:t>
            </a:r>
            <a:r>
              <a:rPr lang="en-US" sz="2200" dirty="0"/>
              <a:t> </a:t>
            </a:r>
            <a:r>
              <a:rPr lang="en-US" sz="2200" dirty="0" err="1"/>
              <a:t>berada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level yang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paling </a:t>
            </a:r>
            <a:r>
              <a:rPr lang="en-US" sz="2200" dirty="0" err="1"/>
              <a:t>kiri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DFS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menemukannya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cepat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pohon</a:t>
            </a:r>
            <a:r>
              <a:rPr lang="en-US" sz="2200" dirty="0"/>
              <a:t> yang </a:t>
            </a:r>
            <a:r>
              <a:rPr lang="en-US" sz="2200" dirty="0" err="1"/>
              <a:t>dibangkitkan</a:t>
            </a:r>
            <a:r>
              <a:rPr lang="en-US" sz="2200" dirty="0"/>
              <a:t> </a:t>
            </a:r>
            <a:r>
              <a:rPr lang="en-US" sz="2200" dirty="0" err="1"/>
              <a:t>mempunyai</a:t>
            </a:r>
            <a:r>
              <a:rPr lang="en-US" sz="2200" dirty="0"/>
              <a:t> level yang </a:t>
            </a:r>
            <a:r>
              <a:rPr lang="en-US" sz="2200" dirty="0" err="1"/>
              <a:t>dalam</a:t>
            </a:r>
            <a:r>
              <a:rPr lang="en-US" sz="2200" dirty="0"/>
              <a:t> (</a:t>
            </a:r>
            <a:r>
              <a:rPr lang="en-US" sz="2200" dirty="0" err="1"/>
              <a:t>tak</a:t>
            </a:r>
            <a:r>
              <a:rPr lang="en-US" sz="2200" dirty="0"/>
              <a:t> </a:t>
            </a:r>
            <a:r>
              <a:rPr lang="en-US" sz="2200" dirty="0" err="1"/>
              <a:t>terhingga</a:t>
            </a:r>
            <a:r>
              <a:rPr lang="en-US" sz="2200" dirty="0"/>
              <a:t>),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jaminan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(</a:t>
            </a:r>
            <a:r>
              <a:rPr lang="en-US" sz="2200" b="1" dirty="0" err="1"/>
              <a:t>Tidak</a:t>
            </a:r>
            <a:r>
              <a:rPr lang="en-US" sz="2200" b="1" dirty="0"/>
              <a:t> </a:t>
            </a:r>
            <a:r>
              <a:rPr lang="en-US" sz="2200" b="1" i="1" dirty="0"/>
              <a:t>Complete</a:t>
            </a:r>
            <a:r>
              <a:rPr lang="en-US" sz="2200" dirty="0"/>
              <a:t>).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terdapat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tetapi</a:t>
            </a:r>
            <a:r>
              <a:rPr lang="en-US" sz="2200" dirty="0"/>
              <a:t> </a:t>
            </a:r>
            <a:r>
              <a:rPr lang="en-US" sz="2200" dirty="0" err="1"/>
              <a:t>berada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level yang </a:t>
            </a:r>
            <a:r>
              <a:rPr lang="en-US" sz="2200" dirty="0" err="1"/>
              <a:t>berbeda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DFS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jaminan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paling </a:t>
            </a:r>
            <a:r>
              <a:rPr lang="en-US" sz="2200" dirty="0" err="1"/>
              <a:t>baik</a:t>
            </a:r>
            <a:r>
              <a:rPr lang="en-US" sz="2200" dirty="0"/>
              <a:t> (</a:t>
            </a:r>
            <a:r>
              <a:rPr lang="en-US" sz="2200" b="1" dirty="0" err="1"/>
              <a:t>Tidak</a:t>
            </a:r>
            <a:r>
              <a:rPr lang="en-US" sz="2200" b="1" dirty="0"/>
              <a:t> </a:t>
            </a:r>
            <a:r>
              <a:rPr lang="en-US" sz="2200" b="1" i="1" dirty="0"/>
              <a:t>Optimal</a:t>
            </a:r>
            <a:r>
              <a:rPr lang="en-US" sz="2200" dirty="0"/>
              <a:t>).</a:t>
            </a:r>
          </a:p>
          <a:p>
            <a:pPr marL="349250" indent="-349250">
              <a:buFont typeface="Wingdings" panose="05000000000000000000" pitchFamily="2" charset="2"/>
              <a:buChar char="q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692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ym typeface="Wingdings" pitchFamily="2" charset="2"/>
              </a:rPr>
              <a:t>Depth-Limited Search (DLS)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>
                <a:sym typeface="Wingdings" pitchFamily="2" charset="2"/>
              </a:rPr>
              <a:t>Metode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ini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berusaha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mengatasi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kelemahan</a:t>
            </a:r>
            <a:r>
              <a:rPr lang="en-US" sz="2200" dirty="0">
                <a:sym typeface="Wingdings" pitchFamily="2" charset="2"/>
              </a:rPr>
              <a:t> DFS (</a:t>
            </a:r>
            <a:r>
              <a:rPr lang="en-US" sz="2200" dirty="0" err="1">
                <a:sym typeface="Wingdings" pitchFamily="2" charset="2"/>
              </a:rPr>
              <a:t>tidak</a:t>
            </a:r>
            <a:r>
              <a:rPr lang="en-US" sz="2200" dirty="0">
                <a:sym typeface="Wingdings" pitchFamily="2" charset="2"/>
              </a:rPr>
              <a:t> complete) </a:t>
            </a:r>
            <a:r>
              <a:rPr lang="en-US" sz="2200" dirty="0" err="1">
                <a:sym typeface="Wingdings" pitchFamily="2" charset="2"/>
              </a:rPr>
              <a:t>dengan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membatasi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kelemahan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maksimum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suatu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jalur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solusi</a:t>
            </a:r>
            <a:r>
              <a:rPr lang="en-US" sz="2200" dirty="0" smtClean="0">
                <a:sym typeface="Wingdings" pitchFamily="2" charset="2"/>
              </a:rPr>
              <a:t>. </a:t>
            </a:r>
            <a:r>
              <a:rPr lang="en-US" sz="2200" dirty="0" err="1" smtClean="0">
                <a:sym typeface="Wingdings" pitchFamily="2" charset="2"/>
              </a:rPr>
              <a:t>Tetapi</a:t>
            </a:r>
            <a:r>
              <a:rPr lang="en-US" sz="2200" dirty="0">
                <a:sym typeface="Wingdings" pitchFamily="2" charset="2"/>
              </a:rPr>
              <a:t>, </a:t>
            </a:r>
            <a:r>
              <a:rPr lang="en-US" sz="2200" dirty="0" err="1">
                <a:sym typeface="Wingdings" pitchFamily="2" charset="2"/>
              </a:rPr>
              <a:t>sebelum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menggunakan</a:t>
            </a:r>
            <a:r>
              <a:rPr lang="en-US" sz="2200" dirty="0">
                <a:sym typeface="Wingdings" pitchFamily="2" charset="2"/>
              </a:rPr>
              <a:t> DLS, </a:t>
            </a:r>
            <a:r>
              <a:rPr lang="en-US" sz="2200" dirty="0" err="1">
                <a:sym typeface="Wingdings" pitchFamily="2" charset="2"/>
              </a:rPr>
              <a:t>kita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harus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tahu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berapa</a:t>
            </a:r>
            <a:r>
              <a:rPr lang="en-US" sz="2200" dirty="0">
                <a:sym typeface="Wingdings" pitchFamily="2" charset="2"/>
              </a:rPr>
              <a:t> level </a:t>
            </a:r>
            <a:r>
              <a:rPr lang="en-US" sz="2200" dirty="0" err="1">
                <a:sym typeface="Wingdings" pitchFamily="2" charset="2"/>
              </a:rPr>
              <a:t>maksimum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suatu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solusi</a:t>
            </a:r>
            <a:r>
              <a:rPr lang="en-US" sz="2200" dirty="0">
                <a:sym typeface="Wingdings" pitchFamily="2" charset="2"/>
              </a:rPr>
              <a:t>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48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ym typeface="Wingdings" pitchFamily="2" charset="2"/>
              </a:rPr>
              <a:t>Uniform Cost Search (UCS)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lvl="1" indent="-349250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>
                <a:sym typeface="Wingdings" pitchFamily="2" charset="2"/>
              </a:rPr>
              <a:t>Konsepnya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hampir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sama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dengan</a:t>
            </a:r>
            <a:r>
              <a:rPr lang="en-US" sz="2200" dirty="0">
                <a:sym typeface="Wingdings" pitchFamily="2" charset="2"/>
              </a:rPr>
              <a:t> BFS, </a:t>
            </a:r>
            <a:r>
              <a:rPr lang="en-US" sz="2200" dirty="0" err="1">
                <a:sym typeface="Wingdings" pitchFamily="2" charset="2"/>
              </a:rPr>
              <a:t>bedanya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adalah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bahwa</a:t>
            </a:r>
            <a:r>
              <a:rPr lang="en-US" sz="2200" dirty="0">
                <a:sym typeface="Wingdings" pitchFamily="2" charset="2"/>
              </a:rPr>
              <a:t> BFS </a:t>
            </a:r>
            <a:r>
              <a:rPr lang="en-US" sz="2200" dirty="0" err="1">
                <a:sym typeface="Wingdings" pitchFamily="2" charset="2"/>
              </a:rPr>
              <a:t>menggunakan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urutan</a:t>
            </a:r>
            <a:r>
              <a:rPr lang="en-US" sz="2200" dirty="0">
                <a:sym typeface="Wingdings" pitchFamily="2" charset="2"/>
              </a:rPr>
              <a:t> level yang paling </a:t>
            </a:r>
            <a:r>
              <a:rPr lang="en-US" sz="2200" dirty="0" err="1">
                <a:sym typeface="Wingdings" pitchFamily="2" charset="2"/>
              </a:rPr>
              <a:t>rendah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sampai</a:t>
            </a:r>
            <a:r>
              <a:rPr lang="en-US" sz="2200" dirty="0">
                <a:sym typeface="Wingdings" pitchFamily="2" charset="2"/>
              </a:rPr>
              <a:t> yang paling </a:t>
            </a:r>
            <a:r>
              <a:rPr lang="en-US" sz="2200" dirty="0" err="1">
                <a:sym typeface="Wingdings" pitchFamily="2" charset="2"/>
              </a:rPr>
              <a:t>tinggi</a:t>
            </a:r>
            <a:r>
              <a:rPr lang="en-US" sz="2200" dirty="0">
                <a:sym typeface="Wingdings" pitchFamily="2" charset="2"/>
              </a:rPr>
              <a:t>, </a:t>
            </a:r>
            <a:r>
              <a:rPr lang="en-US" sz="2200" dirty="0" err="1">
                <a:sym typeface="Wingdings" pitchFamily="2" charset="2"/>
              </a:rPr>
              <a:t>sedangkan</a:t>
            </a:r>
            <a:r>
              <a:rPr lang="en-US" sz="2200" dirty="0">
                <a:sym typeface="Wingdings" pitchFamily="2" charset="2"/>
              </a:rPr>
              <a:t> UCS </a:t>
            </a:r>
            <a:r>
              <a:rPr lang="en-US" sz="2200" dirty="0" err="1">
                <a:sym typeface="Wingdings" pitchFamily="2" charset="2"/>
              </a:rPr>
              <a:t>menggunakan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urutan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biaya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yang paling </a:t>
            </a:r>
            <a:r>
              <a:rPr lang="en-US" sz="2200" dirty="0" err="1">
                <a:sym typeface="Wingdings" pitchFamily="2" charset="2"/>
              </a:rPr>
              <a:t>kecil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sampai</a:t>
            </a:r>
            <a:r>
              <a:rPr lang="en-US" sz="2200" dirty="0">
                <a:sym typeface="Wingdings" pitchFamily="2" charset="2"/>
              </a:rPr>
              <a:t> yang </a:t>
            </a:r>
            <a:r>
              <a:rPr lang="en-US" sz="2200" dirty="0" err="1">
                <a:sym typeface="Wingdings" pitchFamily="2" charset="2"/>
              </a:rPr>
              <a:t>terbesar</a:t>
            </a:r>
            <a:r>
              <a:rPr lang="en-US" sz="2200" dirty="0">
                <a:sym typeface="Wingdings" pitchFamily="2" charset="2"/>
              </a:rPr>
              <a:t>.</a:t>
            </a:r>
          </a:p>
          <a:p>
            <a:pPr marL="349250" lvl="1" indent="-349250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sz="2200" dirty="0">
              <a:sym typeface="Wingdings" pitchFamily="2" charset="2"/>
            </a:endParaRPr>
          </a:p>
          <a:p>
            <a:pPr marL="349250" lvl="1" indent="-349250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ym typeface="Wingdings" pitchFamily="2" charset="2"/>
              </a:rPr>
              <a:t>UCS </a:t>
            </a:r>
            <a:r>
              <a:rPr lang="en-US" sz="2200" dirty="0" err="1">
                <a:sym typeface="Wingdings" pitchFamily="2" charset="2"/>
              </a:rPr>
              <a:t>berusaha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menemukan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solusi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dengan</a:t>
            </a:r>
            <a:r>
              <a:rPr lang="en-US" sz="2200" dirty="0">
                <a:sym typeface="Wingdings" pitchFamily="2" charset="2"/>
              </a:rPr>
              <a:t> total </a:t>
            </a:r>
            <a:r>
              <a:rPr lang="en-US" sz="2200" dirty="0" err="1">
                <a:sym typeface="Wingdings" pitchFamily="2" charset="2"/>
              </a:rPr>
              <a:t>biaya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terendah</a:t>
            </a:r>
            <a:r>
              <a:rPr lang="en-US" sz="2200" dirty="0">
                <a:sym typeface="Wingdings" pitchFamily="2" charset="2"/>
              </a:rPr>
              <a:t> yang </a:t>
            </a:r>
            <a:r>
              <a:rPr lang="en-US" sz="2200" dirty="0" err="1">
                <a:sym typeface="Wingdings" pitchFamily="2" charset="2"/>
              </a:rPr>
              <a:t>dihitung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berdasarkan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biaya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simpul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asal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menuju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simpul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tujuan</a:t>
            </a:r>
            <a:r>
              <a:rPr lang="en-US" sz="2200" dirty="0">
                <a:sym typeface="Wingdings" pitchFamily="2" charset="2"/>
              </a:rPr>
              <a:t>.</a:t>
            </a:r>
            <a:endParaRPr lang="en-US" sz="2200" dirty="0"/>
          </a:p>
          <a:p>
            <a:pPr marL="349250" indent="-349250">
              <a:buFont typeface="Wingdings" panose="05000000000000000000" pitchFamily="2" charset="2"/>
              <a:buChar char="q"/>
            </a:pPr>
            <a:endParaRPr lang="en-US" sz="2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99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ym typeface="Wingdings" pitchFamily="2" charset="2"/>
              </a:rPr>
              <a:t>Iterative-Deepening Search (IDS)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lvl="2" indent="-349250"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ym typeface="Wingdings" pitchFamily="2" charset="2"/>
              </a:rPr>
              <a:t>IDS </a:t>
            </a:r>
            <a:r>
              <a:rPr lang="en-US" sz="2200" dirty="0" err="1">
                <a:sym typeface="Wingdings" pitchFamily="2" charset="2"/>
              </a:rPr>
              <a:t>merupakan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metode</a:t>
            </a:r>
            <a:r>
              <a:rPr lang="en-US" sz="2200" dirty="0">
                <a:sym typeface="Wingdings" pitchFamily="2" charset="2"/>
              </a:rPr>
              <a:t> yang </a:t>
            </a:r>
            <a:r>
              <a:rPr lang="en-US" sz="2200" dirty="0" err="1">
                <a:sym typeface="Wingdings" pitchFamily="2" charset="2"/>
              </a:rPr>
              <a:t>menggabungkan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kelebihan</a:t>
            </a:r>
            <a:r>
              <a:rPr lang="en-US" sz="2200" dirty="0">
                <a:sym typeface="Wingdings" pitchFamily="2" charset="2"/>
              </a:rPr>
              <a:t> BFS (</a:t>
            </a:r>
            <a:r>
              <a:rPr lang="en-US" sz="2200" i="1" dirty="0">
                <a:sym typeface="Wingdings" pitchFamily="2" charset="2"/>
              </a:rPr>
              <a:t>Complete </a:t>
            </a:r>
            <a:r>
              <a:rPr lang="en-US" sz="2200" i="1" dirty="0" err="1">
                <a:sym typeface="Wingdings" pitchFamily="2" charset="2"/>
              </a:rPr>
              <a:t>dan</a:t>
            </a:r>
            <a:r>
              <a:rPr lang="en-US" sz="2200" i="1" dirty="0">
                <a:sym typeface="Wingdings" pitchFamily="2" charset="2"/>
              </a:rPr>
              <a:t> Optimal</a:t>
            </a:r>
            <a:r>
              <a:rPr lang="en-US" sz="2200" dirty="0">
                <a:sym typeface="Wingdings" pitchFamily="2" charset="2"/>
              </a:rPr>
              <a:t>) </a:t>
            </a:r>
            <a:r>
              <a:rPr lang="en-US" sz="2200" dirty="0" err="1">
                <a:sym typeface="Wingdings" pitchFamily="2" charset="2"/>
              </a:rPr>
              <a:t>dengan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kelebihan</a:t>
            </a:r>
            <a:r>
              <a:rPr lang="en-US" sz="2200" dirty="0">
                <a:sym typeface="Wingdings" pitchFamily="2" charset="2"/>
              </a:rPr>
              <a:t> DFS (</a:t>
            </a:r>
            <a:r>
              <a:rPr lang="en-US" sz="2200" i="1" dirty="0">
                <a:sym typeface="Wingdings" pitchFamily="2" charset="2"/>
              </a:rPr>
              <a:t>space complexity </a:t>
            </a:r>
            <a:r>
              <a:rPr lang="en-US" sz="2200" dirty="0" err="1">
                <a:sym typeface="Wingdings" pitchFamily="2" charset="2"/>
              </a:rPr>
              <a:t>rendah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atau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membutuhkan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sedikit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memori</a:t>
            </a:r>
            <a:r>
              <a:rPr lang="en-US" sz="2200" dirty="0">
                <a:sym typeface="Wingdings" pitchFamily="2" charset="2"/>
              </a:rPr>
              <a:t>)</a:t>
            </a:r>
          </a:p>
          <a:p>
            <a:pPr marL="349250" lvl="2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>
                <a:sym typeface="Wingdings" pitchFamily="2" charset="2"/>
              </a:rPr>
              <a:t>Tetapi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konsekuensinya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adalah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i="1" dirty="0">
                <a:sym typeface="Wingdings" pitchFamily="2" charset="2"/>
              </a:rPr>
              <a:t>time </a:t>
            </a:r>
            <a:r>
              <a:rPr lang="en-US" sz="2200" i="1" dirty="0" smtClean="0">
                <a:sym typeface="Wingdings" pitchFamily="2" charset="2"/>
              </a:rPr>
              <a:t>complexity</a:t>
            </a:r>
            <a:r>
              <a:rPr lang="en-US" sz="2200" dirty="0" smtClean="0">
                <a:sym typeface="Wingdings" pitchFamily="2" charset="2"/>
              </a:rPr>
              <a:t>-</a:t>
            </a:r>
            <a:r>
              <a:rPr lang="en-US" sz="2200" dirty="0" err="1" smtClean="0">
                <a:sym typeface="Wingdings" pitchFamily="2" charset="2"/>
              </a:rPr>
              <a:t>nya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menjadi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tinggi</a:t>
            </a:r>
            <a:r>
              <a:rPr lang="en-US" sz="2200" dirty="0">
                <a:sym typeface="Wingdings" pitchFamily="2" charset="2"/>
              </a:rPr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287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ym typeface="Wingdings" pitchFamily="2" charset="2"/>
              </a:rPr>
              <a:t>Bi-Directional Search (BDS)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indent="-349250">
              <a:buFont typeface="Wingdings" panose="05000000000000000000" pitchFamily="2" charset="2"/>
              <a:buChar char="q"/>
            </a:pPr>
            <a:r>
              <a:rPr lang="en-US" sz="2200" dirty="0" err="1">
                <a:sym typeface="Wingdings" pitchFamily="2" charset="2"/>
              </a:rPr>
              <a:t>Pencarian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dilakukan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dua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arah</a:t>
            </a:r>
            <a:r>
              <a:rPr lang="en-US" sz="2200" dirty="0">
                <a:sym typeface="Wingdings" pitchFamily="2" charset="2"/>
              </a:rPr>
              <a:t> : </a:t>
            </a:r>
            <a:r>
              <a:rPr lang="en-US" sz="2200" dirty="0" err="1">
                <a:sym typeface="Wingdings" pitchFamily="2" charset="2"/>
              </a:rPr>
              <a:t>pencarian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maju</a:t>
            </a:r>
            <a:r>
              <a:rPr lang="en-US" sz="2200" dirty="0">
                <a:sym typeface="Wingdings" pitchFamily="2" charset="2"/>
              </a:rPr>
              <a:t> (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i="1" dirty="0">
                <a:sym typeface="Wingdings" pitchFamily="2" charset="2"/>
              </a:rPr>
              <a:t>start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i="1" dirty="0">
                <a:sym typeface="Wingdings" pitchFamily="2" charset="2"/>
              </a:rPr>
              <a:t>goal</a:t>
            </a:r>
            <a:r>
              <a:rPr lang="en-US" sz="2200" dirty="0">
                <a:sym typeface="Wingdings" pitchFamily="2" charset="2"/>
              </a:rPr>
              <a:t>) </a:t>
            </a:r>
            <a:r>
              <a:rPr lang="en-US" sz="2200" dirty="0" err="1">
                <a:sym typeface="Wingdings" pitchFamily="2" charset="2"/>
              </a:rPr>
              <a:t>dan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pencarian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mundur</a:t>
            </a:r>
            <a:r>
              <a:rPr lang="en-US" sz="2200" dirty="0">
                <a:sym typeface="Wingdings" pitchFamily="2" charset="2"/>
              </a:rPr>
              <a:t> (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i="1" dirty="0">
                <a:sym typeface="Wingdings" pitchFamily="2" charset="2"/>
              </a:rPr>
              <a:t>goal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i="1" dirty="0">
                <a:sym typeface="Wingdings" pitchFamily="2" charset="2"/>
              </a:rPr>
              <a:t>start</a:t>
            </a:r>
            <a:r>
              <a:rPr lang="en-US" sz="2200" dirty="0">
                <a:sym typeface="Wingdings" pitchFamily="2" charset="2"/>
              </a:rPr>
              <a:t>). </a:t>
            </a:r>
            <a:r>
              <a:rPr lang="en-US" sz="2200" dirty="0" err="1">
                <a:sym typeface="Wingdings" pitchFamily="2" charset="2"/>
              </a:rPr>
              <a:t>Ketika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dua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arah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pencarian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telah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membangkitkan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simpul</a:t>
            </a:r>
            <a:r>
              <a:rPr lang="en-US" sz="2200" dirty="0">
                <a:sym typeface="Wingdings" pitchFamily="2" charset="2"/>
              </a:rPr>
              <a:t> yang </a:t>
            </a:r>
            <a:r>
              <a:rPr lang="en-US" sz="2200" dirty="0" err="1">
                <a:sym typeface="Wingdings" pitchFamily="2" charset="2"/>
              </a:rPr>
              <a:t>sama</a:t>
            </a:r>
            <a:r>
              <a:rPr lang="en-US" sz="2200" dirty="0">
                <a:sym typeface="Wingdings" pitchFamily="2" charset="2"/>
              </a:rPr>
              <a:t>, </a:t>
            </a:r>
            <a:r>
              <a:rPr lang="en-US" sz="2200" dirty="0" err="1">
                <a:sym typeface="Wingdings" pitchFamily="2" charset="2"/>
              </a:rPr>
              <a:t>maka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solusi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telah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ditemukan</a:t>
            </a:r>
            <a:r>
              <a:rPr lang="en-US" sz="2200" dirty="0">
                <a:sym typeface="Wingdings" pitchFamily="2" charset="2"/>
              </a:rPr>
              <a:t>, </a:t>
            </a:r>
            <a:r>
              <a:rPr lang="en-US" sz="2200" dirty="0" err="1">
                <a:sym typeface="Wingdings" pitchFamily="2" charset="2"/>
              </a:rPr>
              <a:t>yaitu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dengan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cara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menggabungkan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kedua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jalur</a:t>
            </a:r>
            <a:r>
              <a:rPr lang="en-US" sz="2200" dirty="0">
                <a:sym typeface="Wingdings" pitchFamily="2" charset="2"/>
              </a:rPr>
              <a:t> yang </a:t>
            </a:r>
            <a:r>
              <a:rPr lang="en-US" sz="2200" dirty="0" err="1" smtClean="0">
                <a:sym typeface="Wingdings" pitchFamily="2" charset="2"/>
              </a:rPr>
              <a:t>bertemu</a:t>
            </a:r>
            <a:r>
              <a:rPr lang="en-US" sz="2200" dirty="0" smtClean="0">
                <a:sym typeface="Wingdings" pitchFamily="2" charset="2"/>
              </a:rPr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50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611" y="398930"/>
            <a:ext cx="7772400" cy="1053352"/>
          </a:xfrm>
        </p:spPr>
        <p:txBody>
          <a:bodyPr vert="horz" lIns="91440" tIns="45720" rIns="132080" bIns="45720" rtlCol="0" anchor="ctr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en-US" sz="4000" b="1" dirty="0" err="1"/>
              <a:t>Pencarian</a:t>
            </a:r>
            <a:r>
              <a:rPr lang="en-US" sz="4000" b="1" dirty="0"/>
              <a:t> </a:t>
            </a:r>
            <a:r>
              <a:rPr lang="en-US" sz="4000" b="1" dirty="0" err="1"/>
              <a:t>Heuristik</a:t>
            </a:r>
            <a:endParaRPr lang="en-US" sz="4000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241611" y="1783977"/>
            <a:ext cx="9260542" cy="4092388"/>
          </a:xfrm>
          <a:prstGeom prst="rect">
            <a:avLst/>
          </a:prstGeom>
        </p:spPr>
        <p:txBody>
          <a:bodyPr rIns="132080" rtlCol="0">
            <a:normAutofit/>
          </a:bodyPr>
          <a:lstStyle/>
          <a:p>
            <a:pPr marL="349250" indent="-304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Pencarian</a:t>
            </a:r>
            <a:r>
              <a:rPr lang="en-US" sz="2200" dirty="0"/>
              <a:t> </a:t>
            </a:r>
            <a:r>
              <a:rPr lang="en-US" sz="2200" dirty="0" err="1"/>
              <a:t>buta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selalu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diterapkan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baik</a:t>
            </a:r>
            <a:endParaRPr lang="en-US" sz="2200" dirty="0"/>
          </a:p>
          <a:p>
            <a:pPr marL="577850"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aksesnya</a:t>
            </a:r>
            <a:r>
              <a:rPr lang="en-US" sz="2200" dirty="0"/>
              <a:t> yang </a:t>
            </a:r>
            <a:r>
              <a:rPr lang="en-US" sz="2200" dirty="0" err="1"/>
              <a:t>cukup</a:t>
            </a:r>
            <a:r>
              <a:rPr lang="en-US" sz="2200" dirty="0"/>
              <a:t> lama</a:t>
            </a:r>
          </a:p>
          <a:p>
            <a:pPr marL="577850"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200" dirty="0" err="1"/>
              <a:t>Besarnya</a:t>
            </a:r>
            <a:r>
              <a:rPr lang="en-US" sz="2200" dirty="0"/>
              <a:t> </a:t>
            </a:r>
            <a:r>
              <a:rPr lang="en-US" sz="2200" dirty="0" err="1"/>
              <a:t>memori</a:t>
            </a:r>
            <a:r>
              <a:rPr lang="en-US" sz="2200" dirty="0"/>
              <a:t> yang </a:t>
            </a:r>
            <a:r>
              <a:rPr lang="en-US" sz="2200" dirty="0" err="1"/>
              <a:t>diperlukan</a:t>
            </a:r>
            <a:endParaRPr lang="en-US" sz="2200" dirty="0"/>
          </a:p>
          <a:p>
            <a:pPr marL="349250" indent="-304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i="1" dirty="0"/>
              <a:t>heuristic search </a:t>
            </a:r>
            <a:r>
              <a:rPr lang="en-US" sz="2200" dirty="0" err="1"/>
              <a:t>diharapkan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menyelesaikan</a:t>
            </a:r>
            <a:r>
              <a:rPr lang="en-US" sz="2200" dirty="0"/>
              <a:t> </a:t>
            </a:r>
            <a:r>
              <a:rPr lang="en-US" sz="2200" dirty="0" err="1"/>
              <a:t>permasalahan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. </a:t>
            </a:r>
          </a:p>
          <a:p>
            <a:pPr marL="349250" indent="-304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i="1" dirty="0"/>
              <a:t>heuristic search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yang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biaya</a:t>
            </a:r>
            <a:r>
              <a:rPr lang="en-US" sz="2200" dirty="0"/>
              <a:t> </a:t>
            </a:r>
            <a:r>
              <a:rPr lang="en-US" sz="2200" dirty="0" err="1"/>
              <a:t>perkiraan</a:t>
            </a:r>
            <a:r>
              <a:rPr lang="en-US" sz="2200" dirty="0"/>
              <a:t> (</a:t>
            </a:r>
            <a:r>
              <a:rPr lang="en-US" sz="2200" dirty="0" err="1"/>
              <a:t>estimasi</a:t>
            </a:r>
            <a:r>
              <a:rPr lang="en-US" sz="2200" dirty="0"/>
              <a:t>)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simpul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simpul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➔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</a:t>
            </a:r>
            <a:r>
              <a:rPr lang="en-US" sz="2200" i="1" dirty="0"/>
              <a:t>heuristic</a:t>
            </a:r>
            <a:r>
              <a:rPr lang="en-US" sz="2200" dirty="0"/>
              <a:t> </a:t>
            </a:r>
          </a:p>
          <a:p>
            <a:pPr marL="349250" indent="-304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Aplikasi</a:t>
            </a:r>
            <a:r>
              <a:rPr lang="en-US" sz="2200" dirty="0"/>
              <a:t> yang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</a:t>
            </a:r>
            <a:r>
              <a:rPr lang="en-US" sz="2200" i="1" dirty="0"/>
              <a:t>heuristic</a:t>
            </a:r>
            <a:r>
              <a:rPr lang="en-US" sz="2200" dirty="0"/>
              <a:t> : </a:t>
            </a:r>
            <a:r>
              <a:rPr lang="en-US" sz="2200" dirty="0" smtClean="0"/>
              <a:t>Google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139258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Metode-metode</a:t>
            </a:r>
            <a:r>
              <a:rPr lang="en-US" sz="4800" dirty="0" smtClean="0"/>
              <a:t> </a:t>
            </a:r>
            <a:r>
              <a:rPr lang="en-US" sz="4800" dirty="0" err="1" smtClean="0"/>
              <a:t>Pencarian</a:t>
            </a:r>
            <a:r>
              <a:rPr lang="en-US" sz="4800" dirty="0" smtClean="0"/>
              <a:t> </a:t>
            </a:r>
            <a:r>
              <a:rPr lang="en-US" sz="4800" dirty="0" err="1" smtClean="0"/>
              <a:t>Dalam</a:t>
            </a:r>
            <a:r>
              <a:rPr lang="en-US" sz="4800" dirty="0" smtClean="0"/>
              <a:t> </a:t>
            </a:r>
            <a:r>
              <a:rPr lang="en-US" sz="4800" dirty="0" err="1" smtClean="0"/>
              <a:t>Kecerdasan</a:t>
            </a:r>
            <a:r>
              <a:rPr lang="en-US" sz="4800" dirty="0" smtClean="0"/>
              <a:t> </a:t>
            </a:r>
            <a:r>
              <a:rPr lang="en-US" sz="4800" dirty="0" err="1" smtClean="0"/>
              <a:t>Buatan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5035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472011"/>
            <a:ext cx="7772400" cy="742640"/>
          </a:xfrm>
        </p:spPr>
        <p:txBody>
          <a:bodyPr vert="horz" lIns="91440" tIns="45720" rIns="132080" bIns="45720" rtlCol="0" anchor="ctr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en-US" b="1" dirty="0" err="1"/>
              <a:t>Pencarian</a:t>
            </a:r>
            <a:r>
              <a:rPr lang="en-US" b="1" dirty="0"/>
              <a:t> </a:t>
            </a:r>
            <a:r>
              <a:rPr lang="en-US" b="1" dirty="0" err="1"/>
              <a:t>Heuristik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219200" y="1354540"/>
            <a:ext cx="6400800" cy="3475038"/>
          </a:xfrm>
          <a:prstGeom prst="rect">
            <a:avLst/>
          </a:prstGeom>
        </p:spPr>
        <p:txBody>
          <a:bodyPr rIns="132080"/>
          <a:lstStyle/>
          <a:p>
            <a:pPr marL="0" indent="0">
              <a:buNone/>
            </a:pPr>
            <a:r>
              <a:rPr lang="en-US" altLang="en-US" sz="2200" dirty="0" err="1"/>
              <a:t>Contoh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pada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masalah</a:t>
            </a:r>
            <a:r>
              <a:rPr lang="en-US" altLang="en-US" sz="2200" dirty="0"/>
              <a:t> 8 puzzle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6" y="1948218"/>
            <a:ext cx="5904532" cy="27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00" y="1948218"/>
            <a:ext cx="36060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200" dirty="0" smtClean="0"/>
              <a:t>Operator</a:t>
            </a:r>
          </a:p>
          <a:p>
            <a:pPr marL="341313" lvl="1" indent="-341313"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Ubin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kosong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geser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kanan</a:t>
            </a:r>
            <a:endParaRPr lang="en-US" altLang="en-US" sz="2200" dirty="0" smtClean="0"/>
          </a:p>
          <a:p>
            <a:pPr marL="341313" lvl="1" indent="-341313"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Ubin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kosong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geser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kiri</a:t>
            </a:r>
            <a:endParaRPr lang="en-US" altLang="en-US" sz="2200" dirty="0" smtClean="0"/>
          </a:p>
          <a:p>
            <a:pPr marL="341313" lvl="1" indent="-341313"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Ubin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kosong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geser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atas</a:t>
            </a:r>
            <a:endParaRPr lang="en-US" altLang="en-US" sz="2200" dirty="0" smtClean="0"/>
          </a:p>
          <a:p>
            <a:pPr marL="341313" lvl="1" indent="-341313"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Ubin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kosong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geser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bawah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05564131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9740" y="679449"/>
            <a:ext cx="7772400" cy="793749"/>
          </a:xfrm>
        </p:spPr>
        <p:txBody>
          <a:bodyPr vert="horz" lIns="91440" tIns="45720" rIns="132080" bIns="45720" rtlCol="0" anchor="ctr">
            <a:normAutofit/>
          </a:bodyPr>
          <a:lstStyle/>
          <a:p>
            <a:r>
              <a:rPr lang="en-US" b="1" dirty="0" err="1" smtClean="0"/>
              <a:t>Pencarian</a:t>
            </a:r>
            <a:r>
              <a:rPr lang="en-US" b="1" dirty="0" smtClean="0"/>
              <a:t> </a:t>
            </a:r>
            <a:r>
              <a:rPr lang="en-US" b="1" dirty="0" err="1" smtClean="0"/>
              <a:t>Heuristik</a:t>
            </a:r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438701" y="1691481"/>
            <a:ext cx="6400800" cy="3475037"/>
          </a:xfrm>
          <a:prstGeom prst="rect">
            <a:avLst/>
          </a:prstGeom>
        </p:spPr>
        <p:txBody>
          <a:bodyPr rIns="132080"/>
          <a:lstStyle/>
          <a:p>
            <a:r>
              <a:rPr lang="en-US" altLang="en-US" sz="2600" dirty="0" err="1"/>
              <a:t>Langkah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Awal</a:t>
            </a:r>
            <a:endParaRPr lang="en-US" altLang="en-US" sz="2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06" y="2190066"/>
            <a:ext cx="47561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6375009" y="1578804"/>
            <a:ext cx="5469988" cy="4301491"/>
          </a:xfrm>
          <a:prstGeom prst="rect">
            <a:avLst/>
          </a:prstGeom>
        </p:spPr>
        <p:txBody>
          <a:bodyPr rIns="132080" rtlCol="0">
            <a:normAutofit/>
          </a:bodyPr>
          <a:lstStyle/>
          <a:p>
            <a:pPr marL="338138" indent="-2936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Langkah</a:t>
            </a:r>
            <a:r>
              <a:rPr lang="en-US" sz="2200" dirty="0"/>
              <a:t> </a:t>
            </a:r>
            <a:r>
              <a:rPr lang="en-US" sz="2200" dirty="0" err="1"/>
              <a:t>Awal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3 operator yang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endParaRPr lang="en-US" sz="2200" dirty="0"/>
          </a:p>
          <a:p>
            <a:pPr marL="338138" lvl="1" indent="-2936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Ubin</a:t>
            </a:r>
            <a:r>
              <a:rPr lang="en-US" sz="2200" dirty="0"/>
              <a:t> </a:t>
            </a:r>
            <a:r>
              <a:rPr lang="en-US" sz="2200" dirty="0" err="1"/>
              <a:t>kosong</a:t>
            </a:r>
            <a:r>
              <a:rPr lang="en-US" sz="2200" dirty="0"/>
              <a:t> </a:t>
            </a:r>
            <a:r>
              <a:rPr lang="en-US" sz="2200" dirty="0" err="1"/>
              <a:t>digeser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kiri</a:t>
            </a:r>
            <a:r>
              <a:rPr lang="en-US" sz="2200" dirty="0"/>
              <a:t>,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kanan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atas</a:t>
            </a:r>
            <a:r>
              <a:rPr lang="en-US" sz="2200" dirty="0"/>
              <a:t>.</a:t>
            </a:r>
          </a:p>
          <a:p>
            <a:pPr marL="338138" indent="-2936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pencarian</a:t>
            </a:r>
            <a:r>
              <a:rPr lang="en-US" sz="2200" dirty="0"/>
              <a:t> </a:t>
            </a:r>
            <a:r>
              <a:rPr lang="en-US" sz="2200" dirty="0" err="1"/>
              <a:t>buta</a:t>
            </a:r>
            <a:r>
              <a:rPr lang="en-US" sz="2200" dirty="0"/>
              <a:t>,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/>
              <a:t>mengetahui</a:t>
            </a:r>
            <a:r>
              <a:rPr lang="en-US" sz="2200" dirty="0"/>
              <a:t> </a:t>
            </a:r>
            <a:r>
              <a:rPr lang="en-US" sz="2200" dirty="0" err="1"/>
              <a:t>operasi</a:t>
            </a:r>
            <a:r>
              <a:rPr lang="en-US" sz="2200" dirty="0"/>
              <a:t> 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dikerjakan</a:t>
            </a:r>
            <a:r>
              <a:rPr lang="en-US" sz="2200" dirty="0"/>
              <a:t> (</a:t>
            </a:r>
            <a:r>
              <a:rPr lang="en-US" sz="2200" dirty="0" err="1"/>
              <a:t>sembarang</a:t>
            </a:r>
            <a:r>
              <a:rPr lang="en-US" sz="2200" dirty="0"/>
              <a:t>)</a:t>
            </a:r>
          </a:p>
          <a:p>
            <a:pPr marL="338138" indent="-2936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pencarian</a:t>
            </a:r>
            <a:r>
              <a:rPr lang="en-US" sz="2200" dirty="0"/>
              <a:t> </a:t>
            </a:r>
            <a:r>
              <a:rPr lang="en-US" sz="2200" dirty="0" err="1"/>
              <a:t>heuristik</a:t>
            </a:r>
            <a:r>
              <a:rPr lang="en-US" sz="2200" dirty="0"/>
              <a:t>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/>
              <a:t>diberikan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r>
              <a:rPr lang="en-US" sz="2200" dirty="0"/>
              <a:t> </a:t>
            </a:r>
            <a:r>
              <a:rPr lang="en-US" sz="2200" dirty="0" err="1"/>
              <a:t>khusus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domain </a:t>
            </a:r>
            <a:r>
              <a:rPr lang="en-US" sz="2200" dirty="0" err="1"/>
              <a:t>tersebut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8721260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225550" y="587912"/>
            <a:ext cx="7772400" cy="1072075"/>
          </a:xfrm>
        </p:spPr>
        <p:txBody>
          <a:bodyPr vert="horz" lIns="91440" tIns="45720" rIns="132080" bIns="45720" rtlCol="0" anchor="ctr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en-US" sz="4000" b="1" dirty="0" err="1"/>
              <a:t>Informasi</a:t>
            </a:r>
            <a:r>
              <a:rPr lang="en-US" sz="4000" b="1" dirty="0"/>
              <a:t> yang </a:t>
            </a:r>
            <a:r>
              <a:rPr lang="en-US" sz="4000" b="1" dirty="0" err="1"/>
              <a:t>bisa</a:t>
            </a:r>
            <a:r>
              <a:rPr lang="en-US" sz="4000" b="1" dirty="0"/>
              <a:t> </a:t>
            </a:r>
            <a:r>
              <a:rPr lang="en-US" sz="4000" b="1" dirty="0" err="1"/>
              <a:t>diberikan</a:t>
            </a:r>
            <a:endParaRPr lang="en-US" sz="4000" b="1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351671" y="1659987"/>
            <a:ext cx="9410114" cy="4495800"/>
          </a:xfrm>
          <a:prstGeom prst="rect">
            <a:avLst/>
          </a:prstGeom>
        </p:spPr>
        <p:txBody>
          <a:bodyPr rIns="132080"/>
          <a:lstStyle/>
          <a:p>
            <a:r>
              <a:rPr lang="en-US" altLang="en-US" sz="2200" dirty="0" err="1"/>
              <a:t>Untuk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jumlah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ubin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menempati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posisi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benar</a:t>
            </a:r>
            <a:r>
              <a:rPr lang="en-US" altLang="en-US" sz="2200" dirty="0"/>
              <a:t>  </a:t>
            </a:r>
            <a:r>
              <a:rPr lang="en-US" altLang="en-US" sz="2200" dirty="0" err="1"/>
              <a:t>jumlah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tinggi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adalah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diharapkan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baik</a:t>
            </a:r>
            <a:r>
              <a:rPr lang="en-US" altLang="en-US" sz="2200" dirty="0"/>
              <a:t>)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2667000"/>
            <a:ext cx="581025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56166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0994" y="436685"/>
            <a:ext cx="7772400" cy="1239715"/>
          </a:xfrm>
        </p:spPr>
        <p:txBody>
          <a:bodyPr vert="horz" lIns="91440" tIns="45720" rIns="132080" bIns="45720" rtlCol="0" anchor="ctr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en-US" sz="4000" dirty="0" err="1"/>
              <a:t>Informasi</a:t>
            </a:r>
            <a:r>
              <a:rPr lang="en-US" sz="4000" dirty="0"/>
              <a:t> yang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diberikan</a:t>
            </a:r>
            <a:endParaRPr lang="en-US" sz="40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210994" y="1676400"/>
            <a:ext cx="9494520" cy="3475038"/>
          </a:xfrm>
          <a:prstGeom prst="rect">
            <a:avLst/>
          </a:prstGeom>
        </p:spPr>
        <p:txBody>
          <a:bodyPr rIns="132080"/>
          <a:lstStyle/>
          <a:p>
            <a:r>
              <a:rPr lang="en-US" altLang="en-US" sz="2200" dirty="0" err="1"/>
              <a:t>Untuk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jumlah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ubin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menempati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posisi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salah</a:t>
            </a:r>
            <a:r>
              <a:rPr lang="en-US" altLang="en-US" sz="2200" dirty="0"/>
              <a:t>  </a:t>
            </a:r>
            <a:r>
              <a:rPr lang="en-US" altLang="en-US" sz="2200" dirty="0" err="1"/>
              <a:t>jumlah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kecil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adalah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diharapkan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baik</a:t>
            </a:r>
            <a:r>
              <a:rPr lang="en-US" altLang="en-US" sz="2200" dirty="0"/>
              <a:t>).  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2874964"/>
            <a:ext cx="5810250" cy="352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75082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41612" y="635094"/>
            <a:ext cx="7772400" cy="974912"/>
          </a:xfrm>
        </p:spPr>
        <p:txBody>
          <a:bodyPr vert="horz" lIns="91440" tIns="45720" rIns="132080" bIns="45720" rtlCol="0" anchor="ctr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en-US" sz="4000" b="1" dirty="0" err="1"/>
              <a:t>Informasi</a:t>
            </a:r>
            <a:r>
              <a:rPr lang="en-US" sz="4000" b="1" dirty="0"/>
              <a:t> yang </a:t>
            </a:r>
            <a:r>
              <a:rPr lang="en-US" sz="4000" b="1" dirty="0" err="1"/>
              <a:t>bisa</a:t>
            </a:r>
            <a:r>
              <a:rPr lang="en-US" sz="4000" b="1" dirty="0"/>
              <a:t> </a:t>
            </a:r>
            <a:r>
              <a:rPr lang="en-US" sz="4000" b="1" dirty="0" err="1"/>
              <a:t>diberikan</a:t>
            </a:r>
            <a:endParaRPr lang="en-US" sz="4000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353670" y="1743636"/>
            <a:ext cx="9215718" cy="3475038"/>
          </a:xfrm>
          <a:prstGeom prst="rect">
            <a:avLst/>
          </a:prstGeom>
        </p:spPr>
        <p:txBody>
          <a:bodyPr rIns="132080"/>
          <a:lstStyle/>
          <a:p>
            <a:r>
              <a:rPr lang="en-US" altLang="en-US" sz="2200" dirty="0" err="1"/>
              <a:t>Menghitung</a:t>
            </a:r>
            <a:r>
              <a:rPr lang="en-US" altLang="en-US" sz="2200" dirty="0"/>
              <a:t> total </a:t>
            </a:r>
            <a:r>
              <a:rPr lang="en-US" altLang="en-US" sz="2200" dirty="0" err="1"/>
              <a:t>gerakan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diperlukan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untuk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mencapai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tujuan</a:t>
            </a:r>
            <a:r>
              <a:rPr lang="en-US" altLang="en-US" sz="2200" dirty="0"/>
              <a:t>  </a:t>
            </a:r>
            <a:r>
              <a:rPr lang="en-US" altLang="en-US" sz="2200" dirty="0" err="1"/>
              <a:t>jumlah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kecil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adalah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diharapkan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lebih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baik</a:t>
            </a:r>
            <a:r>
              <a:rPr lang="en-US" altLang="en-US" sz="2200" dirty="0"/>
              <a:t>). 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2895600"/>
            <a:ext cx="5810250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55738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Pendahuluan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200" dirty="0" err="1"/>
              <a:t>Terdapat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yang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diusulkan</a:t>
            </a:r>
            <a:r>
              <a:rPr lang="en-US" sz="2200" dirty="0"/>
              <a:t>.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yang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dibedakan</a:t>
            </a:r>
            <a:r>
              <a:rPr lang="en-US" sz="2200" dirty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/>
              <a:t>2 </a:t>
            </a:r>
            <a:r>
              <a:rPr lang="en-US" sz="2200" dirty="0" err="1"/>
              <a:t>jenis</a:t>
            </a:r>
            <a:r>
              <a:rPr lang="en-US" sz="2200" dirty="0"/>
              <a:t> :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2200" dirty="0" err="1" smtClean="0"/>
              <a:t>Pencarian</a:t>
            </a:r>
            <a:r>
              <a:rPr lang="en-US" sz="2200" dirty="0" smtClean="0"/>
              <a:t> </a:t>
            </a:r>
            <a:r>
              <a:rPr lang="en-US" sz="2200" dirty="0" err="1"/>
              <a:t>buta</a:t>
            </a:r>
            <a:r>
              <a:rPr lang="en-US" sz="2200" dirty="0"/>
              <a:t> / </a:t>
            </a:r>
            <a:r>
              <a:rPr lang="en-US" sz="2200" dirty="0" err="1"/>
              <a:t>tanpa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r>
              <a:rPr lang="en-US" sz="2200" dirty="0"/>
              <a:t> (</a:t>
            </a:r>
            <a:r>
              <a:rPr lang="en-US" sz="2200" i="1" dirty="0"/>
              <a:t>blind / un-informed search</a:t>
            </a:r>
            <a:r>
              <a:rPr lang="en-US" sz="2200" dirty="0"/>
              <a:t>)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Pencarian</a:t>
            </a:r>
            <a:r>
              <a:rPr lang="en-US" sz="2200" dirty="0"/>
              <a:t> </a:t>
            </a:r>
            <a:r>
              <a:rPr lang="en-US" sz="2200" dirty="0" err="1"/>
              <a:t>heuristik</a:t>
            </a:r>
            <a:r>
              <a:rPr lang="en-US" sz="2200" dirty="0"/>
              <a:t> /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r>
              <a:rPr lang="en-US" sz="2200" dirty="0"/>
              <a:t> (</a:t>
            </a:r>
            <a:r>
              <a:rPr lang="en-US" sz="2200" i="1" dirty="0"/>
              <a:t>heuristic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i="1" dirty="0"/>
              <a:t>informed search</a:t>
            </a:r>
            <a:r>
              <a:rPr lang="en-US" sz="2200" dirty="0"/>
              <a:t>)</a:t>
            </a:r>
          </a:p>
          <a:p>
            <a:pPr marL="0" lvl="2" indent="0">
              <a:buFont typeface="Arial" charset="0"/>
              <a:buChar char="►"/>
              <a:defRPr/>
            </a:pPr>
            <a:endParaRPr lang="en-US" sz="2200" dirty="0"/>
          </a:p>
          <a:p>
            <a:pPr marL="0" indent="0">
              <a:buNone/>
              <a:defRPr/>
            </a:pP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mempunyai</a:t>
            </a:r>
            <a:r>
              <a:rPr lang="en-US" sz="2200" dirty="0"/>
              <a:t> </a:t>
            </a:r>
            <a:r>
              <a:rPr lang="en-US" sz="2200" dirty="0" err="1"/>
              <a:t>karakteristik</a:t>
            </a:r>
            <a:r>
              <a:rPr lang="en-US" sz="2200" dirty="0"/>
              <a:t> yang </a:t>
            </a:r>
            <a:r>
              <a:rPr lang="en-US" sz="2200" dirty="0" err="1"/>
              <a:t>berbeda-beda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kelebihan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kekurangan</a:t>
            </a:r>
            <a:r>
              <a:rPr lang="en-US" sz="2200" dirty="0"/>
              <a:t> </a:t>
            </a:r>
            <a:r>
              <a:rPr lang="en-US" sz="2200" dirty="0" err="1"/>
              <a:t>masing-masing</a:t>
            </a:r>
            <a:r>
              <a:rPr lang="en-US" sz="2200" dirty="0"/>
              <a:t>.</a:t>
            </a:r>
          </a:p>
          <a:p>
            <a:pPr marL="0" lvl="2" indent="0">
              <a:buNone/>
              <a:defRPr/>
            </a:pPr>
            <a:endParaRPr lang="en-US" sz="2200" dirty="0"/>
          </a:p>
          <a:p>
            <a:pPr marL="0" indent="0">
              <a:buFont typeface="Arial" charset="0"/>
              <a:buChar char="►"/>
              <a:defRPr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7697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mengukur</a:t>
            </a:r>
            <a:r>
              <a:rPr lang="en-US" sz="2200" dirty="0"/>
              <a:t> </a:t>
            </a:r>
            <a:r>
              <a:rPr lang="en-US" sz="2200" dirty="0" err="1"/>
              <a:t>performansi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pencarian</a:t>
            </a:r>
            <a:r>
              <a:rPr lang="en-US" sz="2200" dirty="0"/>
              <a:t>, </a:t>
            </a:r>
            <a:r>
              <a:rPr lang="en-US" sz="2200" dirty="0" err="1"/>
              <a:t>terdapat</a:t>
            </a:r>
            <a:r>
              <a:rPr lang="en-US" sz="2200" dirty="0"/>
              <a:t> 4 </a:t>
            </a:r>
            <a:r>
              <a:rPr lang="en-US" sz="2200" dirty="0" err="1"/>
              <a:t>kriteria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smtClean="0"/>
              <a:t>:</a:t>
            </a:r>
          </a:p>
          <a:p>
            <a:pPr marL="342900" lvl="2" indent="-342900"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i="1" dirty="0" smtClean="0">
                <a:solidFill>
                  <a:srgbClr val="FF0000"/>
                </a:solidFill>
              </a:rPr>
              <a:t>Completeness</a:t>
            </a:r>
          </a:p>
          <a:p>
            <a:pPr marL="349250" lvl="2" indent="0">
              <a:buClr>
                <a:srgbClr val="FF3300"/>
              </a:buClr>
              <a:buNone/>
              <a:defRPr/>
            </a:pPr>
            <a:r>
              <a:rPr lang="en-US" sz="2200" dirty="0" err="1" smtClean="0"/>
              <a:t>Apakah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menjamin</a:t>
            </a:r>
            <a:r>
              <a:rPr lang="en-US" sz="2200" dirty="0" smtClean="0"/>
              <a:t> </a:t>
            </a:r>
            <a:r>
              <a:rPr lang="en-US" sz="2200" dirty="0" err="1" smtClean="0"/>
              <a:t>penemuan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solusinya</a:t>
            </a:r>
            <a:r>
              <a:rPr lang="en-US" sz="2200" dirty="0" smtClean="0"/>
              <a:t> </a:t>
            </a:r>
            <a:r>
              <a:rPr lang="en-US" sz="2200" dirty="0" err="1" smtClean="0"/>
              <a:t>memang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?</a:t>
            </a:r>
          </a:p>
          <a:p>
            <a:pPr marL="342900" lvl="2" indent="-342900"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i="1" dirty="0" smtClean="0">
                <a:solidFill>
                  <a:srgbClr val="FF0000"/>
                </a:solidFill>
              </a:rPr>
              <a:t>Time complexity</a:t>
            </a:r>
          </a:p>
          <a:p>
            <a:pPr marL="349250" lvl="2" indent="0">
              <a:buClr>
                <a:srgbClr val="FF3300"/>
              </a:buClr>
              <a:buNone/>
              <a:defRPr/>
            </a:pP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/>
              <a:t>lama </a:t>
            </a:r>
            <a:r>
              <a:rPr lang="en-US" sz="2200" dirty="0" err="1"/>
              <a:t>waktu</a:t>
            </a:r>
            <a:r>
              <a:rPr lang="en-US" sz="2200" dirty="0"/>
              <a:t> yang </a:t>
            </a:r>
            <a:r>
              <a:rPr lang="en-US" sz="2200" dirty="0" err="1"/>
              <a:t>diperlukan</a:t>
            </a:r>
            <a:r>
              <a:rPr lang="en-US" sz="2200" dirty="0"/>
              <a:t> ?</a:t>
            </a:r>
          </a:p>
          <a:p>
            <a:pPr marL="342900" lvl="2" indent="-342900"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i="1" dirty="0">
                <a:solidFill>
                  <a:srgbClr val="FF0000"/>
                </a:solidFill>
              </a:rPr>
              <a:t>Space </a:t>
            </a:r>
            <a:r>
              <a:rPr lang="en-US" sz="2200" b="1" i="1" dirty="0" smtClean="0">
                <a:solidFill>
                  <a:srgbClr val="FF0000"/>
                </a:solidFill>
              </a:rPr>
              <a:t>complexity</a:t>
            </a:r>
          </a:p>
          <a:p>
            <a:pPr marL="349250" lvl="2" indent="0">
              <a:buClr>
                <a:srgbClr val="FF3300"/>
              </a:buClr>
              <a:buNone/>
              <a:defRPr/>
            </a:pP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memori</a:t>
            </a:r>
            <a:r>
              <a:rPr lang="en-US" sz="2200" dirty="0"/>
              <a:t> yang </a:t>
            </a:r>
            <a:r>
              <a:rPr lang="en-US" sz="2200" dirty="0" err="1"/>
              <a:t>diperlukan</a:t>
            </a:r>
            <a:r>
              <a:rPr lang="en-US" sz="2200" dirty="0"/>
              <a:t> ?</a:t>
            </a:r>
          </a:p>
          <a:p>
            <a:pPr marL="342900" lvl="2" indent="-342900"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i="1" dirty="0" smtClean="0">
                <a:solidFill>
                  <a:srgbClr val="FF0000"/>
                </a:solidFill>
              </a:rPr>
              <a:t>Optimality</a:t>
            </a:r>
          </a:p>
          <a:p>
            <a:pPr marL="349250" lvl="2" indent="0">
              <a:buClr>
                <a:srgbClr val="FF3300"/>
              </a:buClr>
              <a:buNone/>
              <a:defRPr/>
            </a:pPr>
            <a:r>
              <a:rPr lang="en-US" sz="2200" dirty="0" err="1" smtClean="0"/>
              <a:t>Apakah</a:t>
            </a:r>
            <a:r>
              <a:rPr lang="en-US" sz="2200" dirty="0" smtClean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menjamin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</a:t>
            </a:r>
            <a:r>
              <a:rPr lang="en-US" sz="2200" dirty="0" err="1"/>
              <a:t>terbaik</a:t>
            </a:r>
            <a:r>
              <a:rPr lang="en-US" sz="2200" dirty="0"/>
              <a:t> </a:t>
            </a: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terdapat</a:t>
            </a:r>
            <a:r>
              <a:rPr lang="en-US" sz="2200" dirty="0"/>
              <a:t> </a:t>
            </a:r>
            <a:r>
              <a:rPr lang="en-US" sz="2200" dirty="0" err="1"/>
              <a:t>beberapa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yang </a:t>
            </a:r>
            <a:r>
              <a:rPr lang="en-US" sz="2200" dirty="0" err="1"/>
              <a:t>berbeda</a:t>
            </a:r>
            <a:r>
              <a:rPr lang="en-US" sz="2200" dirty="0"/>
              <a:t> ?</a:t>
            </a:r>
          </a:p>
          <a:p>
            <a:pPr marL="609600" indent="-609600">
              <a:buFont typeface="Arial" charset="0"/>
              <a:buChar char="►"/>
              <a:defRPr/>
            </a:pP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962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193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+mn-lt"/>
              </a:rPr>
              <a:t>Heuristic Searching </a:t>
            </a:r>
            <a:r>
              <a:rPr lang="en-US" sz="3600" b="1" dirty="0" err="1" smtClean="0">
                <a:latin typeface="+mn-lt"/>
              </a:rPr>
              <a:t>Sebagai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Dasar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dari</a:t>
            </a:r>
            <a:r>
              <a:rPr lang="en-US" sz="3600" b="1" dirty="0" smtClean="0">
                <a:latin typeface="+mn-lt"/>
              </a:rPr>
              <a:t> AI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rmAutofit/>
          </a:bodyPr>
          <a:lstStyle/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Para </a:t>
            </a:r>
            <a:r>
              <a:rPr lang="en-US" sz="2200" dirty="0" err="1"/>
              <a:t>peneliti</a:t>
            </a:r>
            <a:r>
              <a:rPr lang="en-US" sz="2200" dirty="0"/>
              <a:t> </a:t>
            </a:r>
            <a:r>
              <a:rPr lang="en-US" sz="2200" dirty="0" err="1"/>
              <a:t>awal</a:t>
            </a:r>
            <a:r>
              <a:rPr lang="en-US" sz="2200" dirty="0"/>
              <a:t> </a:t>
            </a:r>
            <a:r>
              <a:rPr lang="en-US" sz="2200" dirty="0" err="1"/>
              <a:t>kecerdasan</a:t>
            </a:r>
            <a:r>
              <a:rPr lang="en-US" sz="2200" dirty="0"/>
              <a:t> </a:t>
            </a:r>
            <a:r>
              <a:rPr lang="en-US" sz="2200" dirty="0" err="1"/>
              <a:t>buatan</a:t>
            </a:r>
            <a:r>
              <a:rPr lang="en-US" sz="2200" dirty="0"/>
              <a:t> </a:t>
            </a:r>
            <a:r>
              <a:rPr lang="en-US" sz="2200" dirty="0" err="1"/>
              <a:t>menitik</a:t>
            </a:r>
            <a:r>
              <a:rPr lang="en-US" sz="2200" dirty="0"/>
              <a:t> </a:t>
            </a:r>
            <a:r>
              <a:rPr lang="en-US" sz="2200" dirty="0" err="1"/>
              <a:t>beratkan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 smtClean="0"/>
              <a:t>penyelesaian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  <a:r>
              <a:rPr lang="en-US" sz="2200" dirty="0"/>
              <a:t>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metoda</a:t>
            </a:r>
            <a:r>
              <a:rPr lang="en-US" sz="2200" dirty="0"/>
              <a:t> </a:t>
            </a:r>
            <a:r>
              <a:rPr lang="en-US" sz="2200" dirty="0" err="1"/>
              <a:t>komputasi</a:t>
            </a:r>
            <a:r>
              <a:rPr lang="en-US" sz="2200" dirty="0"/>
              <a:t> </a:t>
            </a:r>
            <a:r>
              <a:rPr lang="en-US" sz="2200" dirty="0" err="1" smtClean="0"/>
              <a:t>konvensional</a:t>
            </a:r>
            <a:r>
              <a:rPr lang="en-US" sz="2200" dirty="0" smtClean="0"/>
              <a:t>,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disebabkan</a:t>
            </a:r>
            <a:r>
              <a:rPr lang="en-US" sz="2200" dirty="0"/>
              <a:t> </a:t>
            </a:r>
            <a:r>
              <a:rPr lang="en-US" sz="2200" dirty="0" err="1"/>
              <a:t>metoda</a:t>
            </a:r>
            <a:r>
              <a:rPr lang="en-US" sz="2200" dirty="0"/>
              <a:t> </a:t>
            </a:r>
            <a:r>
              <a:rPr lang="en-US" sz="2200" dirty="0" err="1"/>
              <a:t>pemecahan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konvensional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lagi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Permasalahan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 smtClean="0"/>
              <a:t>kecerdasan</a:t>
            </a:r>
            <a:r>
              <a:rPr lang="en-US" sz="2200" dirty="0" smtClean="0"/>
              <a:t> </a:t>
            </a:r>
            <a:r>
              <a:rPr lang="en-US" sz="2200" dirty="0" err="1" smtClean="0"/>
              <a:t>buatan</a:t>
            </a:r>
            <a:r>
              <a:rPr lang="en-US" sz="2200" dirty="0" smtClean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, </a:t>
            </a:r>
            <a:r>
              <a:rPr lang="en-US" sz="2200" dirty="0" err="1" smtClean="0"/>
              <a:t>kalaupun</a:t>
            </a:r>
            <a:r>
              <a:rPr lang="en-US" sz="2200" dirty="0" smtClean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tentulah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kompleks</a:t>
            </a:r>
            <a:r>
              <a:rPr lang="en-US" sz="2200" dirty="0" smtClean="0"/>
              <a:t>.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haruslah</a:t>
            </a:r>
            <a:r>
              <a:rPr lang="en-US" sz="2200" dirty="0"/>
              <a:t> </a:t>
            </a:r>
            <a:r>
              <a:rPr lang="en-US" sz="2200" dirty="0" err="1"/>
              <a:t>ditemukan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teknik</a:t>
            </a:r>
            <a:r>
              <a:rPr lang="en-US" sz="2200" dirty="0"/>
              <a:t> </a:t>
            </a:r>
            <a:r>
              <a:rPr lang="en-US" sz="2200" dirty="0" err="1"/>
              <a:t>baru</a:t>
            </a:r>
            <a:r>
              <a:rPr lang="en-US" sz="2200" dirty="0"/>
              <a:t> yang </a:t>
            </a:r>
            <a:r>
              <a:rPr lang="en-US" sz="2200" dirty="0" err="1"/>
              <a:t>mirip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menyelesaikan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diimplementasikan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komputer</a:t>
            </a:r>
            <a:r>
              <a:rPr lang="en-US" sz="2200" dirty="0" smtClean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Salah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metoda</a:t>
            </a:r>
            <a:r>
              <a:rPr lang="en-US" sz="2200" dirty="0"/>
              <a:t> yang </a:t>
            </a:r>
            <a:r>
              <a:rPr lang="en-US" sz="2200" dirty="0" err="1"/>
              <a:t>cukup</a:t>
            </a:r>
            <a:r>
              <a:rPr lang="en-US" sz="2200" dirty="0"/>
              <a:t> </a:t>
            </a:r>
            <a:r>
              <a:rPr lang="en-US" sz="2200" dirty="0" err="1"/>
              <a:t>terkenal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metoda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 data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dasar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komputer</a:t>
            </a:r>
            <a:r>
              <a:rPr lang="en-US" sz="2200" dirty="0"/>
              <a:t>, </a:t>
            </a:r>
            <a:r>
              <a:rPr lang="en-US" sz="2200" dirty="0" err="1"/>
              <a:t>tetapi</a:t>
            </a:r>
            <a:r>
              <a:rPr lang="en-US" sz="2200" dirty="0"/>
              <a:t> proses searching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kecerdasan</a:t>
            </a:r>
            <a:r>
              <a:rPr lang="en-US" sz="2200" dirty="0"/>
              <a:t> </a:t>
            </a:r>
            <a:r>
              <a:rPr lang="en-US" sz="2200" dirty="0" err="1"/>
              <a:t>buatan</a:t>
            </a:r>
            <a:r>
              <a:rPr lang="en-US" sz="2200" dirty="0" smtClean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perbedaan</a:t>
            </a:r>
            <a:r>
              <a:rPr lang="en-US" sz="2200" dirty="0" smtClean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Metoda</a:t>
            </a:r>
            <a:r>
              <a:rPr lang="en-US" sz="2200" dirty="0"/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>
                <a:solidFill>
                  <a:srgbClr val="FF0000"/>
                </a:solidFill>
              </a:rPr>
              <a:t>kecerdasan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buatan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/>
              <a:t>merupakan</a:t>
            </a:r>
            <a:r>
              <a:rPr lang="en-US" sz="2200" dirty="0"/>
              <a:t> searching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problem space </a:t>
            </a:r>
            <a:r>
              <a:rPr lang="en-US" sz="2200" b="1" dirty="0" err="1">
                <a:solidFill>
                  <a:srgbClr val="FF0000"/>
                </a:solidFill>
              </a:rPr>
              <a:t>bukan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data</a:t>
            </a:r>
            <a:r>
              <a:rPr lang="en-US" sz="2200" dirty="0"/>
              <a:t> (e.g., </a:t>
            </a:r>
            <a:r>
              <a:rPr lang="en-US" sz="2200" dirty="0" err="1"/>
              <a:t>angka</a:t>
            </a:r>
            <a:r>
              <a:rPr lang="en-US" sz="2200" dirty="0"/>
              <a:t>, </a:t>
            </a:r>
            <a:r>
              <a:rPr lang="en-US" sz="2200" dirty="0" err="1"/>
              <a:t>karakter</a:t>
            </a:r>
            <a:r>
              <a:rPr lang="en-US" sz="2200" dirty="0"/>
              <a:t>, string) </a:t>
            </a:r>
            <a:r>
              <a:rPr lang="en-US" sz="2200" dirty="0" err="1"/>
              <a:t>tertentu</a:t>
            </a:r>
            <a:endParaRPr lang="en-US" sz="2200" dirty="0"/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0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Proses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jalur</a:t>
            </a:r>
            <a:r>
              <a:rPr lang="en-US" sz="2200" dirty="0"/>
              <a:t> yang 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keadaan</a:t>
            </a:r>
            <a:r>
              <a:rPr lang="en-US" sz="2200" dirty="0"/>
              <a:t> </a:t>
            </a:r>
            <a:r>
              <a:rPr lang="en-US" sz="2200" dirty="0" err="1"/>
              <a:t>awal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kepada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yang </a:t>
            </a:r>
            <a:r>
              <a:rPr lang="en-US" sz="2200" dirty="0" err="1"/>
              <a:t>diinginkan</a:t>
            </a:r>
            <a:r>
              <a:rPr lang="en-US" sz="2200" dirty="0"/>
              <a:t> (i.e., </a:t>
            </a:r>
            <a:r>
              <a:rPr lang="en-US" sz="2200" b="1" i="1" dirty="0">
                <a:solidFill>
                  <a:srgbClr val="FF0000"/>
                </a:solidFill>
              </a:rPr>
              <a:t>the solved problem</a:t>
            </a:r>
            <a:r>
              <a:rPr lang="en-US" sz="2200" dirty="0"/>
              <a:t>).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Jalur-jalur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mengambarkan</a:t>
            </a:r>
            <a:r>
              <a:rPr lang="en-US" sz="2200" dirty="0"/>
              <a:t> </a:t>
            </a:r>
            <a:r>
              <a:rPr lang="en-US" sz="2200" dirty="0" err="1"/>
              <a:t>langkah-langkah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Melalui</a:t>
            </a:r>
            <a:r>
              <a:rPr lang="en-US" sz="2200" dirty="0"/>
              <a:t> proses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terbentuk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solution space</a:t>
            </a:r>
            <a:r>
              <a:rPr lang="en-US" sz="2200" i="1" dirty="0" smtClean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Perhatikan</a:t>
            </a:r>
            <a:r>
              <a:rPr lang="en-US" sz="2200" dirty="0"/>
              <a:t> </a:t>
            </a:r>
            <a:r>
              <a:rPr lang="en-US" sz="2200" dirty="0" err="1"/>
              <a:t>contoh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komputer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1.4.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Langkah</a:t>
            </a:r>
            <a:r>
              <a:rPr lang="en-US" sz="2200" dirty="0"/>
              <a:t> </a:t>
            </a:r>
            <a:r>
              <a:rPr lang="en-US" sz="2200" dirty="0" err="1"/>
              <a:t>pertama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mengetahui</a:t>
            </a:r>
            <a:r>
              <a:rPr lang="en-US" sz="2200" dirty="0"/>
              <a:t> </a:t>
            </a:r>
            <a:r>
              <a:rPr lang="en-US" sz="2200" dirty="0" err="1"/>
              <a:t>apakah</a:t>
            </a:r>
            <a:r>
              <a:rPr lang="en-US" sz="2200" dirty="0"/>
              <a:t> </a:t>
            </a:r>
            <a:r>
              <a:rPr lang="en-US" sz="2200" dirty="0" err="1"/>
              <a:t>komputer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men-switch ON.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Selanjutnya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inspeksi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kondisi</a:t>
            </a:r>
            <a:r>
              <a:rPr lang="en-US" sz="2200" dirty="0"/>
              <a:t> </a:t>
            </a:r>
            <a:r>
              <a:rPr lang="en-US" sz="2200" dirty="0" err="1"/>
              <a:t>lampu</a:t>
            </a:r>
            <a:r>
              <a:rPr lang="en-US" sz="2200" dirty="0"/>
              <a:t> </a:t>
            </a:r>
            <a:r>
              <a:rPr lang="en-US" sz="2200" dirty="0" err="1"/>
              <a:t>indikator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langkah</a:t>
            </a:r>
            <a:r>
              <a:rPr lang="en-US" sz="2200" dirty="0"/>
              <a:t> </a:t>
            </a:r>
            <a:r>
              <a:rPr lang="en-US" sz="2200" dirty="0" err="1"/>
              <a:t>berikutnya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kondisi</a:t>
            </a:r>
            <a:r>
              <a:rPr lang="en-US" sz="2200" dirty="0"/>
              <a:t> </a:t>
            </a:r>
            <a:r>
              <a:rPr lang="en-US" sz="2200" dirty="0" err="1"/>
              <a:t>lampu</a:t>
            </a:r>
            <a:r>
              <a:rPr lang="en-US" sz="2200" dirty="0"/>
              <a:t> OFF.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b="1" i="1" dirty="0">
                <a:solidFill>
                  <a:srgbClr val="FF0000"/>
                </a:solidFill>
              </a:rPr>
              <a:t>searching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problem space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tiba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agar </a:t>
            </a:r>
            <a:r>
              <a:rPr lang="en-US" sz="2200" dirty="0" err="1"/>
              <a:t>komputer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diaktifkan</a:t>
            </a:r>
            <a:r>
              <a:rPr lang="en-US" sz="2200" dirty="0"/>
              <a:t> </a:t>
            </a:r>
            <a:r>
              <a:rPr lang="en-US" sz="2200" dirty="0" err="1"/>
              <a:t>kembali</a:t>
            </a:r>
            <a:r>
              <a:rPr lang="en-US" sz="2200" dirty="0"/>
              <a:t>.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endParaRPr lang="en-US" sz="2200" dirty="0"/>
          </a:p>
          <a:p>
            <a:pPr marL="349250" indent="-349250">
              <a:buFont typeface="Wingdings" panose="05000000000000000000" pitchFamily="2" charset="2"/>
              <a:buChar char="q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522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0"/>
            <a:ext cx="9072563" cy="6858000"/>
          </a:xfrm>
        </p:spPr>
      </p:pic>
    </p:spTree>
    <p:extLst>
      <p:ext uri="{BB962C8B-B14F-4D97-AF65-F5344CB8AC3E}">
        <p14:creationId xmlns:p14="http://schemas.microsoft.com/office/powerpoint/2010/main" val="72877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+mn-lt"/>
                <a:sym typeface="Wingdings" pitchFamily="2" charset="2"/>
              </a:rPr>
              <a:t>BLIND / UN-INFORMED SEARCH</a:t>
            </a:r>
            <a:endParaRPr lang="en-US" sz="40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en-US" sz="2200" dirty="0" err="1"/>
              <a:t>Istilah</a:t>
            </a:r>
            <a:r>
              <a:rPr lang="en-US" sz="2200" dirty="0"/>
              <a:t> </a:t>
            </a:r>
            <a:r>
              <a:rPr lang="en-US" sz="2200" i="1" dirty="0"/>
              <a:t>blind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buta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memang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r>
              <a:rPr lang="en-US" sz="2200" dirty="0"/>
              <a:t> </a:t>
            </a:r>
            <a:r>
              <a:rPr lang="en-US" sz="2200" dirty="0" err="1"/>
              <a:t>awal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proses </a:t>
            </a:r>
            <a:r>
              <a:rPr lang="en-US" sz="2200" dirty="0" err="1"/>
              <a:t>pencarian</a:t>
            </a:r>
            <a:r>
              <a:rPr lang="en-US" sz="2200" dirty="0"/>
              <a:t>. </a:t>
            </a:r>
          </a:p>
          <a:p>
            <a:pPr marL="571500" indent="-571500">
              <a:buClr>
                <a:schemeClr val="tx1"/>
              </a:buClr>
              <a:buNone/>
              <a:defRPr/>
            </a:pPr>
            <a:r>
              <a:rPr lang="en-US" sz="2200" dirty="0" err="1" smtClean="0"/>
              <a:t>Berikut</a:t>
            </a:r>
            <a:r>
              <a:rPr lang="en-US" sz="2200" dirty="0" smtClean="0"/>
              <a:t> </a:t>
            </a:r>
            <a:r>
              <a:rPr lang="en-US" sz="2200" dirty="0" err="1"/>
              <a:t>ini</a:t>
            </a:r>
            <a:r>
              <a:rPr lang="en-US" sz="2200" dirty="0"/>
              <a:t>, </a:t>
            </a:r>
            <a:r>
              <a:rPr lang="en-US" sz="2200" dirty="0" err="1"/>
              <a:t>sekilas</a:t>
            </a:r>
            <a:r>
              <a:rPr lang="en-US" sz="2200" dirty="0"/>
              <a:t> 6 </a:t>
            </a:r>
            <a:r>
              <a:rPr lang="en-US" sz="2200" dirty="0" err="1"/>
              <a:t>metode</a:t>
            </a:r>
            <a:r>
              <a:rPr lang="en-US" sz="2200" dirty="0"/>
              <a:t> yang </a:t>
            </a:r>
            <a:r>
              <a:rPr lang="en-US" sz="2200" dirty="0" err="1"/>
              <a:t>tergolong</a:t>
            </a:r>
            <a:r>
              <a:rPr lang="en-US" sz="2200" dirty="0"/>
              <a:t> blind search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Breadth-First Search (BFS)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Depth-First Search (DFS)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Depth-Limited Search (DLS)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Uniform Cost Search (UCS)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Iterative-Deepening Search (IDS)</a:t>
            </a:r>
          </a:p>
          <a:p>
            <a:pPr marL="349250" lvl="2" indent="-349250">
              <a:buFont typeface="Wingdings" pitchFamily="2" charset="2"/>
              <a:buAutoNum type="alphaLcPeriod"/>
              <a:defRPr/>
            </a:pPr>
            <a:r>
              <a:rPr lang="en-US" sz="2200" b="1" i="1" dirty="0">
                <a:sym typeface="Wingdings" pitchFamily="2" charset="2"/>
              </a:rPr>
              <a:t>Bi-Directional Search (BDS)</a:t>
            </a:r>
          </a:p>
          <a:p>
            <a:endParaRPr lang="en-US" sz="2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4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7857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Breadth-first Search (BFS)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400" i="1" dirty="0"/>
              <a:t>Breadth-first search (BFS) </a:t>
            </a:r>
            <a:r>
              <a:rPr lang="en-US" sz="2400" dirty="0" err="1"/>
              <a:t>melakukan</a:t>
            </a:r>
            <a:r>
              <a:rPr lang="en-US" sz="2400" dirty="0"/>
              <a:t> proses </a:t>
            </a:r>
            <a:r>
              <a:rPr lang="en-US" sz="2400" i="1" dirty="0"/>
              <a:t>searching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node yang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level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hirarki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melanjutkan</a:t>
            </a:r>
            <a:r>
              <a:rPr lang="en-US" sz="2400" dirty="0"/>
              <a:t> proses </a:t>
            </a:r>
            <a:r>
              <a:rPr lang="en-US" sz="2400" i="1" dirty="0"/>
              <a:t>searching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node di level </a:t>
            </a:r>
            <a:r>
              <a:rPr lang="en-US" sz="2400" dirty="0" err="1"/>
              <a:t>berikutnya</a:t>
            </a:r>
            <a:r>
              <a:rPr lang="en-US" sz="2400" dirty="0"/>
              <a:t>. </a:t>
            </a:r>
          </a:p>
          <a:p>
            <a:pPr marL="349250" indent="-349250">
              <a:buFont typeface="Wingdings" panose="05000000000000000000" pitchFamily="2" charset="2"/>
              <a:buChar char="q"/>
              <a:defRPr/>
            </a:pPr>
            <a:r>
              <a:rPr lang="en-US" sz="2400" dirty="0" err="1"/>
              <a:t>Urutan</a:t>
            </a:r>
            <a:r>
              <a:rPr lang="en-US" sz="2400" dirty="0"/>
              <a:t> proses searching BFS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1.6 </a:t>
            </a:r>
            <a:r>
              <a:rPr lang="en-US" sz="2400" dirty="0" err="1"/>
              <a:t>adalah</a:t>
            </a:r>
            <a:r>
              <a:rPr lang="en-US" sz="2400" dirty="0"/>
              <a:t>: A,B,C,D,E,F,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1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1140</Words>
  <Application>Microsoft Office PowerPoint</Application>
  <PresentationFormat>Widescreen</PresentationFormat>
  <Paragraphs>100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KECERDASAN BUATAN</vt:lpstr>
      <vt:lpstr>Metode-metode Pencarian Dalam Kecerdasan Buatan</vt:lpstr>
      <vt:lpstr>Pendahuluan </vt:lpstr>
      <vt:lpstr>PowerPoint Presentation</vt:lpstr>
      <vt:lpstr>Heuristic Searching Sebagai Dasar dari AI</vt:lpstr>
      <vt:lpstr>PowerPoint Presentation</vt:lpstr>
      <vt:lpstr>PowerPoint Presentation</vt:lpstr>
      <vt:lpstr>BLIND / UN-INFORMED SEARCH</vt:lpstr>
      <vt:lpstr>Breadth-first Search (BFS)</vt:lpstr>
      <vt:lpstr>PowerPoint Presentation</vt:lpstr>
      <vt:lpstr>Kelebihan dan kelemahan BFS</vt:lpstr>
      <vt:lpstr>Depth-first Search (DFS)</vt:lpstr>
      <vt:lpstr>PowerPoint Presentation</vt:lpstr>
      <vt:lpstr>Kelebihan dan kelemahan DFS</vt:lpstr>
      <vt:lpstr>Depth-Limited Search (DLS)</vt:lpstr>
      <vt:lpstr>Uniform Cost Search (UCS)</vt:lpstr>
      <vt:lpstr>Iterative-Deepening Search (IDS)</vt:lpstr>
      <vt:lpstr>Bi-Directional Search (BDS)</vt:lpstr>
      <vt:lpstr>Pencarian Heuristik</vt:lpstr>
      <vt:lpstr>Pencarian Heuristik</vt:lpstr>
      <vt:lpstr>Pencarian Heuristik</vt:lpstr>
      <vt:lpstr>Informasi yang bisa diberikan</vt:lpstr>
      <vt:lpstr>Informasi yang bisa diberikan</vt:lpstr>
      <vt:lpstr>Informasi yang bisa diberikan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Metode-metode Pencarian Dalam Kecerdasan Buatan</dc:title>
  <dc:creator>Safitri Jaya</dc:creator>
  <cp:lastModifiedBy>Safitri Jaya</cp:lastModifiedBy>
  <cp:revision>14</cp:revision>
  <dcterms:created xsi:type="dcterms:W3CDTF">2016-02-20T23:06:01Z</dcterms:created>
  <dcterms:modified xsi:type="dcterms:W3CDTF">2016-06-16T07:57:38Z</dcterms:modified>
</cp:coreProperties>
</file>