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8" r:id="rId3"/>
    <p:sldId id="259" r:id="rId4"/>
    <p:sldId id="260" r:id="rId5"/>
    <p:sldId id="261" r:id="rId6"/>
    <p:sldId id="280" r:id="rId7"/>
    <p:sldId id="28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87" r:id="rId16"/>
    <p:sldId id="282" r:id="rId17"/>
    <p:sldId id="283" r:id="rId18"/>
    <p:sldId id="284" r:id="rId19"/>
    <p:sldId id="285" r:id="rId20"/>
    <p:sldId id="286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E9FF0-3D8B-4A63-AA74-0B60B8BCE8C5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C799E6-A659-4BA7-BDB1-31DEABE63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0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C3060-74F0-423D-B4C4-A36592B82CC0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1287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EF75-9061-45B6-A4C8-4A30706D22A0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5ED8C-4DDC-423D-A551-FE462881B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936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EF75-9061-45B6-A4C8-4A30706D22A0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5ED8C-4DDC-423D-A551-FE462881B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377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EF75-9061-45B6-A4C8-4A30706D22A0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5ED8C-4DDC-423D-A551-FE462881B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612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EF75-9061-45B6-A4C8-4A30706D22A0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5ED8C-4DDC-423D-A551-FE462881B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028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EF75-9061-45B6-A4C8-4A30706D22A0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5ED8C-4DDC-423D-A551-FE462881B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95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EF75-9061-45B6-A4C8-4A30706D22A0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5ED8C-4DDC-423D-A551-FE462881B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742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EF75-9061-45B6-A4C8-4A30706D22A0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5ED8C-4DDC-423D-A551-FE462881B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29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EF75-9061-45B6-A4C8-4A30706D22A0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5ED8C-4DDC-423D-A551-FE462881B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488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EF75-9061-45B6-A4C8-4A30706D22A0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5ED8C-4DDC-423D-A551-FE462881B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659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EF75-9061-45B6-A4C8-4A30706D22A0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5ED8C-4DDC-423D-A551-FE462881B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10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EF75-9061-45B6-A4C8-4A30706D22A0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5ED8C-4DDC-423D-A551-FE462881B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596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3EF75-9061-45B6-A4C8-4A30706D22A0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5ED8C-4DDC-423D-A551-FE462881B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06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KECERDASAN BUATAN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PERTEMUAN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5064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Konsep</a:t>
            </a:r>
            <a:r>
              <a:rPr lang="en-US" altLang="en-US" dirty="0"/>
              <a:t> </a:t>
            </a:r>
            <a:r>
              <a:rPr lang="en-US" altLang="en-US" dirty="0" err="1"/>
              <a:t>Kecerdasan</a:t>
            </a:r>
            <a:r>
              <a:rPr lang="en-US" altLang="en-US" dirty="0"/>
              <a:t> </a:t>
            </a:r>
            <a:r>
              <a:rPr lang="en-US" altLang="en-US" dirty="0" err="1"/>
              <a:t>Buatan</a:t>
            </a:r>
            <a:endParaRPr lang="en-US" alt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9250" indent="-349250">
              <a:buFont typeface="Wingdings" panose="05000000000000000000" pitchFamily="2" charset="2"/>
              <a:buChar char="q"/>
            </a:pPr>
            <a:r>
              <a:rPr lang="en-US" altLang="en-US" sz="2400" b="1" i="1" dirty="0"/>
              <a:t>Turing Test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Pengujian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Kecerdasan</a:t>
            </a:r>
            <a:r>
              <a:rPr lang="en-US" altLang="en-US" sz="2400" dirty="0"/>
              <a:t> (Alan Turing).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Proses </a:t>
            </a:r>
            <a:r>
              <a:rPr lang="en-US" altLang="en-US" sz="2400" dirty="0" err="1"/>
              <a:t>uji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melibatkan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seorang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penanya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manusia</a:t>
            </a:r>
            <a:r>
              <a:rPr lang="en-US" altLang="en-US" sz="2400" dirty="0"/>
              <a:t>)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dua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obyek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ditanyai</a:t>
            </a:r>
            <a:r>
              <a:rPr lang="en-US" altLang="en-US" sz="2400" dirty="0"/>
              <a:t>.</a:t>
            </a:r>
          </a:p>
          <a:p>
            <a:pPr marL="349250" indent="-349250">
              <a:buFont typeface="Wingdings" panose="05000000000000000000" pitchFamily="2" charset="2"/>
              <a:buChar char="q"/>
            </a:pPr>
            <a:r>
              <a:rPr lang="en-US" altLang="en-US" sz="2400" b="1" i="1" dirty="0" err="1" smtClean="0"/>
              <a:t>Pemrosesan</a:t>
            </a:r>
            <a:r>
              <a:rPr lang="en-US" altLang="en-US" sz="2400" b="1" i="1" dirty="0" smtClean="0"/>
              <a:t> </a:t>
            </a:r>
            <a:r>
              <a:rPr lang="en-US" altLang="en-US" sz="2400" b="1" i="1" dirty="0" err="1"/>
              <a:t>Simbolik</a:t>
            </a:r>
            <a:endParaRPr lang="en-US" altLang="en-US" sz="2400" b="1" i="1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</a:t>
            </a:r>
            <a:r>
              <a:rPr lang="en-US" altLang="en-US" sz="2400" dirty="0" err="1"/>
              <a:t>Sifat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penting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AI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bahwa</a:t>
            </a:r>
            <a:r>
              <a:rPr lang="en-US" altLang="en-US" sz="2400" dirty="0"/>
              <a:t> AI </a:t>
            </a:r>
            <a:r>
              <a:rPr lang="en-US" altLang="en-US" sz="2400" dirty="0" err="1"/>
              <a:t>merupakan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bagian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ilmu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komputer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melakukan</a:t>
            </a:r>
            <a:r>
              <a:rPr lang="en-US" altLang="en-US" sz="2400" dirty="0"/>
              <a:t> proses </a:t>
            </a:r>
            <a:r>
              <a:rPr lang="en-US" altLang="en-US" sz="2400" dirty="0" err="1"/>
              <a:t>secara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simbolik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non-</a:t>
            </a:r>
            <a:r>
              <a:rPr lang="en-US" altLang="en-US" sz="2400" dirty="0" err="1"/>
              <a:t>algoritmik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penyelesain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masalah</a:t>
            </a:r>
            <a:r>
              <a:rPr lang="en-US" altLang="en-US" sz="2400" dirty="0" smtClean="0"/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036924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9250" indent="-349250">
              <a:buFont typeface="Wingdings" panose="05000000000000000000" pitchFamily="2" charset="2"/>
              <a:buChar char="q"/>
            </a:pPr>
            <a:r>
              <a:rPr lang="en-US" altLang="en-US" sz="2400" b="1" i="1" dirty="0"/>
              <a:t>Heuristic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ym typeface="Wingdings" panose="05000000000000000000" pitchFamily="2" charset="2"/>
              </a:rPr>
              <a:t>	</a:t>
            </a:r>
            <a:r>
              <a:rPr lang="en-US" altLang="en-US" sz="2400" dirty="0" err="1">
                <a:sym typeface="Wingdings" panose="05000000000000000000" pitchFamily="2" charset="2"/>
              </a:rPr>
              <a:t>Suatu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strategi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untuk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melakukan</a:t>
            </a:r>
            <a:r>
              <a:rPr lang="en-US" altLang="en-US" sz="2400" dirty="0">
                <a:sym typeface="Wingdings" panose="05000000000000000000" pitchFamily="2" charset="2"/>
              </a:rPr>
              <a:t> proses </a:t>
            </a:r>
            <a:r>
              <a:rPr lang="en-US" altLang="en-US" sz="2400" dirty="0" err="1">
                <a:sym typeface="Wingdings" panose="05000000000000000000" pitchFamily="2" charset="2"/>
              </a:rPr>
              <a:t>pencarian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i="1" dirty="0">
                <a:sym typeface="Wingdings" panose="05000000000000000000" pitchFamily="2" charset="2"/>
              </a:rPr>
              <a:t>(search)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ruang</a:t>
            </a:r>
            <a:r>
              <a:rPr lang="en-US" altLang="en-US" sz="2400" dirty="0">
                <a:sym typeface="Wingdings" panose="05000000000000000000" pitchFamily="2" charset="2"/>
              </a:rPr>
              <a:t> problem </a:t>
            </a:r>
            <a:r>
              <a:rPr lang="en-US" altLang="en-US" sz="2400" dirty="0" err="1">
                <a:sym typeface="Wingdings" panose="05000000000000000000" pitchFamily="2" charset="2"/>
              </a:rPr>
              <a:t>secara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efektif</a:t>
            </a:r>
            <a:r>
              <a:rPr lang="en-US" altLang="en-US" sz="2400" dirty="0">
                <a:sym typeface="Wingdings" panose="05000000000000000000" pitchFamily="2" charset="2"/>
              </a:rPr>
              <a:t>, yang </a:t>
            </a:r>
            <a:r>
              <a:rPr lang="en-US" altLang="en-US" sz="2400" dirty="0" err="1">
                <a:sym typeface="Wingdings" panose="05000000000000000000" pitchFamily="2" charset="2"/>
              </a:rPr>
              <a:t>memandu</a:t>
            </a:r>
            <a:r>
              <a:rPr lang="en-US" altLang="en-US" sz="2400" dirty="0">
                <a:sym typeface="Wingdings" panose="05000000000000000000" pitchFamily="2" charset="2"/>
              </a:rPr>
              <a:t> proses </a:t>
            </a:r>
            <a:r>
              <a:rPr lang="en-US" altLang="en-US" sz="2400" dirty="0" err="1">
                <a:sym typeface="Wingdings" panose="05000000000000000000" pitchFamily="2" charset="2"/>
              </a:rPr>
              <a:t>pencarian</a:t>
            </a:r>
            <a:r>
              <a:rPr lang="en-US" altLang="en-US" sz="2400" dirty="0">
                <a:sym typeface="Wingdings" panose="05000000000000000000" pitchFamily="2" charset="2"/>
              </a:rPr>
              <a:t> yang </a:t>
            </a:r>
            <a:r>
              <a:rPr lang="en-US" altLang="en-US" sz="2400" dirty="0" err="1">
                <a:sym typeface="Wingdings" panose="05000000000000000000" pitchFamily="2" charset="2"/>
              </a:rPr>
              <a:t>kita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lakukan</a:t>
            </a:r>
            <a:r>
              <a:rPr lang="en-US" altLang="en-US" sz="2400" dirty="0">
                <a:sym typeface="Wingdings" panose="05000000000000000000" pitchFamily="2" charset="2"/>
              </a:rPr>
              <a:t> di </a:t>
            </a:r>
            <a:r>
              <a:rPr lang="en-US" altLang="en-US" sz="2400" dirty="0" err="1">
                <a:sym typeface="Wingdings" panose="05000000000000000000" pitchFamily="2" charset="2"/>
              </a:rPr>
              <a:t>sepanjang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jalur</a:t>
            </a:r>
            <a:r>
              <a:rPr lang="en-US" altLang="en-US" sz="2400" dirty="0">
                <a:sym typeface="Wingdings" panose="05000000000000000000" pitchFamily="2" charset="2"/>
              </a:rPr>
              <a:t> yang </a:t>
            </a:r>
            <a:r>
              <a:rPr lang="en-US" altLang="en-US" sz="2400" dirty="0" err="1">
                <a:sym typeface="Wingdings" panose="05000000000000000000" pitchFamily="2" charset="2"/>
              </a:rPr>
              <a:t>memiliki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kemungkinan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sukses</a:t>
            </a:r>
            <a:r>
              <a:rPr lang="en-US" altLang="en-US" sz="2400" dirty="0">
                <a:sym typeface="Wingdings" panose="05000000000000000000" pitchFamily="2" charset="2"/>
              </a:rPr>
              <a:t> paling </a:t>
            </a:r>
            <a:r>
              <a:rPr lang="en-US" altLang="en-US" sz="2400" dirty="0" err="1">
                <a:sym typeface="Wingdings" panose="05000000000000000000" pitchFamily="2" charset="2"/>
              </a:rPr>
              <a:t>besar</a:t>
            </a:r>
            <a:r>
              <a:rPr lang="en-US" altLang="en-US" sz="2400" dirty="0">
                <a:sym typeface="Wingdings" panose="05000000000000000000" pitchFamily="2" charset="2"/>
              </a:rPr>
              <a:t>.</a:t>
            </a:r>
          </a:p>
          <a:p>
            <a:r>
              <a:rPr lang="en-US" altLang="en-US" sz="2400" dirty="0" err="1">
                <a:sym typeface="Wingdings" panose="05000000000000000000" pitchFamily="2" charset="2"/>
              </a:rPr>
              <a:t>Inferensi</a:t>
            </a:r>
            <a:r>
              <a:rPr lang="en-US" altLang="en-US" sz="2400" dirty="0">
                <a:sym typeface="Wingdings" panose="05000000000000000000" pitchFamily="2" charset="2"/>
              </a:rPr>
              <a:t> (</a:t>
            </a:r>
            <a:r>
              <a:rPr lang="en-US" altLang="en-US" sz="2400" dirty="0" err="1">
                <a:sym typeface="Wingdings" panose="05000000000000000000" pitchFamily="2" charset="2"/>
              </a:rPr>
              <a:t>Penarikan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Kesimpulan</a:t>
            </a:r>
            <a:r>
              <a:rPr lang="en-US" altLang="en-US" sz="2400" dirty="0">
                <a:sym typeface="Wingdings" panose="05000000000000000000" pitchFamily="2" charset="2"/>
              </a:rPr>
              <a:t>)  AI </a:t>
            </a:r>
            <a:r>
              <a:rPr lang="en-US" altLang="en-US" sz="2400" dirty="0" err="1">
                <a:sym typeface="Wingdings" panose="05000000000000000000" pitchFamily="2" charset="2"/>
              </a:rPr>
              <a:t>mencoba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membuat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mesin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memiliki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kemampuan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berpikir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atau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mempertimbangkan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i="1" dirty="0">
                <a:sym typeface="Wingdings" panose="05000000000000000000" pitchFamily="2" charset="2"/>
              </a:rPr>
              <a:t>(reasoning), </a:t>
            </a:r>
            <a:r>
              <a:rPr lang="en-US" altLang="en-US" sz="2400" dirty="0" err="1">
                <a:sym typeface="Wingdings" panose="05000000000000000000" pitchFamily="2" charset="2"/>
              </a:rPr>
              <a:t>termasuk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didalamnya</a:t>
            </a:r>
            <a:r>
              <a:rPr lang="en-US" altLang="en-US" sz="2400" dirty="0">
                <a:sym typeface="Wingdings" panose="05000000000000000000" pitchFamily="2" charset="2"/>
              </a:rPr>
              <a:t> proses </a:t>
            </a:r>
            <a:r>
              <a:rPr lang="en-US" altLang="en-US" sz="2400" i="1" dirty="0">
                <a:sym typeface="Wingdings" panose="05000000000000000000" pitchFamily="2" charset="2"/>
              </a:rPr>
              <a:t>(</a:t>
            </a:r>
            <a:r>
              <a:rPr lang="en-US" altLang="en-US" sz="2400" i="1" dirty="0" err="1">
                <a:sym typeface="Wingdings" panose="05000000000000000000" pitchFamily="2" charset="2"/>
              </a:rPr>
              <a:t>inferencing</a:t>
            </a:r>
            <a:r>
              <a:rPr lang="en-US" altLang="en-US" sz="2400" i="1" dirty="0">
                <a:sym typeface="Wingdings" panose="05000000000000000000" pitchFamily="2" charset="2"/>
              </a:rPr>
              <a:t>)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berdasarkan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fakta-fakta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dan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aturan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dengan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menggunakan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metode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heuristik</a:t>
            </a:r>
            <a:r>
              <a:rPr lang="en-US" altLang="en-US" sz="2400" dirty="0">
                <a:sym typeface="Wingdings" panose="05000000000000000000" pitchFamily="2" charset="2"/>
              </a:rPr>
              <a:t>, </a:t>
            </a:r>
            <a:r>
              <a:rPr lang="en-US" altLang="en-US" sz="2400" dirty="0" err="1">
                <a:sym typeface="Wingdings" panose="05000000000000000000" pitchFamily="2" charset="2"/>
              </a:rPr>
              <a:t>dll</a:t>
            </a:r>
            <a:endParaRPr lang="en-US" altLang="en-US" sz="2400" dirty="0"/>
          </a:p>
          <a:p>
            <a:r>
              <a:rPr lang="en-US" altLang="en-US" sz="2400" dirty="0" err="1"/>
              <a:t>Pencocokan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Pola</a:t>
            </a:r>
            <a:r>
              <a:rPr lang="en-US" altLang="en-US" sz="2400" dirty="0"/>
              <a:t> </a:t>
            </a:r>
            <a:r>
              <a:rPr lang="en-US" altLang="en-US" sz="2400" i="1" dirty="0"/>
              <a:t>(Pattern Matching) </a:t>
            </a:r>
            <a:r>
              <a:rPr lang="en-US" altLang="en-US" sz="2400" dirty="0">
                <a:sym typeface="Wingdings" panose="05000000000000000000" pitchFamily="2" charset="2"/>
              </a:rPr>
              <a:t> </a:t>
            </a:r>
            <a:r>
              <a:rPr lang="en-US" altLang="en-US" sz="2400" dirty="0" err="1">
                <a:sym typeface="Wingdings" panose="05000000000000000000" pitchFamily="2" charset="2"/>
              </a:rPr>
              <a:t>Berusaha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untuk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menjelaskan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obyek</a:t>
            </a:r>
            <a:r>
              <a:rPr lang="en-US" altLang="en-US" sz="2400" dirty="0">
                <a:sym typeface="Wingdings" panose="05000000000000000000" pitchFamily="2" charset="2"/>
              </a:rPr>
              <a:t>, </a:t>
            </a:r>
            <a:r>
              <a:rPr lang="en-US" altLang="en-US" sz="2400" dirty="0" err="1" smtClean="0">
                <a:sym typeface="Wingdings" panose="05000000000000000000" pitchFamily="2" charset="2"/>
              </a:rPr>
              <a:t>kejadian</a:t>
            </a:r>
            <a:r>
              <a:rPr lang="en-US" altLang="en-US" sz="2400" i="1" dirty="0">
                <a:sym typeface="Wingdings" panose="05000000000000000000" pitchFamily="2" charset="2"/>
              </a:rPr>
              <a:t>(events) </a:t>
            </a:r>
            <a:r>
              <a:rPr lang="en-US" altLang="en-US" sz="2400" dirty="0" err="1">
                <a:sym typeface="Wingdings" panose="05000000000000000000" pitchFamily="2" charset="2"/>
              </a:rPr>
              <a:t>atau</a:t>
            </a:r>
            <a:r>
              <a:rPr lang="en-US" altLang="en-US" sz="2400" dirty="0">
                <a:sym typeface="Wingdings" panose="05000000000000000000" pitchFamily="2" charset="2"/>
              </a:rPr>
              <a:t> proses, </a:t>
            </a:r>
            <a:r>
              <a:rPr lang="en-US" altLang="en-US" sz="2400" dirty="0" err="1">
                <a:sym typeface="Wingdings" panose="05000000000000000000" pitchFamily="2" charset="2"/>
              </a:rPr>
              <a:t>dalam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hubungan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logik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atau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komputasional</a:t>
            </a:r>
            <a:endParaRPr lang="en-US" altLang="en-US" sz="2400" dirty="0">
              <a:sym typeface="Wingdings" panose="05000000000000000000" pitchFamily="2" charset="2"/>
            </a:endParaRPr>
          </a:p>
          <a:p>
            <a:endParaRPr lang="en-US" altLang="en-US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41942031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“State of the Art” AI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9250" indent="-349250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altLang="en-US" sz="2400" dirty="0"/>
              <a:t>Deep Blue </a:t>
            </a:r>
            <a:r>
              <a:rPr lang="en-US" altLang="en-US" sz="2400" dirty="0" err="1"/>
              <a:t>mengalahkan</a:t>
            </a:r>
            <a:r>
              <a:rPr lang="en-US" altLang="en-US" sz="2400" dirty="0"/>
              <a:t> Kasparov, </a:t>
            </a:r>
            <a:r>
              <a:rPr lang="en-US" altLang="en-US" sz="2400" dirty="0" err="1"/>
              <a:t>juara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dunia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Catur</a:t>
            </a:r>
            <a:r>
              <a:rPr lang="en-US" altLang="en-US" sz="2400" dirty="0"/>
              <a:t>.</a:t>
            </a:r>
          </a:p>
          <a:p>
            <a:pPr marL="349250" indent="-349250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altLang="en-US" sz="2400" dirty="0"/>
              <a:t>PEGASUS, </a:t>
            </a:r>
            <a:r>
              <a:rPr lang="en-US" altLang="en-US" sz="2400" dirty="0" err="1"/>
              <a:t>suatu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memahami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ucapan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mampu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menangani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transaksi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seperti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mendapatkan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informasi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tiket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udara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termurah</a:t>
            </a:r>
            <a:r>
              <a:rPr lang="en-US" altLang="en-US" sz="2400" dirty="0"/>
              <a:t>.</a:t>
            </a:r>
          </a:p>
          <a:p>
            <a:pPr marL="349250" indent="-349250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altLang="en-US" sz="2400" dirty="0"/>
              <a:t>MARVEL: </a:t>
            </a:r>
            <a:r>
              <a:rPr lang="en-US" altLang="en-US" sz="2400" dirty="0" err="1"/>
              <a:t>suatu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pakar</a:t>
            </a:r>
            <a:r>
              <a:rPr lang="en-US" altLang="en-US" sz="2400" dirty="0"/>
              <a:t> real-time </a:t>
            </a:r>
            <a:r>
              <a:rPr lang="en-US" altLang="en-US" sz="2400" dirty="0" err="1"/>
              <a:t>memonitor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arus</a:t>
            </a:r>
            <a:r>
              <a:rPr lang="en-US" altLang="en-US" sz="2400" dirty="0"/>
              <a:t> data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pesawat</a:t>
            </a:r>
            <a:r>
              <a:rPr lang="en-US" altLang="en-US" sz="2400" dirty="0"/>
              <a:t> Voyager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anomali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sinyal</a:t>
            </a:r>
            <a:r>
              <a:rPr lang="en-US" altLang="en-US" sz="2400" dirty="0"/>
              <a:t>.</a:t>
            </a:r>
          </a:p>
          <a:p>
            <a:pPr marL="349250" indent="-349250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altLang="en-US" sz="2400" dirty="0" err="1"/>
              <a:t>Sistem</a:t>
            </a:r>
            <a:r>
              <a:rPr lang="en-US" altLang="en-US" sz="2400" dirty="0"/>
              <a:t> robot </a:t>
            </a:r>
            <a:r>
              <a:rPr lang="en-US" altLang="en-US" sz="2400" dirty="0" err="1"/>
              <a:t>mengemudikan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sebuah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mobil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kecepatan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cepat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jalan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umum</a:t>
            </a:r>
            <a:r>
              <a:rPr lang="en-US" altLang="en-US" sz="2400" dirty="0"/>
              <a:t>.</a:t>
            </a:r>
          </a:p>
          <a:p>
            <a:pPr marL="349250" indent="-349250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altLang="en-US" sz="2400" dirty="0" err="1"/>
              <a:t>Suatu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diagnostik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pakar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sedang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mengkoreksi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hasil</a:t>
            </a:r>
            <a:r>
              <a:rPr lang="en-US" altLang="en-US" sz="2400" dirty="0"/>
              <a:t> diagnosis </a:t>
            </a:r>
            <a:r>
              <a:rPr lang="en-US" altLang="en-US" sz="2400" dirty="0" err="1"/>
              <a:t>pakar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sudah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reputasi</a:t>
            </a:r>
            <a:r>
              <a:rPr lang="en-US" altLang="en-US" sz="2400" dirty="0"/>
              <a:t>.</a:t>
            </a:r>
          </a:p>
          <a:p>
            <a:pPr marL="349250" indent="-349250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altLang="en-US" sz="2400" dirty="0"/>
              <a:t>Agent </a:t>
            </a:r>
            <a:r>
              <a:rPr lang="en-US" altLang="en-US" sz="2400" dirty="0" err="1"/>
              <a:t>pintar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bermacam-macam</a:t>
            </a:r>
            <a:r>
              <a:rPr lang="en-US" altLang="en-US" sz="2400" dirty="0"/>
              <a:t> domain yang </a:t>
            </a:r>
            <a:r>
              <a:rPr lang="en-US" altLang="en-US" sz="2400" dirty="0" err="1"/>
              <a:t>bertambah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laju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sangat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tinggi</a:t>
            </a:r>
            <a:r>
              <a:rPr lang="en-US" altLang="en-US" sz="2400" dirty="0"/>
              <a:t> .</a:t>
            </a:r>
          </a:p>
          <a:p>
            <a:pPr marL="349250" indent="-349250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altLang="en-US" sz="2400" dirty="0" err="1"/>
              <a:t>Subjek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materi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pakar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mengajar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suatu</a:t>
            </a:r>
            <a:r>
              <a:rPr lang="en-US" altLang="en-US" sz="2400" dirty="0"/>
              <a:t> learning agent </a:t>
            </a:r>
            <a:r>
              <a:rPr lang="en-US" altLang="en-US" sz="2400" dirty="0" err="1"/>
              <a:t>penalarannya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pusat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penentuan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gravitasi</a:t>
            </a:r>
            <a:r>
              <a:rPr lang="en-US" altLang="en-US" sz="2400" dirty="0"/>
              <a:t>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2386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Tujuan</a:t>
            </a:r>
            <a:r>
              <a:rPr lang="en-US" altLang="en-US" dirty="0"/>
              <a:t> </a:t>
            </a:r>
            <a:r>
              <a:rPr lang="en-US" altLang="en-US" dirty="0" err="1"/>
              <a:t>Kecerdasan</a:t>
            </a:r>
            <a:r>
              <a:rPr lang="en-US" altLang="en-US" dirty="0"/>
              <a:t> </a:t>
            </a:r>
            <a:r>
              <a:rPr lang="en-US" altLang="en-US" dirty="0" err="1"/>
              <a:t>Buatan</a:t>
            </a:r>
            <a:endParaRPr lang="en-US" alt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en-US" sz="3200" dirty="0" err="1"/>
              <a:t>Membuat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komputer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lebih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cerdas</a:t>
            </a:r>
            <a:endParaRPr lang="en-US" altLang="en-US" sz="32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en-US" sz="3200" dirty="0" err="1"/>
              <a:t>Mengerti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tentang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kecerdasan</a:t>
            </a:r>
            <a:endParaRPr lang="en-US" altLang="en-US" sz="32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en-US" sz="3200" dirty="0" err="1"/>
              <a:t>Membuat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mesin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lebih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berguna</a:t>
            </a: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972045691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altLang="en-US" sz="4000" dirty="0" err="1" smtClean="0"/>
              <a:t>Kecerdasan</a:t>
            </a:r>
            <a:r>
              <a:rPr lang="en-US" altLang="en-US" sz="4000" dirty="0" smtClean="0"/>
              <a:t> </a:t>
            </a:r>
            <a:r>
              <a:rPr lang="en-US" altLang="en-US" sz="4000" dirty="0" err="1"/>
              <a:t>Buatan</a:t>
            </a:r>
            <a:r>
              <a:rPr lang="en-US" altLang="en-US" sz="4000" dirty="0"/>
              <a:t> </a:t>
            </a:r>
            <a:r>
              <a:rPr lang="en-US" altLang="en-US" sz="4000" dirty="0" smtClean="0"/>
              <a:t>vs </a:t>
            </a:r>
            <a:r>
              <a:rPr lang="en-US" altLang="en-US" sz="4000" dirty="0" err="1" smtClean="0"/>
              <a:t>Kecerdasan</a:t>
            </a:r>
            <a:r>
              <a:rPr lang="en-US" altLang="en-US" sz="4000" dirty="0" smtClean="0"/>
              <a:t> </a:t>
            </a:r>
            <a:r>
              <a:rPr lang="en-US" altLang="en-US" sz="4000" dirty="0" err="1"/>
              <a:t>Alami</a:t>
            </a:r>
            <a:endParaRPr lang="en-US" altLang="en-US" sz="4000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permanen</a:t>
            </a:r>
            <a:endParaRPr lang="en-US" altLang="en-US" sz="2400" dirty="0"/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sz="2400" dirty="0" err="1"/>
              <a:t>Menawarkan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kemudahan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duplikasi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penyebaran</a:t>
            </a:r>
            <a:endParaRPr lang="en-US" altLang="en-US" sz="2400" dirty="0"/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murah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kecerdasan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alami</a:t>
            </a:r>
            <a:endParaRPr lang="en-US" altLang="en-US" sz="2400" dirty="0"/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sz="2400" dirty="0" err="1"/>
              <a:t>Konsisten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menyeluruh</a:t>
            </a:r>
            <a:endParaRPr lang="en-US" altLang="en-US" sz="2400" dirty="0"/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didokumentasikan</a:t>
            </a:r>
            <a:endParaRPr lang="en-US" altLang="en-US" sz="2400" dirty="0"/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mengeksekusi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tugas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tertentu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cepat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manusia</a:t>
            </a:r>
            <a:endParaRPr lang="en-US" altLang="en-US" sz="2400" dirty="0"/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menjalankan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tugas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tertentu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banyak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kebanyakan</a:t>
            </a:r>
            <a:r>
              <a:rPr lang="en-US" altLang="en-US" sz="2400" dirty="0"/>
              <a:t> orang.</a:t>
            </a:r>
          </a:p>
        </p:txBody>
      </p:sp>
    </p:spTree>
    <p:extLst>
      <p:ext uri="{BB962C8B-B14F-4D97-AF65-F5344CB8AC3E}">
        <p14:creationId xmlns:p14="http://schemas.microsoft.com/office/powerpoint/2010/main" val="2607502313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altLang="en-US" sz="4000" dirty="0" err="1"/>
              <a:t>Kelebihan</a:t>
            </a:r>
            <a:r>
              <a:rPr lang="en-US" altLang="en-US" sz="4000" dirty="0"/>
              <a:t> </a:t>
            </a:r>
            <a:r>
              <a:rPr lang="en-US" altLang="en-US" sz="4000" dirty="0" err="1"/>
              <a:t>Kecerdasan</a:t>
            </a:r>
            <a:r>
              <a:rPr lang="en-US" altLang="en-US" sz="4000" dirty="0"/>
              <a:t> </a:t>
            </a:r>
            <a:r>
              <a:rPr lang="en-US" altLang="en-US" sz="4000" dirty="0" err="1"/>
              <a:t>Alami</a:t>
            </a:r>
            <a:r>
              <a:rPr lang="en-US" altLang="en-US" sz="4000" dirty="0"/>
              <a:t> </a:t>
            </a:r>
            <a:r>
              <a:rPr lang="en-US" altLang="en-US" sz="4000" dirty="0" err="1"/>
              <a:t>dibanding</a:t>
            </a:r>
            <a:r>
              <a:rPr lang="en-US" altLang="en-US" sz="4000" dirty="0"/>
              <a:t> AI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en-US" sz="2800" dirty="0" err="1"/>
              <a:t>Bersifat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lebih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kreatif</a:t>
            </a:r>
            <a:endParaRPr lang="en-US" altLang="en-US" sz="28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en-US" sz="2800" dirty="0" err="1"/>
              <a:t>Dapat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melakukan</a:t>
            </a:r>
            <a:r>
              <a:rPr lang="en-US" altLang="en-US" sz="2800" dirty="0"/>
              <a:t> proses </a:t>
            </a:r>
            <a:r>
              <a:rPr lang="en-US" altLang="en-US" sz="2800" dirty="0" err="1"/>
              <a:t>pembelajaran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secara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langsung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sementara</a:t>
            </a:r>
            <a:r>
              <a:rPr lang="en-US" altLang="en-US" sz="2800" dirty="0"/>
              <a:t> AI </a:t>
            </a:r>
            <a:r>
              <a:rPr lang="en-US" altLang="en-US" sz="2800" dirty="0" err="1"/>
              <a:t>harus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mendapatkan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masukan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berupa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simbol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representasi-representasi</a:t>
            </a:r>
            <a:endParaRPr lang="en-US" altLang="en-US" sz="28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en-US" sz="2800" dirty="0" err="1"/>
              <a:t>Menggunakan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fokus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luas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sebagai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referensi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untuk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pengambilan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keputusan</a:t>
            </a:r>
            <a:r>
              <a:rPr lang="en-US" altLang="en-US" sz="2800" dirty="0"/>
              <a:t>. </a:t>
            </a:r>
            <a:r>
              <a:rPr lang="en-US" altLang="en-US" sz="2800" dirty="0" err="1"/>
              <a:t>Sebaliknya</a:t>
            </a:r>
            <a:r>
              <a:rPr lang="en-US" altLang="en-US" sz="2800" dirty="0"/>
              <a:t>, AI </a:t>
            </a:r>
            <a:r>
              <a:rPr lang="en-US" altLang="en-US" sz="2800" dirty="0" err="1"/>
              <a:t>menggunakan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fokus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sempit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541614681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1901031" y="107156"/>
            <a:ext cx="8389938" cy="450850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id-ID" sz="2400" dirty="0" smtClean="0"/>
              <a:t>Perbedaan Antara Pemrograman AI dan Konvensional</a:t>
            </a:r>
            <a:endParaRPr lang="id-ID" sz="2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72469" y="4001294"/>
            <a:ext cx="7467600" cy="373062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>
            <a:defPPr>
              <a:defRPr lang="id-ID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id-ID" sz="2400" dirty="0" smtClean="0"/>
              <a:t>Kelebihan Kecerdasan Buatan</a:t>
            </a:r>
            <a:endParaRPr lang="id-ID" sz="24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045494" y="4479131"/>
            <a:ext cx="7467600" cy="227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id-ID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 marL="349250" indent="-349250" algn="just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</a:pPr>
            <a:r>
              <a:rPr lang="id-ID" altLang="en-US" sz="1600" dirty="0"/>
              <a:t>Lebih bersifat permanen</a:t>
            </a:r>
          </a:p>
          <a:p>
            <a:pPr marL="349250" indent="-349250" algn="just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</a:pPr>
            <a:r>
              <a:rPr lang="id-ID" altLang="en-US" sz="1600" dirty="0"/>
              <a:t>Lebih mudah diduplikasi &amp; disebarkan</a:t>
            </a:r>
          </a:p>
          <a:p>
            <a:pPr marL="349250" indent="-349250" algn="just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</a:pPr>
            <a:r>
              <a:rPr lang="id-ID" altLang="en-US" sz="1600" dirty="0"/>
              <a:t>Lebih murah</a:t>
            </a:r>
          </a:p>
          <a:p>
            <a:pPr marL="349250" indent="-349250" algn="just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</a:pPr>
            <a:r>
              <a:rPr lang="id-ID" altLang="en-US" sz="1600" dirty="0"/>
              <a:t>Bersifat konsisten dan teliti</a:t>
            </a:r>
          </a:p>
          <a:p>
            <a:pPr marL="349250" indent="-349250" algn="just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</a:pPr>
            <a:r>
              <a:rPr lang="id-ID" altLang="en-US" sz="1600" dirty="0"/>
              <a:t>Dapat didokumentasi</a:t>
            </a:r>
          </a:p>
          <a:p>
            <a:pPr marL="349250" indent="-349250" algn="just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</a:pPr>
            <a:r>
              <a:rPr lang="id-ID" altLang="en-US" sz="1600" dirty="0"/>
              <a:t>Dapat mengerjakan beberapa task lebih cepat dan lebih baik dibanding manusia.</a:t>
            </a:r>
          </a:p>
          <a:p>
            <a:pPr lvl="1" algn="just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id-ID" altLang="en-US" dirty="0"/>
          </a:p>
          <a:p>
            <a:pPr algn="just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</a:pPr>
            <a:endParaRPr lang="id-ID" altLang="en-US" dirty="0"/>
          </a:p>
          <a:p>
            <a:pPr lvl="1" algn="just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id-ID" altLang="en-US" dirty="0"/>
          </a:p>
          <a:p>
            <a:pPr algn="just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</a:pPr>
            <a:endParaRPr lang="id-ID" altLang="en-US" dirty="0"/>
          </a:p>
          <a:p>
            <a:pPr lvl="1" algn="just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id-ID" altLang="en-US" sz="3700" dirty="0"/>
          </a:p>
          <a:p>
            <a:pPr lvl="1" algn="just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id-ID" altLang="en-US" dirty="0"/>
          </a:p>
          <a:p>
            <a:pPr lvl="1" algn="just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id-ID" altLang="en-US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1256" y="656431"/>
            <a:ext cx="5003800" cy="306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9408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409031" y="2600325"/>
            <a:ext cx="7646988" cy="450850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id-ID" sz="2400" dirty="0" smtClean="0"/>
              <a:t>AI pada Aplikasi Komersial</a:t>
            </a:r>
            <a:endParaRPr lang="id-ID" sz="2400" dirty="0"/>
          </a:p>
        </p:txBody>
      </p:sp>
      <p:sp>
        <p:nvSpPr>
          <p:cNvPr id="5" name="Content Placeholder 2"/>
          <p:cNvSpPr>
            <a:spLocks noGrp="1"/>
          </p:cNvSpPr>
          <p:nvPr/>
        </p:nvSpPr>
        <p:spPr bwMode="auto">
          <a:xfrm>
            <a:off x="2485231" y="3208338"/>
            <a:ext cx="7467600" cy="356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id-ID" sz="1800" dirty="0" smtClean="0"/>
              <a:t>Pengolahan bahasa alami (Natural Language Processing). Contohnya : “Komputer, tolong hapus semua file!” hanya dengan “delete *.* &lt;enter&gt;”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id-ID" sz="1800" dirty="0" smtClean="0"/>
              <a:t>Translator bahasa Inggris ke bahasa Indonesia begitu juga sebaliknya.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id-ID" sz="1800" dirty="0" smtClean="0"/>
              <a:t>Text Summarization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id-ID" sz="1800" dirty="0" smtClean="0"/>
              <a:t>Pengenalan Ucapan (speech recognition)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id-ID" sz="1800" dirty="0" smtClean="0"/>
              <a:t>Telephone untuk penderita bisu tuli</a:t>
            </a:r>
            <a:endParaRPr lang="id-ID" sz="1800" dirty="0"/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id-ID" sz="1800" dirty="0" smtClean="0"/>
              <a:t>Alat untuk tuna wicara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id-ID" sz="1800" dirty="0" smtClean="0"/>
              <a:t>Robotika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id-ID" sz="1800" dirty="0" smtClean="0"/>
              <a:t>Games</a:t>
            </a:r>
            <a:endParaRPr lang="id-ID" sz="3400" dirty="0" smtClean="0"/>
          </a:p>
          <a:p>
            <a:pPr marL="365760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3400" dirty="0" smtClean="0"/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id-ID" sz="1800" dirty="0"/>
          </a:p>
          <a:p>
            <a:pPr marL="365760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3700" dirty="0" smtClean="0"/>
          </a:p>
          <a:p>
            <a:pPr marL="365760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1800" dirty="0"/>
          </a:p>
          <a:p>
            <a:pPr marL="365760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1800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74416" y="154174"/>
            <a:ext cx="7467600" cy="449263"/>
          </a:xfrm>
          <a:prstGeom prst="rect">
            <a:avLst/>
          </a:prstGeom>
        </p:spPr>
        <p:txBody>
          <a:bodyPr anchor="b">
            <a:normAutofit fontScale="97500"/>
          </a:bodyPr>
          <a:lstStyle>
            <a:defPPr>
              <a:defRPr lang="id-ID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id-ID" sz="2400" dirty="0" smtClean="0"/>
              <a:t>Kelebihan Bahasa Alami</a:t>
            </a:r>
            <a:endParaRPr lang="id-ID" sz="24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88648" y="660493"/>
            <a:ext cx="74676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id-ID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 marL="228600" indent="-228600" algn="just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</a:pPr>
            <a:r>
              <a:rPr lang="id-ID" altLang="en-US" dirty="0"/>
              <a:t>Kreatif</a:t>
            </a:r>
          </a:p>
          <a:p>
            <a:pPr marL="228600" indent="-228600" algn="just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</a:pPr>
            <a:r>
              <a:rPr lang="id-ID" altLang="en-US" dirty="0"/>
              <a:t>Memungkinkan orang untuk menggunakan pengalaman atau pembelajaran secara langsung.</a:t>
            </a:r>
          </a:p>
          <a:p>
            <a:pPr marL="228600" indent="-228600" algn="just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</a:pPr>
            <a:r>
              <a:rPr lang="id-ID" altLang="en-US" dirty="0"/>
              <a:t>Pemikiran manusia dapat digunakan secara luas, sedangkan kecerdasan buatan sangat terbatas.</a:t>
            </a:r>
          </a:p>
          <a:p>
            <a:pPr lvl="1" algn="just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id-ID" altLang="en-US" dirty="0"/>
          </a:p>
          <a:p>
            <a:pPr lvl="1" algn="just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id-ID" altLang="en-US" sz="3700" dirty="0"/>
          </a:p>
          <a:p>
            <a:pPr lvl="1" algn="just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id-ID" altLang="en-US" dirty="0"/>
          </a:p>
          <a:p>
            <a:pPr lvl="1" algn="just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id-ID" altLang="en-US" dirty="0"/>
          </a:p>
        </p:txBody>
      </p:sp>
    </p:spTree>
    <p:extLst>
      <p:ext uri="{BB962C8B-B14F-4D97-AF65-F5344CB8AC3E}">
        <p14:creationId xmlns:p14="http://schemas.microsoft.com/office/powerpoint/2010/main" val="11378651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97541" y="439271"/>
            <a:ext cx="7772400" cy="797859"/>
          </a:xfrm>
        </p:spPr>
        <p:txBody>
          <a:bodyPr/>
          <a:lstStyle/>
          <a:p>
            <a:r>
              <a:rPr lang="en-US" altLang="en-US" dirty="0" err="1"/>
              <a:t>Komputasi</a:t>
            </a:r>
            <a:r>
              <a:rPr lang="en-US" altLang="en-US" dirty="0"/>
              <a:t> </a:t>
            </a:r>
            <a:r>
              <a:rPr lang="en-US" altLang="en-US" dirty="0" err="1"/>
              <a:t>Konvensional</a:t>
            </a:r>
            <a:endParaRPr lang="en-US" altLang="en-US" dirty="0"/>
          </a:p>
        </p:txBody>
      </p:sp>
      <p:sp>
        <p:nvSpPr>
          <p:cNvPr id="9625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76836" y="1529790"/>
            <a:ext cx="10515600" cy="43513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Kita </a:t>
            </a:r>
            <a:r>
              <a:rPr lang="en-US" altLang="en-US" dirty="0" err="1"/>
              <a:t>memerintahkan</a:t>
            </a:r>
            <a:r>
              <a:rPr lang="en-US" altLang="en-US" dirty="0"/>
              <a:t> </a:t>
            </a:r>
            <a:r>
              <a:rPr lang="en-US" altLang="en-US" dirty="0" err="1"/>
              <a:t>komputer</a:t>
            </a:r>
            <a:r>
              <a:rPr lang="en-US" altLang="en-US" dirty="0"/>
              <a:t> </a:t>
            </a:r>
            <a:r>
              <a:rPr lang="en-US" altLang="en-US" dirty="0" err="1"/>
              <a:t>bagaimana</a:t>
            </a:r>
            <a:r>
              <a:rPr lang="en-US" altLang="en-US" dirty="0"/>
              <a:t> </a:t>
            </a:r>
            <a:r>
              <a:rPr lang="en-US" altLang="en-US" dirty="0" err="1"/>
              <a:t>menyelesaikan</a:t>
            </a:r>
            <a:r>
              <a:rPr lang="en-US" altLang="en-US" dirty="0"/>
              <a:t> </a:t>
            </a:r>
            <a:r>
              <a:rPr lang="en-US" altLang="en-US" dirty="0" err="1"/>
              <a:t>suatu</a:t>
            </a:r>
            <a:r>
              <a:rPr lang="en-US" altLang="en-US" dirty="0"/>
              <a:t> </a:t>
            </a:r>
            <a:r>
              <a:rPr lang="en-US" altLang="en-US" dirty="0" err="1"/>
              <a:t>masalah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 err="1"/>
              <a:t>Terstruktur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i="1" dirty="0"/>
              <a:t>step by step </a:t>
            </a:r>
            <a:r>
              <a:rPr lang="en-US" altLang="en-US" dirty="0" err="1"/>
              <a:t>sampai</a:t>
            </a:r>
            <a:r>
              <a:rPr lang="en-US" altLang="en-US" dirty="0"/>
              <a:t> </a:t>
            </a:r>
            <a:r>
              <a:rPr lang="en-US" altLang="en-US" dirty="0" err="1"/>
              <a:t>komputer</a:t>
            </a:r>
            <a:r>
              <a:rPr lang="en-US" altLang="en-US" dirty="0"/>
              <a:t> </a:t>
            </a:r>
            <a:r>
              <a:rPr lang="en-US" altLang="en-US" dirty="0" err="1"/>
              <a:t>menyelesaikan</a:t>
            </a:r>
            <a:r>
              <a:rPr lang="en-US" altLang="en-US" dirty="0"/>
              <a:t> </a:t>
            </a:r>
            <a:r>
              <a:rPr lang="en-US" altLang="en-US" dirty="0" err="1"/>
              <a:t>suatu</a:t>
            </a:r>
            <a:r>
              <a:rPr lang="en-US" altLang="en-US" dirty="0"/>
              <a:t> </a:t>
            </a:r>
            <a:r>
              <a:rPr lang="en-US" altLang="en-US" dirty="0" err="1"/>
              <a:t>masalah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 err="1"/>
              <a:t>Berdasar</a:t>
            </a:r>
            <a:r>
              <a:rPr lang="en-US" altLang="en-US" dirty="0"/>
              <a:t> </a:t>
            </a:r>
            <a:r>
              <a:rPr lang="en-US" altLang="en-US" dirty="0" err="1"/>
              <a:t>suatu</a:t>
            </a:r>
            <a:r>
              <a:rPr lang="en-US" altLang="en-US" dirty="0"/>
              <a:t> </a:t>
            </a:r>
            <a:r>
              <a:rPr lang="en-US" altLang="en-US" dirty="0" err="1"/>
              <a:t>algoritma</a:t>
            </a:r>
            <a:r>
              <a:rPr lang="en-US" altLang="en-US" dirty="0"/>
              <a:t>, </a:t>
            </a:r>
            <a:r>
              <a:rPr lang="en-US" altLang="en-US" dirty="0" err="1"/>
              <a:t>tersusun</a:t>
            </a:r>
            <a:r>
              <a:rPr lang="en-US" altLang="en-US" dirty="0"/>
              <a:t> </a:t>
            </a:r>
            <a:r>
              <a:rPr lang="en-US" altLang="en-US" dirty="0" err="1"/>
              <a:t>jelas</a:t>
            </a:r>
            <a:r>
              <a:rPr lang="en-US" altLang="en-US" dirty="0"/>
              <a:t>, </a:t>
            </a:r>
            <a:r>
              <a:rPr lang="en-US" altLang="en-US" dirty="0" err="1"/>
              <a:t>kemudian</a:t>
            </a:r>
            <a:r>
              <a:rPr lang="en-US" altLang="en-US" dirty="0"/>
              <a:t> </a:t>
            </a:r>
            <a:r>
              <a:rPr lang="en-US" altLang="en-US" dirty="0" err="1"/>
              <a:t>algoritma</a:t>
            </a:r>
            <a:r>
              <a:rPr lang="en-US" altLang="en-US" dirty="0"/>
              <a:t> </a:t>
            </a:r>
            <a:r>
              <a:rPr lang="en-US" altLang="en-US" dirty="0" err="1" smtClean="0"/>
              <a:t>tersebut</a:t>
            </a:r>
            <a:r>
              <a:rPr lang="en-US" altLang="en-US" dirty="0" smtClean="0"/>
              <a:t> </a:t>
            </a:r>
            <a:r>
              <a:rPr lang="en-US" altLang="en-US" dirty="0"/>
              <a:t>di </a:t>
            </a:r>
            <a:r>
              <a:rPr lang="en-US" altLang="en-US" dirty="0" err="1"/>
              <a:t>terapkan</a:t>
            </a:r>
            <a:r>
              <a:rPr lang="en-US" altLang="en-US" dirty="0"/>
              <a:t> </a:t>
            </a:r>
            <a:r>
              <a:rPr lang="en-US" altLang="en-US" dirty="0" err="1"/>
              <a:t>pada</a:t>
            </a:r>
            <a:r>
              <a:rPr lang="en-US" altLang="en-US" dirty="0"/>
              <a:t> </a:t>
            </a:r>
            <a:r>
              <a:rPr lang="en-US" altLang="en-US" dirty="0" err="1"/>
              <a:t>komputer</a:t>
            </a:r>
            <a:endParaRPr lang="en-US" altLang="en-US" dirty="0"/>
          </a:p>
          <a:p>
            <a:pPr>
              <a:lnSpc>
                <a:spcPct val="90000"/>
              </a:lnSpc>
            </a:pPr>
            <a:endParaRPr lang="en-US" altLang="en-US" dirty="0"/>
          </a:p>
          <a:p>
            <a:pPr>
              <a:lnSpc>
                <a:spcPct val="90000"/>
              </a:lnSpc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531377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14083" y="215153"/>
            <a:ext cx="7391400" cy="851647"/>
          </a:xfrm>
        </p:spPr>
        <p:txBody>
          <a:bodyPr/>
          <a:lstStyle/>
          <a:p>
            <a:r>
              <a:rPr lang="en-US" altLang="en-US" dirty="0" err="1"/>
              <a:t>Komputasi</a:t>
            </a:r>
            <a:r>
              <a:rPr lang="en-US" altLang="en-US" dirty="0"/>
              <a:t> </a:t>
            </a:r>
            <a:r>
              <a:rPr lang="en-US" altLang="en-US" dirty="0" err="1"/>
              <a:t>Cerdas</a:t>
            </a:r>
            <a:endParaRPr lang="en-US" altLang="en-US" dirty="0"/>
          </a:p>
        </p:txBody>
      </p:sp>
      <p:sp>
        <p:nvSpPr>
          <p:cNvPr id="9728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14083" y="1322294"/>
            <a:ext cx="10842811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Di </a:t>
            </a:r>
            <a:r>
              <a:rPr lang="en-US" altLang="en-US" dirty="0" err="1"/>
              <a:t>dasar</a:t>
            </a:r>
            <a:r>
              <a:rPr lang="en-US" altLang="en-US" dirty="0"/>
              <a:t> </a:t>
            </a:r>
            <a:r>
              <a:rPr lang="en-US" altLang="en-US" dirty="0" err="1"/>
              <a:t>pada</a:t>
            </a:r>
            <a:r>
              <a:rPr lang="en-US" altLang="en-US" dirty="0"/>
              <a:t> </a:t>
            </a:r>
            <a:r>
              <a:rPr lang="en-US" altLang="en-US" dirty="0" err="1"/>
              <a:t>representasi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manipulasi</a:t>
            </a:r>
            <a:r>
              <a:rPr lang="en-US" altLang="en-US" dirty="0"/>
              <a:t> </a:t>
            </a:r>
            <a:r>
              <a:rPr lang="en-US" altLang="en-US" dirty="0" err="1"/>
              <a:t>simbol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 err="1"/>
              <a:t>Simbol</a:t>
            </a:r>
            <a:r>
              <a:rPr lang="en-US" altLang="en-US" dirty="0"/>
              <a:t> </a:t>
            </a:r>
            <a:r>
              <a:rPr lang="en-US" altLang="en-US" dirty="0" err="1"/>
              <a:t>bisa</a:t>
            </a:r>
            <a:r>
              <a:rPr lang="en-US" altLang="en-US" dirty="0"/>
              <a:t> </a:t>
            </a:r>
            <a:r>
              <a:rPr lang="en-US" altLang="en-US" dirty="0" err="1"/>
              <a:t>berupa</a:t>
            </a:r>
            <a:r>
              <a:rPr lang="en-US" altLang="en-US" dirty="0"/>
              <a:t> </a:t>
            </a:r>
            <a:r>
              <a:rPr lang="en-US" altLang="en-US" dirty="0" err="1"/>
              <a:t>huruf</a:t>
            </a:r>
            <a:r>
              <a:rPr lang="en-US" altLang="en-US" dirty="0"/>
              <a:t>, kata, </a:t>
            </a:r>
            <a:r>
              <a:rPr lang="en-US" altLang="en-US" dirty="0" err="1"/>
              <a:t>bilangan</a:t>
            </a:r>
            <a:r>
              <a:rPr lang="en-US" altLang="en-US" dirty="0"/>
              <a:t> yang </a:t>
            </a:r>
            <a:r>
              <a:rPr lang="en-US" altLang="en-US" dirty="0" err="1"/>
              <a:t>digunakan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menggambarkan</a:t>
            </a:r>
            <a:r>
              <a:rPr lang="en-US" altLang="en-US" dirty="0"/>
              <a:t> </a:t>
            </a:r>
            <a:r>
              <a:rPr lang="en-US" altLang="en-US" dirty="0" err="1"/>
              <a:t>objek</a:t>
            </a:r>
            <a:r>
              <a:rPr lang="en-US" altLang="en-US" dirty="0"/>
              <a:t>, proses,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hubungan</a:t>
            </a:r>
            <a:r>
              <a:rPr lang="en-US" altLang="en-US" dirty="0"/>
              <a:t> </a:t>
            </a:r>
            <a:r>
              <a:rPr lang="en-US" altLang="en-US" dirty="0" err="1"/>
              <a:t>objek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proses </a:t>
            </a:r>
            <a:r>
              <a:rPr lang="en-US" altLang="en-US" dirty="0" err="1"/>
              <a:t>tsb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 err="1"/>
              <a:t>Objek</a:t>
            </a:r>
            <a:r>
              <a:rPr lang="en-US" altLang="en-US" dirty="0"/>
              <a:t> </a:t>
            </a:r>
            <a:r>
              <a:rPr lang="en-US" altLang="en-US" dirty="0" err="1"/>
              <a:t>bisa</a:t>
            </a:r>
            <a:r>
              <a:rPr lang="en-US" altLang="en-US" dirty="0"/>
              <a:t> orang, </a:t>
            </a:r>
            <a:r>
              <a:rPr lang="en-US" altLang="en-US" dirty="0" err="1"/>
              <a:t>benda</a:t>
            </a:r>
            <a:r>
              <a:rPr lang="en-US" altLang="en-US" dirty="0"/>
              <a:t>, ide, </a:t>
            </a:r>
            <a:r>
              <a:rPr lang="en-US" altLang="en-US" dirty="0" err="1"/>
              <a:t>peristiwa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lainnya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 err="1"/>
              <a:t>Algoritma</a:t>
            </a:r>
            <a:r>
              <a:rPr lang="en-US" altLang="en-US" dirty="0"/>
              <a:t> </a:t>
            </a:r>
            <a:r>
              <a:rPr lang="en-US" altLang="en-US" dirty="0" err="1"/>
              <a:t>masih</a:t>
            </a:r>
            <a:r>
              <a:rPr lang="en-US" altLang="en-US" dirty="0"/>
              <a:t> </a:t>
            </a:r>
            <a:r>
              <a:rPr lang="en-US" altLang="en-US" dirty="0" err="1"/>
              <a:t>tetap</a:t>
            </a:r>
            <a:r>
              <a:rPr lang="en-US" altLang="en-US" dirty="0"/>
              <a:t> </a:t>
            </a:r>
            <a:r>
              <a:rPr lang="en-US" altLang="en-US" dirty="0" err="1"/>
              <a:t>digunakan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17190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Pendahuluan</a:t>
            </a:r>
            <a:endParaRPr lang="en-US" altLang="en-US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 err="1"/>
              <a:t>Bisakah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mesin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berpikir</a:t>
            </a:r>
            <a:r>
              <a:rPr lang="en-US" altLang="en-US" sz="3200" dirty="0"/>
              <a:t>?</a:t>
            </a:r>
          </a:p>
          <a:p>
            <a:r>
              <a:rPr lang="en-US" altLang="en-US" sz="3200" dirty="0" err="1"/>
              <a:t>Jika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bisa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bagaimana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caranya</a:t>
            </a:r>
            <a:r>
              <a:rPr lang="en-US" altLang="en-US" sz="3200" dirty="0"/>
              <a:t>?</a:t>
            </a:r>
          </a:p>
          <a:p>
            <a:r>
              <a:rPr lang="en-US" altLang="en-US" sz="3200" dirty="0"/>
              <a:t>Dan </a:t>
            </a:r>
            <a:r>
              <a:rPr lang="en-US" altLang="en-US" sz="3200" dirty="0" err="1"/>
              <a:t>jika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tidak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bisa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kenapa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tidak</a:t>
            </a:r>
            <a:r>
              <a:rPr lang="en-US" altLang="en-US" sz="3200" dirty="0"/>
              <a:t>?</a:t>
            </a:r>
          </a:p>
          <a:p>
            <a:r>
              <a:rPr lang="en-US" altLang="en-US" sz="3200" dirty="0"/>
              <a:t>Dan </a:t>
            </a:r>
            <a:r>
              <a:rPr lang="en-US" altLang="en-US" sz="3200" dirty="0" err="1"/>
              <a:t>apa</a:t>
            </a:r>
            <a:r>
              <a:rPr lang="en-US" altLang="en-US" sz="3200" dirty="0"/>
              <a:t> yang </a:t>
            </a:r>
            <a:r>
              <a:rPr lang="en-US" altLang="en-US" sz="3200" dirty="0" err="1"/>
              <a:t>dikatakan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sebagai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pikiran</a:t>
            </a:r>
            <a:r>
              <a:rPr lang="en-US" altLang="en-US" sz="3200" dirty="0"/>
              <a:t> (</a:t>
            </a:r>
            <a:r>
              <a:rPr lang="en-US" altLang="en-US" sz="3200" i="1" dirty="0"/>
              <a:t>mind</a:t>
            </a:r>
            <a:r>
              <a:rPr lang="en-US" altLang="en-US" sz="3200" dirty="0"/>
              <a:t>)?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2152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39365" y="315912"/>
            <a:ext cx="8205787" cy="598488"/>
          </a:xfrm>
        </p:spPr>
        <p:txBody>
          <a:bodyPr/>
          <a:lstStyle/>
          <a:p>
            <a:r>
              <a:rPr lang="en-US" altLang="en-US" sz="3600" dirty="0"/>
              <a:t>Cara Software AI </a:t>
            </a:r>
            <a:r>
              <a:rPr lang="en-US" altLang="en-US" sz="3600" dirty="0" err="1"/>
              <a:t>bekerja</a:t>
            </a:r>
            <a:endParaRPr lang="en-US" altLang="en-US" sz="3600" dirty="0"/>
          </a:p>
        </p:txBody>
      </p:sp>
      <p:sp>
        <p:nvSpPr>
          <p:cNvPr id="983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56058" y="1210235"/>
            <a:ext cx="10518448" cy="4114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Ai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melakukan</a:t>
            </a:r>
            <a:r>
              <a:rPr lang="en-US" altLang="en-US" dirty="0"/>
              <a:t> </a:t>
            </a:r>
            <a:r>
              <a:rPr lang="en-US" altLang="en-US" dirty="0" err="1"/>
              <a:t>penalaran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menarik</a:t>
            </a:r>
            <a:r>
              <a:rPr lang="en-US" altLang="en-US" dirty="0"/>
              <a:t> </a:t>
            </a:r>
            <a:r>
              <a:rPr lang="en-US" altLang="en-US" dirty="0" err="1"/>
              <a:t>kesimpulan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pengalamannya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/>
              <a:t>Hal </a:t>
            </a:r>
            <a:r>
              <a:rPr lang="en-US" altLang="en-US" dirty="0" err="1"/>
              <a:t>itu</a:t>
            </a:r>
            <a:r>
              <a:rPr lang="en-US" altLang="en-US" dirty="0"/>
              <a:t> </a:t>
            </a:r>
            <a:r>
              <a:rPr lang="en-US" altLang="en-US" dirty="0" err="1"/>
              <a:t>dilakukan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teknik</a:t>
            </a:r>
            <a:r>
              <a:rPr lang="en-US" altLang="en-US" dirty="0"/>
              <a:t> </a:t>
            </a:r>
            <a:r>
              <a:rPr lang="en-US" altLang="en-US" dirty="0" err="1"/>
              <a:t>pelacakan</a:t>
            </a:r>
            <a:r>
              <a:rPr lang="en-US" altLang="en-US" dirty="0"/>
              <a:t> (searching)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pencocokan</a:t>
            </a:r>
            <a:r>
              <a:rPr lang="en-US" altLang="en-US" dirty="0"/>
              <a:t> </a:t>
            </a:r>
            <a:r>
              <a:rPr lang="en-US" altLang="en-US" dirty="0" err="1"/>
              <a:t>pola</a:t>
            </a:r>
            <a:r>
              <a:rPr lang="en-US" altLang="en-US" dirty="0"/>
              <a:t> (pattern matching)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Dari </a:t>
            </a:r>
            <a:r>
              <a:rPr lang="en-US" altLang="en-US" dirty="0" err="1"/>
              <a:t>informasi</a:t>
            </a:r>
            <a:r>
              <a:rPr lang="en-US" altLang="en-US" dirty="0"/>
              <a:t> </a:t>
            </a:r>
            <a:r>
              <a:rPr lang="en-US" altLang="en-US" dirty="0" err="1"/>
              <a:t>awal</a:t>
            </a:r>
            <a:r>
              <a:rPr lang="en-US" altLang="en-US" dirty="0"/>
              <a:t> software Ai </a:t>
            </a:r>
            <a:r>
              <a:rPr lang="en-US" altLang="en-US" dirty="0" err="1"/>
              <a:t>melacak</a:t>
            </a:r>
            <a:r>
              <a:rPr lang="en-US" altLang="en-US" dirty="0"/>
              <a:t> basis </a:t>
            </a:r>
            <a:r>
              <a:rPr lang="en-US" altLang="en-US" dirty="0" err="1"/>
              <a:t>pengetahuan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mencari</a:t>
            </a:r>
            <a:r>
              <a:rPr lang="en-US" altLang="en-US" dirty="0"/>
              <a:t> </a:t>
            </a:r>
            <a:r>
              <a:rPr lang="en-US" altLang="en-US" dirty="0" err="1"/>
              <a:t>pola-pola</a:t>
            </a:r>
            <a:r>
              <a:rPr lang="en-US" altLang="en-US" dirty="0"/>
              <a:t> </a:t>
            </a:r>
            <a:r>
              <a:rPr lang="en-US" altLang="en-US" dirty="0" err="1"/>
              <a:t>kondisi</a:t>
            </a:r>
            <a:r>
              <a:rPr lang="en-US" altLang="en-US" dirty="0"/>
              <a:t> yang </a:t>
            </a:r>
            <a:r>
              <a:rPr lang="en-US" altLang="en-US" dirty="0" err="1"/>
              <a:t>spesifik</a:t>
            </a:r>
            <a:r>
              <a:rPr lang="en-US" altLang="en-US" dirty="0"/>
              <a:t>.</a:t>
            </a:r>
          </a:p>
          <a:p>
            <a:pPr>
              <a:lnSpc>
                <a:spcPct val="90000"/>
              </a:lnSpc>
            </a:pPr>
            <a:r>
              <a:rPr lang="en-US" altLang="en-US" dirty="0" err="1"/>
              <a:t>Mencocokkan</a:t>
            </a:r>
            <a:r>
              <a:rPr lang="en-US" altLang="en-US" dirty="0"/>
              <a:t> </a:t>
            </a:r>
            <a:r>
              <a:rPr lang="en-US" altLang="en-US" dirty="0" err="1"/>
              <a:t>kriteria</a:t>
            </a:r>
            <a:r>
              <a:rPr lang="en-US" altLang="en-US" dirty="0"/>
              <a:t> yang </a:t>
            </a:r>
            <a:r>
              <a:rPr lang="en-US" altLang="en-US" dirty="0" err="1"/>
              <a:t>sesuai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basis </a:t>
            </a:r>
            <a:r>
              <a:rPr lang="en-US" altLang="en-US" dirty="0" err="1"/>
              <a:t>pengetahuan</a:t>
            </a:r>
            <a:r>
              <a:rPr lang="en-US" altLang="en-US" dirty="0"/>
              <a:t> yang </a:t>
            </a:r>
            <a:r>
              <a:rPr lang="en-US" altLang="en-US" dirty="0" err="1"/>
              <a:t>dimilikinya</a:t>
            </a:r>
            <a:endParaRPr lang="en-US" altLang="en-US" dirty="0"/>
          </a:p>
          <a:p>
            <a:pPr>
              <a:lnSpc>
                <a:spcPct val="90000"/>
              </a:lnSpc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662200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altLang="en-US" b="0" dirty="0" err="1"/>
              <a:t>Sejarah</a:t>
            </a:r>
            <a:r>
              <a:rPr lang="en-US" altLang="en-US" b="0" dirty="0"/>
              <a:t> </a:t>
            </a:r>
            <a:r>
              <a:rPr lang="en-US" altLang="en-US" b="0" dirty="0" err="1"/>
              <a:t>Kecerdasan</a:t>
            </a:r>
            <a:r>
              <a:rPr lang="en-US" altLang="en-US" b="0" dirty="0"/>
              <a:t> </a:t>
            </a:r>
            <a:r>
              <a:rPr lang="en-US" altLang="en-US" b="0" dirty="0" err="1"/>
              <a:t>Buatan</a:t>
            </a:r>
            <a:endParaRPr lang="en-US" altLang="en-US" dirty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altLang="en-US" sz="3200" dirty="0" err="1"/>
              <a:t>Awal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kerja</a:t>
            </a:r>
            <a:r>
              <a:rPr lang="en-US" altLang="en-US" sz="3200" dirty="0"/>
              <a:t> JST </a:t>
            </a:r>
            <a:r>
              <a:rPr lang="en-US" altLang="en-US" sz="3200" dirty="0" err="1"/>
              <a:t>dan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logika</a:t>
            </a:r>
            <a:endParaRPr lang="en-US" altLang="en-US" sz="3200" dirty="0"/>
          </a:p>
          <a:p>
            <a:pPr>
              <a:lnSpc>
                <a:spcPct val="90000"/>
              </a:lnSpc>
            </a:pPr>
            <a:r>
              <a:rPr lang="en-US" altLang="en-US" sz="3200" dirty="0" err="1"/>
              <a:t>Teori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Logika</a:t>
            </a:r>
            <a:r>
              <a:rPr lang="en-US" altLang="en-US" sz="3200" dirty="0"/>
              <a:t> (Alan Newell and Herbert Simon)</a:t>
            </a:r>
          </a:p>
          <a:p>
            <a:pPr>
              <a:lnSpc>
                <a:spcPct val="90000"/>
              </a:lnSpc>
            </a:pPr>
            <a:r>
              <a:rPr lang="en-US" altLang="en-US" sz="3200" dirty="0" err="1"/>
              <a:t>Kelahiran</a:t>
            </a:r>
            <a:r>
              <a:rPr lang="en-US" altLang="en-US" sz="3200" dirty="0"/>
              <a:t> AI: </a:t>
            </a:r>
            <a:r>
              <a:rPr lang="en-US" altLang="en-US" sz="3200" i="1" dirty="0"/>
              <a:t>Dartmouth workshop </a:t>
            </a:r>
            <a:r>
              <a:rPr lang="en-US" altLang="en-US" sz="3200" dirty="0"/>
              <a:t>- summer 1956</a:t>
            </a:r>
          </a:p>
          <a:p>
            <a:pPr>
              <a:lnSpc>
                <a:spcPct val="90000"/>
              </a:lnSpc>
            </a:pPr>
            <a:r>
              <a:rPr lang="en-US" altLang="en-US" sz="3200" dirty="0"/>
              <a:t>John McCarthy’s </a:t>
            </a:r>
            <a:r>
              <a:rPr lang="en-US" altLang="en-US" sz="3200" dirty="0" err="1"/>
              <a:t>memberi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nama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bidang</a:t>
            </a:r>
            <a:r>
              <a:rPr lang="en-US" altLang="en-US" sz="3200" dirty="0"/>
              <a:t>: </a:t>
            </a:r>
            <a:r>
              <a:rPr lang="en-US" altLang="en-US" sz="3200" i="1" dirty="0"/>
              <a:t>artificial intelligence</a:t>
            </a:r>
          </a:p>
        </p:txBody>
      </p:sp>
    </p:spTree>
    <p:extLst>
      <p:ext uri="{BB962C8B-B14F-4D97-AF65-F5344CB8AC3E}">
        <p14:creationId xmlns:p14="http://schemas.microsoft.com/office/powerpoint/2010/main" val="15577648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altLang="en-US" sz="1800" dirty="0"/>
              <a:t>McCarthy (1958)</a:t>
            </a:r>
          </a:p>
          <a:p>
            <a:pPr marL="685800" lvl="1" indent="-2286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en-US" dirty="0" err="1" smtClean="0"/>
              <a:t>mendefinisikan</a:t>
            </a:r>
            <a:r>
              <a:rPr lang="en-US" altLang="en-US" dirty="0" smtClean="0"/>
              <a:t> Lisp</a:t>
            </a:r>
          </a:p>
          <a:p>
            <a:pPr marL="685800" lvl="1" indent="-2286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en-US" dirty="0" err="1" smtClean="0"/>
              <a:t>menemukan</a:t>
            </a:r>
            <a:r>
              <a:rPr lang="en-US" altLang="en-US" dirty="0" smtClean="0"/>
              <a:t> time-sharing</a:t>
            </a:r>
          </a:p>
          <a:p>
            <a:pPr marL="685800" lvl="1" indent="-2286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en-US" dirty="0" smtClean="0"/>
              <a:t>Advice Taker</a:t>
            </a:r>
          </a:p>
          <a:p>
            <a:pPr marL="685800" lvl="1" indent="-2286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en-US" sz="1800" dirty="0" err="1" smtClean="0"/>
              <a:t>Pembelajaran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tanpa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pengetahuan</a:t>
            </a:r>
            <a:endParaRPr lang="en-US" altLang="en-US" sz="1800" dirty="0" smtClean="0"/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altLang="en-US" sz="1800" dirty="0" smtClean="0"/>
              <a:t> </a:t>
            </a:r>
            <a:r>
              <a:rPr lang="en-US" altLang="en-US" sz="1800" dirty="0" err="1"/>
              <a:t>Pemodelan</a:t>
            </a:r>
            <a:r>
              <a:rPr lang="en-US" altLang="en-US" sz="1800" dirty="0"/>
              <a:t> JST</a:t>
            </a: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altLang="en-US" sz="1800" dirty="0"/>
              <a:t> </a:t>
            </a:r>
            <a:r>
              <a:rPr lang="en-US" altLang="en-US" sz="1800" dirty="0" err="1"/>
              <a:t>Pembelajaran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Evolusioner</a:t>
            </a:r>
            <a:endParaRPr lang="en-US" altLang="en-US" sz="1800" dirty="0"/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altLang="en-US" sz="1800" dirty="0"/>
              <a:t> Samuel’s checkers player: </a:t>
            </a:r>
            <a:r>
              <a:rPr lang="en-US" altLang="en-US" sz="1800" dirty="0" err="1"/>
              <a:t>pembelajaran</a:t>
            </a:r>
            <a:r>
              <a:rPr lang="en-US" altLang="en-US" sz="1800" dirty="0"/>
              <a:t> </a:t>
            </a: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altLang="en-US" sz="1800" dirty="0"/>
              <a:t> </a:t>
            </a:r>
            <a:r>
              <a:rPr lang="en-US" altLang="en-US" sz="1800" dirty="0" err="1"/>
              <a:t>Metode</a:t>
            </a:r>
            <a:r>
              <a:rPr lang="en-US" altLang="en-US" sz="1800" dirty="0"/>
              <a:t> </a:t>
            </a:r>
            <a:r>
              <a:rPr lang="en-US" altLang="en-US" sz="1800" dirty="0" err="1"/>
              <a:t>resolusi</a:t>
            </a:r>
            <a:r>
              <a:rPr lang="en-US" altLang="en-US" sz="1800" dirty="0"/>
              <a:t> Robinson.</a:t>
            </a: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altLang="en-US" sz="1800" dirty="0"/>
              <a:t> </a:t>
            </a:r>
            <a:r>
              <a:rPr lang="en-US" altLang="en-US" sz="1800" dirty="0" err="1"/>
              <a:t>Minsky</a:t>
            </a:r>
            <a:r>
              <a:rPr lang="en-US" altLang="en-US" sz="1800" dirty="0"/>
              <a:t>: the </a:t>
            </a:r>
            <a:r>
              <a:rPr lang="en-US" altLang="en-US" sz="1800" dirty="0" err="1"/>
              <a:t>microworlds</a:t>
            </a:r>
            <a:r>
              <a:rPr lang="en-US" altLang="en-US" sz="1800" dirty="0"/>
              <a:t> (e.g. the block’s world).</a:t>
            </a: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altLang="en-US" sz="1800" dirty="0"/>
              <a:t> </a:t>
            </a:r>
            <a:r>
              <a:rPr lang="en-US" altLang="en-US" sz="1800" dirty="0" err="1"/>
              <a:t>Banyak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demonstrasi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kecil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ttg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perilaku</a:t>
            </a:r>
            <a:r>
              <a:rPr lang="en-US" altLang="en-US" sz="1800" dirty="0"/>
              <a:t> “intelligent” </a:t>
            </a: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altLang="en-US" sz="1800" dirty="0"/>
              <a:t> </a:t>
            </a:r>
            <a:r>
              <a:rPr lang="en-US" altLang="en-US" sz="1800" dirty="0" err="1"/>
              <a:t>Prediksi</a:t>
            </a:r>
            <a:r>
              <a:rPr lang="en-US" altLang="en-US" sz="1800" dirty="0"/>
              <a:t> over-optimistic Simon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6349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altLang="en-US" dirty="0"/>
              <a:t>AI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mengalami</a:t>
            </a:r>
            <a:r>
              <a:rPr lang="en-US" altLang="en-US" dirty="0"/>
              <a:t> </a:t>
            </a:r>
            <a:r>
              <a:rPr lang="en-US" altLang="en-US" dirty="0" err="1"/>
              <a:t>perkembangan</a:t>
            </a:r>
            <a:r>
              <a:rPr lang="en-US" altLang="en-US" dirty="0"/>
              <a:t>: </a:t>
            </a:r>
            <a:r>
              <a:rPr lang="en-US" altLang="en-US" dirty="0" err="1"/>
              <a:t>ledakan</a:t>
            </a:r>
            <a:r>
              <a:rPr lang="en-US" altLang="en-US" dirty="0"/>
              <a:t> </a:t>
            </a:r>
            <a:r>
              <a:rPr lang="en-US" altLang="en-US" dirty="0" err="1"/>
              <a:t>perkembangan</a:t>
            </a:r>
            <a:r>
              <a:rPr lang="en-US" altLang="en-US" dirty="0"/>
              <a:t> </a:t>
            </a:r>
            <a:r>
              <a:rPr lang="en-US" altLang="en-US" i="1" dirty="0"/>
              <a:t>combinatorial</a:t>
            </a: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altLang="en-US" dirty="0" err="1"/>
              <a:t>Fakta</a:t>
            </a:r>
            <a:r>
              <a:rPr lang="en-US" altLang="en-US" dirty="0"/>
              <a:t> </a:t>
            </a:r>
            <a:r>
              <a:rPr lang="en-US" altLang="en-US" dirty="0" err="1"/>
              <a:t>bahwa</a:t>
            </a:r>
            <a:r>
              <a:rPr lang="en-US" altLang="en-US" dirty="0"/>
              <a:t> </a:t>
            </a:r>
            <a:r>
              <a:rPr lang="en-US" altLang="en-US" dirty="0" err="1"/>
              <a:t>suatu</a:t>
            </a:r>
            <a:r>
              <a:rPr lang="en-US" altLang="en-US" dirty="0"/>
              <a:t> program </a:t>
            </a:r>
            <a:r>
              <a:rPr lang="en-US" altLang="en-US" dirty="0" err="1"/>
              <a:t>bisa</a:t>
            </a:r>
            <a:r>
              <a:rPr lang="en-US" altLang="en-US" dirty="0"/>
              <a:t> </a:t>
            </a:r>
            <a:r>
              <a:rPr lang="en-US" altLang="en-US" dirty="0" err="1"/>
              <a:t>mendapatkan</a:t>
            </a:r>
            <a:r>
              <a:rPr lang="en-US" altLang="en-US" dirty="0"/>
              <a:t> </a:t>
            </a:r>
            <a:r>
              <a:rPr lang="en-US" altLang="en-US" dirty="0" err="1"/>
              <a:t>suatu</a:t>
            </a:r>
            <a:r>
              <a:rPr lang="en-US" altLang="en-US" dirty="0"/>
              <a:t> </a:t>
            </a:r>
            <a:r>
              <a:rPr lang="en-US" altLang="en-US" dirty="0" err="1"/>
              <a:t>solusi</a:t>
            </a:r>
            <a:r>
              <a:rPr lang="en-US" altLang="en-US" dirty="0"/>
              <a:t> </a:t>
            </a: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dirty="0" err="1"/>
              <a:t>prinsip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berarti</a:t>
            </a:r>
            <a:r>
              <a:rPr lang="en-US" altLang="en-US" dirty="0"/>
              <a:t> </a:t>
            </a:r>
            <a:r>
              <a:rPr lang="en-US" altLang="en-US" dirty="0" err="1"/>
              <a:t>bahwa</a:t>
            </a:r>
            <a:r>
              <a:rPr lang="en-US" altLang="en-US" dirty="0"/>
              <a:t> program </a:t>
            </a:r>
            <a:r>
              <a:rPr lang="en-US" altLang="en-US" dirty="0" err="1"/>
              <a:t>memuat</a:t>
            </a:r>
            <a:r>
              <a:rPr lang="en-US" altLang="en-US" dirty="0"/>
              <a:t> </a:t>
            </a:r>
            <a:r>
              <a:rPr lang="en-US" altLang="en-US" dirty="0" err="1"/>
              <a:t>beberapa</a:t>
            </a:r>
            <a:r>
              <a:rPr lang="en-US" altLang="en-US" dirty="0"/>
              <a:t> </a:t>
            </a:r>
            <a:r>
              <a:rPr lang="en-US" altLang="en-US" dirty="0" err="1"/>
              <a:t>mekanisme</a:t>
            </a:r>
            <a:r>
              <a:rPr lang="en-US" altLang="en-US" dirty="0"/>
              <a:t> yang </a:t>
            </a:r>
            <a:r>
              <a:rPr lang="en-US" altLang="en-US" dirty="0" err="1"/>
              <a:t>dibutuhkan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mendapatkannya</a:t>
            </a:r>
            <a:r>
              <a:rPr lang="en-US" altLang="en-US" dirty="0"/>
              <a:t> </a:t>
            </a: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dirty="0" err="1"/>
              <a:t>praktis</a:t>
            </a:r>
            <a:r>
              <a:rPr lang="en-US" altLang="en-US" dirty="0"/>
              <a:t>.</a:t>
            </a: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altLang="en-US" dirty="0" err="1"/>
              <a:t>Kegagalan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pendekatan</a:t>
            </a:r>
            <a:r>
              <a:rPr lang="en-US" altLang="en-US" dirty="0"/>
              <a:t> </a:t>
            </a:r>
            <a:r>
              <a:rPr lang="en-US" altLang="en-US" dirty="0" err="1"/>
              <a:t>terjemahan</a:t>
            </a:r>
            <a:r>
              <a:rPr lang="en-US" altLang="en-US" dirty="0"/>
              <a:t> </a:t>
            </a:r>
            <a:r>
              <a:rPr lang="en-US" altLang="en-US" dirty="0" err="1"/>
              <a:t>bahasa</a:t>
            </a:r>
            <a:r>
              <a:rPr lang="en-US" altLang="en-US" dirty="0"/>
              <a:t> </a:t>
            </a:r>
            <a:r>
              <a:rPr lang="en-US" altLang="en-US" dirty="0" err="1"/>
              <a:t>alami</a:t>
            </a:r>
            <a:r>
              <a:rPr lang="en-US" altLang="en-US" dirty="0"/>
              <a:t> </a:t>
            </a:r>
            <a:r>
              <a:rPr lang="en-US" altLang="en-US" dirty="0" err="1"/>
              <a:t>berbasis</a:t>
            </a:r>
            <a:r>
              <a:rPr lang="en-US" altLang="en-US" dirty="0"/>
              <a:t> </a:t>
            </a:r>
            <a:r>
              <a:rPr lang="en-US" altLang="en-US" dirty="0" err="1"/>
              <a:t>pada</a:t>
            </a:r>
            <a:r>
              <a:rPr lang="en-US" altLang="en-US" dirty="0"/>
              <a:t> grammars </a:t>
            </a:r>
            <a:r>
              <a:rPr lang="en-US" altLang="en-US" dirty="0" err="1"/>
              <a:t>sederhana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kamus</a:t>
            </a:r>
            <a:r>
              <a:rPr lang="en-US" altLang="en-US" dirty="0"/>
              <a:t> kata.</a:t>
            </a: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altLang="en-US" dirty="0" err="1"/>
              <a:t>Penterjemahan</a:t>
            </a:r>
            <a:r>
              <a:rPr lang="en-US" altLang="en-US" dirty="0"/>
              <a:t> </a:t>
            </a:r>
            <a:r>
              <a:rPr lang="en-US" altLang="en-US" dirty="0" err="1"/>
              <a:t>kembali</a:t>
            </a:r>
            <a:r>
              <a:rPr lang="en-US" altLang="en-US" dirty="0"/>
              <a:t> yang </a:t>
            </a:r>
            <a:r>
              <a:rPr lang="en-US" altLang="en-US" dirty="0" err="1"/>
              <a:t>populer</a:t>
            </a:r>
            <a:r>
              <a:rPr lang="en-US" altLang="en-US" dirty="0"/>
              <a:t> </a:t>
            </a:r>
            <a:r>
              <a:rPr lang="en-US" altLang="en-US" dirty="0" smtClean="0"/>
              <a:t>English-</a:t>
            </a:r>
            <a:r>
              <a:rPr lang="en-US" altLang="en-US" dirty="0"/>
              <a:t>&gt;Russian-&gt;English </a:t>
            </a: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altLang="en-US" dirty="0" err="1"/>
              <a:t>Penemuan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pemrosesan</a:t>
            </a:r>
            <a:r>
              <a:rPr lang="en-US" altLang="en-US" dirty="0"/>
              <a:t> </a:t>
            </a:r>
            <a:r>
              <a:rPr lang="en-US" altLang="en-US" dirty="0" err="1"/>
              <a:t>bahasa</a:t>
            </a:r>
            <a:r>
              <a:rPr lang="en-US" altLang="en-US" dirty="0"/>
              <a:t> natural </a:t>
            </a:r>
            <a:r>
              <a:rPr lang="en-US" altLang="en-US" dirty="0" err="1"/>
              <a:t>dihentikan</a:t>
            </a:r>
            <a:r>
              <a:rPr lang="en-US" altLang="en-US" dirty="0" smtClean="0"/>
              <a:t>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en-US" dirty="0" err="1"/>
              <a:t>Kegagalan</a:t>
            </a:r>
            <a:r>
              <a:rPr lang="en-US" altLang="en-US" dirty="0"/>
              <a:t> perceptron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belajar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fungsi</a:t>
            </a:r>
            <a:r>
              <a:rPr lang="en-US" altLang="en-US" dirty="0"/>
              <a:t> </a:t>
            </a:r>
            <a:r>
              <a:rPr lang="en-US" altLang="en-US" dirty="0" err="1"/>
              <a:t>sederhana</a:t>
            </a:r>
            <a:r>
              <a:rPr lang="en-US" altLang="en-US" dirty="0"/>
              <a:t> </a:t>
            </a:r>
            <a:r>
              <a:rPr lang="en-US" altLang="en-US" dirty="0" err="1"/>
              <a:t>sebagaimana</a:t>
            </a:r>
            <a:r>
              <a:rPr lang="en-US" altLang="en-US" dirty="0"/>
              <a:t> disjunctive/</a:t>
            </a:r>
            <a:r>
              <a:rPr lang="en-US" altLang="en-US" dirty="0" err="1"/>
              <a:t>eksclusive</a:t>
            </a:r>
            <a:r>
              <a:rPr lang="en-US" altLang="en-US" dirty="0"/>
              <a:t> OR.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en-US" dirty="0" err="1"/>
              <a:t>Penelitian</a:t>
            </a:r>
            <a:r>
              <a:rPr lang="en-US" altLang="en-US" dirty="0"/>
              <a:t> </a:t>
            </a:r>
            <a:r>
              <a:rPr lang="en-US" altLang="en-US" dirty="0" err="1"/>
              <a:t>pada</a:t>
            </a:r>
            <a:r>
              <a:rPr lang="en-US" altLang="en-US" dirty="0"/>
              <a:t> JST </a:t>
            </a:r>
            <a:r>
              <a:rPr lang="en-US" altLang="en-US" dirty="0" err="1"/>
              <a:t>dihentikan</a:t>
            </a:r>
            <a:r>
              <a:rPr lang="en-US" altLang="en-US" dirty="0"/>
              <a:t>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en-US" dirty="0" err="1"/>
              <a:t>Realisasi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kesukaran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proses learning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keterbatasan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metode</a:t>
            </a:r>
            <a:r>
              <a:rPr lang="en-US" altLang="en-US" dirty="0"/>
              <a:t> yang </a:t>
            </a:r>
            <a:r>
              <a:rPr lang="en-US" altLang="en-US" dirty="0" err="1"/>
              <a:t>dieksplorasi</a:t>
            </a:r>
            <a:endParaRPr lang="en-US" altLang="en-US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en-US" dirty="0" err="1"/>
              <a:t>Konsep</a:t>
            </a:r>
            <a:r>
              <a:rPr lang="en-US" altLang="en-US" dirty="0"/>
              <a:t> </a:t>
            </a:r>
            <a:r>
              <a:rPr lang="en-US" altLang="en-US" dirty="0" err="1"/>
              <a:t>pembelajaran</a:t>
            </a:r>
            <a:r>
              <a:rPr lang="en-US" altLang="en-US" dirty="0"/>
              <a:t> </a:t>
            </a:r>
            <a:r>
              <a:rPr lang="en-US" altLang="en-US" dirty="0" err="1"/>
              <a:t>simbolik</a:t>
            </a:r>
            <a:r>
              <a:rPr lang="en-US" altLang="en-US" dirty="0"/>
              <a:t> (Winston’s influential thesis, 1972)</a:t>
            </a: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9675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Renaissance (1969-1979)</a:t>
            </a:r>
            <a:endParaRPr lang="en-US" dirty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dirty="0" err="1"/>
              <a:t>Perubahan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paradigma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penyelesaian</a:t>
            </a:r>
            <a:r>
              <a:rPr lang="en-US" altLang="en-US" sz="2400" dirty="0"/>
              <a:t>:</a:t>
            </a:r>
          </a:p>
          <a:p>
            <a:pPr lvl="2">
              <a:lnSpc>
                <a:spcPct val="80000"/>
              </a:lnSpc>
            </a:pPr>
            <a:r>
              <a:rPr lang="en-US" altLang="en-US" sz="1800" dirty="0"/>
              <a:t>Dari </a:t>
            </a:r>
            <a:r>
              <a:rPr lang="en-US" altLang="en-US" sz="1800" dirty="0" err="1"/>
              <a:t>penyelesaian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masalah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berbasis</a:t>
            </a:r>
            <a:r>
              <a:rPr lang="en-US" altLang="en-US" sz="1800" dirty="0"/>
              <a:t> “search-based” </a:t>
            </a:r>
            <a:r>
              <a:rPr lang="en-US" altLang="en-US" sz="1800" dirty="0" err="1"/>
              <a:t>menjadi</a:t>
            </a:r>
            <a:r>
              <a:rPr lang="en-US" altLang="en-US" sz="1800" dirty="0"/>
              <a:t>  </a:t>
            </a:r>
            <a:r>
              <a:rPr lang="en-US" altLang="en-US" sz="1800" dirty="0" err="1"/>
              <a:t>penyelesaian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masalah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berbasis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pengetahuan</a:t>
            </a:r>
            <a:r>
              <a:rPr lang="en-US" altLang="en-US" sz="1800" dirty="0"/>
              <a:t>.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dirty="0"/>
          </a:p>
          <a:p>
            <a:pPr>
              <a:lnSpc>
                <a:spcPct val="80000"/>
              </a:lnSpc>
            </a:pPr>
            <a:r>
              <a:rPr lang="en-US" altLang="en-US" sz="2400" b="1" u="sng" dirty="0" err="1"/>
              <a:t>Sistem</a:t>
            </a:r>
            <a:r>
              <a:rPr lang="en-US" altLang="en-US" sz="2400" b="1" u="sng" dirty="0"/>
              <a:t> </a:t>
            </a:r>
            <a:r>
              <a:rPr lang="en-US" altLang="en-US" sz="2400" b="1" u="sng" dirty="0" err="1"/>
              <a:t>pakar</a:t>
            </a:r>
            <a:r>
              <a:rPr lang="en-US" altLang="en-US" sz="2400" b="1" u="sng" dirty="0"/>
              <a:t> </a:t>
            </a:r>
            <a:r>
              <a:rPr lang="en-US" altLang="en-US" sz="2400" b="1" u="sng" dirty="0" err="1"/>
              <a:t>pertama</a:t>
            </a:r>
            <a:endParaRPr lang="en-US" altLang="en-US" sz="2400" b="1" u="sng" dirty="0"/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Dendral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menginferensi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struktur</a:t>
            </a:r>
            <a:r>
              <a:rPr lang="en-US" altLang="en-US" sz="2400" dirty="0"/>
              <a:t> molecular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informasi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disediakan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oleh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spektrometer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massa</a:t>
            </a:r>
            <a:r>
              <a:rPr lang="en-US" altLang="en-US" sz="2400" dirty="0"/>
              <a:t>.</a:t>
            </a:r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Mycin</a:t>
            </a:r>
            <a:r>
              <a:rPr lang="en-US" altLang="en-US" sz="2400" dirty="0"/>
              <a:t>: diagnoses blood infections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Prospector: </a:t>
            </a:r>
            <a:r>
              <a:rPr lang="en-US" altLang="en-US" sz="2400" dirty="0" err="1"/>
              <a:t>merekomendasikan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eksplorasi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pengeboran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lokasi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geologi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menyediakan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suatu</a:t>
            </a:r>
            <a:r>
              <a:rPr lang="en-US" altLang="en-US" sz="2400" dirty="0"/>
              <a:t> deposit mineral  molybdenum.</a:t>
            </a:r>
          </a:p>
        </p:txBody>
      </p:sp>
    </p:spTree>
    <p:extLst>
      <p:ext uri="{BB962C8B-B14F-4D97-AF65-F5344CB8AC3E}">
        <p14:creationId xmlns:p14="http://schemas.microsoft.com/office/powerpoint/2010/main" val="2992140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Era Industrial  (1980-sekarang)</a:t>
            </a:r>
            <a:endParaRPr lang="en-US" dirty="0"/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3200" dirty="0" err="1"/>
              <a:t>Sukses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pertama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Sistem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Pakar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secara</a:t>
            </a:r>
            <a:r>
              <a:rPr lang="en-US" altLang="en-US" sz="3200" dirty="0"/>
              <a:t> </a:t>
            </a:r>
            <a:r>
              <a:rPr lang="en-US" altLang="en-US" sz="3200" dirty="0" err="1" smtClean="0"/>
              <a:t>komersial</a:t>
            </a:r>
            <a:r>
              <a:rPr lang="en-US" altLang="en-US" sz="3200" dirty="0" smtClean="0"/>
              <a:t>.</a:t>
            </a:r>
            <a:endParaRPr lang="en-US" altLang="en-US" sz="3200" dirty="0"/>
          </a:p>
          <a:p>
            <a:r>
              <a:rPr lang="en-US" altLang="en-US" sz="3200" dirty="0" err="1" smtClean="0"/>
              <a:t>Eksplorasi</a:t>
            </a:r>
            <a:r>
              <a:rPr lang="en-US" altLang="en-US" sz="3200" dirty="0" smtClean="0"/>
              <a:t> </a:t>
            </a:r>
            <a:r>
              <a:rPr lang="en-US" altLang="en-US" sz="3200" dirty="0" err="1"/>
              <a:t>dari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strategi</a:t>
            </a:r>
            <a:r>
              <a:rPr lang="en-US" altLang="en-US" sz="3200" dirty="0"/>
              <a:t> </a:t>
            </a:r>
            <a:r>
              <a:rPr lang="en-US" altLang="en-US" sz="3200" dirty="0" err="1" smtClean="0"/>
              <a:t>pembelajaran</a:t>
            </a:r>
            <a:r>
              <a:rPr lang="en-US" altLang="en-US" sz="3200" dirty="0" smtClean="0"/>
              <a:t> yang </a:t>
            </a:r>
            <a:r>
              <a:rPr lang="en-US" altLang="en-US" sz="3200" dirty="0" err="1"/>
              <a:t>bermacam-macam</a:t>
            </a:r>
            <a:r>
              <a:rPr lang="en-US" altLang="en-US" sz="3200" dirty="0"/>
              <a:t> (</a:t>
            </a:r>
            <a:r>
              <a:rPr lang="en-US" altLang="en-US" sz="3200" i="1" dirty="0"/>
              <a:t>Explanation-based learning, Case-based Reasoning, Genetic algorithms, Neural networks</a:t>
            </a:r>
            <a:r>
              <a:rPr lang="en-US" altLang="en-US" sz="3200" dirty="0"/>
              <a:t>, etc.)</a:t>
            </a:r>
          </a:p>
        </p:txBody>
      </p:sp>
    </p:spTree>
    <p:extLst>
      <p:ext uri="{BB962C8B-B14F-4D97-AF65-F5344CB8AC3E}">
        <p14:creationId xmlns:p14="http://schemas.microsoft.com/office/powerpoint/2010/main" val="9873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Kembalinya</a:t>
            </a:r>
            <a:r>
              <a:rPr lang="en-US" altLang="en-US" dirty="0" smtClean="0"/>
              <a:t> neural networks (1986-sekarang)</a:t>
            </a:r>
            <a:endParaRPr lang="en-US" dirty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9250" indent="-34925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sz="2400" dirty="0" err="1"/>
              <a:t>Penggalian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kembali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i="1" dirty="0"/>
              <a:t>learning back propagation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i="1" dirty="0"/>
              <a:t>neural networks </a:t>
            </a:r>
            <a:r>
              <a:rPr lang="en-US" altLang="en-US" sz="2400" dirty="0"/>
              <a:t>yang </a:t>
            </a:r>
            <a:r>
              <a:rPr lang="en-US" altLang="en-US" sz="2400" dirty="0" err="1"/>
              <a:t>pertama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dikenalkan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 1969 </a:t>
            </a:r>
            <a:r>
              <a:rPr lang="en-US" altLang="en-US" sz="2400" dirty="0" err="1"/>
              <a:t>oleh</a:t>
            </a:r>
            <a:r>
              <a:rPr lang="en-US" altLang="en-US" sz="2400" dirty="0"/>
              <a:t> Bryson and Ho.</a:t>
            </a:r>
          </a:p>
          <a:p>
            <a:pPr marL="349250" indent="-34925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sz="2400" dirty="0" err="1" smtClean="0"/>
              <a:t>Banyak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aplikasi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sukses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i="1" dirty="0"/>
              <a:t>Neural Networks</a:t>
            </a:r>
            <a:r>
              <a:rPr lang="en-US" altLang="en-US" sz="2400" dirty="0"/>
              <a:t>.</a:t>
            </a:r>
          </a:p>
          <a:p>
            <a:pPr marL="349250" indent="-34925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sz="2400" dirty="0" err="1" smtClean="0"/>
              <a:t>Kehilangan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respek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terhadap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sulitnya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membangun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pakar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macetnya</a:t>
            </a:r>
            <a:r>
              <a:rPr lang="en-US" altLang="en-US" sz="2400" dirty="0"/>
              <a:t> </a:t>
            </a:r>
            <a:r>
              <a:rPr lang="en-US" altLang="en-US" sz="2400" i="1" dirty="0"/>
              <a:t>knowledge acquisition</a:t>
            </a:r>
            <a:r>
              <a:rPr lang="en-US" altLang="en-US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8098369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Kematangan</a:t>
            </a:r>
            <a:r>
              <a:rPr lang="en-US" altLang="en-US" dirty="0" smtClean="0"/>
              <a:t> (1987-sekarang)</a:t>
            </a:r>
            <a:endParaRPr lang="en-US" dirty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dirty="0" err="1"/>
              <a:t>Perubahan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cakupan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metodologi</a:t>
            </a:r>
            <a:r>
              <a:rPr lang="en-US" altLang="en-US" dirty="0"/>
              <a:t> </a:t>
            </a:r>
            <a:r>
              <a:rPr lang="en-US" altLang="en-US" dirty="0" err="1"/>
              <a:t>penelitian</a:t>
            </a:r>
            <a:r>
              <a:rPr lang="en-US" altLang="en-US" dirty="0"/>
              <a:t> </a:t>
            </a:r>
            <a:r>
              <a:rPr lang="en-US" altLang="en-US" dirty="0" err="1"/>
              <a:t>bidang</a:t>
            </a:r>
            <a:r>
              <a:rPr lang="en-US" altLang="en-US" dirty="0"/>
              <a:t> </a:t>
            </a:r>
            <a:r>
              <a:rPr lang="en-US" altLang="en-US" dirty="0" err="1"/>
              <a:t>Kecerdasan</a:t>
            </a:r>
            <a:r>
              <a:rPr lang="en-US" altLang="en-US" dirty="0"/>
              <a:t> </a:t>
            </a:r>
            <a:r>
              <a:rPr lang="en-US" altLang="en-US" dirty="0" err="1" smtClean="0"/>
              <a:t>Buatan</a:t>
            </a:r>
            <a:endParaRPr lang="en-US" altLang="en-US" dirty="0"/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dirty="0" err="1" smtClean="0"/>
              <a:t>Membangun</a:t>
            </a:r>
            <a:r>
              <a:rPr lang="en-US" altLang="en-US" dirty="0" smtClean="0"/>
              <a:t> </a:t>
            </a:r>
            <a:r>
              <a:rPr lang="en-US" altLang="en-US" dirty="0"/>
              <a:t>di </a:t>
            </a:r>
            <a:r>
              <a:rPr lang="en-US" altLang="en-US" dirty="0" err="1"/>
              <a:t>atas</a:t>
            </a:r>
            <a:r>
              <a:rPr lang="en-US" altLang="en-US" dirty="0"/>
              <a:t> </a:t>
            </a:r>
            <a:r>
              <a:rPr lang="en-US" altLang="en-US" dirty="0" err="1"/>
              <a:t>teori</a:t>
            </a:r>
            <a:r>
              <a:rPr lang="en-US" altLang="en-US" dirty="0"/>
              <a:t> yang </a:t>
            </a:r>
            <a:r>
              <a:rPr lang="en-US" altLang="en-US" dirty="0" err="1"/>
              <a:t>ada</a:t>
            </a:r>
            <a:r>
              <a:rPr lang="en-US" altLang="en-US" dirty="0"/>
              <a:t>, </a:t>
            </a:r>
            <a:r>
              <a:rPr lang="en-US" altLang="en-US" dirty="0" err="1"/>
              <a:t>bukan</a:t>
            </a:r>
            <a:r>
              <a:rPr lang="en-US" altLang="en-US" dirty="0"/>
              <a:t> </a:t>
            </a:r>
            <a:r>
              <a:rPr lang="en-US" altLang="en-US" dirty="0" err="1" smtClean="0"/>
              <a:t>cuma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mengusulkan</a:t>
            </a:r>
            <a:r>
              <a:rPr lang="en-US" altLang="en-US" dirty="0" smtClean="0"/>
              <a:t> </a:t>
            </a:r>
            <a:r>
              <a:rPr lang="en-US" altLang="en-US" dirty="0" err="1"/>
              <a:t>teori</a:t>
            </a:r>
            <a:r>
              <a:rPr lang="en-US" altLang="en-US" dirty="0"/>
              <a:t> </a:t>
            </a:r>
            <a:r>
              <a:rPr lang="en-US" altLang="en-US" dirty="0" err="1" smtClean="0"/>
              <a:t>baru</a:t>
            </a:r>
            <a:endParaRPr lang="en-US" altLang="en-US" dirty="0"/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dirty="0" err="1" smtClean="0"/>
              <a:t>Berbasis</a:t>
            </a:r>
            <a:r>
              <a:rPr lang="en-US" altLang="en-US" dirty="0" smtClean="0"/>
              <a:t> </a:t>
            </a:r>
            <a:r>
              <a:rPr lang="en-US" altLang="en-US" dirty="0" err="1"/>
              <a:t>klaim</a:t>
            </a:r>
            <a:r>
              <a:rPr lang="en-US" altLang="en-US" dirty="0"/>
              <a:t> </a:t>
            </a:r>
            <a:r>
              <a:rPr lang="en-US" altLang="en-US" dirty="0" err="1"/>
              <a:t>pada</a:t>
            </a:r>
            <a:r>
              <a:rPr lang="en-US" altLang="en-US" dirty="0"/>
              <a:t> </a:t>
            </a:r>
            <a:r>
              <a:rPr lang="en-US" altLang="en-US" dirty="0" err="1"/>
              <a:t>theorema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eksperimen</a:t>
            </a:r>
            <a:r>
              <a:rPr lang="en-US" altLang="en-US" dirty="0"/>
              <a:t>, </a:t>
            </a:r>
            <a:r>
              <a:rPr lang="en-US" altLang="en-US" dirty="0" err="1"/>
              <a:t>bukan</a:t>
            </a:r>
            <a:r>
              <a:rPr lang="en-US" altLang="en-US" dirty="0"/>
              <a:t> </a:t>
            </a:r>
            <a:r>
              <a:rPr lang="en-US" altLang="en-US" dirty="0" err="1"/>
              <a:t>pada</a:t>
            </a:r>
            <a:r>
              <a:rPr lang="en-US" altLang="en-US" dirty="0"/>
              <a:t> </a:t>
            </a:r>
            <a:r>
              <a:rPr lang="en-US" altLang="en-US" dirty="0" err="1" smtClean="0"/>
              <a:t>intuisi</a:t>
            </a:r>
            <a:endParaRPr lang="en-US" altLang="en-US" dirty="0"/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dirty="0"/>
              <a:t> </a:t>
            </a:r>
            <a:r>
              <a:rPr lang="en-US" altLang="en-US" dirty="0" err="1" smtClean="0"/>
              <a:t>Menunjukkan</a:t>
            </a:r>
            <a:r>
              <a:rPr lang="en-US" altLang="en-US" dirty="0" smtClean="0"/>
              <a:t> </a:t>
            </a:r>
            <a:r>
              <a:rPr lang="en-US" altLang="en-US" dirty="0" err="1"/>
              <a:t>relevansi</a:t>
            </a:r>
            <a:r>
              <a:rPr lang="en-US" altLang="en-US" dirty="0"/>
              <a:t> </a:t>
            </a:r>
            <a:r>
              <a:rPr lang="en-US" altLang="en-US" dirty="0" err="1"/>
              <a:t>ke</a:t>
            </a:r>
            <a:r>
              <a:rPr lang="en-US" altLang="en-US" dirty="0"/>
              <a:t> </a:t>
            </a:r>
            <a:r>
              <a:rPr lang="en-US" altLang="en-US" dirty="0" err="1"/>
              <a:t>aplikasi</a:t>
            </a:r>
            <a:r>
              <a:rPr lang="en-US" altLang="en-US" dirty="0"/>
              <a:t> </a:t>
            </a:r>
            <a:r>
              <a:rPr lang="en-US" altLang="en-US" dirty="0" err="1"/>
              <a:t>nyata</a:t>
            </a:r>
            <a:r>
              <a:rPr lang="en-US" altLang="en-US" dirty="0"/>
              <a:t>, </a:t>
            </a:r>
            <a:r>
              <a:rPr lang="en-US" altLang="en-US" dirty="0" err="1"/>
              <a:t>bukan</a:t>
            </a:r>
            <a:r>
              <a:rPr lang="en-US" altLang="en-US" dirty="0"/>
              <a:t> </a:t>
            </a:r>
            <a:r>
              <a:rPr lang="en-US" altLang="en-US" dirty="0" err="1"/>
              <a:t>pada</a:t>
            </a:r>
            <a:r>
              <a:rPr lang="en-US" altLang="en-US" dirty="0"/>
              <a:t> </a:t>
            </a:r>
            <a:r>
              <a:rPr lang="en-US" altLang="en-US" dirty="0" err="1"/>
              <a:t>contoh</a:t>
            </a:r>
            <a:r>
              <a:rPr lang="en-US" altLang="en-US" dirty="0"/>
              <a:t> “</a:t>
            </a:r>
            <a:r>
              <a:rPr lang="en-US" altLang="en-US" dirty="0" err="1"/>
              <a:t>mainan</a:t>
            </a:r>
            <a:r>
              <a:rPr lang="en-US" altLang="en-US" dirty="0" smtClean="0"/>
              <a:t>”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681373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Agent </a:t>
            </a:r>
            <a:r>
              <a:rPr lang="en-US" altLang="en-US" dirty="0" err="1" smtClean="0"/>
              <a:t>Cerdas</a:t>
            </a:r>
            <a:r>
              <a:rPr lang="en-US" altLang="en-US" dirty="0" smtClean="0"/>
              <a:t> (1995-sekarang)</a:t>
            </a:r>
            <a:endParaRPr lang="en-US" dirty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ClrTx/>
              <a:buNone/>
            </a:pPr>
            <a:r>
              <a:rPr lang="en-US" altLang="en-US" sz="2400" dirty="0" err="1"/>
              <a:t>Realisasi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mulanya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dipisahkan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sub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Kecerdasan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Buatan</a:t>
            </a:r>
            <a:r>
              <a:rPr lang="en-US" altLang="en-US" sz="2400" dirty="0"/>
              <a:t> (</a:t>
            </a:r>
            <a:r>
              <a:rPr lang="en-US" altLang="en-US" sz="2400" i="1" dirty="0"/>
              <a:t>speech recognition, problem solving and planning, robotics, computer vision, machine learning, knowledge representation, etc</a:t>
            </a:r>
            <a:r>
              <a:rPr lang="en-US" altLang="en-US" sz="2400" dirty="0"/>
              <a:t>.) </a:t>
            </a:r>
            <a:r>
              <a:rPr lang="en-US" altLang="en-US" sz="2400" dirty="0" err="1"/>
              <a:t>perlu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direorganisasi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bilamana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hasil-hasilnya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diikat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bersama-sama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desain</a:t>
            </a:r>
            <a:r>
              <a:rPr lang="en-US" altLang="en-US" sz="2400" dirty="0"/>
              <a:t> agent </a:t>
            </a:r>
            <a:r>
              <a:rPr lang="en-US" altLang="en-US" sz="2400" dirty="0" err="1"/>
              <a:t>tunggal</a:t>
            </a:r>
            <a:r>
              <a:rPr lang="en-US" altLang="en-US" sz="2400" dirty="0"/>
              <a:t>.</a:t>
            </a:r>
          </a:p>
          <a:p>
            <a:pPr eaLnBrk="0" hangingPunct="0">
              <a:lnSpc>
                <a:spcPct val="8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2400" dirty="0"/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Suatu</a:t>
            </a:r>
            <a:r>
              <a:rPr lang="en-US" altLang="en-US" sz="2400" dirty="0"/>
              <a:t> proses </a:t>
            </a:r>
            <a:r>
              <a:rPr lang="en-US" altLang="en-US" sz="2400" dirty="0" err="1"/>
              <a:t>reintegrasi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sub-area yang </a:t>
            </a:r>
            <a:r>
              <a:rPr lang="en-US" altLang="en-US" sz="2400" dirty="0" err="1"/>
              <a:t>berbeda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KB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membentuk</a:t>
            </a:r>
            <a:r>
              <a:rPr lang="en-US" altLang="en-US" sz="2400" dirty="0"/>
              <a:t> “</a:t>
            </a:r>
            <a:r>
              <a:rPr lang="en-US" altLang="en-US" sz="2400" i="1" dirty="0"/>
              <a:t>whole agent</a:t>
            </a:r>
            <a:r>
              <a:rPr lang="en-US" altLang="en-US" sz="2400" dirty="0"/>
              <a:t>”: 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 “</a:t>
            </a:r>
            <a:r>
              <a:rPr lang="en-US" altLang="en-US" sz="2400" i="1" dirty="0"/>
              <a:t>agent perspective</a:t>
            </a:r>
            <a:r>
              <a:rPr lang="en-US" altLang="en-US" sz="2400" dirty="0"/>
              <a:t>” of AI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 </a:t>
            </a:r>
            <a:r>
              <a:rPr lang="en-US" altLang="en-US" sz="2400" i="1" dirty="0"/>
              <a:t>agent architectures </a:t>
            </a:r>
            <a:r>
              <a:rPr lang="en-US" altLang="en-US" sz="2400" dirty="0"/>
              <a:t>(e.g. SOAR, </a:t>
            </a:r>
            <a:r>
              <a:rPr lang="en-US" altLang="en-US" sz="2400" i="1" dirty="0"/>
              <a:t>Disciple</a:t>
            </a:r>
            <a:r>
              <a:rPr lang="en-US" altLang="en-US" sz="2400" dirty="0"/>
              <a:t>);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 </a:t>
            </a:r>
            <a:r>
              <a:rPr lang="en-US" altLang="en-US" sz="2400" i="1" dirty="0"/>
              <a:t>multi-agent systems</a:t>
            </a:r>
            <a:r>
              <a:rPr lang="en-US" altLang="en-US" sz="2400" dirty="0"/>
              <a:t>;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 agent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aplikasi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tipe-tipe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berbeda</a:t>
            </a:r>
            <a:r>
              <a:rPr lang="en-US" altLang="en-US" sz="2400" dirty="0"/>
              <a:t>, web agents.</a:t>
            </a:r>
          </a:p>
        </p:txBody>
      </p:sp>
    </p:spTree>
    <p:extLst>
      <p:ext uri="{BB962C8B-B14F-4D97-AF65-F5344CB8AC3E}">
        <p14:creationId xmlns:p14="http://schemas.microsoft.com/office/powerpoint/2010/main" val="17892113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altLang="en-US" dirty="0"/>
              <a:t>Domain Yang </a:t>
            </a:r>
            <a:r>
              <a:rPr lang="en-US" altLang="en-US" dirty="0" err="1"/>
              <a:t>Sering</a:t>
            </a:r>
            <a:r>
              <a:rPr lang="en-US" altLang="en-US" dirty="0"/>
              <a:t> </a:t>
            </a:r>
            <a:r>
              <a:rPr lang="en-US" altLang="en-US" dirty="0" err="1"/>
              <a:t>Dibahas</a:t>
            </a:r>
            <a:endParaRPr lang="en-US" altLang="en-US" dirty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400" b="1" i="1" dirty="0"/>
              <a:t>Mundane Task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</a:t>
            </a:r>
            <a:r>
              <a:rPr lang="en-US" altLang="en-US" sz="2400" dirty="0" err="1" smtClean="0"/>
              <a:t>Persepsi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(vision &amp; speech</a:t>
            </a:r>
            <a:r>
              <a:rPr lang="en-US" altLang="en-US" sz="2400" dirty="0" smtClean="0"/>
              <a:t>) , Bahasa </a:t>
            </a:r>
            <a:r>
              <a:rPr lang="en-US" altLang="en-US" sz="2400" dirty="0" err="1"/>
              <a:t>alami</a:t>
            </a:r>
            <a:r>
              <a:rPr lang="en-US" altLang="en-US" sz="2400" dirty="0"/>
              <a:t> (</a:t>
            </a:r>
            <a:r>
              <a:rPr lang="en-US" altLang="en-US" sz="2400" i="1" dirty="0"/>
              <a:t>understanding, generation &amp; translation</a:t>
            </a:r>
            <a:r>
              <a:rPr lang="en-US" altLang="en-US" sz="2400" dirty="0" smtClean="0"/>
              <a:t>), </a:t>
            </a:r>
            <a:r>
              <a:rPr lang="en-US" altLang="en-US" sz="2400" dirty="0" err="1" smtClean="0"/>
              <a:t>Pemikiran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yang </a:t>
            </a:r>
            <a:r>
              <a:rPr lang="en-US" altLang="en-US" sz="2400" dirty="0" err="1"/>
              <a:t>bersifat</a:t>
            </a:r>
            <a:r>
              <a:rPr lang="en-US" altLang="en-US" sz="2400" dirty="0"/>
              <a:t> </a:t>
            </a:r>
            <a:r>
              <a:rPr lang="en-US" altLang="en-US" sz="2400" i="1" dirty="0" smtClean="0"/>
              <a:t>commonsense, </a:t>
            </a:r>
            <a:r>
              <a:rPr lang="en-US" altLang="en-US" sz="2400" dirty="0" smtClean="0"/>
              <a:t>Robot </a:t>
            </a:r>
            <a:r>
              <a:rPr lang="en-US" altLang="en-US" sz="2400" dirty="0"/>
              <a:t>control</a:t>
            </a:r>
          </a:p>
          <a:p>
            <a:r>
              <a:rPr lang="en-US" altLang="en-US" sz="2400" b="1" i="1" dirty="0" smtClean="0"/>
              <a:t>Formal </a:t>
            </a:r>
            <a:r>
              <a:rPr lang="en-US" altLang="en-US" sz="2400" b="1" i="1" dirty="0"/>
              <a:t>Task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</a:t>
            </a:r>
            <a:r>
              <a:rPr lang="en-US" altLang="en-US" sz="2400" dirty="0" err="1" smtClean="0"/>
              <a:t>Permainan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/ </a:t>
            </a:r>
            <a:r>
              <a:rPr lang="en-US" altLang="en-US" sz="2400" dirty="0" smtClean="0"/>
              <a:t>Games, </a:t>
            </a:r>
            <a:r>
              <a:rPr lang="en-US" altLang="en-US" sz="2400" dirty="0" err="1" smtClean="0"/>
              <a:t>Matematika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(</a:t>
            </a:r>
            <a:r>
              <a:rPr lang="en-US" altLang="en-US" sz="2400" dirty="0" err="1"/>
              <a:t>Geometri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logika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kalkulus</a:t>
            </a:r>
            <a:r>
              <a:rPr lang="en-US" altLang="en-US" sz="2400" dirty="0"/>
              <a:t> integral, </a:t>
            </a:r>
            <a:r>
              <a:rPr lang="en-US" altLang="en-US" sz="2400" dirty="0" err="1"/>
              <a:t>pembuktian</a:t>
            </a:r>
            <a:r>
              <a:rPr lang="en-US" altLang="en-US" sz="2400" dirty="0" smtClean="0"/>
              <a:t>)</a:t>
            </a:r>
          </a:p>
          <a:p>
            <a:r>
              <a:rPr lang="en-US" altLang="en-US" sz="2400" b="1" i="1" dirty="0" smtClean="0"/>
              <a:t>Expert </a:t>
            </a:r>
            <a:r>
              <a:rPr lang="en-US" altLang="en-US" sz="2400" b="1" i="1" dirty="0"/>
              <a:t>Task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</a:t>
            </a:r>
            <a:r>
              <a:rPr lang="en-US" altLang="en-US" sz="2400" dirty="0" err="1" smtClean="0"/>
              <a:t>Analisis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finansial</a:t>
            </a:r>
            <a:r>
              <a:rPr lang="en-US" altLang="en-US" sz="2400" dirty="0" smtClean="0"/>
              <a:t>, </a:t>
            </a:r>
            <a:r>
              <a:rPr lang="en-US" altLang="en-US" sz="2400" dirty="0" err="1" smtClean="0"/>
              <a:t>Analisis</a:t>
            </a:r>
            <a:r>
              <a:rPr lang="en-US" altLang="en-US" sz="2400" dirty="0" smtClean="0"/>
              <a:t> medical, </a:t>
            </a:r>
            <a:r>
              <a:rPr lang="en-US" altLang="en-US" sz="2400" dirty="0" err="1" smtClean="0"/>
              <a:t>Analisis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ilmu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pengetahuan</a:t>
            </a:r>
            <a:r>
              <a:rPr lang="en-US" altLang="en-US" sz="2400" dirty="0" smtClean="0"/>
              <a:t>, </a:t>
            </a:r>
            <a:r>
              <a:rPr lang="en-US" altLang="en-US" sz="2400" dirty="0" err="1" smtClean="0"/>
              <a:t>Rekayasa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(design, </a:t>
            </a:r>
            <a:r>
              <a:rPr lang="en-US" altLang="en-US" sz="2400" dirty="0" err="1"/>
              <a:t>pencarian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kegagalan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perencanaan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manufaktur</a:t>
            </a:r>
            <a:r>
              <a:rPr lang="en-US" altLang="en-US" sz="2400" dirty="0"/>
              <a:t>)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30403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Arti</a:t>
            </a:r>
            <a:r>
              <a:rPr lang="en-US" altLang="en-US" dirty="0"/>
              <a:t> </a:t>
            </a:r>
            <a:r>
              <a:rPr lang="en-US" altLang="en-US" dirty="0" err="1"/>
              <a:t>Kecerdasan</a:t>
            </a:r>
            <a:endParaRPr lang="en-US" alt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 dirty="0" err="1">
                <a:sym typeface="Wingdings" panose="05000000000000000000" pitchFamily="2" charset="2"/>
              </a:rPr>
              <a:t>kemampuan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untuk</a:t>
            </a:r>
            <a:r>
              <a:rPr lang="en-US" altLang="en-US" sz="2800" dirty="0">
                <a:sym typeface="Wingdings" panose="05000000000000000000" pitchFamily="2" charset="2"/>
              </a:rPr>
              <a:t>  …</a:t>
            </a:r>
          </a:p>
          <a:p>
            <a:pPr marL="349250" indent="-349250">
              <a:buFont typeface="Wingdings" panose="05000000000000000000" pitchFamily="2" charset="2"/>
              <a:buChar char="q"/>
            </a:pPr>
            <a:r>
              <a:rPr lang="en-US" altLang="en-US" sz="2800" dirty="0" err="1">
                <a:sym typeface="Wingdings" panose="05000000000000000000" pitchFamily="2" charset="2"/>
              </a:rPr>
              <a:t>belajar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atau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mengerti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dari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pengalaman</a:t>
            </a:r>
            <a:r>
              <a:rPr lang="en-US" altLang="en-US" sz="2800" dirty="0">
                <a:sym typeface="Wingdings" panose="05000000000000000000" pitchFamily="2" charset="2"/>
              </a:rPr>
              <a:t>,  </a:t>
            </a:r>
          </a:p>
          <a:p>
            <a:pPr marL="349250" indent="-349250">
              <a:buFont typeface="Wingdings" panose="05000000000000000000" pitchFamily="2" charset="2"/>
              <a:buChar char="q"/>
            </a:pPr>
            <a:r>
              <a:rPr lang="en-US" altLang="en-US" sz="2800" dirty="0" err="1">
                <a:sym typeface="Wingdings" panose="05000000000000000000" pitchFamily="2" charset="2"/>
              </a:rPr>
              <a:t>memahami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pesan</a:t>
            </a:r>
            <a:r>
              <a:rPr lang="en-US" altLang="en-US" sz="2800" dirty="0">
                <a:sym typeface="Wingdings" panose="05000000000000000000" pitchFamily="2" charset="2"/>
              </a:rPr>
              <a:t> yang </a:t>
            </a:r>
            <a:r>
              <a:rPr lang="en-US" altLang="en-US" sz="2800" dirty="0" err="1">
                <a:sym typeface="Wingdings" panose="05000000000000000000" pitchFamily="2" charset="2"/>
              </a:rPr>
              <a:t>kontradiktif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dan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ambigu</a:t>
            </a:r>
            <a:r>
              <a:rPr lang="en-US" altLang="en-US" sz="2800" dirty="0">
                <a:sym typeface="Wingdings" panose="05000000000000000000" pitchFamily="2" charset="2"/>
              </a:rPr>
              <a:t>,</a:t>
            </a:r>
          </a:p>
          <a:p>
            <a:pPr marL="349250" indent="-349250">
              <a:buFont typeface="Wingdings" panose="05000000000000000000" pitchFamily="2" charset="2"/>
              <a:buChar char="q"/>
            </a:pPr>
            <a:r>
              <a:rPr lang="en-US" altLang="en-US" sz="2800" dirty="0" err="1">
                <a:sym typeface="Wingdings" panose="05000000000000000000" pitchFamily="2" charset="2"/>
              </a:rPr>
              <a:t>menanggapi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dengan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cepat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dan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baik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atas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 smtClean="0">
                <a:sym typeface="Wingdings" panose="05000000000000000000" pitchFamily="2" charset="2"/>
              </a:rPr>
              <a:t>situasi</a:t>
            </a:r>
            <a:r>
              <a:rPr lang="en-US" altLang="en-US" sz="2800" dirty="0" smtClean="0">
                <a:sym typeface="Wingdings" panose="05000000000000000000" pitchFamily="2" charset="2"/>
              </a:rPr>
              <a:t> </a:t>
            </a:r>
            <a:r>
              <a:rPr lang="en-US" altLang="en-US" sz="2800" dirty="0">
                <a:sym typeface="Wingdings" panose="05000000000000000000" pitchFamily="2" charset="2"/>
              </a:rPr>
              <a:t>yang </a:t>
            </a:r>
            <a:r>
              <a:rPr lang="en-US" altLang="en-US" sz="2800" dirty="0" err="1">
                <a:sym typeface="Wingdings" panose="05000000000000000000" pitchFamily="2" charset="2"/>
              </a:rPr>
              <a:t>baru</a:t>
            </a:r>
            <a:r>
              <a:rPr lang="en-US" altLang="en-US" sz="2800" dirty="0">
                <a:sym typeface="Wingdings" panose="05000000000000000000" pitchFamily="2" charset="2"/>
              </a:rPr>
              <a:t>, </a:t>
            </a:r>
          </a:p>
          <a:p>
            <a:pPr marL="349250" indent="-349250">
              <a:buFont typeface="Wingdings" panose="05000000000000000000" pitchFamily="2" charset="2"/>
              <a:buChar char="q"/>
            </a:pPr>
            <a:r>
              <a:rPr lang="en-US" altLang="en-US" sz="2800" dirty="0" err="1">
                <a:sym typeface="Wingdings" panose="05000000000000000000" pitchFamily="2" charset="2"/>
              </a:rPr>
              <a:t>menggunakan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penalaran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dalam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memecahkan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masalah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serta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menyelesaikannya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dengan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efektif</a:t>
            </a:r>
            <a:endParaRPr lang="en-US" altLang="en-US" sz="2800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dirty="0" smtClean="0">
                <a:sym typeface="Wingdings" panose="05000000000000000000" pitchFamily="2" charset="2"/>
              </a:rPr>
              <a:t>       (</a:t>
            </a:r>
            <a:r>
              <a:rPr lang="en-US" altLang="en-US" sz="2800" i="1" dirty="0">
                <a:sym typeface="Wingdings" panose="05000000000000000000" pitchFamily="2" charset="2"/>
              </a:rPr>
              <a:t>Winston </a:t>
            </a:r>
            <a:r>
              <a:rPr lang="en-US" altLang="en-US" sz="2800" i="1" dirty="0" err="1">
                <a:sym typeface="Wingdings" panose="05000000000000000000" pitchFamily="2" charset="2"/>
              </a:rPr>
              <a:t>dan</a:t>
            </a:r>
            <a:r>
              <a:rPr lang="en-US" altLang="en-US" sz="2800" i="1" dirty="0">
                <a:sym typeface="Wingdings" panose="05000000000000000000" pitchFamily="2" charset="2"/>
              </a:rPr>
              <a:t> </a:t>
            </a:r>
            <a:r>
              <a:rPr lang="en-US" altLang="en-US" sz="2800" i="1" dirty="0" err="1">
                <a:sym typeface="Wingdings" panose="05000000000000000000" pitchFamily="2" charset="2"/>
              </a:rPr>
              <a:t>Pendergast</a:t>
            </a:r>
            <a:r>
              <a:rPr lang="en-US" altLang="en-US" sz="2800" i="1" dirty="0">
                <a:sym typeface="Wingdings" panose="05000000000000000000" pitchFamily="2" charset="2"/>
              </a:rPr>
              <a:t>, 1994</a:t>
            </a:r>
            <a:r>
              <a:rPr lang="en-US" altLang="en-US" sz="2800" dirty="0">
                <a:sym typeface="Wingdings" panose="05000000000000000000" pitchFamily="2" charset="2"/>
              </a:rPr>
              <a:t>)</a:t>
            </a:r>
            <a:endParaRPr lang="en-US" altLang="en-US" sz="2800" dirty="0"/>
          </a:p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0489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Kesimpulan</a:t>
            </a:r>
            <a:endParaRPr lang="en-US" altLang="en-US" dirty="0"/>
          </a:p>
        </p:txBody>
      </p:sp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err="1"/>
              <a:t>Kecerdasan</a:t>
            </a:r>
            <a:r>
              <a:rPr lang="en-US" altLang="en-US" dirty="0"/>
              <a:t> </a:t>
            </a:r>
            <a:r>
              <a:rPr lang="en-US" altLang="en-US" dirty="0" err="1"/>
              <a:t>buatan</a:t>
            </a:r>
            <a:r>
              <a:rPr lang="en-US" altLang="en-US" dirty="0"/>
              <a:t> </a:t>
            </a:r>
            <a:r>
              <a:rPr lang="en-US" altLang="en-US" dirty="0" err="1"/>
              <a:t>terdiri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knowledge base </a:t>
            </a:r>
            <a:r>
              <a:rPr lang="en-US" altLang="en-US" dirty="0" err="1"/>
              <a:t>dan</a:t>
            </a:r>
            <a:r>
              <a:rPr lang="en-US" altLang="en-US" dirty="0"/>
              <a:t> motor inference</a:t>
            </a:r>
          </a:p>
          <a:p>
            <a:r>
              <a:rPr lang="en-US" altLang="en-US" dirty="0" err="1"/>
              <a:t>Digunakan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membantu</a:t>
            </a:r>
            <a:r>
              <a:rPr lang="en-US" altLang="en-US" dirty="0"/>
              <a:t> </a:t>
            </a:r>
            <a:r>
              <a:rPr lang="en-US" altLang="en-US" dirty="0" err="1"/>
              <a:t>menyelesaikan</a:t>
            </a:r>
            <a:r>
              <a:rPr lang="en-US" altLang="en-US" dirty="0"/>
              <a:t> </a:t>
            </a:r>
            <a:r>
              <a:rPr lang="en-US" altLang="en-US" dirty="0" err="1"/>
              <a:t>permasalahan</a:t>
            </a:r>
            <a:r>
              <a:rPr lang="en-US" altLang="en-US" dirty="0"/>
              <a:t> </a:t>
            </a:r>
            <a:r>
              <a:rPr lang="en-US" altLang="en-US" dirty="0" err="1"/>
              <a:t>manusia</a:t>
            </a:r>
            <a:endParaRPr lang="en-US" altLang="en-US" dirty="0"/>
          </a:p>
          <a:p>
            <a:r>
              <a:rPr lang="en-US" altLang="en-US" dirty="0" err="1"/>
              <a:t>Kecerdasan</a:t>
            </a:r>
            <a:r>
              <a:rPr lang="en-US" altLang="en-US" dirty="0"/>
              <a:t> </a:t>
            </a:r>
            <a:r>
              <a:rPr lang="en-US" altLang="en-US" dirty="0" err="1"/>
              <a:t>buatan</a:t>
            </a:r>
            <a:r>
              <a:rPr lang="en-US" altLang="en-US" dirty="0"/>
              <a:t> </a:t>
            </a:r>
            <a:r>
              <a:rPr lang="en-US" altLang="en-US" dirty="0" err="1"/>
              <a:t>mengalami</a:t>
            </a:r>
            <a:r>
              <a:rPr lang="en-US" altLang="en-US" dirty="0"/>
              <a:t> </a:t>
            </a:r>
            <a:r>
              <a:rPr lang="en-US" altLang="en-US" dirty="0" err="1"/>
              <a:t>perkembangan</a:t>
            </a:r>
            <a:r>
              <a:rPr lang="en-US" altLang="en-US" dirty="0"/>
              <a:t> </a:t>
            </a:r>
            <a:r>
              <a:rPr lang="en-US" altLang="en-US" dirty="0" err="1"/>
              <a:t>terus</a:t>
            </a:r>
            <a:r>
              <a:rPr lang="en-US" altLang="en-US" dirty="0"/>
              <a:t> </a:t>
            </a:r>
            <a:r>
              <a:rPr lang="en-US" altLang="en-US" dirty="0" err="1"/>
              <a:t>menerus</a:t>
            </a:r>
            <a:r>
              <a:rPr lang="en-US" altLang="en-US" dirty="0"/>
              <a:t> </a:t>
            </a:r>
            <a:r>
              <a:rPr lang="en-US" altLang="en-US" dirty="0" err="1"/>
              <a:t>sampai</a:t>
            </a:r>
            <a:r>
              <a:rPr lang="en-US" altLang="en-US" dirty="0"/>
              <a:t> </a:t>
            </a:r>
            <a:r>
              <a:rPr lang="en-US" altLang="en-US" dirty="0" err="1"/>
              <a:t>saat</a:t>
            </a:r>
            <a:r>
              <a:rPr lang="en-US" altLang="en-US" dirty="0"/>
              <a:t> </a:t>
            </a:r>
            <a:r>
              <a:rPr lang="en-US" altLang="en-US" dirty="0" err="1"/>
              <a:t>ini</a:t>
            </a:r>
            <a:endParaRPr lang="en-US" altLang="en-US" dirty="0"/>
          </a:p>
          <a:p>
            <a:r>
              <a:rPr lang="en-US" altLang="en-US" dirty="0" err="1"/>
              <a:t>Semakin</a:t>
            </a:r>
            <a:r>
              <a:rPr lang="en-US" altLang="en-US" dirty="0"/>
              <a:t> </a:t>
            </a:r>
            <a:r>
              <a:rPr lang="en-US" altLang="en-US" dirty="0" err="1"/>
              <a:t>banyak</a:t>
            </a:r>
            <a:r>
              <a:rPr lang="en-US" altLang="en-US" dirty="0"/>
              <a:t> </a:t>
            </a:r>
            <a:r>
              <a:rPr lang="en-US" altLang="en-US" dirty="0" err="1"/>
              <a:t>objek</a:t>
            </a:r>
            <a:r>
              <a:rPr lang="en-US" altLang="en-US" dirty="0"/>
              <a:t> yang </a:t>
            </a:r>
            <a:r>
              <a:rPr lang="en-US" altLang="en-US" dirty="0" err="1"/>
              <a:t>mampu</a:t>
            </a:r>
            <a:r>
              <a:rPr lang="en-US" altLang="en-US" dirty="0"/>
              <a:t> </a:t>
            </a:r>
            <a:r>
              <a:rPr lang="en-US" altLang="en-US" dirty="0" err="1"/>
              <a:t>diselesaikan</a:t>
            </a:r>
            <a:r>
              <a:rPr lang="en-US" altLang="en-US" dirty="0"/>
              <a:t> </a:t>
            </a:r>
            <a:r>
              <a:rPr lang="en-US" altLang="en-US" dirty="0" err="1"/>
              <a:t>oleh</a:t>
            </a:r>
            <a:r>
              <a:rPr lang="en-US" altLang="en-US" dirty="0"/>
              <a:t> </a:t>
            </a:r>
            <a:r>
              <a:rPr lang="en-US" altLang="en-US" dirty="0" err="1"/>
              <a:t>Kecerdasan</a:t>
            </a:r>
            <a:r>
              <a:rPr lang="en-US" altLang="en-US" dirty="0"/>
              <a:t> </a:t>
            </a:r>
            <a:r>
              <a:rPr lang="en-US" altLang="en-US"/>
              <a:t>buatan</a:t>
            </a:r>
          </a:p>
        </p:txBody>
      </p:sp>
    </p:spTree>
    <p:extLst>
      <p:ext uri="{BB962C8B-B14F-4D97-AF65-F5344CB8AC3E}">
        <p14:creationId xmlns:p14="http://schemas.microsoft.com/office/powerpoint/2010/main" val="2449934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Apa</a:t>
            </a:r>
            <a:r>
              <a:rPr lang="en-US" altLang="en-US" dirty="0"/>
              <a:t> </a:t>
            </a:r>
            <a:r>
              <a:rPr lang="en-US" altLang="en-US" dirty="0" err="1"/>
              <a:t>itu</a:t>
            </a:r>
            <a:r>
              <a:rPr lang="en-US" altLang="en-US" dirty="0"/>
              <a:t> AI?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9250" indent="-349250"/>
            <a:r>
              <a:rPr lang="en-US" altLang="en-US" sz="2400" dirty="0" err="1"/>
              <a:t>Merupakan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kawasan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penelitian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aplikasi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instruksi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terkait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pemrograman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komputer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sesuatu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hal</a:t>
            </a:r>
            <a:r>
              <a:rPr lang="en-US" altLang="en-US" sz="2400" dirty="0"/>
              <a:t> - yang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pandangan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manusia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– </a:t>
            </a:r>
            <a:r>
              <a:rPr lang="en-US" altLang="en-US" sz="2400" dirty="0" err="1"/>
              <a:t>cerdas</a:t>
            </a:r>
            <a:r>
              <a:rPr lang="en-US" altLang="en-US" sz="2400" dirty="0"/>
              <a:t> (H. A. Simon [1987])</a:t>
            </a:r>
          </a:p>
          <a:p>
            <a:pPr marL="349250" indent="-349250"/>
            <a:endParaRPr lang="en-US" altLang="en-US" sz="2400" dirty="0"/>
          </a:p>
          <a:p>
            <a:pPr marL="349250" indent="-349250"/>
            <a:r>
              <a:rPr lang="en-US" altLang="en-US" sz="2400" dirty="0" err="1"/>
              <a:t>Sebuah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studi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tentang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bagaimana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membuat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komputer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hal-hal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oleh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manusia</a:t>
            </a:r>
            <a:r>
              <a:rPr lang="en-US" altLang="en-US" sz="2400" dirty="0"/>
              <a:t> (Rich and </a:t>
            </a:r>
            <a:r>
              <a:rPr lang="en-US" altLang="en-US" sz="2400" dirty="0" err="1"/>
              <a:t>Kinight</a:t>
            </a:r>
            <a:r>
              <a:rPr lang="en-US" altLang="en-US" sz="2400" dirty="0"/>
              <a:t> [1991])</a:t>
            </a:r>
          </a:p>
        </p:txBody>
      </p:sp>
    </p:spTree>
    <p:extLst>
      <p:ext uri="{BB962C8B-B14F-4D97-AF65-F5344CB8AC3E}">
        <p14:creationId xmlns:p14="http://schemas.microsoft.com/office/powerpoint/2010/main" val="1755155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Kategori</a:t>
            </a:r>
            <a:r>
              <a:rPr lang="en-US" altLang="en-US" dirty="0"/>
              <a:t> </a:t>
            </a:r>
            <a:r>
              <a:rPr lang="en-US" altLang="en-US" dirty="0" err="1"/>
              <a:t>Definisi</a:t>
            </a:r>
            <a:r>
              <a:rPr lang="en-US" altLang="en-US" dirty="0"/>
              <a:t> AI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 err="1"/>
              <a:t>Dikelompokkan</a:t>
            </a:r>
            <a:r>
              <a:rPr lang="en-US" altLang="en-US" dirty="0"/>
              <a:t> </a:t>
            </a:r>
            <a:r>
              <a:rPr lang="en-US" altLang="en-US" dirty="0" err="1"/>
              <a:t>menjadi</a:t>
            </a:r>
            <a:r>
              <a:rPr lang="en-US" altLang="en-US" dirty="0"/>
              <a:t> 4 </a:t>
            </a:r>
            <a:r>
              <a:rPr lang="en-US" altLang="en-US" dirty="0" err="1"/>
              <a:t>macam</a:t>
            </a:r>
            <a:r>
              <a:rPr lang="en-US" altLang="en-US" dirty="0"/>
              <a:t> </a:t>
            </a:r>
            <a:r>
              <a:rPr lang="en-US" altLang="en-US" dirty="0" smtClean="0"/>
              <a:t>: </a:t>
            </a:r>
          </a:p>
          <a:p>
            <a:pPr marL="349250" indent="-349250">
              <a:buFont typeface="Wingdings" panose="05000000000000000000" pitchFamily="2" charset="2"/>
              <a:buChar char="q"/>
            </a:pPr>
            <a:r>
              <a:rPr lang="en-US" altLang="en-US" i="1" dirty="0" smtClean="0"/>
              <a:t>Systems that think like humans</a:t>
            </a:r>
          </a:p>
          <a:p>
            <a:pPr marL="349250" indent="-349250">
              <a:buFont typeface="Wingdings" panose="05000000000000000000" pitchFamily="2" charset="2"/>
              <a:buChar char="q"/>
            </a:pPr>
            <a:r>
              <a:rPr lang="en-US" altLang="en-US" i="1" dirty="0" smtClean="0"/>
              <a:t>Systems that act like humans</a:t>
            </a:r>
          </a:p>
          <a:p>
            <a:pPr marL="349250" indent="-349250">
              <a:buFont typeface="Wingdings" panose="05000000000000000000" pitchFamily="2" charset="2"/>
              <a:buChar char="q"/>
            </a:pPr>
            <a:r>
              <a:rPr lang="en-US" altLang="en-US" i="1" dirty="0" smtClean="0"/>
              <a:t>Systems that think rationally</a:t>
            </a:r>
          </a:p>
          <a:p>
            <a:pPr marL="349250" indent="-349250">
              <a:buFont typeface="Wingdings" panose="05000000000000000000" pitchFamily="2" charset="2"/>
              <a:buChar char="q"/>
            </a:pPr>
            <a:r>
              <a:rPr lang="en-US" altLang="en-US" i="1" dirty="0" smtClean="0"/>
              <a:t>System that act rationally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en-US" dirty="0" smtClean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9538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551283" y="242094"/>
            <a:ext cx="7646988" cy="450850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id-ID" sz="2400" dirty="0" smtClean="0">
                <a:solidFill>
                  <a:srgbClr val="FF0000"/>
                </a:solidFill>
                <a:latin typeface="+mn-lt"/>
              </a:rPr>
              <a:t>Pengertian Artificial Intelligence</a:t>
            </a:r>
            <a:endParaRPr lang="id-ID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91662" y="3273226"/>
            <a:ext cx="7467600" cy="450850"/>
          </a:xfrm>
          <a:prstGeom prst="rect">
            <a:avLst/>
          </a:prstGeom>
        </p:spPr>
        <p:txBody>
          <a:bodyPr anchor="b">
            <a:normAutofit fontScale="97500"/>
          </a:bodyPr>
          <a:lstStyle>
            <a:defPPr>
              <a:defRPr lang="id-ID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id-ID" sz="2400" dirty="0" smtClean="0">
                <a:solidFill>
                  <a:srgbClr val="0070C0"/>
                </a:solidFill>
                <a:latin typeface="+mn-lt"/>
              </a:rPr>
              <a:t>Berfikir Seperti Manusia</a:t>
            </a:r>
            <a:endParaRPr lang="id-ID" sz="24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91662" y="4016560"/>
            <a:ext cx="9059162" cy="2447925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lang="id-ID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 marL="342900" indent="-342900" algn="just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id-ID" sz="2000" dirty="0" smtClean="0">
                <a:latin typeface="+mn-lt"/>
              </a:rPr>
              <a:t>Diperlukan suatu cara untuk mengetahui bagaimana manusia berfikir</a:t>
            </a:r>
          </a:p>
          <a:p>
            <a:pPr marL="342900" indent="-342900" algn="just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id-ID" sz="2000" dirty="0" smtClean="0">
                <a:latin typeface="+mn-lt"/>
              </a:rPr>
              <a:t>Diperlukan pemahaman tentang bagaimana pikiran manusia bekerja</a:t>
            </a:r>
            <a:r>
              <a:rPr lang="en-US" sz="2000" dirty="0" smtClean="0">
                <a:latin typeface="+mn-lt"/>
              </a:rPr>
              <a:t> </a:t>
            </a:r>
            <a:r>
              <a:rPr lang="id-ID" sz="2000" dirty="0" smtClean="0">
                <a:latin typeface="+mn-lt"/>
              </a:rPr>
              <a:t>Bagaimana Caranya ?</a:t>
            </a:r>
          </a:p>
          <a:p>
            <a:pPr marL="342900" indent="-342900" algn="just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id-ID" sz="2000" dirty="0" smtClean="0">
                <a:latin typeface="+mn-lt"/>
              </a:rPr>
              <a:t>Melalui introspeksi atau mawasdiri, mencoba menangkap bagaimana pikiran kita berjalan</a:t>
            </a:r>
          </a:p>
          <a:p>
            <a:pPr marL="342900" indent="-342900" algn="just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id-ID" sz="2000" dirty="0" smtClean="0">
                <a:latin typeface="+mn-lt"/>
              </a:rPr>
              <a:t>Melalui percobaan psikologis.</a:t>
            </a:r>
          </a:p>
          <a:p>
            <a:pPr marL="365760" lvl="1" indent="0" algn="just" fontAlgn="auto">
              <a:spcAft>
                <a:spcPts val="0"/>
              </a:spcAft>
              <a:buFont typeface="Wingdings 2"/>
              <a:buNone/>
              <a:defRPr/>
            </a:pPr>
            <a:endParaRPr lang="id-ID" sz="1800" dirty="0" smtClean="0">
              <a:latin typeface="+mn-lt"/>
            </a:endParaRPr>
          </a:p>
          <a:p>
            <a:pPr algn="just" fontAlgn="auto">
              <a:spcAft>
                <a:spcPts val="0"/>
              </a:spcAft>
              <a:defRPr/>
            </a:pPr>
            <a:endParaRPr lang="id-ID" sz="1800" dirty="0" smtClean="0">
              <a:latin typeface="+mn-lt"/>
            </a:endParaRPr>
          </a:p>
          <a:p>
            <a:pPr marL="365760" lvl="1" indent="0" algn="just" fontAlgn="auto">
              <a:spcAft>
                <a:spcPts val="0"/>
              </a:spcAft>
              <a:buFont typeface="Wingdings 2"/>
              <a:buNone/>
              <a:defRPr/>
            </a:pPr>
            <a:endParaRPr lang="id-ID" sz="1800" dirty="0" smtClean="0">
              <a:latin typeface="+mn-lt"/>
            </a:endParaRPr>
          </a:p>
          <a:p>
            <a:pPr algn="just" fontAlgn="auto">
              <a:spcAft>
                <a:spcPts val="0"/>
              </a:spcAft>
              <a:defRPr/>
            </a:pPr>
            <a:endParaRPr lang="id-ID" sz="1800" dirty="0" smtClean="0">
              <a:latin typeface="+mn-lt"/>
            </a:endParaRPr>
          </a:p>
          <a:p>
            <a:pPr marL="365760" lvl="1" indent="0" algn="just" fontAlgn="auto">
              <a:spcAft>
                <a:spcPts val="0"/>
              </a:spcAft>
              <a:buFont typeface="Wingdings 2"/>
              <a:buNone/>
              <a:defRPr/>
            </a:pPr>
            <a:endParaRPr lang="id-ID" sz="3700" dirty="0" smtClean="0">
              <a:latin typeface="+mn-lt"/>
            </a:endParaRPr>
          </a:p>
          <a:p>
            <a:pPr marL="365760" lvl="1" indent="0" algn="just" fontAlgn="auto">
              <a:spcAft>
                <a:spcPts val="0"/>
              </a:spcAft>
              <a:buFont typeface="Wingdings 2"/>
              <a:buNone/>
              <a:defRPr/>
            </a:pPr>
            <a:endParaRPr lang="id-ID" sz="1800" dirty="0" smtClean="0">
              <a:latin typeface="+mn-lt"/>
            </a:endParaRPr>
          </a:p>
          <a:p>
            <a:pPr marL="365760" lvl="1" indent="0" algn="just" fontAlgn="auto">
              <a:spcAft>
                <a:spcPts val="0"/>
              </a:spcAft>
              <a:buFont typeface="Wingdings 2"/>
              <a:buNone/>
              <a:defRPr/>
            </a:pPr>
            <a:endParaRPr lang="id-ID" sz="1800" dirty="0" smtClean="0">
              <a:latin typeface="+mn-lt"/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816" y="1075928"/>
            <a:ext cx="610235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9910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380456" y="4338124"/>
            <a:ext cx="7646988" cy="450850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id-ID" sz="2400" dirty="0" smtClean="0">
                <a:latin typeface="+mn-lt"/>
              </a:rPr>
              <a:t>Bertindak Rasional</a:t>
            </a:r>
            <a:endParaRPr lang="id-ID" sz="2400" dirty="0">
              <a:latin typeface="+mn-lt"/>
            </a:endParaRPr>
          </a:p>
        </p:txBody>
      </p:sp>
      <p:sp>
        <p:nvSpPr>
          <p:cNvPr id="5" name="Content Placeholder 2"/>
          <p:cNvSpPr>
            <a:spLocks noGrp="1"/>
          </p:cNvSpPr>
          <p:nvPr/>
        </p:nvSpPr>
        <p:spPr bwMode="auto">
          <a:xfrm>
            <a:off x="2559844" y="4926620"/>
            <a:ext cx="74676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62500" lnSpcReduction="20000"/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id-ID" sz="3400" dirty="0" smtClean="0"/>
              <a:t>Bertindak secara rasional artinya bertindak didalam upaya mencapai tujuan (Goal).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id-ID" sz="3400" dirty="0" smtClean="0"/>
              <a:t>Di dalam lingkungan yang rumit tidaklah mungkin mendapatkan rasionalitas sempurna yang selalu melakukan sesuatu dengan benar</a:t>
            </a:r>
          </a:p>
          <a:p>
            <a:pPr marL="365760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3400" dirty="0" smtClean="0"/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id-ID" sz="1800" dirty="0"/>
          </a:p>
          <a:p>
            <a:pPr marL="365760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3700" dirty="0" smtClean="0"/>
          </a:p>
          <a:p>
            <a:pPr marL="365760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1800" dirty="0"/>
          </a:p>
          <a:p>
            <a:pPr marL="365760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d-ID" sz="1800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10567" y="150298"/>
            <a:ext cx="7467600" cy="449263"/>
          </a:xfrm>
          <a:prstGeom prst="rect">
            <a:avLst/>
          </a:prstGeom>
        </p:spPr>
        <p:txBody>
          <a:bodyPr anchor="b">
            <a:normAutofit fontScale="97500"/>
          </a:bodyPr>
          <a:lstStyle>
            <a:defPPr>
              <a:defRPr lang="id-ID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id-ID" sz="2400" dirty="0" smtClean="0">
                <a:solidFill>
                  <a:srgbClr val="0070C0"/>
                </a:solidFill>
                <a:latin typeface="+mn-lt"/>
              </a:rPr>
              <a:t>Berfikir Rasional</a:t>
            </a:r>
            <a:endParaRPr lang="id-ID" sz="24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32375" y="796411"/>
            <a:ext cx="9973189" cy="2767060"/>
          </a:xfrm>
          <a:prstGeom prst="rect">
            <a:avLst/>
          </a:prstGeom>
        </p:spPr>
        <p:txBody>
          <a:bodyPr>
            <a:normAutofit lnSpcReduction="10000"/>
          </a:bodyPr>
          <a:lstStyle>
            <a:defPPr>
              <a:defRPr lang="id-ID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entury Schoolbook" panose="020406040505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 marL="285750" indent="-285750" algn="just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id-ID" sz="2000" dirty="0" smtClean="0">
                <a:latin typeface="+mn-lt"/>
              </a:rPr>
              <a:t>Cara berfikirnya memenuhi aturan logika yang dibangun oleh Aristotles</a:t>
            </a:r>
          </a:p>
          <a:p>
            <a:pPr marL="800100" lvl="1" indent="-3429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 smtClean="0">
                <a:latin typeface="+mn-lt"/>
              </a:rPr>
              <a:t>Pola struktur argumentasi yang selalu memberi konklusi yang benar bila premis benar</a:t>
            </a:r>
          </a:p>
          <a:p>
            <a:pPr marL="800100" lvl="1" indent="-3429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 smtClean="0">
                <a:latin typeface="+mn-lt"/>
              </a:rPr>
              <a:t>Menjadi dasar bidang logika</a:t>
            </a:r>
          </a:p>
          <a:p>
            <a:pPr marL="285750" indent="-285750" algn="just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id-ID" sz="2000" dirty="0" smtClean="0">
                <a:latin typeface="+mn-lt"/>
              </a:rPr>
              <a:t>Tradisi logistik dalam AI adalah membangun program yang menghasilkan solusi berdasarkan logika</a:t>
            </a:r>
          </a:p>
          <a:p>
            <a:pPr marL="285750" indent="-285750" algn="just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id-ID" sz="2000" dirty="0" smtClean="0">
                <a:latin typeface="+mn-lt"/>
              </a:rPr>
              <a:t>Problem</a:t>
            </a:r>
          </a:p>
          <a:p>
            <a:pPr marL="800100" lvl="1" indent="-3429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 smtClean="0">
                <a:latin typeface="+mn-lt"/>
              </a:rPr>
              <a:t>Pengetahuan informal sukar diuraikan dan dinyatakan</a:t>
            </a:r>
          </a:p>
          <a:p>
            <a:pPr marL="800100" lvl="1" indent="-3429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 smtClean="0">
                <a:latin typeface="+mn-lt"/>
              </a:rPr>
              <a:t>Dalam bentuk notasi logika formal</a:t>
            </a:r>
          </a:p>
          <a:p>
            <a:pPr marL="800100" lvl="1" indent="-3429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 smtClean="0">
                <a:latin typeface="+mn-lt"/>
              </a:rPr>
              <a:t>Penyelesaian secara prinsip vs praktis</a:t>
            </a:r>
          </a:p>
          <a:p>
            <a:pPr marL="365760" lvl="1" indent="0" algn="just" fontAlgn="auto">
              <a:spcAft>
                <a:spcPts val="0"/>
              </a:spcAft>
              <a:buFont typeface="Wingdings 2"/>
              <a:buNone/>
              <a:defRPr/>
            </a:pPr>
            <a:endParaRPr lang="id-ID" sz="1800" dirty="0" smtClean="0">
              <a:latin typeface="+mn-lt"/>
            </a:endParaRPr>
          </a:p>
          <a:p>
            <a:pPr algn="just" fontAlgn="auto">
              <a:spcAft>
                <a:spcPts val="0"/>
              </a:spcAft>
              <a:defRPr/>
            </a:pPr>
            <a:endParaRPr lang="id-ID" sz="1800" dirty="0" smtClean="0">
              <a:latin typeface="+mn-lt"/>
            </a:endParaRPr>
          </a:p>
          <a:p>
            <a:pPr marL="365760" lvl="1" indent="0" algn="just" fontAlgn="auto">
              <a:spcAft>
                <a:spcPts val="0"/>
              </a:spcAft>
              <a:buFont typeface="Wingdings 2"/>
              <a:buNone/>
              <a:defRPr/>
            </a:pPr>
            <a:endParaRPr lang="id-ID" sz="1800" dirty="0" smtClean="0">
              <a:latin typeface="+mn-lt"/>
            </a:endParaRPr>
          </a:p>
          <a:p>
            <a:pPr algn="just" fontAlgn="auto">
              <a:spcAft>
                <a:spcPts val="0"/>
              </a:spcAft>
              <a:defRPr/>
            </a:pPr>
            <a:endParaRPr lang="id-ID" sz="1800" dirty="0" smtClean="0">
              <a:latin typeface="+mn-lt"/>
            </a:endParaRPr>
          </a:p>
          <a:p>
            <a:pPr marL="365760" lvl="1" indent="0" algn="just" fontAlgn="auto">
              <a:spcAft>
                <a:spcPts val="0"/>
              </a:spcAft>
              <a:buFont typeface="Wingdings 2"/>
              <a:buNone/>
              <a:defRPr/>
            </a:pPr>
            <a:endParaRPr lang="id-ID" sz="18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30966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Detail </a:t>
            </a:r>
            <a:r>
              <a:rPr lang="en-US" altLang="en-US" dirty="0" err="1"/>
              <a:t>Kecerdasan</a:t>
            </a:r>
            <a:r>
              <a:rPr lang="en-US" altLang="en-US" dirty="0"/>
              <a:t> </a:t>
            </a:r>
            <a:r>
              <a:rPr lang="en-US" altLang="en-US" dirty="0" err="1"/>
              <a:t>Buatan</a:t>
            </a:r>
            <a:endParaRPr lang="en-US" altLang="en-US" dirty="0"/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9250" indent="-349250">
              <a:buFont typeface="Wingdings" panose="05000000000000000000" pitchFamily="2" charset="2"/>
              <a:buChar char="q"/>
            </a:pPr>
            <a:r>
              <a:rPr lang="en-US" altLang="en-US" sz="2400" b="1" i="1" dirty="0" err="1"/>
              <a:t>Sudut</a:t>
            </a:r>
            <a:r>
              <a:rPr lang="en-US" altLang="en-US" sz="2400" b="1" i="1" dirty="0"/>
              <a:t> Pandang </a:t>
            </a:r>
            <a:r>
              <a:rPr lang="en-US" altLang="en-US" sz="2400" b="1" i="1" dirty="0" err="1"/>
              <a:t>Kecerdasan</a:t>
            </a:r>
            <a:endParaRPr lang="en-US" altLang="en-US" sz="2400" b="1" i="1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</a:t>
            </a:r>
            <a:r>
              <a:rPr lang="en-US" altLang="en-US" sz="2400" dirty="0" err="1"/>
              <a:t>Kecerdasan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buatan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mampu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membuat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mesin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cerdas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berbuat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seperti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manusia</a:t>
            </a:r>
            <a:r>
              <a:rPr lang="en-US" altLang="en-US" sz="2400" dirty="0"/>
              <a:t>)</a:t>
            </a:r>
          </a:p>
          <a:p>
            <a:pPr marL="349250" indent="-349250">
              <a:buFont typeface="Wingdings" panose="05000000000000000000" pitchFamily="2" charset="2"/>
              <a:buChar char="q"/>
            </a:pPr>
            <a:r>
              <a:rPr lang="en-US" altLang="en-US" sz="2400" b="1" i="1" dirty="0" err="1" smtClean="0"/>
              <a:t>Sudut</a:t>
            </a:r>
            <a:r>
              <a:rPr lang="en-US" altLang="en-US" sz="2400" b="1" i="1" dirty="0" smtClean="0"/>
              <a:t> </a:t>
            </a:r>
            <a:r>
              <a:rPr lang="en-US" altLang="en-US" sz="2400" b="1" i="1" dirty="0"/>
              <a:t>Pandang </a:t>
            </a:r>
            <a:r>
              <a:rPr lang="en-US" altLang="en-US" sz="2400" b="1" i="1" dirty="0" err="1"/>
              <a:t>Penelitian</a:t>
            </a:r>
            <a:endParaRPr lang="en-US" altLang="en-US" sz="2400" b="1" i="1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</a:t>
            </a:r>
            <a:r>
              <a:rPr lang="en-US" altLang="en-US" sz="2400" dirty="0" err="1"/>
              <a:t>Kecerdasan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buatan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studi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bagaimana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membuat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komputer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sesuatu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sebaik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manusia</a:t>
            </a:r>
            <a:endParaRPr lang="en-US" altLang="en-US" sz="2400" dirty="0" smtClean="0"/>
          </a:p>
          <a:p>
            <a:pPr marL="349250" indent="-349250">
              <a:buFont typeface="Wingdings" panose="05000000000000000000" pitchFamily="2" charset="2"/>
              <a:buChar char="q"/>
            </a:pPr>
            <a:r>
              <a:rPr lang="en-US" altLang="en-US" sz="2400" b="1" i="1" dirty="0" err="1"/>
              <a:t>Sudut</a:t>
            </a:r>
            <a:r>
              <a:rPr lang="en-US" altLang="en-US" sz="2400" b="1" i="1" dirty="0"/>
              <a:t> Pandang </a:t>
            </a:r>
            <a:r>
              <a:rPr lang="en-US" altLang="en-US" sz="2400" b="1" i="1" dirty="0" err="1"/>
              <a:t>Bisnis</a:t>
            </a:r>
            <a:endParaRPr lang="en-US" altLang="en-US" sz="2400" b="1" i="1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</a:t>
            </a:r>
            <a:r>
              <a:rPr lang="en-US" altLang="en-US" sz="2400" dirty="0" err="1"/>
              <a:t>Kecerdasan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buatan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kumpulan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peralatan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sangat</a:t>
            </a:r>
            <a:r>
              <a:rPr lang="en-US" altLang="en-US" sz="2400" dirty="0"/>
              <a:t> powerful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metodologis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menyelesaikan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bisnis</a:t>
            </a:r>
            <a:endParaRPr lang="en-US" altLang="en-US" sz="2400" dirty="0"/>
          </a:p>
          <a:p>
            <a:pPr marL="349250" indent="-349250">
              <a:buFont typeface="Wingdings" panose="05000000000000000000" pitchFamily="2" charset="2"/>
              <a:buChar char="q"/>
            </a:pPr>
            <a:r>
              <a:rPr lang="en-US" altLang="en-US" sz="2400" b="1" i="1" dirty="0" err="1" smtClean="0"/>
              <a:t>Sudut</a:t>
            </a:r>
            <a:r>
              <a:rPr lang="en-US" altLang="en-US" sz="2400" b="1" i="1" dirty="0" smtClean="0"/>
              <a:t> </a:t>
            </a:r>
            <a:r>
              <a:rPr lang="en-US" altLang="en-US" sz="2400" b="1" i="1" dirty="0"/>
              <a:t>Pandang </a:t>
            </a:r>
            <a:r>
              <a:rPr lang="en-US" altLang="en-US" sz="2400" b="1" i="1" dirty="0" err="1"/>
              <a:t>Pemrogram</a:t>
            </a:r>
            <a:endParaRPr lang="en-US" altLang="en-US" sz="2400" b="1" i="1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</a:t>
            </a:r>
            <a:r>
              <a:rPr lang="en-US" altLang="en-US" sz="2400" dirty="0" err="1"/>
              <a:t>Kecerdasan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buatan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meliputi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studi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tentang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pemrograman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simbolik</a:t>
            </a:r>
            <a:r>
              <a:rPr lang="en-US" altLang="en-US" sz="2400" dirty="0"/>
              <a:t>, </a:t>
            </a:r>
            <a:r>
              <a:rPr lang="en-US" altLang="en-US" sz="2400" i="1" dirty="0"/>
              <a:t>problem solving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pencarian</a:t>
            </a:r>
            <a:r>
              <a:rPr lang="en-US" altLang="en-US" sz="2400" dirty="0"/>
              <a:t> (</a:t>
            </a:r>
            <a:r>
              <a:rPr lang="en-US" altLang="en-US" sz="2400" i="1" dirty="0"/>
              <a:t>searching</a:t>
            </a:r>
            <a:r>
              <a:rPr lang="en-US" altLang="en-US" sz="2400" dirty="0"/>
              <a:t>)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9799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 </a:t>
            </a:r>
            <a:r>
              <a:rPr lang="en-US" altLang="en-US" dirty="0" err="1"/>
              <a:t>Bagian</a:t>
            </a:r>
            <a:r>
              <a:rPr lang="en-US" altLang="en-US" dirty="0"/>
              <a:t> </a:t>
            </a:r>
            <a:r>
              <a:rPr lang="en-US" altLang="en-US" dirty="0" err="1"/>
              <a:t>Utama</a:t>
            </a:r>
            <a:r>
              <a:rPr lang="en-US" altLang="en-US" dirty="0"/>
              <a:t> AI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3200" b="1" i="1" dirty="0"/>
              <a:t>Basis </a:t>
            </a:r>
            <a:r>
              <a:rPr lang="en-US" altLang="en-US" sz="3200" b="1" i="1" dirty="0" err="1"/>
              <a:t>Pengetahuan</a:t>
            </a:r>
            <a:r>
              <a:rPr lang="en-US" altLang="en-US" sz="3200" b="1" i="1" dirty="0"/>
              <a:t> (knowledge base)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/>
              <a:t>	</a:t>
            </a:r>
            <a:r>
              <a:rPr lang="en-US" altLang="en-US" sz="3200" dirty="0" err="1"/>
              <a:t>berisi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fakta-fakta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teori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pemikiran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hubungan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komponen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satu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dengan</a:t>
            </a:r>
            <a:r>
              <a:rPr lang="en-US" altLang="en-US" sz="3200" dirty="0"/>
              <a:t> yang </a:t>
            </a:r>
            <a:r>
              <a:rPr lang="en-US" altLang="en-US" sz="3200" dirty="0" err="1"/>
              <a:t>lainnya</a:t>
            </a:r>
            <a:endParaRPr lang="en-US" altLang="en-US" sz="3200" dirty="0"/>
          </a:p>
          <a:p>
            <a:r>
              <a:rPr lang="en-US" altLang="en-US" sz="3200" b="1" i="1" dirty="0" smtClean="0"/>
              <a:t>Motor </a:t>
            </a:r>
            <a:r>
              <a:rPr lang="en-US" altLang="en-US" sz="3200" b="1" i="1" dirty="0" err="1"/>
              <a:t>Inferensi</a:t>
            </a:r>
            <a:r>
              <a:rPr lang="en-US" altLang="en-US" sz="3200" b="1" i="1" dirty="0"/>
              <a:t> (inference engine)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/>
              <a:t>	</a:t>
            </a:r>
            <a:r>
              <a:rPr lang="en-US" altLang="en-US" sz="3200" dirty="0" err="1"/>
              <a:t>Kemampuan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menarik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kesimpulan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berdasar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pengalaman</a:t>
            </a:r>
            <a:r>
              <a:rPr lang="en-US" altLang="en-US" sz="3200" dirty="0"/>
              <a:t>. </a:t>
            </a:r>
            <a:r>
              <a:rPr lang="en-US" altLang="en-US" sz="3200" dirty="0" err="1"/>
              <a:t>Berkaitan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dengan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representasi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duplikasi</a:t>
            </a:r>
            <a:r>
              <a:rPr lang="en-US" altLang="en-US" sz="3200" dirty="0"/>
              <a:t> proses </a:t>
            </a:r>
            <a:r>
              <a:rPr lang="en-US" altLang="en-US" sz="3200" dirty="0" err="1"/>
              <a:t>tersebut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melalui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mesin</a:t>
            </a:r>
            <a:r>
              <a:rPr lang="en-US" altLang="en-US" sz="3200" dirty="0"/>
              <a:t> (</a:t>
            </a:r>
            <a:r>
              <a:rPr lang="en-US" altLang="en-US" sz="3200" dirty="0" err="1"/>
              <a:t>misalnya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komputer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dan</a:t>
            </a:r>
            <a:r>
              <a:rPr lang="en-US" altLang="en-US" sz="3200" dirty="0"/>
              <a:t> robot).</a:t>
            </a:r>
          </a:p>
        </p:txBody>
      </p:sp>
    </p:spTree>
    <p:extLst>
      <p:ext uri="{BB962C8B-B14F-4D97-AF65-F5344CB8AC3E}">
        <p14:creationId xmlns:p14="http://schemas.microsoft.com/office/powerpoint/2010/main" val="20526488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1277</Words>
  <Application>Microsoft Office PowerPoint</Application>
  <PresentationFormat>Widescreen</PresentationFormat>
  <Paragraphs>213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Calibri Light</vt:lpstr>
      <vt:lpstr>Century Schoolbook</vt:lpstr>
      <vt:lpstr>Wingdings</vt:lpstr>
      <vt:lpstr>Wingdings 2</vt:lpstr>
      <vt:lpstr>Office Theme</vt:lpstr>
      <vt:lpstr>KECERDASAN BUATAN</vt:lpstr>
      <vt:lpstr>Pendahuluan</vt:lpstr>
      <vt:lpstr>Arti Kecerdasan</vt:lpstr>
      <vt:lpstr>Apa itu AI?</vt:lpstr>
      <vt:lpstr>Kategori Definisi AI</vt:lpstr>
      <vt:lpstr>PowerPoint Presentation</vt:lpstr>
      <vt:lpstr>PowerPoint Presentation</vt:lpstr>
      <vt:lpstr>Detail Kecerdasan Buatan</vt:lpstr>
      <vt:lpstr>2 Bagian Utama AI</vt:lpstr>
      <vt:lpstr>Konsep Kecerdasan Buatan</vt:lpstr>
      <vt:lpstr>PowerPoint Presentation</vt:lpstr>
      <vt:lpstr>“State of the Art” AI</vt:lpstr>
      <vt:lpstr>Tujuan Kecerdasan Buatan</vt:lpstr>
      <vt:lpstr>Kecerdasan Buatan vs Kecerdasan Alami</vt:lpstr>
      <vt:lpstr>Kelebihan Kecerdasan Alami dibanding AI</vt:lpstr>
      <vt:lpstr>PowerPoint Presentation</vt:lpstr>
      <vt:lpstr>PowerPoint Presentation</vt:lpstr>
      <vt:lpstr>Komputasi Konvensional</vt:lpstr>
      <vt:lpstr>Komputasi Cerdas</vt:lpstr>
      <vt:lpstr>Cara Software AI bekerja</vt:lpstr>
      <vt:lpstr>Sejarah Kecerdasan Buatan</vt:lpstr>
      <vt:lpstr>PowerPoint Presentation</vt:lpstr>
      <vt:lpstr>PowerPoint Presentation</vt:lpstr>
      <vt:lpstr>Renaissance (1969-1979)</vt:lpstr>
      <vt:lpstr>Era Industrial  (1980-sekarang)</vt:lpstr>
      <vt:lpstr>Kembalinya neural networks (1986-sekarang)</vt:lpstr>
      <vt:lpstr>Kematangan (1987-sekarang)</vt:lpstr>
      <vt:lpstr>Agent Cerdas (1995-sekarang)</vt:lpstr>
      <vt:lpstr>Domain Yang Sering Dibahas</vt:lpstr>
      <vt:lpstr>Kesimpulan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KECERDASAN BUATAN</dc:title>
  <dc:creator>Safitri Jaya</dc:creator>
  <cp:lastModifiedBy>Safitri Jaya</cp:lastModifiedBy>
  <cp:revision>5</cp:revision>
  <dcterms:created xsi:type="dcterms:W3CDTF">2016-06-01T04:35:07Z</dcterms:created>
  <dcterms:modified xsi:type="dcterms:W3CDTF">2016-06-01T05:18:43Z</dcterms:modified>
</cp:coreProperties>
</file>