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3"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60" autoAdjust="0"/>
    <p:restoredTop sz="94660"/>
  </p:normalViewPr>
  <p:slideViewPr>
    <p:cSldViewPr snapToGrid="0">
      <p:cViewPr varScale="1">
        <p:scale>
          <a:sx n="67" d="100"/>
          <a:sy n="67" d="100"/>
        </p:scale>
        <p:origin x="10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51401C-8D82-4D30-8F25-3CDD8F3E87AB}" type="datetimeFigureOut">
              <a:rPr lang="en-US" smtClean="0"/>
              <a:t>12/14/2016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496714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51401C-8D82-4D30-8F25-3CDD8F3E87AB}" type="datetimeFigureOut">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3366888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51401C-8D82-4D30-8F25-3CDD8F3E87AB}" type="datetimeFigureOut">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956188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51401C-8D82-4D30-8F25-3CDD8F3E87AB}" type="datetimeFigureOut">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0D1A47F-9F05-41DD-A9D5-4E68B423D2F0}"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78548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51401C-8D82-4D30-8F25-3CDD8F3E87AB}" type="datetimeFigureOut">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1876340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C51401C-8D82-4D30-8F25-3CDD8F3E87AB}" type="datetimeFigureOut">
              <a:rPr lang="en-US" smtClean="0"/>
              <a:t>12/14/2016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1211066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C51401C-8D82-4D30-8F25-3CDD8F3E87AB}" type="datetimeFigureOut">
              <a:rPr lang="en-US" smtClean="0"/>
              <a:t>12/14/2016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1183951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51401C-8D82-4D30-8F25-3CDD8F3E87AB}" type="datetimeFigureOut">
              <a:rPr lang="en-US" smtClean="0"/>
              <a:t>12/14/2016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2924007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C51401C-8D82-4D30-8F25-3CDD8F3E87AB}" type="datetimeFigureOut">
              <a:rPr lang="en-US" smtClean="0"/>
              <a:t>12/14/2016</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0D1A47F-9F05-41DD-A9D5-4E68B423D2F0}" type="slidenum">
              <a:rPr lang="en-US" smtClean="0"/>
              <a:t>‹#›</a:t>
            </a:fld>
            <a:endParaRPr lang="en-US"/>
          </a:p>
        </p:txBody>
      </p:sp>
    </p:spTree>
    <p:extLst>
      <p:ext uri="{BB962C8B-B14F-4D97-AF65-F5344CB8AC3E}">
        <p14:creationId xmlns:p14="http://schemas.microsoft.com/office/powerpoint/2010/main" val="30331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51401C-8D82-4D30-8F25-3CDD8F3E87AB}" type="datetimeFigureOut">
              <a:rPr lang="en-US" smtClean="0"/>
              <a:t>12/14/2016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340361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51401C-8D82-4D30-8F25-3CDD8F3E87AB}" type="datetimeFigureOut">
              <a:rPr lang="en-US" smtClean="0"/>
              <a:t>12/14/2016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339104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C51401C-8D82-4D30-8F25-3CDD8F3E87AB}" type="datetimeFigureOut">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29214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C51401C-8D82-4D30-8F25-3CDD8F3E87AB}" type="datetimeFigureOut">
              <a:rPr lang="en-US" smtClean="0"/>
              <a:t>12/14/2016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3322241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C51401C-8D82-4D30-8F25-3CDD8F3E87AB}" type="datetimeFigureOut">
              <a:rPr lang="en-US" smtClean="0"/>
              <a:t>12/14/2016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42928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C51401C-8D82-4D30-8F25-3CDD8F3E87AB}" type="datetimeFigureOut">
              <a:rPr lang="en-US" smtClean="0"/>
              <a:t>12/14/2016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4147889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51401C-8D82-4D30-8F25-3CDD8F3E87AB}" type="datetimeFigureOut">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312843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51401C-8D82-4D30-8F25-3CDD8F3E87AB}" type="datetimeFigureOut">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1A47F-9F05-41DD-A9D5-4E68B423D2F0}" type="slidenum">
              <a:rPr lang="en-US" smtClean="0"/>
              <a:t>‹#›</a:t>
            </a:fld>
            <a:endParaRPr lang="en-US"/>
          </a:p>
        </p:txBody>
      </p:sp>
    </p:spTree>
    <p:extLst>
      <p:ext uri="{BB962C8B-B14F-4D97-AF65-F5344CB8AC3E}">
        <p14:creationId xmlns:p14="http://schemas.microsoft.com/office/powerpoint/2010/main" val="295983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C51401C-8D82-4D30-8F25-3CDD8F3E87AB}" type="datetimeFigureOut">
              <a:rPr lang="en-US" smtClean="0"/>
              <a:t>12/14/2016</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0D1A47F-9F05-41DD-A9D5-4E68B423D2F0}" type="slidenum">
              <a:rPr lang="en-US" smtClean="0"/>
              <a:t>‹#›</a:t>
            </a:fld>
            <a:endParaRPr lang="en-US"/>
          </a:p>
        </p:txBody>
      </p:sp>
    </p:spTree>
    <p:extLst>
      <p:ext uri="{BB962C8B-B14F-4D97-AF65-F5344CB8AC3E}">
        <p14:creationId xmlns:p14="http://schemas.microsoft.com/office/powerpoint/2010/main" val="242592762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3.lanl.gov/mega-math/gloss/graph/gredver.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3.lanl.gov/mega-math/gloss/graph/gredver.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3.lanl.gov/mega-math/gloss/graph/gredver.html" TargetMode="External"/><Relationship Id="rId2" Type="http://schemas.openxmlformats.org/officeDocument/2006/relationships/hyperlink" Target="http://www.c3.lanl.gov/mega-math/gloss/graph/grdist.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www.c3.lanl.gov/mega-math/gloss/graph/gr.html" TargetMode="External"/><Relationship Id="rId1" Type="http://schemas.openxmlformats.org/officeDocument/2006/relationships/slideLayout" Target="../slideLayouts/slideLayout2.xml"/><Relationship Id="rId4" Type="http://schemas.openxmlformats.org/officeDocument/2006/relationships/image" Target="file:///C:\Documents%20and%20Settings\TISI\Local%20Settings\Graph\Graph%20Theory%20Lesson%204_files\FIG6.gi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3.lanl.gov/mega-math/gloss/graph/grdegree.html" TargetMode="External"/><Relationship Id="rId2" Type="http://schemas.openxmlformats.org/officeDocument/2006/relationships/hyperlink" Target="http://www.c3.lanl.gov/mega-math/gloss/graph/gredver.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file:///C:\Documents%20and%20Settings\TISI\Local%20Settings\Graph\1_files\lilgredver.gif"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file:///C:\Documents%20and%20Settings\TISI\Local%20Settings\Graph\1_files\lilgredver.gif"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ww.c3.lanl.gov/mega-math/gloss/graph/gredver.html" TargetMode="External"/><Relationship Id="rId1" Type="http://schemas.openxmlformats.org/officeDocument/2006/relationships/slideLayout" Target="../slideLayouts/slideLayout2.xml"/><Relationship Id="rId4" Type="http://schemas.openxmlformats.org/officeDocument/2006/relationships/image" Target="file:///C:\Documents%20and%20Settings\TISI\Local%20Settings\Graph\2_files\lildegex1.gi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c3.lanl.gov/mega-math/gloss/graph/gredver.html" TargetMode="External"/><Relationship Id="rId1" Type="http://schemas.openxmlformats.org/officeDocument/2006/relationships/slideLayout" Target="../slideLayouts/slideLayout7.xml"/><Relationship Id="rId5" Type="http://schemas.openxmlformats.org/officeDocument/2006/relationships/image" Target="../media/image8.gif"/><Relationship Id="rId4" Type="http://schemas.openxmlformats.org/officeDocument/2006/relationships/image" Target="../media/image7.gif"/></Relationships>
</file>

<file path=ppt/slides/_rels/slide9.xml.rels><?xml version="1.0" encoding="UTF-8" standalone="yes"?>
<Relationships xmlns="http://schemas.openxmlformats.org/package/2006/relationships"><Relationship Id="rId3" Type="http://schemas.openxmlformats.org/officeDocument/2006/relationships/hyperlink" Target="http://www.c3.lanl.gov/mega-math/gloss/graph/gr.html" TargetMode="External"/><Relationship Id="rId2" Type="http://schemas.openxmlformats.org/officeDocument/2006/relationships/hyperlink" Target="http://www.c3.lanl.gov/mega-math/gloss/graph/gredver.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Teori Graph </a:t>
            </a:r>
            <a:endParaRPr lang="en-US" dirty="0"/>
          </a:p>
        </p:txBody>
      </p:sp>
      <p:sp>
        <p:nvSpPr>
          <p:cNvPr id="3" name="Subtitle 2"/>
          <p:cNvSpPr>
            <a:spLocks noGrp="1"/>
          </p:cNvSpPr>
          <p:nvPr>
            <p:ph type="subTitle" idx="1"/>
          </p:nvPr>
        </p:nvSpPr>
        <p:spPr/>
        <p:txBody>
          <a:bodyPr/>
          <a:lstStyle/>
          <a:p>
            <a:r>
              <a:rPr lang="id-ID" dirty="0" smtClean="0"/>
              <a:t>Ninuk Wiliani</a:t>
            </a:r>
            <a:endParaRPr lang="en-US" dirty="0"/>
          </a:p>
        </p:txBody>
      </p:sp>
    </p:spTree>
    <p:extLst>
      <p:ext uri="{BB962C8B-B14F-4D97-AF65-F5344CB8AC3E}">
        <p14:creationId xmlns:p14="http://schemas.microsoft.com/office/powerpoint/2010/main" val="222386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Quest </a:t>
            </a:r>
            <a:endParaRPr lang="en-US" dirty="0"/>
          </a:p>
        </p:txBody>
      </p:sp>
      <p:sp>
        <p:nvSpPr>
          <p:cNvPr id="3" name="Content Placeholder 2"/>
          <p:cNvSpPr>
            <a:spLocks noGrp="1"/>
          </p:cNvSpPr>
          <p:nvPr>
            <p:ph idx="1"/>
          </p:nvPr>
        </p:nvSpPr>
        <p:spPr/>
        <p:txBody>
          <a:bodyPr/>
          <a:lstStyle/>
          <a:p>
            <a:r>
              <a:rPr lang="id-ID" dirty="0"/>
              <a:t>Apakah panjang lintasan juga merupakan julah vertex? </a:t>
            </a:r>
            <a:endParaRPr lang="en-US" dirty="0"/>
          </a:p>
          <a:p>
            <a:pPr marL="0" indent="0">
              <a:buNone/>
            </a:pPr>
            <a:endParaRPr lang="en-US" dirty="0"/>
          </a:p>
        </p:txBody>
      </p:sp>
    </p:spTree>
    <p:extLst>
      <p:ext uri="{BB962C8B-B14F-4D97-AF65-F5344CB8AC3E}">
        <p14:creationId xmlns:p14="http://schemas.microsoft.com/office/powerpoint/2010/main" val="185938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Lintasan Hamilton</a:t>
            </a:r>
            <a:r>
              <a:rPr lang="en-US" dirty="0" smtClean="0"/>
              <a:t> (Hamilton Path)</a:t>
            </a:r>
            <a:endParaRPr lang="en-US" dirty="0"/>
          </a:p>
        </p:txBody>
      </p:sp>
      <p:sp>
        <p:nvSpPr>
          <p:cNvPr id="3" name="Content Placeholder 2"/>
          <p:cNvSpPr>
            <a:spLocks noGrp="1"/>
          </p:cNvSpPr>
          <p:nvPr>
            <p:ph idx="1"/>
          </p:nvPr>
        </p:nvSpPr>
        <p:spPr>
          <a:xfrm>
            <a:off x="680321" y="2336873"/>
            <a:ext cx="11206879" cy="3599316"/>
          </a:xfrm>
        </p:spPr>
        <p:txBody>
          <a:bodyPr>
            <a:normAutofit/>
          </a:bodyPr>
          <a:lstStyle/>
          <a:p>
            <a:r>
              <a:rPr lang="id-ID" sz="3200" dirty="0" smtClean="0"/>
              <a:t>Lintasan </a:t>
            </a:r>
            <a:r>
              <a:rPr lang="en-US" sz="3200" b="1" dirty="0"/>
              <a:t>H</a:t>
            </a:r>
            <a:r>
              <a:rPr lang="id-ID" sz="3200" b="1" dirty="0" smtClean="0"/>
              <a:t>amilton</a:t>
            </a:r>
            <a:r>
              <a:rPr lang="id-ID" sz="3200" dirty="0" smtClean="0"/>
              <a:t> </a:t>
            </a:r>
            <a:r>
              <a:rPr lang="id-ID" sz="3200" dirty="0"/>
              <a:t>adalah lintasan yang melalui setiap </a:t>
            </a:r>
            <a:r>
              <a:rPr lang="id-ID" sz="3200" u="sng" dirty="0">
                <a:hlinkClick r:id="rId2"/>
              </a:rPr>
              <a:t>vertex</a:t>
            </a:r>
            <a:r>
              <a:rPr lang="id-ID" sz="3200" dirty="0"/>
              <a:t>  </a:t>
            </a:r>
            <a:r>
              <a:rPr lang="id-ID" sz="3200" dirty="0" smtClean="0"/>
              <a:t>tepat </a:t>
            </a:r>
            <a:r>
              <a:rPr lang="id-ID" sz="3200" dirty="0"/>
              <a:t>satu </a:t>
            </a:r>
            <a:r>
              <a:rPr lang="id-ID" sz="3200" dirty="0" smtClean="0"/>
              <a:t>kali</a:t>
            </a:r>
            <a:r>
              <a:rPr lang="en-US" sz="3200" dirty="0"/>
              <a:t>.</a:t>
            </a:r>
            <a:endParaRPr lang="en-US" sz="3200" dirty="0" smtClean="0"/>
          </a:p>
          <a:p>
            <a:pPr marL="0" indent="0">
              <a:buNone/>
            </a:pPr>
            <a:endParaRPr lang="en-US" sz="3200" dirty="0"/>
          </a:p>
          <a:p>
            <a:r>
              <a:rPr lang="id-ID" sz="3200" dirty="0"/>
              <a:t>Lintasan </a:t>
            </a:r>
            <a:r>
              <a:rPr lang="en-US" sz="3200" b="1" dirty="0"/>
              <a:t>H</a:t>
            </a:r>
            <a:r>
              <a:rPr lang="id-ID" sz="3200" b="1" dirty="0" smtClean="0"/>
              <a:t>amilton</a:t>
            </a:r>
            <a:r>
              <a:rPr lang="id-ID" sz="3200" dirty="0" smtClean="0"/>
              <a:t> </a:t>
            </a:r>
            <a:r>
              <a:rPr lang="id-ID" sz="3200" dirty="0"/>
              <a:t>yang berawal dan berakhir di tempat yang sama disebut </a:t>
            </a:r>
            <a:r>
              <a:rPr lang="id-ID" sz="3200" b="1" dirty="0"/>
              <a:t>circuit</a:t>
            </a:r>
            <a:r>
              <a:rPr lang="id-ID" sz="3200" dirty="0"/>
              <a:t> </a:t>
            </a:r>
            <a:r>
              <a:rPr lang="en-US" sz="3200" b="1" dirty="0"/>
              <a:t>H</a:t>
            </a:r>
            <a:r>
              <a:rPr lang="id-ID" sz="3200" b="1" dirty="0" smtClean="0"/>
              <a:t>amilton</a:t>
            </a:r>
            <a:r>
              <a:rPr lang="id-ID" sz="3200" b="1" dirty="0"/>
              <a:t>.</a:t>
            </a:r>
            <a:endParaRPr lang="en-US" sz="3200" dirty="0"/>
          </a:p>
          <a:p>
            <a:endParaRPr lang="en-US" sz="3200" dirty="0"/>
          </a:p>
        </p:txBody>
      </p:sp>
    </p:spTree>
    <p:extLst>
      <p:ext uri="{BB962C8B-B14F-4D97-AF65-F5344CB8AC3E}">
        <p14:creationId xmlns:p14="http://schemas.microsoft.com/office/powerpoint/2010/main" val="226469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Lintasan Euler </a:t>
            </a:r>
            <a:r>
              <a:rPr lang="en-US" dirty="0" smtClean="0"/>
              <a:t>(Euler Path)</a:t>
            </a:r>
            <a:endParaRPr lang="en-US" dirty="0"/>
          </a:p>
        </p:txBody>
      </p:sp>
      <p:sp>
        <p:nvSpPr>
          <p:cNvPr id="3" name="Content Placeholder 2"/>
          <p:cNvSpPr>
            <a:spLocks noGrp="1"/>
          </p:cNvSpPr>
          <p:nvPr>
            <p:ph idx="1"/>
          </p:nvPr>
        </p:nvSpPr>
        <p:spPr>
          <a:xfrm>
            <a:off x="680321" y="2046587"/>
            <a:ext cx="10655336" cy="3599316"/>
          </a:xfrm>
        </p:spPr>
        <p:txBody>
          <a:bodyPr>
            <a:noAutofit/>
          </a:bodyPr>
          <a:lstStyle/>
          <a:p>
            <a:pPr marL="0" indent="0">
              <a:buNone/>
            </a:pPr>
            <a:endParaRPr lang="en-US" sz="3200" b="1" dirty="0"/>
          </a:p>
          <a:p>
            <a:r>
              <a:rPr lang="id-ID" sz="3200" dirty="0"/>
              <a:t>Lintasan </a:t>
            </a:r>
            <a:r>
              <a:rPr lang="en-US" sz="3200" b="1" dirty="0"/>
              <a:t>E</a:t>
            </a:r>
            <a:r>
              <a:rPr lang="id-ID" sz="3200" b="1" dirty="0" smtClean="0"/>
              <a:t>uler </a:t>
            </a:r>
            <a:r>
              <a:rPr lang="id-ID" sz="3200" dirty="0"/>
              <a:t>adalah lintasan yang melalui setiap </a:t>
            </a:r>
            <a:r>
              <a:rPr lang="id-ID" sz="3200" u="sng" dirty="0">
                <a:hlinkClick r:id="rId2"/>
              </a:rPr>
              <a:t>edge</a:t>
            </a:r>
            <a:r>
              <a:rPr lang="id-ID" sz="3200" dirty="0"/>
              <a:t> </a:t>
            </a:r>
            <a:r>
              <a:rPr lang="id-ID" sz="3200" dirty="0" smtClean="0"/>
              <a:t>tepat </a:t>
            </a:r>
            <a:r>
              <a:rPr lang="id-ID" sz="3200" dirty="0"/>
              <a:t>satu kali</a:t>
            </a:r>
            <a:r>
              <a:rPr lang="id-ID" sz="3200" dirty="0" smtClean="0"/>
              <a:t>. </a:t>
            </a:r>
            <a:r>
              <a:rPr lang="id-ID" sz="3200" dirty="0"/>
              <a:t>Lintasan </a:t>
            </a:r>
            <a:r>
              <a:rPr lang="en-US" sz="3200" dirty="0" smtClean="0"/>
              <a:t>E</a:t>
            </a:r>
            <a:r>
              <a:rPr lang="id-ID" sz="3200" dirty="0" smtClean="0"/>
              <a:t>uler </a:t>
            </a:r>
            <a:r>
              <a:rPr lang="id-ID" sz="3200" dirty="0"/>
              <a:t>mungkin melalui sebuah vertex lebih dari satu kali</a:t>
            </a:r>
            <a:r>
              <a:rPr lang="id-ID" sz="3200" b="1" dirty="0" smtClean="0"/>
              <a:t>.</a:t>
            </a:r>
            <a:endParaRPr lang="en-US" sz="3200" b="1" dirty="0" smtClean="0"/>
          </a:p>
          <a:p>
            <a:pPr marL="0" indent="0">
              <a:buNone/>
            </a:pPr>
            <a:endParaRPr lang="en-US" sz="3200" dirty="0"/>
          </a:p>
          <a:p>
            <a:r>
              <a:rPr lang="id-ID" sz="3200" dirty="0"/>
              <a:t>Lintasan </a:t>
            </a:r>
            <a:r>
              <a:rPr lang="en-US" sz="3200" b="1" dirty="0"/>
              <a:t>E</a:t>
            </a:r>
            <a:r>
              <a:rPr lang="id-ID" sz="3200" b="1" dirty="0" smtClean="0"/>
              <a:t>uler </a:t>
            </a:r>
            <a:r>
              <a:rPr lang="id-ID" sz="3200" dirty="0"/>
              <a:t>yang berawal dan berakhir di tempat yang sama disebut </a:t>
            </a:r>
            <a:r>
              <a:rPr lang="id-ID" sz="3200" b="1" dirty="0"/>
              <a:t>circuit</a:t>
            </a:r>
            <a:r>
              <a:rPr lang="id-ID" sz="3200" dirty="0"/>
              <a:t> </a:t>
            </a:r>
            <a:r>
              <a:rPr lang="en-US" sz="3200" b="1" dirty="0"/>
              <a:t>E</a:t>
            </a:r>
            <a:r>
              <a:rPr lang="id-ID" sz="3200" b="1" dirty="0" smtClean="0"/>
              <a:t>uler</a:t>
            </a:r>
            <a:r>
              <a:rPr lang="id-ID" sz="3200" b="1" dirty="0"/>
              <a:t>.</a:t>
            </a:r>
            <a:endParaRPr lang="en-US" sz="3200" dirty="0"/>
          </a:p>
          <a:p>
            <a:pPr marL="0" indent="0">
              <a:buNone/>
            </a:pPr>
            <a:r>
              <a:rPr lang="id-ID" sz="3200" dirty="0"/>
              <a:t/>
            </a:r>
            <a:br>
              <a:rPr lang="id-ID" sz="3200" dirty="0"/>
            </a:br>
            <a:endParaRPr lang="en-US" sz="3200" dirty="0"/>
          </a:p>
        </p:txBody>
      </p:sp>
    </p:spTree>
    <p:extLst>
      <p:ext uri="{BB962C8B-B14F-4D97-AF65-F5344CB8AC3E}">
        <p14:creationId xmlns:p14="http://schemas.microsoft.com/office/powerpoint/2010/main" val="1291073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Gra</a:t>
            </a:r>
            <a:r>
              <a:rPr lang="en-US" dirty="0" smtClean="0"/>
              <a:t>f</a:t>
            </a:r>
            <a:r>
              <a:rPr lang="id-ID" dirty="0" smtClean="0"/>
              <a:t> Planar</a:t>
            </a:r>
            <a:r>
              <a:rPr lang="en-US" dirty="0" smtClean="0"/>
              <a:t> (Planar Graph)</a:t>
            </a:r>
            <a:r>
              <a:rPr lang="id-ID" dirty="0" smtClean="0"/>
              <a:t> </a:t>
            </a:r>
            <a:endParaRPr lang="en-US" dirty="0"/>
          </a:p>
        </p:txBody>
      </p:sp>
      <p:sp>
        <p:nvSpPr>
          <p:cNvPr id="3" name="Content Placeholder 2"/>
          <p:cNvSpPr>
            <a:spLocks noGrp="1"/>
          </p:cNvSpPr>
          <p:nvPr>
            <p:ph idx="1"/>
          </p:nvPr>
        </p:nvSpPr>
        <p:spPr>
          <a:xfrm>
            <a:off x="792843" y="2350634"/>
            <a:ext cx="6101443" cy="1379537"/>
          </a:xfrm>
        </p:spPr>
        <p:txBody>
          <a:bodyPr/>
          <a:lstStyle/>
          <a:p>
            <a:pPr marL="0" indent="0">
              <a:buNone/>
            </a:pPr>
            <a:r>
              <a:rPr lang="en-US" dirty="0" smtClean="0"/>
              <a:t>a</a:t>
            </a:r>
            <a:r>
              <a:rPr lang="id-ID" dirty="0" smtClean="0"/>
              <a:t>dalah gra</a:t>
            </a:r>
            <a:r>
              <a:rPr lang="en-US" dirty="0" smtClean="0"/>
              <a:t>f</a:t>
            </a:r>
            <a:r>
              <a:rPr lang="id-ID" dirty="0" smtClean="0"/>
              <a:t> </a:t>
            </a:r>
            <a:r>
              <a:rPr lang="id-ID" dirty="0"/>
              <a:t>yang dapat digambarkan </a:t>
            </a:r>
            <a:r>
              <a:rPr lang="id-ID" dirty="0" smtClean="0"/>
              <a:t>sedemikian</a:t>
            </a:r>
            <a:r>
              <a:rPr lang="en-US" dirty="0" smtClean="0"/>
              <a:t> </a:t>
            </a:r>
            <a:r>
              <a:rPr lang="en-US" dirty="0" err="1" smtClean="0"/>
              <a:t>rupa</a:t>
            </a:r>
            <a:r>
              <a:rPr lang="en-US" dirty="0" smtClean="0"/>
              <a:t> di </a:t>
            </a:r>
            <a:r>
              <a:rPr lang="en-US" dirty="0" err="1" smtClean="0"/>
              <a:t>mana</a:t>
            </a:r>
            <a:r>
              <a:rPr lang="id-ID" dirty="0" smtClean="0"/>
              <a:t> </a:t>
            </a:r>
            <a:r>
              <a:rPr lang="id-ID" dirty="0"/>
              <a:t>tidak ada edge yang saling berpotongan</a:t>
            </a:r>
            <a:r>
              <a:rPr lang="id-ID" dirty="0" smtClean="0"/>
              <a:t>.</a:t>
            </a:r>
            <a:endParaRPr lang="en-US" dirty="0"/>
          </a:p>
        </p:txBody>
      </p:sp>
      <p:pic>
        <p:nvPicPr>
          <p:cNvPr id="4098" name="Picture 2" descr="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0180" y="3007406"/>
            <a:ext cx="3114720" cy="253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012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Distance</a:t>
            </a:r>
            <a:r>
              <a:rPr lang="en-US" dirty="0" smtClean="0"/>
              <a:t> and Length</a:t>
            </a:r>
            <a:endParaRPr lang="en-US" dirty="0"/>
          </a:p>
        </p:txBody>
      </p:sp>
      <p:sp>
        <p:nvSpPr>
          <p:cNvPr id="3" name="Content Placeholder 2"/>
          <p:cNvSpPr>
            <a:spLocks noGrp="1"/>
          </p:cNvSpPr>
          <p:nvPr>
            <p:ph idx="1"/>
          </p:nvPr>
        </p:nvSpPr>
        <p:spPr>
          <a:xfrm>
            <a:off x="680321" y="2336872"/>
            <a:ext cx="9613861" cy="4368727"/>
          </a:xfrm>
        </p:spPr>
        <p:txBody>
          <a:bodyPr>
            <a:normAutofit/>
          </a:bodyPr>
          <a:lstStyle/>
          <a:p>
            <a:pPr marL="0" indent="0">
              <a:buNone/>
            </a:pPr>
            <a:endParaRPr lang="en-US" b="1" dirty="0"/>
          </a:p>
          <a:p>
            <a:r>
              <a:rPr lang="id-ID" b="1" dirty="0"/>
              <a:t>Distance</a:t>
            </a:r>
            <a:r>
              <a:rPr lang="id-ID" dirty="0"/>
              <a:t> antara </a:t>
            </a:r>
            <a:r>
              <a:rPr lang="id-ID" dirty="0" smtClean="0"/>
              <a:t>vertex</a:t>
            </a:r>
            <a:r>
              <a:rPr lang="en-US" dirty="0" smtClean="0"/>
              <a:t> A </a:t>
            </a:r>
            <a:r>
              <a:rPr lang="en-US" dirty="0" err="1" smtClean="0"/>
              <a:t>dan</a:t>
            </a:r>
            <a:r>
              <a:rPr lang="en-US" dirty="0" smtClean="0"/>
              <a:t> vertex B</a:t>
            </a:r>
            <a:r>
              <a:rPr lang="id-ID" dirty="0" smtClean="0"/>
              <a:t> adalah </a:t>
            </a:r>
            <a:r>
              <a:rPr lang="id-ID" dirty="0"/>
              <a:t>jumlah </a:t>
            </a:r>
            <a:r>
              <a:rPr lang="id-ID" u="sng" dirty="0"/>
              <a:t>edge</a:t>
            </a:r>
            <a:r>
              <a:rPr lang="id-ID" dirty="0"/>
              <a:t> yang </a:t>
            </a:r>
            <a:r>
              <a:rPr lang="en-US" dirty="0" err="1" smtClean="0"/>
              <a:t>kita</a:t>
            </a:r>
            <a:r>
              <a:rPr lang="en-US" dirty="0" smtClean="0"/>
              <a:t> </a:t>
            </a:r>
            <a:r>
              <a:rPr lang="en-US" dirty="0" err="1" smtClean="0"/>
              <a:t>lalui</a:t>
            </a:r>
            <a:r>
              <a:rPr lang="en-US" dirty="0" smtClean="0"/>
              <a:t> </a:t>
            </a:r>
            <a:r>
              <a:rPr lang="en-US" dirty="0" err="1" smtClean="0"/>
              <a:t>untuk</a:t>
            </a:r>
            <a:r>
              <a:rPr lang="en-US" dirty="0" smtClean="0"/>
              <a:t> </a:t>
            </a:r>
            <a:r>
              <a:rPr lang="en-US" dirty="0" err="1" smtClean="0"/>
              <a:t>berjalan</a:t>
            </a:r>
            <a:r>
              <a:rPr lang="en-US" dirty="0" smtClean="0"/>
              <a:t> </a:t>
            </a:r>
            <a:r>
              <a:rPr lang="en-US" dirty="0" err="1" smtClean="0"/>
              <a:t>dari</a:t>
            </a:r>
            <a:r>
              <a:rPr lang="en-US" dirty="0" smtClean="0"/>
              <a:t> vertex A </a:t>
            </a:r>
            <a:r>
              <a:rPr lang="en-US" dirty="0" err="1" smtClean="0"/>
              <a:t>ke</a:t>
            </a:r>
            <a:r>
              <a:rPr lang="en-US" dirty="0" smtClean="0"/>
              <a:t> vertex B</a:t>
            </a:r>
            <a:r>
              <a:rPr lang="id-ID" dirty="0" smtClean="0"/>
              <a:t>.</a:t>
            </a:r>
            <a:r>
              <a:rPr lang="en-US" dirty="0" smtClean="0"/>
              <a:t> </a:t>
            </a:r>
            <a:r>
              <a:rPr lang="id-ID" dirty="0" smtClean="0"/>
              <a:t>Jika </a:t>
            </a:r>
            <a:r>
              <a:rPr lang="id-ID" dirty="0"/>
              <a:t>terdapat lebih dari satu lintasan atara dua vertex , maka </a:t>
            </a:r>
            <a:r>
              <a:rPr lang="id-ID" dirty="0" smtClean="0"/>
              <a:t>juml</a:t>
            </a:r>
            <a:r>
              <a:rPr lang="en-US" dirty="0" smtClean="0"/>
              <a:t>a</a:t>
            </a:r>
            <a:r>
              <a:rPr lang="id-ID" dirty="0" smtClean="0"/>
              <a:t>h </a:t>
            </a:r>
            <a:r>
              <a:rPr lang="id-ID" dirty="0"/>
              <a:t>edge dengan lintasan terpendek itulah yang disebut distance</a:t>
            </a:r>
            <a:r>
              <a:rPr lang="id-ID" dirty="0" smtClean="0"/>
              <a:t>.</a:t>
            </a:r>
            <a:endParaRPr lang="en-US" dirty="0" smtClean="0"/>
          </a:p>
          <a:p>
            <a:pPr marL="0" indent="0">
              <a:buNone/>
            </a:pPr>
            <a:r>
              <a:rPr lang="id-ID" dirty="0" smtClean="0"/>
              <a:t> </a:t>
            </a:r>
            <a:endParaRPr lang="en-US" dirty="0"/>
          </a:p>
          <a:p>
            <a:r>
              <a:rPr lang="en-US" dirty="0" smtClean="0"/>
              <a:t>Length </a:t>
            </a:r>
            <a:r>
              <a:rPr lang="en-US" dirty="0" err="1" smtClean="0"/>
              <a:t>adalah</a:t>
            </a:r>
            <a:r>
              <a:rPr lang="en-US" dirty="0" smtClean="0"/>
              <a:t> j</a:t>
            </a:r>
            <a:r>
              <a:rPr lang="id-ID" dirty="0" smtClean="0"/>
              <a:t>umlah </a:t>
            </a:r>
            <a:r>
              <a:rPr lang="id-ID" dirty="0"/>
              <a:t>edge dalam </a:t>
            </a:r>
            <a:r>
              <a:rPr lang="en-US" dirty="0" err="1" smtClean="0"/>
              <a:t>sebuah</a:t>
            </a:r>
            <a:r>
              <a:rPr lang="en-US" dirty="0" smtClean="0"/>
              <a:t> </a:t>
            </a:r>
            <a:r>
              <a:rPr lang="id-ID" dirty="0" smtClean="0"/>
              <a:t>lintasan</a:t>
            </a:r>
            <a:r>
              <a:rPr lang="en-US" dirty="0" smtClean="0"/>
              <a:t> (path</a:t>
            </a:r>
            <a:r>
              <a:rPr lang="en-US" dirty="0" smtClean="0"/>
              <a:t>).</a:t>
            </a:r>
          </a:p>
          <a:p>
            <a:endParaRPr lang="en-US" dirty="0"/>
          </a:p>
          <a:p>
            <a:r>
              <a:rPr lang="en-US" dirty="0" smtClean="0"/>
              <a:t>Distance </a:t>
            </a:r>
            <a:r>
              <a:rPr lang="en-US" dirty="0" err="1" smtClean="0"/>
              <a:t>adalah</a:t>
            </a:r>
            <a:r>
              <a:rPr lang="en-US" dirty="0" smtClean="0"/>
              <a:t> length yang </a:t>
            </a:r>
            <a:r>
              <a:rPr lang="en-US" dirty="0" err="1" smtClean="0"/>
              <a:t>terpendek</a:t>
            </a:r>
            <a:r>
              <a:rPr lang="en-US" dirty="0" smtClean="0"/>
              <a:t>.</a:t>
            </a:r>
            <a:endParaRPr lang="en-US" dirty="0"/>
          </a:p>
        </p:txBody>
      </p:sp>
    </p:spTree>
    <p:extLst>
      <p:ext uri="{BB962C8B-B14F-4D97-AF65-F5344CB8AC3E}">
        <p14:creationId xmlns:p14="http://schemas.microsoft.com/office/powerpoint/2010/main" val="3524442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Diameter of a Graph </a:t>
            </a:r>
            <a:endParaRPr lang="en-US" dirty="0"/>
          </a:p>
        </p:txBody>
      </p:sp>
      <p:sp>
        <p:nvSpPr>
          <p:cNvPr id="3" name="Content Placeholder 2"/>
          <p:cNvSpPr>
            <a:spLocks noGrp="1"/>
          </p:cNvSpPr>
          <p:nvPr>
            <p:ph idx="1"/>
          </p:nvPr>
        </p:nvSpPr>
        <p:spPr/>
        <p:txBody>
          <a:bodyPr/>
          <a:lstStyle/>
          <a:p>
            <a:r>
              <a:rPr lang="id-ID" b="1" dirty="0" smtClean="0"/>
              <a:t>Diameter</a:t>
            </a:r>
            <a:r>
              <a:rPr lang="id-ID" dirty="0" smtClean="0"/>
              <a:t> </a:t>
            </a:r>
            <a:r>
              <a:rPr lang="id-ID" dirty="0"/>
              <a:t>dari  </a:t>
            </a:r>
            <a:r>
              <a:rPr lang="en-US" dirty="0" err="1" smtClean="0"/>
              <a:t>sebuah</a:t>
            </a:r>
            <a:r>
              <a:rPr lang="en-US" dirty="0" smtClean="0"/>
              <a:t> </a:t>
            </a:r>
            <a:r>
              <a:rPr lang="en-US" dirty="0" err="1" smtClean="0"/>
              <a:t>graf</a:t>
            </a:r>
            <a:r>
              <a:rPr lang="en-US" dirty="0" smtClean="0"/>
              <a:t> </a:t>
            </a:r>
            <a:r>
              <a:rPr lang="id-ID" dirty="0" smtClean="0"/>
              <a:t>adalah  </a:t>
            </a:r>
            <a:r>
              <a:rPr lang="id-ID" u="sng" dirty="0">
                <a:hlinkClick r:id="rId2"/>
              </a:rPr>
              <a:t>distance</a:t>
            </a:r>
            <a:r>
              <a:rPr lang="id-ID" dirty="0"/>
              <a:t> terpendek yang dapat ditemukan antara dua </a:t>
            </a:r>
            <a:r>
              <a:rPr lang="id-ID" u="sng" dirty="0">
                <a:hlinkClick r:id="rId3"/>
              </a:rPr>
              <a:t>verte</a:t>
            </a:r>
            <a:r>
              <a:rPr lang="id-ID" u="sng" dirty="0"/>
              <a:t>x</a:t>
            </a:r>
            <a:r>
              <a:rPr lang="id-ID" dirty="0"/>
              <a:t>. </a:t>
            </a:r>
            <a:endParaRPr lang="en-US" dirty="0" smtClean="0"/>
          </a:p>
          <a:p>
            <a:endParaRPr lang="en-US" dirty="0"/>
          </a:p>
          <a:p>
            <a:r>
              <a:rPr lang="id-ID" dirty="0"/>
              <a:t>Ketika kita mngukur distance untuk menentukan diameter graf, ingat kembali bahwa jika dua vertiex mempunyai banyak lintasan , maka kita hanya menghitung yang terpendek.</a:t>
            </a:r>
            <a:endParaRPr lang="en-US" dirty="0"/>
          </a:p>
          <a:p>
            <a:endParaRPr lang="en-US" dirty="0"/>
          </a:p>
        </p:txBody>
      </p:sp>
    </p:spTree>
    <p:extLst>
      <p:ext uri="{BB962C8B-B14F-4D97-AF65-F5344CB8AC3E}">
        <p14:creationId xmlns:p14="http://schemas.microsoft.com/office/powerpoint/2010/main" val="3606021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kumimoji="0" lang="id-ID" b="1"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cs typeface="Times New Roman" panose="02020603050405020304" pitchFamily="18" charset="0"/>
              </a:rPr>
              <a:t>Complete Graph (Graf Lengkap)</a:t>
            </a:r>
            <a:endParaRPr lang="en-US" dirty="0"/>
          </a:p>
        </p:txBody>
      </p:sp>
      <p:sp>
        <p:nvSpPr>
          <p:cNvPr id="3" name="Content Placeholder 2"/>
          <p:cNvSpPr>
            <a:spLocks noGrp="1"/>
          </p:cNvSpPr>
          <p:nvPr>
            <p:ph idx="1"/>
          </p:nvPr>
        </p:nvSpPr>
        <p:spPr>
          <a:xfrm>
            <a:off x="680321" y="2228705"/>
            <a:ext cx="6667500" cy="4351338"/>
          </a:xfrm>
        </p:spPr>
        <p:txBody>
          <a:bodyPr/>
          <a:lstStyle/>
          <a:p>
            <a:pPr marL="0" lvl="0" indent="0" eaLnBrk="0" fontAlgn="base" hangingPunct="0">
              <a:lnSpc>
                <a:spcPct val="100000"/>
              </a:lnSpc>
              <a:spcBef>
                <a:spcPct val="0"/>
              </a:spcBef>
              <a:spcAft>
                <a:spcPct val="0"/>
              </a:spcAft>
              <a:buNone/>
            </a:pP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Dalam </a:t>
            </a:r>
            <a:r>
              <a:rPr kumimoji="0" lang="id-ID" b="1"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complete</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 </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hlinkClick r:id="rId2"/>
              </a:rPr>
              <a:t>graph</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 setiap pasang vertex dihubungkan oleh satu edge. Tidak mungkin menambahkan edge lagi ke dalam graf lengkap karena setiap edge yang mungkin telah digambarkan. </a:t>
            </a:r>
            <a:endParaRPr lang="en-US" dirty="0"/>
          </a:p>
        </p:txBody>
      </p:sp>
      <p:pic>
        <p:nvPicPr>
          <p:cNvPr id="5121" name="Picture 1" descr="graphic"/>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159297" y="3228005"/>
            <a:ext cx="3292475" cy="2352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702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Tugas </a:t>
            </a:r>
            <a:endParaRPr lang="en-US" dirty="0"/>
          </a:p>
        </p:txBody>
      </p:sp>
      <p:sp>
        <p:nvSpPr>
          <p:cNvPr id="3" name="Content Placeholder 2"/>
          <p:cNvSpPr>
            <a:spLocks noGrp="1"/>
          </p:cNvSpPr>
          <p:nvPr>
            <p:ph idx="1"/>
          </p:nvPr>
        </p:nvSpPr>
        <p:spPr>
          <a:xfrm>
            <a:off x="680321" y="2159451"/>
            <a:ext cx="11158754" cy="4521127"/>
          </a:xfrm>
        </p:spPr>
        <p:txBody>
          <a:bodyPr>
            <a:normAutofit fontScale="92500" lnSpcReduction="20000"/>
          </a:bodyPr>
          <a:lstStyle/>
          <a:p>
            <a:pPr marL="457200" indent="-457200">
              <a:buFont typeface="Arial" panose="020B0604020202020204" pitchFamily="34" charset="0"/>
              <a:buAutoNum type="arabicPeriod"/>
            </a:pPr>
            <a:r>
              <a:rPr lang="en-US" sz="1800" dirty="0" err="1"/>
              <a:t>Gambarlah</a:t>
            </a:r>
            <a:r>
              <a:rPr lang="en-US" sz="1800" dirty="0"/>
              <a:t> </a:t>
            </a:r>
            <a:r>
              <a:rPr lang="en-US" sz="1800" dirty="0" err="1"/>
              <a:t>sebuah</a:t>
            </a:r>
            <a:r>
              <a:rPr lang="en-US" sz="1800" dirty="0"/>
              <a:t> </a:t>
            </a:r>
            <a:r>
              <a:rPr lang="en-US" sz="1800" dirty="0" err="1"/>
              <a:t>graf</a:t>
            </a:r>
            <a:r>
              <a:rPr lang="en-US" sz="1800" dirty="0"/>
              <a:t> </a:t>
            </a:r>
            <a:r>
              <a:rPr lang="en-US" sz="1800" dirty="0" smtClean="0"/>
              <a:t>regular </a:t>
            </a:r>
            <a:r>
              <a:rPr lang="en-US" sz="1800" dirty="0" err="1" smtClean="0"/>
              <a:t>dengan</a:t>
            </a:r>
            <a:r>
              <a:rPr lang="en-US" sz="1800" dirty="0" smtClean="0"/>
              <a:t> 2 </a:t>
            </a:r>
            <a:r>
              <a:rPr lang="en-US" sz="1800" dirty="0"/>
              <a:t>vertex. </a:t>
            </a:r>
            <a:r>
              <a:rPr lang="en-US" sz="1800" dirty="0" err="1"/>
              <a:t>Berapakah</a:t>
            </a:r>
            <a:r>
              <a:rPr lang="en-US" sz="1800" dirty="0"/>
              <a:t> degree-</a:t>
            </a:r>
            <a:r>
              <a:rPr lang="en-US" sz="1800" dirty="0" err="1"/>
              <a:t>nya</a:t>
            </a:r>
            <a:r>
              <a:rPr lang="en-US" sz="1800" dirty="0"/>
              <a:t>?</a:t>
            </a:r>
          </a:p>
          <a:p>
            <a:pPr marL="457200" indent="-457200">
              <a:buAutoNum type="arabicPeriod"/>
            </a:pPr>
            <a:endParaRPr lang="en-US" sz="1800" dirty="0" smtClean="0"/>
          </a:p>
          <a:p>
            <a:pPr marL="457200" indent="-457200">
              <a:buAutoNum type="arabicPeriod"/>
            </a:pPr>
            <a:r>
              <a:rPr lang="en-US" sz="1800" dirty="0" err="1" smtClean="0"/>
              <a:t>Gambarlah</a:t>
            </a:r>
            <a:r>
              <a:rPr lang="en-US" sz="1800" dirty="0" smtClean="0"/>
              <a:t> </a:t>
            </a:r>
            <a:r>
              <a:rPr lang="en-US" sz="1800" dirty="0" err="1" smtClean="0"/>
              <a:t>sebuah</a:t>
            </a:r>
            <a:r>
              <a:rPr lang="en-US" sz="1800" dirty="0" smtClean="0"/>
              <a:t> </a:t>
            </a:r>
            <a:r>
              <a:rPr lang="en-US" sz="1800" dirty="0" err="1" smtClean="0"/>
              <a:t>graf</a:t>
            </a:r>
            <a:r>
              <a:rPr lang="en-US" sz="1800" dirty="0" smtClean="0"/>
              <a:t> regular </a:t>
            </a:r>
            <a:r>
              <a:rPr lang="en-US" sz="1800" dirty="0" err="1" smtClean="0"/>
              <a:t>dengan</a:t>
            </a:r>
            <a:r>
              <a:rPr lang="en-US" sz="1800" dirty="0" smtClean="0"/>
              <a:t> 3 vertex. </a:t>
            </a:r>
            <a:r>
              <a:rPr lang="en-US" sz="1800" dirty="0" err="1" smtClean="0"/>
              <a:t>Berapakah</a:t>
            </a:r>
            <a:r>
              <a:rPr lang="en-US" sz="1800" dirty="0" smtClean="0"/>
              <a:t> degree-</a:t>
            </a:r>
            <a:r>
              <a:rPr lang="en-US" sz="1800" dirty="0" err="1" smtClean="0"/>
              <a:t>nya</a:t>
            </a:r>
            <a:r>
              <a:rPr lang="en-US" sz="1800" dirty="0" smtClean="0"/>
              <a:t>?</a:t>
            </a:r>
          </a:p>
          <a:p>
            <a:pPr marL="457200" indent="-457200">
              <a:buAutoNum type="arabicPeriod"/>
            </a:pPr>
            <a:endParaRPr lang="en-US" sz="1800" dirty="0" smtClean="0"/>
          </a:p>
          <a:p>
            <a:pPr marL="457200" indent="-457200">
              <a:buAutoNum type="arabicPeriod"/>
            </a:pPr>
            <a:r>
              <a:rPr lang="en-US" sz="1800" dirty="0" err="1" smtClean="0"/>
              <a:t>Gambarlah</a:t>
            </a:r>
            <a:r>
              <a:rPr lang="en-US" sz="1800" dirty="0" smtClean="0"/>
              <a:t> </a:t>
            </a:r>
            <a:r>
              <a:rPr lang="en-US" sz="1800" dirty="0" err="1" smtClean="0"/>
              <a:t>sebuah</a:t>
            </a:r>
            <a:r>
              <a:rPr lang="en-US" sz="1800" dirty="0" smtClean="0"/>
              <a:t> </a:t>
            </a:r>
            <a:r>
              <a:rPr lang="en-US" sz="1800" dirty="0" err="1" smtClean="0"/>
              <a:t>graf</a:t>
            </a:r>
            <a:r>
              <a:rPr lang="en-US" sz="1800" dirty="0" smtClean="0"/>
              <a:t> regular </a:t>
            </a:r>
            <a:r>
              <a:rPr lang="en-US" sz="1800" dirty="0" err="1" smtClean="0"/>
              <a:t>dengan</a:t>
            </a:r>
            <a:r>
              <a:rPr lang="en-US" sz="1800" dirty="0" smtClean="0"/>
              <a:t> 4 vertex. </a:t>
            </a:r>
            <a:r>
              <a:rPr lang="en-US" sz="1800" dirty="0" err="1" smtClean="0"/>
              <a:t>Berapakah</a:t>
            </a:r>
            <a:r>
              <a:rPr lang="en-US" sz="1800" dirty="0" smtClean="0"/>
              <a:t> degree-</a:t>
            </a:r>
            <a:r>
              <a:rPr lang="en-US" sz="1800" dirty="0" err="1" smtClean="0"/>
              <a:t>nya</a:t>
            </a:r>
            <a:r>
              <a:rPr lang="en-US" sz="1800" dirty="0" smtClean="0"/>
              <a:t>?</a:t>
            </a:r>
          </a:p>
          <a:p>
            <a:pPr marL="457200" indent="-457200">
              <a:buAutoNum type="arabicPeriod"/>
            </a:pPr>
            <a:endParaRPr lang="en-US" sz="1800" dirty="0" smtClean="0"/>
          </a:p>
          <a:p>
            <a:pPr marL="457200" indent="-457200">
              <a:buFont typeface="Arial" panose="020B0604020202020204" pitchFamily="34" charset="0"/>
              <a:buAutoNum type="arabicPeriod"/>
            </a:pPr>
            <a:r>
              <a:rPr lang="en-US" sz="1800" dirty="0" err="1"/>
              <a:t>Gambarlah</a:t>
            </a:r>
            <a:r>
              <a:rPr lang="en-US" sz="1800" dirty="0"/>
              <a:t> </a:t>
            </a:r>
            <a:r>
              <a:rPr lang="en-US" sz="1800" dirty="0" err="1"/>
              <a:t>sebuah</a:t>
            </a:r>
            <a:r>
              <a:rPr lang="en-US" sz="1800" dirty="0"/>
              <a:t> </a:t>
            </a:r>
            <a:r>
              <a:rPr lang="en-US" sz="1800" dirty="0" err="1"/>
              <a:t>graf</a:t>
            </a:r>
            <a:r>
              <a:rPr lang="en-US" sz="1800" dirty="0"/>
              <a:t> </a:t>
            </a:r>
            <a:r>
              <a:rPr lang="en-US" sz="1800" dirty="0" smtClean="0"/>
              <a:t>regular </a:t>
            </a:r>
            <a:r>
              <a:rPr lang="en-US" sz="1800" dirty="0" err="1" smtClean="0"/>
              <a:t>dengan</a:t>
            </a:r>
            <a:r>
              <a:rPr lang="en-US" sz="1800" dirty="0" smtClean="0"/>
              <a:t> 5 </a:t>
            </a:r>
            <a:r>
              <a:rPr lang="en-US" sz="1800" dirty="0"/>
              <a:t>vertex. </a:t>
            </a:r>
            <a:r>
              <a:rPr lang="en-US" sz="1800" dirty="0" err="1"/>
              <a:t>Berapakah</a:t>
            </a:r>
            <a:r>
              <a:rPr lang="en-US" sz="1800" dirty="0"/>
              <a:t> degree-</a:t>
            </a:r>
            <a:r>
              <a:rPr lang="en-US" sz="1800" dirty="0" err="1"/>
              <a:t>nya</a:t>
            </a:r>
            <a:r>
              <a:rPr lang="en-US" sz="1800" dirty="0" smtClean="0"/>
              <a:t>?</a:t>
            </a:r>
          </a:p>
          <a:p>
            <a:pPr marL="457200" indent="-457200">
              <a:buFont typeface="Arial" panose="020B0604020202020204" pitchFamily="34" charset="0"/>
              <a:buAutoNum type="arabicPeriod"/>
            </a:pPr>
            <a:endParaRPr lang="en-US" sz="1800" dirty="0"/>
          </a:p>
          <a:p>
            <a:pPr marL="457200" indent="-457200">
              <a:buFont typeface="Arial" panose="020B0604020202020204" pitchFamily="34" charset="0"/>
              <a:buAutoNum type="arabicPeriod"/>
            </a:pPr>
            <a:r>
              <a:rPr lang="en-US" sz="1800" dirty="0" err="1"/>
              <a:t>Gambarlah</a:t>
            </a:r>
            <a:r>
              <a:rPr lang="en-US" sz="1800" dirty="0"/>
              <a:t> </a:t>
            </a:r>
            <a:r>
              <a:rPr lang="en-US" sz="1800" dirty="0" err="1"/>
              <a:t>sebuah</a:t>
            </a:r>
            <a:r>
              <a:rPr lang="en-US" sz="1800" dirty="0"/>
              <a:t> </a:t>
            </a:r>
            <a:r>
              <a:rPr lang="en-US" sz="1800" dirty="0" err="1"/>
              <a:t>graf</a:t>
            </a:r>
            <a:r>
              <a:rPr lang="en-US" sz="1800" dirty="0"/>
              <a:t> </a:t>
            </a:r>
            <a:r>
              <a:rPr lang="en-US" sz="1800" dirty="0" smtClean="0"/>
              <a:t>regular </a:t>
            </a:r>
            <a:r>
              <a:rPr lang="en-US" sz="1800" dirty="0" err="1" smtClean="0"/>
              <a:t>dengan</a:t>
            </a:r>
            <a:r>
              <a:rPr lang="en-US" sz="1800" dirty="0" smtClean="0"/>
              <a:t> 8 vertex. </a:t>
            </a:r>
            <a:r>
              <a:rPr lang="en-US" sz="1800" dirty="0" err="1" smtClean="0"/>
              <a:t>Berapakah</a:t>
            </a:r>
            <a:r>
              <a:rPr lang="en-US" sz="1800" dirty="0" smtClean="0"/>
              <a:t> degree-</a:t>
            </a:r>
            <a:r>
              <a:rPr lang="en-US" sz="1800" dirty="0" err="1" smtClean="0"/>
              <a:t>nya</a:t>
            </a:r>
            <a:r>
              <a:rPr lang="en-US" sz="1800" dirty="0" smtClean="0"/>
              <a:t>?</a:t>
            </a:r>
            <a:endParaRPr lang="en-US" sz="1800" dirty="0"/>
          </a:p>
          <a:p>
            <a:pPr marL="457200" indent="-457200">
              <a:buAutoNum type="arabicPeriod"/>
            </a:pPr>
            <a:endParaRPr lang="en-US" sz="1800" dirty="0"/>
          </a:p>
          <a:p>
            <a:pPr marL="0" indent="0">
              <a:buNone/>
            </a:pPr>
            <a:r>
              <a:rPr lang="en-US" sz="1800" dirty="0"/>
              <a:t>6</a:t>
            </a:r>
            <a:r>
              <a:rPr lang="en-US" sz="1800" dirty="0" smtClean="0"/>
              <a:t>. </a:t>
            </a:r>
            <a:r>
              <a:rPr lang="en-US" sz="1800" dirty="0" err="1" smtClean="0"/>
              <a:t>Gambarlah</a:t>
            </a:r>
            <a:r>
              <a:rPr lang="en-US" sz="1800" dirty="0" smtClean="0"/>
              <a:t> </a:t>
            </a:r>
            <a:r>
              <a:rPr lang="en-US" sz="1800" dirty="0" err="1" smtClean="0"/>
              <a:t>sebuah</a:t>
            </a:r>
            <a:r>
              <a:rPr lang="en-US" sz="1800" dirty="0" smtClean="0"/>
              <a:t> </a:t>
            </a:r>
            <a:r>
              <a:rPr lang="en-US" sz="1800" dirty="0" err="1" smtClean="0"/>
              <a:t>graf</a:t>
            </a:r>
            <a:r>
              <a:rPr lang="en-US" sz="1800" dirty="0" smtClean="0"/>
              <a:t> </a:t>
            </a:r>
            <a:r>
              <a:rPr lang="en-US" sz="1800" dirty="0" err="1" smtClean="0"/>
              <a:t>dengan</a:t>
            </a:r>
            <a:r>
              <a:rPr lang="en-US" sz="1800" dirty="0" smtClean="0"/>
              <a:t> degree 4.</a:t>
            </a:r>
          </a:p>
          <a:p>
            <a:pPr marL="0" indent="0">
              <a:buNone/>
            </a:pPr>
            <a:endParaRPr lang="en-US" sz="1800" dirty="0"/>
          </a:p>
          <a:p>
            <a:pPr marL="0" indent="0">
              <a:buNone/>
            </a:pPr>
            <a:r>
              <a:rPr lang="en-US" sz="1800" dirty="0"/>
              <a:t>7. </a:t>
            </a:r>
            <a:r>
              <a:rPr lang="en-US" sz="1800" dirty="0" err="1"/>
              <a:t>Gambarlah</a:t>
            </a:r>
            <a:r>
              <a:rPr lang="en-US" sz="1800" dirty="0"/>
              <a:t> </a:t>
            </a:r>
            <a:r>
              <a:rPr lang="en-US" sz="1800" dirty="0" err="1"/>
              <a:t>sebuah</a:t>
            </a:r>
            <a:r>
              <a:rPr lang="en-US" sz="1800" dirty="0"/>
              <a:t> </a:t>
            </a:r>
            <a:r>
              <a:rPr lang="en-US" sz="1800" dirty="0" err="1"/>
              <a:t>graf</a:t>
            </a:r>
            <a:r>
              <a:rPr lang="en-US" sz="1800" dirty="0"/>
              <a:t> </a:t>
            </a:r>
            <a:r>
              <a:rPr lang="en-US" sz="1800" dirty="0" err="1"/>
              <a:t>dengan</a:t>
            </a:r>
            <a:r>
              <a:rPr lang="en-US" sz="1800" dirty="0"/>
              <a:t> degree </a:t>
            </a:r>
            <a:r>
              <a:rPr lang="en-US" sz="1800" dirty="0" smtClean="0"/>
              <a:t>5.</a:t>
            </a:r>
            <a:endParaRPr lang="en-US" sz="1800" dirty="0"/>
          </a:p>
          <a:p>
            <a:pPr marL="0" indent="0">
              <a:buNone/>
            </a:pPr>
            <a:r>
              <a:rPr lang="en-US" sz="1800" dirty="0" smtClean="0"/>
              <a:t> </a:t>
            </a:r>
          </a:p>
          <a:p>
            <a:pPr marL="0" indent="0">
              <a:buNone/>
            </a:pPr>
            <a:endParaRPr lang="en-US" sz="1800" dirty="0" smtClean="0"/>
          </a:p>
          <a:p>
            <a:pPr marL="0" indent="0">
              <a:buNone/>
            </a:pPr>
            <a:endParaRPr lang="en-US" sz="1800" dirty="0"/>
          </a:p>
        </p:txBody>
      </p:sp>
    </p:spTree>
    <p:extLst>
      <p:ext uri="{BB962C8B-B14F-4D97-AF65-F5344CB8AC3E}">
        <p14:creationId xmlns:p14="http://schemas.microsoft.com/office/powerpoint/2010/main" val="2789883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Tugas </a:t>
            </a:r>
            <a:endParaRPr lang="en-US" dirty="0"/>
          </a:p>
        </p:txBody>
      </p:sp>
      <p:sp>
        <p:nvSpPr>
          <p:cNvPr id="3" name="Content Placeholder 2"/>
          <p:cNvSpPr>
            <a:spLocks noGrp="1"/>
          </p:cNvSpPr>
          <p:nvPr>
            <p:ph idx="1"/>
          </p:nvPr>
        </p:nvSpPr>
        <p:spPr>
          <a:xfrm>
            <a:off x="680320" y="2336873"/>
            <a:ext cx="11410079" cy="3599316"/>
          </a:xfrm>
        </p:spPr>
        <p:txBody>
          <a:bodyPr>
            <a:normAutofit lnSpcReduction="10000"/>
          </a:bodyPr>
          <a:lstStyle/>
          <a:p>
            <a:pPr marL="457200" lvl="0" indent="-457200">
              <a:buAutoNum type="arabicPeriod"/>
            </a:pPr>
            <a:r>
              <a:rPr lang="en-US" dirty="0" err="1" smtClean="0"/>
              <a:t>Pada</a:t>
            </a:r>
            <a:r>
              <a:rPr lang="en-US" dirty="0" smtClean="0"/>
              <a:t> </a:t>
            </a:r>
            <a:r>
              <a:rPr lang="en-US" dirty="0" err="1" smtClean="0"/>
              <a:t>sebuah</a:t>
            </a:r>
            <a:r>
              <a:rPr lang="en-US" dirty="0" smtClean="0"/>
              <a:t> </a:t>
            </a:r>
            <a:r>
              <a:rPr lang="en-US" dirty="0" err="1" smtClean="0"/>
              <a:t>graf</a:t>
            </a:r>
            <a:r>
              <a:rPr lang="en-US" dirty="0" smtClean="0"/>
              <a:t>, a</a:t>
            </a:r>
            <a:r>
              <a:rPr lang="id-ID" dirty="0" smtClean="0"/>
              <a:t>pakah </a:t>
            </a:r>
            <a:r>
              <a:rPr lang="id-ID" dirty="0"/>
              <a:t>yang Anda pikirkan tentang hubungan antara jumlah </a:t>
            </a:r>
            <a:r>
              <a:rPr lang="en-US" dirty="0" smtClean="0"/>
              <a:t>vertex </a:t>
            </a:r>
            <a:r>
              <a:rPr lang="en-US" dirty="0" err="1" smtClean="0"/>
              <a:t>dan</a:t>
            </a:r>
            <a:r>
              <a:rPr lang="en-US" dirty="0" smtClean="0"/>
              <a:t> degree?</a:t>
            </a:r>
          </a:p>
          <a:p>
            <a:pPr marL="457200" lvl="0" indent="-457200">
              <a:buAutoNum type="arabicPeriod"/>
            </a:pPr>
            <a:endParaRPr lang="en-US" dirty="0"/>
          </a:p>
          <a:p>
            <a:pPr marL="0" lvl="0" indent="0">
              <a:buNone/>
            </a:pPr>
            <a:r>
              <a:rPr lang="id-ID" dirty="0" smtClean="0"/>
              <a:t>2. Apakah </a:t>
            </a:r>
            <a:r>
              <a:rPr lang="id-ID" dirty="0"/>
              <a:t>mungkin </a:t>
            </a:r>
            <a:r>
              <a:rPr lang="en-US" dirty="0" err="1" smtClean="0"/>
              <a:t>sebuah</a:t>
            </a:r>
            <a:r>
              <a:rPr lang="en-US" dirty="0" smtClean="0"/>
              <a:t> </a:t>
            </a:r>
            <a:r>
              <a:rPr lang="en-US" dirty="0" err="1" smtClean="0"/>
              <a:t>graf</a:t>
            </a:r>
            <a:r>
              <a:rPr lang="en-US" dirty="0" smtClean="0"/>
              <a:t> </a:t>
            </a:r>
            <a:r>
              <a:rPr lang="en-US" dirty="0" err="1" smtClean="0"/>
              <a:t>memiliki</a:t>
            </a:r>
            <a:r>
              <a:rPr lang="en-US" dirty="0" smtClean="0"/>
              <a:t> </a:t>
            </a:r>
            <a:r>
              <a:rPr lang="en-US" dirty="0" err="1" smtClean="0"/>
              <a:t>nilai</a:t>
            </a:r>
            <a:r>
              <a:rPr lang="en-US" dirty="0" smtClean="0"/>
              <a:t> </a:t>
            </a:r>
            <a:r>
              <a:rPr lang="id-ID" dirty="0" smtClean="0"/>
              <a:t>degree </a:t>
            </a:r>
            <a:r>
              <a:rPr lang="en-US" dirty="0" smtClean="0"/>
              <a:t>yang </a:t>
            </a:r>
            <a:r>
              <a:rPr lang="en-US" dirty="0" err="1" smtClean="0"/>
              <a:t>ganjil</a:t>
            </a:r>
            <a:r>
              <a:rPr lang="en-US" dirty="0" smtClean="0"/>
              <a:t>?</a:t>
            </a:r>
          </a:p>
          <a:p>
            <a:pPr marL="0" lvl="0" indent="0">
              <a:buNone/>
            </a:pPr>
            <a:endParaRPr lang="en-US" dirty="0"/>
          </a:p>
          <a:p>
            <a:pPr marL="0" indent="0">
              <a:buNone/>
            </a:pPr>
            <a:r>
              <a:rPr lang="id-ID" dirty="0" smtClean="0"/>
              <a:t>3. </a:t>
            </a:r>
            <a:r>
              <a:rPr lang="en-US" dirty="0" err="1" smtClean="0"/>
              <a:t>Buktikan</a:t>
            </a:r>
            <a:r>
              <a:rPr lang="en-US" dirty="0" smtClean="0"/>
              <a:t> dg </a:t>
            </a:r>
            <a:r>
              <a:rPr lang="en-US" dirty="0" err="1" smtClean="0"/>
              <a:t>membuat</a:t>
            </a:r>
            <a:r>
              <a:rPr lang="en-US" dirty="0" smtClean="0"/>
              <a:t> </a:t>
            </a:r>
            <a:r>
              <a:rPr lang="en-US" dirty="0" err="1" smtClean="0"/>
              <a:t>gambar-gambar</a:t>
            </a:r>
            <a:r>
              <a:rPr lang="en-US" dirty="0" smtClean="0"/>
              <a:t> </a:t>
            </a:r>
            <a:r>
              <a:rPr lang="en-US" dirty="0" err="1" smtClean="0"/>
              <a:t>graf</a:t>
            </a:r>
            <a:r>
              <a:rPr lang="en-US" dirty="0" smtClean="0"/>
              <a:t> yang </a:t>
            </a:r>
            <a:r>
              <a:rPr lang="en-US" dirty="0" err="1" smtClean="0"/>
              <a:t>berbeda-beda</a:t>
            </a:r>
            <a:r>
              <a:rPr lang="en-US" dirty="0" smtClean="0"/>
              <a:t> </a:t>
            </a:r>
            <a:r>
              <a:rPr lang="en-US" dirty="0" err="1" smtClean="0"/>
              <a:t>bahwa</a:t>
            </a:r>
            <a:r>
              <a:rPr lang="en-US" dirty="0" smtClean="0"/>
              <a:t> </a:t>
            </a:r>
            <a:r>
              <a:rPr lang="en-US" dirty="0" err="1" smtClean="0"/>
              <a:t>nilai</a:t>
            </a:r>
            <a:r>
              <a:rPr lang="en-US" dirty="0" smtClean="0"/>
              <a:t> degree </a:t>
            </a:r>
            <a:r>
              <a:rPr lang="en-US" dirty="0" err="1" smtClean="0"/>
              <a:t>ganjil</a:t>
            </a:r>
            <a:r>
              <a:rPr lang="en-US" dirty="0" smtClean="0"/>
              <a:t> </a:t>
            </a:r>
            <a:r>
              <a:rPr lang="en-US" dirty="0" err="1" smtClean="0"/>
              <a:t>diperoleh</a:t>
            </a:r>
            <a:r>
              <a:rPr lang="en-US" dirty="0" smtClean="0"/>
              <a:t> </a:t>
            </a:r>
            <a:r>
              <a:rPr lang="en-US" dirty="0" err="1" smtClean="0"/>
              <a:t>dari</a:t>
            </a:r>
            <a:r>
              <a:rPr lang="en-US" dirty="0" smtClean="0"/>
              <a:t> </a:t>
            </a:r>
            <a:r>
              <a:rPr lang="en-US" dirty="0" err="1" smtClean="0"/>
              <a:t>jumlah</a:t>
            </a:r>
            <a:r>
              <a:rPr lang="en-US" dirty="0" smtClean="0"/>
              <a:t> vertex </a:t>
            </a:r>
            <a:r>
              <a:rPr lang="en-US" dirty="0" err="1" smtClean="0"/>
              <a:t>yg</a:t>
            </a:r>
            <a:r>
              <a:rPr lang="en-US" dirty="0" smtClean="0"/>
              <a:t> </a:t>
            </a:r>
            <a:r>
              <a:rPr lang="en-US" dirty="0" err="1" smtClean="0"/>
              <a:t>genap</a:t>
            </a:r>
            <a:r>
              <a:rPr lang="en-US" dirty="0" smtClean="0"/>
              <a:t>.</a:t>
            </a:r>
          </a:p>
          <a:p>
            <a:pPr marL="0" indent="0">
              <a:buNone/>
            </a:pPr>
            <a:endParaRPr lang="en-US" dirty="0"/>
          </a:p>
          <a:p>
            <a:pPr marL="0" indent="0">
              <a:buNone/>
            </a:pPr>
            <a:r>
              <a:rPr lang="en-US" dirty="0" smtClean="0"/>
              <a:t>4. </a:t>
            </a:r>
            <a:r>
              <a:rPr lang="en-US" dirty="0" err="1" smtClean="0"/>
              <a:t>Gambarlah</a:t>
            </a:r>
            <a:r>
              <a:rPr lang="en-US" dirty="0" smtClean="0"/>
              <a:t> </a:t>
            </a:r>
            <a:r>
              <a:rPr lang="en-US" dirty="0" err="1" smtClean="0"/>
              <a:t>sebuah</a:t>
            </a:r>
            <a:r>
              <a:rPr lang="en-US" dirty="0" smtClean="0"/>
              <a:t> </a:t>
            </a:r>
            <a:r>
              <a:rPr lang="en-US" dirty="0" err="1" smtClean="0"/>
              <a:t>graf</a:t>
            </a:r>
            <a:r>
              <a:rPr lang="en-US" dirty="0" smtClean="0"/>
              <a:t> </a:t>
            </a:r>
            <a:r>
              <a:rPr lang="en-US" dirty="0" err="1" smtClean="0"/>
              <a:t>dengan</a:t>
            </a:r>
            <a:r>
              <a:rPr lang="en-US" dirty="0" smtClean="0"/>
              <a:t> degree 3.</a:t>
            </a:r>
            <a:endParaRPr lang="en-US" dirty="0"/>
          </a:p>
        </p:txBody>
      </p:sp>
    </p:spTree>
    <p:extLst>
      <p:ext uri="{BB962C8B-B14F-4D97-AF65-F5344CB8AC3E}">
        <p14:creationId xmlns:p14="http://schemas.microsoft.com/office/powerpoint/2010/main" val="2651648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Graf dan Teori Graf </a:t>
            </a:r>
            <a:endParaRPr lang="en-US" dirty="0"/>
          </a:p>
        </p:txBody>
      </p:sp>
      <p:sp>
        <p:nvSpPr>
          <p:cNvPr id="3" name="Content Placeholder 2"/>
          <p:cNvSpPr>
            <a:spLocks noGrp="1"/>
          </p:cNvSpPr>
          <p:nvPr>
            <p:ph idx="1"/>
          </p:nvPr>
        </p:nvSpPr>
        <p:spPr>
          <a:xfrm>
            <a:off x="680321" y="2336873"/>
            <a:ext cx="10836176" cy="3599316"/>
          </a:xfrm>
        </p:spPr>
        <p:txBody>
          <a:bodyPr/>
          <a:lstStyle/>
          <a:p>
            <a:r>
              <a:rPr lang="id-ID" dirty="0" smtClean="0"/>
              <a:t>Pada </a:t>
            </a:r>
            <a:r>
              <a:rPr lang="id-ID" dirty="0"/>
              <a:t>cabang matematika yang disebut Teori Graf, suatu Graf tidak berhubungan dengan graf yang menggambarkan data, seperti kemajuan bursa saham </a:t>
            </a:r>
            <a:r>
              <a:rPr lang="id-ID" dirty="0" smtClean="0"/>
              <a:t>atau </a:t>
            </a:r>
            <a:r>
              <a:rPr lang="id-ID" dirty="0"/>
              <a:t>pertumbuhan planet. </a:t>
            </a:r>
            <a:endParaRPr lang="en-US" dirty="0" smtClean="0"/>
          </a:p>
          <a:p>
            <a:endParaRPr lang="en-US" dirty="0"/>
          </a:p>
          <a:p>
            <a:r>
              <a:rPr lang="id-ID" dirty="0"/>
              <a:t>Di dalam teori Graf, </a:t>
            </a:r>
            <a:r>
              <a:rPr lang="id-ID" b="1" dirty="0"/>
              <a:t>graf</a:t>
            </a:r>
            <a:r>
              <a:rPr lang="id-ID" dirty="0"/>
              <a:t>  adalah kumpulan titik yang mungkin terhubung maupun tidak terhubung dengan titik lainnya dengan garis. Tidak penting seberapa besar titik itu, atau seberapa panjang garisnya, atau apakah garis itu lurus atau melengkung. Dan titik itupuntidak harus bulat. </a:t>
            </a:r>
            <a:endParaRPr lang="en-US" dirty="0"/>
          </a:p>
          <a:p>
            <a:endParaRPr lang="en-US" dirty="0"/>
          </a:p>
        </p:txBody>
      </p:sp>
    </p:spTree>
    <p:extLst>
      <p:ext uri="{BB962C8B-B14F-4D97-AF65-F5344CB8AC3E}">
        <p14:creationId xmlns:p14="http://schemas.microsoft.com/office/powerpoint/2010/main" val="680153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 </a:t>
            </a:r>
            <a:endParaRPr lang="en-US" dirty="0"/>
          </a:p>
        </p:txBody>
      </p:sp>
      <p:sp>
        <p:nvSpPr>
          <p:cNvPr id="3" name="Content Placeholder 2"/>
          <p:cNvSpPr>
            <a:spLocks noGrp="1"/>
          </p:cNvSpPr>
          <p:nvPr>
            <p:ph idx="1"/>
          </p:nvPr>
        </p:nvSpPr>
        <p:spPr/>
        <p:txBody>
          <a:bodyPr/>
          <a:lstStyle/>
          <a:p>
            <a:r>
              <a:rPr lang="id-ID" dirty="0"/>
              <a:t>Intinya adalah bahwa titik – titik itu terhubung oleh garis. </a:t>
            </a:r>
            <a:endParaRPr lang="en-US" dirty="0" smtClean="0"/>
          </a:p>
          <a:p>
            <a:endParaRPr lang="en-US" dirty="0"/>
          </a:p>
          <a:p>
            <a:r>
              <a:rPr lang="id-ID" dirty="0"/>
              <a:t>Dua titik dapat hanya terhubung dengan satu garis.  Jika dua titik terhubung dengan satu garis, maka tidak "legal" menggambarkan garis lain untuk menghubungkan kedua titik tersebut, bahkan jika garis itu merentang jauh dari titik pertama. </a:t>
            </a:r>
            <a:endParaRPr lang="en-US" dirty="0"/>
          </a:p>
          <a:p>
            <a:endParaRPr lang="en-US" dirty="0"/>
          </a:p>
        </p:txBody>
      </p:sp>
    </p:spTree>
    <p:extLst>
      <p:ext uri="{BB962C8B-B14F-4D97-AF65-F5344CB8AC3E}">
        <p14:creationId xmlns:p14="http://schemas.microsoft.com/office/powerpoint/2010/main" val="2770568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Pemahaman</a:t>
            </a:r>
            <a:r>
              <a:rPr lang="en-US" dirty="0" smtClean="0"/>
              <a:t> 1</a:t>
            </a:r>
            <a:endParaRPr lang="en-US" dirty="0"/>
          </a:p>
        </p:txBody>
      </p:sp>
      <p:sp>
        <p:nvSpPr>
          <p:cNvPr id="3" name="Content Placeholder 2"/>
          <p:cNvSpPr>
            <a:spLocks noGrp="1"/>
          </p:cNvSpPr>
          <p:nvPr>
            <p:ph idx="1"/>
          </p:nvPr>
        </p:nvSpPr>
        <p:spPr>
          <a:xfrm>
            <a:off x="680321" y="2336873"/>
            <a:ext cx="10292479" cy="4076284"/>
          </a:xfrm>
        </p:spPr>
        <p:txBody>
          <a:bodyPr>
            <a:normAutofit/>
          </a:bodyPr>
          <a:lstStyle/>
          <a:p>
            <a:pPr lvl="0"/>
            <a:r>
              <a:rPr lang="en-US" u="sng" dirty="0" smtClean="0">
                <a:hlinkClick r:id="rId2"/>
              </a:rPr>
              <a:t>Vertex</a:t>
            </a:r>
          </a:p>
          <a:p>
            <a:pPr lvl="0"/>
            <a:r>
              <a:rPr lang="en-US" u="sng" dirty="0" smtClean="0">
                <a:hlinkClick r:id="rId2"/>
              </a:rPr>
              <a:t>Size</a:t>
            </a:r>
          </a:p>
          <a:p>
            <a:pPr lvl="0"/>
            <a:r>
              <a:rPr lang="en-US" u="sng" dirty="0" smtClean="0">
                <a:hlinkClick r:id="rId2"/>
              </a:rPr>
              <a:t>Edge</a:t>
            </a:r>
          </a:p>
          <a:p>
            <a:pPr lvl="0"/>
            <a:r>
              <a:rPr lang="en-US" u="sng" dirty="0" smtClean="0">
                <a:hlinkClick r:id="rId3"/>
              </a:rPr>
              <a:t>D</a:t>
            </a:r>
            <a:r>
              <a:rPr lang="id-ID" u="sng" dirty="0" smtClean="0">
                <a:hlinkClick r:id="rId3"/>
              </a:rPr>
              <a:t>egree</a:t>
            </a:r>
            <a:endParaRPr lang="en-US" dirty="0"/>
          </a:p>
        </p:txBody>
      </p:sp>
    </p:spTree>
    <p:extLst>
      <p:ext uri="{BB962C8B-B14F-4D97-AF65-F5344CB8AC3E}">
        <p14:creationId xmlns:p14="http://schemas.microsoft.com/office/powerpoint/2010/main" val="1205647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Edge dan vertex dari Graph </a:t>
            </a:r>
            <a:endParaRPr lang="en-US"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None/>
            </a:pP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Titik – titik tersebut disebut  </a:t>
            </a:r>
            <a:r>
              <a:rPr kumimoji="0" lang="id-ID" b="1"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vertex</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 </a:t>
            </a:r>
            <a:endParaRPr kumimoji="0" lang="id-ID" sz="4000" b="0" i="0" u="none" strike="noStrike" cap="none" normalizeH="0" baseline="0" dirty="0" smtClean="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None/>
            </a:pP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Garis – garisnya disebut </a:t>
            </a:r>
            <a:r>
              <a:rPr kumimoji="0" lang="id-ID" b="1"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edge.</a:t>
            </a:r>
            <a:endParaRPr kumimoji="0" lang="id-ID" sz="5400" b="0" i="0" u="none" strike="noStrike" cap="none" normalizeH="0" baseline="0" dirty="0" smtClean="0">
              <a:ln>
                <a:noFill/>
              </a:ln>
              <a:solidFill>
                <a:schemeClr val="tx1"/>
              </a:solidFill>
              <a:effectLst/>
              <a:latin typeface="Arial" panose="020B0604020202020204" pitchFamily="34" charset="0"/>
            </a:endParaRPr>
          </a:p>
          <a:p>
            <a:endParaRPr lang="en-US" dirty="0"/>
          </a:p>
        </p:txBody>
      </p:sp>
      <p:pic>
        <p:nvPicPr>
          <p:cNvPr id="1025" name="Picture 1" descr="C:\Documents and Settings\TISI\Local Settings\Graph\1_files\lilgredver.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17008" y="3410035"/>
            <a:ext cx="5549900" cy="3176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579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Size</a:t>
            </a:r>
            <a:endParaRPr lang="en-US" dirty="0"/>
          </a:p>
        </p:txBody>
      </p:sp>
      <p:sp>
        <p:nvSpPr>
          <p:cNvPr id="3" name="Content Placeholder 2"/>
          <p:cNvSpPr>
            <a:spLocks noGrp="1"/>
          </p:cNvSpPr>
          <p:nvPr>
            <p:ph idx="1"/>
          </p:nvPr>
        </p:nvSpPr>
        <p:spPr>
          <a:xfrm>
            <a:off x="569112" y="2139164"/>
            <a:ext cx="4657798" cy="3599316"/>
          </a:xfrm>
        </p:spPr>
        <p:txBody>
          <a:bodyPr/>
          <a:lstStyle/>
          <a:p>
            <a:pPr marL="0" indent="0">
              <a:buNone/>
            </a:pPr>
            <a:r>
              <a:rPr lang="id-ID" dirty="0"/>
              <a:t> </a:t>
            </a:r>
            <a:endParaRPr lang="en-US" dirty="0"/>
          </a:p>
          <a:p>
            <a:r>
              <a:rPr lang="id-ID" b="1" dirty="0"/>
              <a:t>Size</a:t>
            </a:r>
            <a:r>
              <a:rPr lang="id-ID" dirty="0"/>
              <a:t> dari graf  adalah jumlah </a:t>
            </a:r>
            <a:r>
              <a:rPr lang="id-ID" u="sng" dirty="0"/>
              <a:t>vertex</a:t>
            </a:r>
            <a:r>
              <a:rPr lang="id-ID" dirty="0"/>
              <a:t> yang dimilikinya</a:t>
            </a:r>
            <a:r>
              <a:rPr lang="id-ID" dirty="0" smtClean="0"/>
              <a:t>.</a:t>
            </a:r>
            <a:endParaRPr lang="en-US" dirty="0" smtClean="0"/>
          </a:p>
          <a:p>
            <a:r>
              <a:rPr lang="en-US" dirty="0" smtClean="0"/>
              <a:t>Graf </a:t>
            </a:r>
            <a:r>
              <a:rPr lang="en-US" dirty="0" err="1" smtClean="0"/>
              <a:t>ini</a:t>
            </a:r>
            <a:r>
              <a:rPr lang="en-US" dirty="0" smtClean="0"/>
              <a:t> </a:t>
            </a:r>
            <a:r>
              <a:rPr lang="en-US" dirty="0" err="1" smtClean="0"/>
              <a:t>memiliki</a:t>
            </a:r>
            <a:r>
              <a:rPr lang="en-US" dirty="0" smtClean="0"/>
              <a:t> size = 6</a:t>
            </a:r>
            <a:r>
              <a:rPr lang="id-ID" dirty="0" smtClean="0"/>
              <a:t> </a:t>
            </a:r>
            <a:endParaRPr lang="en-US" dirty="0"/>
          </a:p>
          <a:p>
            <a:pPr marL="0" indent="0">
              <a:buNone/>
            </a:pPr>
            <a:r>
              <a:rPr lang="id-ID" u="sng" dirty="0"/>
              <a:t/>
            </a:r>
            <a:br>
              <a:rPr lang="id-ID" u="sng" dirty="0"/>
            </a:br>
            <a:endParaRPr lang="en-US" dirty="0"/>
          </a:p>
        </p:txBody>
      </p:sp>
      <p:pic>
        <p:nvPicPr>
          <p:cNvPr id="4" name="Picture 1" descr="C:\Documents and Settings\TISI\Local Settings\Graph\1_files\lilgredver.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047602" y="2561641"/>
            <a:ext cx="5549900" cy="3176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75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Degree </a:t>
            </a:r>
            <a:endParaRPr lang="en-US" dirty="0"/>
          </a:p>
        </p:txBody>
      </p:sp>
      <p:sp>
        <p:nvSpPr>
          <p:cNvPr id="3" name="Content Placeholder 2"/>
          <p:cNvSpPr>
            <a:spLocks noGrp="1"/>
          </p:cNvSpPr>
          <p:nvPr>
            <p:ph idx="1"/>
          </p:nvPr>
        </p:nvSpPr>
        <p:spPr>
          <a:xfrm>
            <a:off x="680322" y="2336873"/>
            <a:ext cx="5646338" cy="3599316"/>
          </a:xfrm>
        </p:spPr>
        <p:txBody>
          <a:bodyPr/>
          <a:lstStyle/>
          <a:p>
            <a:pPr marL="0" lvl="0" indent="0" eaLnBrk="0" fontAlgn="base" hangingPunct="0">
              <a:lnSpc>
                <a:spcPct val="100000"/>
              </a:lnSpc>
              <a:spcBef>
                <a:spcPct val="0"/>
              </a:spcBef>
              <a:spcAft>
                <a:spcPct val="0"/>
              </a:spcAft>
              <a:buNone/>
            </a:pPr>
            <a:r>
              <a:rPr kumimoji="0" lang="id-ID" b="1"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Degree</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 dari </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hlinkClick r:id="rId2"/>
              </a:rPr>
              <a:t>vertex</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 pada sebuah </a:t>
            </a:r>
            <a:r>
              <a:rPr kumimoji="0" lang="id-ID" b="0" i="0" u="sng"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graf</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 adalah jumlah </a:t>
            </a:r>
            <a:r>
              <a:rPr kumimoji="0" lang="id-ID" b="0" i="0" u="sng"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edges</a:t>
            </a: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 yang berada pada vertex tersebut.</a:t>
            </a:r>
            <a:endParaRPr kumimoji="0" lang="en-US"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endParaRPr>
          </a:p>
          <a:p>
            <a:pPr marL="0" lvl="0" indent="0" eaLnBrk="0" fontAlgn="base" hangingPunct="0">
              <a:lnSpc>
                <a:spcPct val="100000"/>
              </a:lnSpc>
              <a:spcBef>
                <a:spcPct val="0"/>
              </a:spcBef>
              <a:spcAft>
                <a:spcPct val="0"/>
              </a:spcAft>
              <a:buNone/>
            </a:pPr>
            <a:endParaRPr kumimoji="0" lang="id-ID" sz="4000" b="0" i="0" u="none" strike="noStrike" cap="none" normalizeH="0" baseline="0" dirty="0" smtClean="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None/>
            </a:pPr>
            <a:r>
              <a:rPr kumimoji="0" lang="id-ID" b="0" i="0" u="none" strike="noStrike" cap="none" normalizeH="0" baseline="0" dirty="0" smtClean="0">
                <a:ln>
                  <a:noFill/>
                </a:ln>
                <a:solidFill>
                  <a:schemeClr val="tx1"/>
                </a:solidFill>
                <a:effectLst/>
                <a:latin typeface="Batang" panose="02030600000101010101" pitchFamily="18" charset="-127"/>
                <a:ea typeface="Batang" panose="02030600000101010101" pitchFamily="18" charset="-127"/>
              </a:rPr>
              <a:t>Angka pada setiap vertex dari graf ini adalah degree dari vertex tersebut</a:t>
            </a:r>
            <a:endParaRPr kumimoji="0" lang="id-ID" sz="5400" b="0" i="0" u="none" strike="noStrike" cap="none" normalizeH="0" baseline="0" dirty="0" smtClean="0">
              <a:ln>
                <a:noFill/>
              </a:ln>
              <a:solidFill>
                <a:schemeClr val="tx1"/>
              </a:solidFill>
              <a:effectLst/>
              <a:latin typeface="Arial" panose="020B0604020202020204" pitchFamily="34" charset="0"/>
            </a:endParaRPr>
          </a:p>
          <a:p>
            <a:endParaRPr lang="en-US" dirty="0"/>
          </a:p>
        </p:txBody>
      </p:sp>
      <p:pic>
        <p:nvPicPr>
          <p:cNvPr id="2049" name="Picture 1" descr="C:\Documents and Settings\TISI\Local Settings\Graph\2_files\lildegex1.gif"/>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6773218" y="2403618"/>
            <a:ext cx="4533213" cy="4318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981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510586" y="2991950"/>
            <a:ext cx="2878524" cy="29512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769429" y="851684"/>
            <a:ext cx="6574971" cy="688241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152400" y="-24410"/>
            <a:ext cx="9613900" cy="1081088"/>
          </a:xfrm>
        </p:spPr>
        <p:txBody>
          <a:bodyPr/>
          <a:lstStyle/>
          <a:p>
            <a:r>
              <a:rPr lang="id-ID" dirty="0" smtClean="0">
                <a:solidFill>
                  <a:schemeClr val="bg1"/>
                </a:solidFill>
              </a:rPr>
              <a:t>Graph Reguler </a:t>
            </a:r>
            <a:endParaRPr lang="en-US" dirty="0">
              <a:solidFill>
                <a:schemeClr val="bg1"/>
              </a:solidFill>
            </a:endParaRPr>
          </a:p>
        </p:txBody>
      </p:sp>
      <p:sp>
        <p:nvSpPr>
          <p:cNvPr id="3" name="Content Placeholder 2"/>
          <p:cNvSpPr>
            <a:spLocks noGrp="1"/>
          </p:cNvSpPr>
          <p:nvPr>
            <p:ph idx="4294967295"/>
          </p:nvPr>
        </p:nvSpPr>
        <p:spPr>
          <a:xfrm>
            <a:off x="286068" y="1274505"/>
            <a:ext cx="6052457" cy="1470540"/>
          </a:xfrm>
        </p:spPr>
        <p:txBody>
          <a:bodyPr/>
          <a:lstStyle/>
          <a:p>
            <a:r>
              <a:rPr kumimoji="0" lang="id-ID" b="0" i="0" u="none" strike="noStrike" cap="none" normalizeH="0" baseline="0" dirty="0" smtClean="0">
                <a:ln>
                  <a:noFill/>
                </a:ln>
                <a:solidFill>
                  <a:schemeClr val="bg1"/>
                </a:solidFill>
                <a:effectLst/>
                <a:latin typeface="Batang" panose="02030600000101010101" pitchFamily="18" charset="-127"/>
                <a:ea typeface="Batang" panose="02030600000101010101" pitchFamily="18" charset="-127"/>
              </a:rPr>
              <a:t>Suatu graf dikatakan </a:t>
            </a:r>
            <a:r>
              <a:rPr kumimoji="0" lang="id-ID" b="1" i="0" u="none" strike="noStrike" cap="none" normalizeH="0" baseline="0" dirty="0" smtClean="0">
                <a:ln>
                  <a:noFill/>
                </a:ln>
                <a:solidFill>
                  <a:schemeClr val="bg1"/>
                </a:solidFill>
                <a:effectLst/>
                <a:latin typeface="Batang" panose="02030600000101010101" pitchFamily="18" charset="-127"/>
                <a:ea typeface="Batang" panose="02030600000101010101" pitchFamily="18" charset="-127"/>
              </a:rPr>
              <a:t>regular</a:t>
            </a:r>
            <a:r>
              <a:rPr kumimoji="0" lang="id-ID" b="0" i="0" u="none" strike="noStrike" cap="none" normalizeH="0" baseline="0" dirty="0" smtClean="0">
                <a:ln>
                  <a:noFill/>
                </a:ln>
                <a:solidFill>
                  <a:schemeClr val="bg1"/>
                </a:solidFill>
                <a:effectLst/>
                <a:latin typeface="Batang" panose="02030600000101010101" pitchFamily="18" charset="-127"/>
                <a:ea typeface="Batang" panose="02030600000101010101" pitchFamily="18" charset="-127"/>
              </a:rPr>
              <a:t> jika setiap </a:t>
            </a:r>
            <a:r>
              <a:rPr kumimoji="0" lang="id-ID" b="0" i="0" u="none" strike="noStrike" cap="none" normalizeH="0" baseline="0" dirty="0" smtClean="0">
                <a:ln>
                  <a:noFill/>
                </a:ln>
                <a:solidFill>
                  <a:schemeClr val="bg1"/>
                </a:solidFill>
                <a:effectLst/>
                <a:latin typeface="Batang" panose="02030600000101010101" pitchFamily="18" charset="-127"/>
                <a:ea typeface="Batang" panose="02030600000101010101" pitchFamily="18" charset="-127"/>
                <a:hlinkClick r:id="rId2"/>
              </a:rPr>
              <a:t>vertex</a:t>
            </a:r>
            <a:r>
              <a:rPr kumimoji="0" lang="id-ID" b="0" i="0" u="none" strike="noStrike" cap="none" normalizeH="0" baseline="0" dirty="0" smtClean="0">
                <a:ln>
                  <a:noFill/>
                </a:ln>
                <a:solidFill>
                  <a:schemeClr val="bg1"/>
                </a:solidFill>
                <a:effectLst/>
                <a:latin typeface="Batang" panose="02030600000101010101" pitchFamily="18" charset="-127"/>
                <a:ea typeface="Batang" panose="02030600000101010101" pitchFamily="18" charset="-127"/>
              </a:rPr>
              <a:t> mempunyai  degree yang sama</a:t>
            </a:r>
            <a:endParaRPr lang="en-US" dirty="0">
              <a:solidFill>
                <a:schemeClr val="bg1"/>
              </a:solidFill>
            </a:endParaRPr>
          </a:p>
        </p:txBody>
      </p:sp>
      <p:sp>
        <p:nvSpPr>
          <p:cNvPr id="5" name="Rectangle 3"/>
          <p:cNvSpPr>
            <a:spLocks noChangeArrowheads="1"/>
          </p:cNvSpPr>
          <p:nvPr/>
        </p:nvSpPr>
        <p:spPr bwMode="auto">
          <a:xfrm>
            <a:off x="0" y="18573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a:spLocks noChangeArrowheads="1"/>
          </p:cNvSpPr>
          <p:nvPr/>
        </p:nvSpPr>
        <p:spPr bwMode="auto">
          <a:xfrm>
            <a:off x="152400" y="2009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6" name="Picture 2" descr="https://encrypted-tbn2.gstatic.com/images?q=tbn:ANd9GcS_ZIFtOHmSLdi9dWeblKH0Fh0Bn1Z4wCi_QHdHmAnjmIWaCOGzK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039" y="3545742"/>
            <a:ext cx="1771650" cy="17240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the2.uni-bayreuth.de/markus/REGGRAPHS/GIF/06_4_3-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047" y="3072161"/>
            <a:ext cx="2428875" cy="27908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numb3rs.wolfram.com/407/images/RegularGraphs.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91621" y="851684"/>
            <a:ext cx="5797868" cy="5797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166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Path dan Cycle dalam Graph </a:t>
            </a:r>
            <a:endParaRPr lang="en-US" dirty="0"/>
          </a:p>
        </p:txBody>
      </p:sp>
      <p:sp>
        <p:nvSpPr>
          <p:cNvPr id="3" name="Content Placeholder 2"/>
          <p:cNvSpPr>
            <a:spLocks noGrp="1"/>
          </p:cNvSpPr>
          <p:nvPr>
            <p:ph idx="1"/>
          </p:nvPr>
        </p:nvSpPr>
        <p:spPr>
          <a:xfrm>
            <a:off x="680321" y="2336873"/>
            <a:ext cx="10756936" cy="3599316"/>
          </a:xfrm>
        </p:spPr>
        <p:txBody>
          <a:bodyPr>
            <a:noAutofit/>
          </a:bodyPr>
          <a:lstStyle/>
          <a:p>
            <a:r>
              <a:rPr lang="id-ID" sz="2800" b="1" dirty="0" smtClean="0"/>
              <a:t>Path</a:t>
            </a:r>
            <a:r>
              <a:rPr lang="id-ID" sz="2800" dirty="0" smtClean="0"/>
              <a:t>  </a:t>
            </a:r>
            <a:r>
              <a:rPr lang="id-ID" sz="2800" dirty="0"/>
              <a:t>adalah lintasan yang melalui </a:t>
            </a:r>
            <a:r>
              <a:rPr lang="id-ID" sz="2800" u="sng" dirty="0"/>
              <a:t>edge</a:t>
            </a:r>
            <a:r>
              <a:rPr lang="id-ID" sz="2800" dirty="0"/>
              <a:t> dan </a:t>
            </a:r>
            <a:r>
              <a:rPr lang="id-ID" sz="2800" u="sng" dirty="0">
                <a:hlinkClick r:id="rId2"/>
              </a:rPr>
              <a:t>verte</a:t>
            </a:r>
            <a:r>
              <a:rPr lang="id-ID" sz="2800" u="sng" dirty="0"/>
              <a:t>x</a:t>
            </a:r>
            <a:r>
              <a:rPr lang="id-ID" sz="2800" dirty="0"/>
              <a:t>  dalam </a:t>
            </a:r>
            <a:r>
              <a:rPr lang="id-ID" sz="2800" u="sng" dirty="0">
                <a:hlinkClick r:id="rId3"/>
              </a:rPr>
              <a:t>gra</a:t>
            </a:r>
            <a:r>
              <a:rPr lang="id-ID" sz="2800" dirty="0"/>
              <a:t>f. </a:t>
            </a:r>
            <a:endParaRPr lang="en-US" sz="2800" dirty="0" smtClean="0"/>
          </a:p>
          <a:p>
            <a:endParaRPr lang="en-US" sz="2800" b="1" dirty="0"/>
          </a:p>
          <a:p>
            <a:r>
              <a:rPr lang="id-ID" sz="2800" b="1" dirty="0" smtClean="0"/>
              <a:t>Cycle</a:t>
            </a:r>
            <a:r>
              <a:rPr lang="id-ID" sz="2800" dirty="0" smtClean="0"/>
              <a:t> </a:t>
            </a:r>
            <a:r>
              <a:rPr lang="id-ID" sz="2800" dirty="0"/>
              <a:t>adalah lintasan yang dimulai dan berakhir pada vertex yang sama. </a:t>
            </a:r>
            <a:r>
              <a:rPr lang="id-ID" sz="2800" b="1" dirty="0"/>
              <a:t>Cycle </a:t>
            </a:r>
            <a:r>
              <a:rPr lang="id-ID" sz="2800" dirty="0"/>
              <a:t>kadang – kadang disebut </a:t>
            </a:r>
            <a:r>
              <a:rPr lang="id-ID" sz="2800" b="1" dirty="0"/>
              <a:t>circuit</a:t>
            </a:r>
            <a:r>
              <a:rPr lang="id-ID" sz="2800" dirty="0"/>
              <a:t>. </a:t>
            </a:r>
            <a:endParaRPr lang="en-US" sz="2800" dirty="0" smtClean="0"/>
          </a:p>
          <a:p>
            <a:endParaRPr lang="en-US" sz="2800" dirty="0"/>
          </a:p>
          <a:p>
            <a:r>
              <a:rPr lang="id-ID" sz="2800" dirty="0"/>
              <a:t>Jumlah edge dalam lintasan atau cycle disebut </a:t>
            </a:r>
            <a:r>
              <a:rPr lang="id-ID" sz="2800" b="1" dirty="0"/>
              <a:t>length</a:t>
            </a:r>
            <a:r>
              <a:rPr lang="id-ID" sz="2800" dirty="0"/>
              <a:t> (</a:t>
            </a:r>
            <a:r>
              <a:rPr lang="id-ID" sz="2800" b="1" dirty="0"/>
              <a:t>panjang</a:t>
            </a:r>
            <a:r>
              <a:rPr lang="id-ID" sz="2800" dirty="0"/>
              <a:t>) lintasan.</a:t>
            </a:r>
            <a:endParaRPr lang="en-US" sz="2800" dirty="0"/>
          </a:p>
        </p:txBody>
      </p:sp>
    </p:spTree>
    <p:extLst>
      <p:ext uri="{BB962C8B-B14F-4D97-AF65-F5344CB8AC3E}">
        <p14:creationId xmlns:p14="http://schemas.microsoft.com/office/powerpoint/2010/main" val="4040801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598</TotalTime>
  <Words>645</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Batang</vt:lpstr>
      <vt:lpstr>Times New Roman</vt:lpstr>
      <vt:lpstr>Trebuchet MS</vt:lpstr>
      <vt:lpstr>Berlin</vt:lpstr>
      <vt:lpstr>Teori Graph </vt:lpstr>
      <vt:lpstr>Graf dan Teori Graf </vt:lpstr>
      <vt:lpstr>Cont. </vt:lpstr>
      <vt:lpstr>Pemahaman 1</vt:lpstr>
      <vt:lpstr>Edge dan vertex dari Graph </vt:lpstr>
      <vt:lpstr>Size</vt:lpstr>
      <vt:lpstr>Degree </vt:lpstr>
      <vt:lpstr>Graph Reguler </vt:lpstr>
      <vt:lpstr>Path dan Cycle dalam Graph </vt:lpstr>
      <vt:lpstr>Quest </vt:lpstr>
      <vt:lpstr>Lintasan Hamilton (Hamilton Path)</vt:lpstr>
      <vt:lpstr>Lintasan Euler (Euler Path)</vt:lpstr>
      <vt:lpstr>Graf Planar (Planar Graph) </vt:lpstr>
      <vt:lpstr>Distance and Length</vt:lpstr>
      <vt:lpstr>Diameter of a Graph </vt:lpstr>
      <vt:lpstr>Complete Graph (Graf Lengkap)</vt:lpstr>
      <vt:lpstr>Tugas </vt:lpstr>
      <vt:lpstr>Tugas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 Graph</dc:title>
  <dc:creator>user</dc:creator>
  <cp:lastModifiedBy>Nasucha</cp:lastModifiedBy>
  <cp:revision>19</cp:revision>
  <dcterms:created xsi:type="dcterms:W3CDTF">2015-04-02T02:28:40Z</dcterms:created>
  <dcterms:modified xsi:type="dcterms:W3CDTF">2016-12-14T08:28:56Z</dcterms:modified>
</cp:coreProperties>
</file>