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1" dirty="0"/>
              <a:t>Software Requirement Specifications </a:t>
            </a:r>
            <a:r>
              <a:rPr lang="en-US" sz="4800" dirty="0"/>
              <a:t>- SRS</a:t>
            </a:r>
            <a:endParaRPr lang="en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Safitri</a:t>
            </a:r>
            <a:r>
              <a:rPr lang="en-US" dirty="0">
                <a:solidFill>
                  <a:schemeClr val="tx1"/>
                </a:solidFill>
              </a:rPr>
              <a:t> Jaya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C96-2DD0-48BC-9393-6AD93559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Con …</a:t>
            </a:r>
            <a:endParaRPr lang="id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B791-872A-4FD3-A382-54A6B06B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Fitur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Dst</a:t>
            </a:r>
            <a:r>
              <a:rPr lang="en-US" dirty="0"/>
              <a:t>…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606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C96-2DD0-48BC-9393-6AD93559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Con …</a:t>
            </a:r>
            <a:endParaRPr lang="id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B791-872A-4FD3-A382-54A6B06B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Kebutuhan</a:t>
            </a:r>
            <a:r>
              <a:rPr lang="en-US" b="1" dirty="0"/>
              <a:t> non </a:t>
            </a:r>
            <a:r>
              <a:rPr lang="en-US" b="1" dirty="0" err="1"/>
              <a:t>fungsional</a:t>
            </a:r>
            <a:r>
              <a:rPr lang="en-US" b="1" dirty="0"/>
              <a:t> </a:t>
            </a:r>
            <a:r>
              <a:rPr lang="en-US" b="1" dirty="0" err="1"/>
              <a:t>lainnya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keamanan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keamanan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072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3CE5-3C64-49A6-A195-15D0E214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Pengertian</a:t>
            </a:r>
            <a:r>
              <a:rPr lang="en-US" b="1" dirty="0"/>
              <a:t> 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6958-C40E-4076-9D80-1F493FCB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sz="3600" i="1" dirty="0"/>
              <a:t>Software Requirement Specifications </a:t>
            </a:r>
            <a:r>
              <a:rPr lang="en-US" sz="3600" dirty="0"/>
              <a:t>(SRS)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Spesifikasi</a:t>
            </a:r>
            <a:r>
              <a:rPr lang="en-US" sz="3600" dirty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Perangkat</a:t>
            </a:r>
            <a:r>
              <a:rPr lang="en-US" sz="3600" dirty="0"/>
              <a:t> </a:t>
            </a:r>
            <a:r>
              <a:rPr lang="en-US" sz="3600" dirty="0" err="1"/>
              <a:t>Lunak</a:t>
            </a:r>
            <a:r>
              <a:rPr lang="en-US" sz="3600" dirty="0"/>
              <a:t> (SKPL)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gambaran</a:t>
            </a:r>
            <a:r>
              <a:rPr lang="en-US" sz="3600" dirty="0"/>
              <a:t> yang </a:t>
            </a:r>
            <a:r>
              <a:rPr lang="en-US" sz="3600" dirty="0" err="1"/>
              <a:t>komprehensif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r>
              <a:rPr lang="en-US" sz="3600" dirty="0"/>
              <a:t> yang </a:t>
            </a:r>
            <a:r>
              <a:rPr lang="en-US" sz="3600" dirty="0" err="1"/>
              <a:t>dimaksud</a:t>
            </a:r>
            <a:r>
              <a:rPr lang="en-US" sz="3600" dirty="0"/>
              <a:t> dan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perangkat</a:t>
            </a:r>
            <a:r>
              <a:rPr lang="en-US" sz="3600" dirty="0"/>
              <a:t> </a:t>
            </a:r>
            <a:r>
              <a:rPr lang="en-US" sz="3600" dirty="0" err="1"/>
              <a:t>lunak</a:t>
            </a:r>
            <a:r>
              <a:rPr lang="en-US" sz="3600" dirty="0"/>
              <a:t> yang </a:t>
            </a:r>
            <a:r>
              <a:rPr lang="en-US" sz="3600" dirty="0" err="1"/>
              <a:t>sedang</a:t>
            </a:r>
            <a:r>
              <a:rPr lang="en-US" sz="3600" dirty="0"/>
              <a:t> </a:t>
            </a:r>
            <a:r>
              <a:rPr lang="en-US" sz="3600" dirty="0" err="1"/>
              <a:t>dikerjakan</a:t>
            </a:r>
            <a:r>
              <a:rPr lang="en-US" sz="3600" dirty="0"/>
              <a:t>;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sz="3600" dirty="0"/>
              <a:t>SRS </a:t>
            </a:r>
            <a:r>
              <a:rPr lang="en-US" sz="3600" dirty="0" err="1"/>
              <a:t>sepenuhnya</a:t>
            </a:r>
            <a:r>
              <a:rPr lang="en-US" sz="3600" dirty="0"/>
              <a:t> </a:t>
            </a:r>
            <a:r>
              <a:rPr lang="en-US" sz="3600" dirty="0" err="1"/>
              <a:t>menggambarkan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perangkat</a:t>
            </a:r>
            <a:r>
              <a:rPr lang="en-US" sz="3600" dirty="0"/>
              <a:t> </a:t>
            </a:r>
            <a:r>
              <a:rPr lang="en-US" sz="3600" dirty="0" err="1"/>
              <a:t>lunak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lakukan</a:t>
            </a:r>
            <a:r>
              <a:rPr lang="en-US" sz="3600" dirty="0"/>
              <a:t> dan </a:t>
            </a:r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</a:t>
            </a:r>
            <a:r>
              <a:rPr lang="en-US" sz="3600" dirty="0" err="1"/>
              <a:t>berjalan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73225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D5F8-BAE1-433B-99FE-E4BC77AF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Con …</a:t>
            </a:r>
            <a:endParaRPr lang="id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26B5-2024-4F0F-A141-21B6343B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/>
              <a:t>Sebuah</a:t>
            </a:r>
            <a:r>
              <a:rPr lang="en-US" sz="2800" dirty="0"/>
              <a:t> SRS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(</a:t>
            </a:r>
            <a:r>
              <a:rPr lang="en-US" sz="2800" i="1" dirty="0"/>
              <a:t>hardware</a:t>
            </a:r>
            <a:r>
              <a:rPr lang="en-US" sz="2800" dirty="0"/>
              <a:t>), program lain (</a:t>
            </a:r>
            <a:r>
              <a:rPr lang="en-US" sz="2800" i="1" dirty="0"/>
              <a:t>other program</a:t>
            </a:r>
            <a:r>
              <a:rPr lang="en-US" sz="2800" dirty="0"/>
              <a:t>)dan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(</a:t>
            </a:r>
            <a:r>
              <a:rPr lang="en-US" sz="2800" i="1" dirty="0"/>
              <a:t>human user</a:t>
            </a:r>
            <a:r>
              <a:rPr lang="en-US" sz="2800" dirty="0"/>
              <a:t>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 di dunia </a:t>
            </a:r>
            <a:r>
              <a:rPr lang="en-US" sz="2800" dirty="0" err="1"/>
              <a:t>nyata</a:t>
            </a:r>
            <a:r>
              <a:rPr lang="en-US" sz="2800" dirty="0"/>
              <a:t>;</a:t>
            </a:r>
          </a:p>
          <a:p>
            <a:r>
              <a:rPr lang="en-US" sz="2800" dirty="0"/>
              <a:t>Parameter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respon</a:t>
            </a:r>
            <a:r>
              <a:rPr lang="en-US" sz="2800" dirty="0"/>
              <a:t>, </a:t>
            </a:r>
            <a:r>
              <a:rPr lang="en-US" sz="2800" dirty="0" err="1"/>
              <a:t>ketersediaan</a:t>
            </a:r>
            <a:r>
              <a:rPr lang="en-US" sz="2800" dirty="0"/>
              <a:t>, </a:t>
            </a:r>
            <a:r>
              <a:rPr lang="en-US" sz="2800" dirty="0" err="1"/>
              <a:t>probabilitas</a:t>
            </a:r>
            <a:r>
              <a:rPr lang="en-US" sz="2800" dirty="0"/>
              <a:t>, </a:t>
            </a:r>
            <a:r>
              <a:rPr lang="en-US" sz="2800" dirty="0" err="1"/>
              <a:t>pemeliharaan</a:t>
            </a:r>
            <a:r>
              <a:rPr lang="en-US" sz="2800" dirty="0"/>
              <a:t>, </a:t>
            </a:r>
            <a:r>
              <a:rPr lang="en-US" sz="2800" dirty="0" err="1"/>
              <a:t>jejak</a:t>
            </a:r>
            <a:r>
              <a:rPr lang="en-US" sz="2800" dirty="0"/>
              <a:t>, </a:t>
            </a:r>
            <a:r>
              <a:rPr lang="en-US" sz="2800" dirty="0" err="1"/>
              <a:t>keamanan</a:t>
            </a:r>
            <a:r>
              <a:rPr lang="en-US" sz="2800" dirty="0"/>
              <a:t> dan </a:t>
            </a:r>
            <a:r>
              <a:rPr lang="en-US" sz="2800" dirty="0" err="1"/>
              <a:t>kecepatan</a:t>
            </a:r>
            <a:r>
              <a:rPr lang="en-US" sz="2800" dirty="0"/>
              <a:t> </a:t>
            </a:r>
            <a:r>
              <a:rPr lang="en-US" sz="2800" dirty="0" err="1"/>
              <a:t>pemulihan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samping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dievaluasi</a:t>
            </a:r>
            <a:r>
              <a:rPr lang="en-US" sz="2800" dirty="0"/>
              <a:t>;</a:t>
            </a:r>
          </a:p>
          <a:p>
            <a:r>
              <a:rPr lang="en-US" sz="2800" dirty="0"/>
              <a:t>SRS juga </a:t>
            </a:r>
            <a:r>
              <a:rPr lang="en-US" sz="2800" dirty="0" err="1"/>
              <a:t>biasa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/>
              <a:t>biru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(</a:t>
            </a:r>
            <a:r>
              <a:rPr lang="en-US" sz="2800" i="1" dirty="0"/>
              <a:t>blueprint doc</a:t>
            </a:r>
            <a:r>
              <a:rPr lang="en-US" sz="2800" dirty="0"/>
              <a:t>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7195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5FC3-8A7B-40C3-8475-5A134398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SRS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5BF6-81E3-482A-9133-DB9A0B41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4717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umpan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SRS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memahai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–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dan </a:t>
            </a:r>
            <a:r>
              <a:rPr lang="en-US" dirty="0" err="1"/>
              <a:t>sifat</a:t>
            </a:r>
            <a:r>
              <a:rPr lang="en-US" dirty="0"/>
              <a:t> 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SRS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, </a:t>
            </a:r>
            <a:r>
              <a:rPr lang="en-US" dirty="0" err="1"/>
              <a:t>tabel</a:t>
            </a:r>
            <a:r>
              <a:rPr lang="en-US" dirty="0"/>
              <a:t>, diagram </a:t>
            </a:r>
            <a:r>
              <a:rPr lang="en-US" dirty="0" err="1"/>
              <a:t>aliran</a:t>
            </a:r>
            <a:r>
              <a:rPr lang="en-US" dirty="0"/>
              <a:t> data,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terurai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menempatakan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mengukuhkan</a:t>
            </a:r>
            <a:r>
              <a:rPr lang="en-US" dirty="0"/>
              <a:t> ide, dan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–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teratur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039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5FC3-8A7B-40C3-8475-5A134398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SRS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5BF6-81E3-482A-9133-DB9A0B41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AutoNum type="arabicPeriod" startAt="3"/>
            </a:pPr>
            <a:r>
              <a:rPr lang="en-US" b="1" dirty="0" err="1"/>
              <a:t>Berfungsi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masukan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spesifikasi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endParaRPr lang="en-US" b="1" dirty="0"/>
          </a:p>
          <a:p>
            <a:pPr marL="457200" lvl="1" indent="0">
              <a:buNone/>
            </a:pP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, SRS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,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dan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SRS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pPr marL="457200" lvl="0" indent="-457200">
              <a:buAutoNum type="arabicPeriod" startAt="3"/>
            </a:pPr>
            <a:r>
              <a:rPr lang="en-US" b="1" dirty="0" err="1"/>
              <a:t>Berfungsi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dan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pada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895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A1F4-690F-412A-ADA8-60E8D1BC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Komponen</a:t>
            </a:r>
            <a:r>
              <a:rPr lang="en-US" b="1" dirty="0"/>
              <a:t> SRS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3E78-2154-4F03-85FA-DB5780F1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912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i="1" dirty="0"/>
              <a:t>Interface</a:t>
            </a:r>
            <a:endParaRPr lang="id-ID" i="1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( </a:t>
            </a:r>
            <a:r>
              <a:rPr lang="en-US" i="1" dirty="0"/>
              <a:t>Functional Capabilities </a:t>
            </a:r>
            <a:r>
              <a:rPr lang="en-US" dirty="0"/>
              <a:t>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Tingkat </a:t>
            </a:r>
            <a:r>
              <a:rPr lang="en-US" dirty="0" err="1"/>
              <a:t>kinerja</a:t>
            </a:r>
            <a:r>
              <a:rPr lang="en-US" dirty="0"/>
              <a:t> ( </a:t>
            </a:r>
            <a:r>
              <a:rPr lang="en-US" i="1" dirty="0"/>
              <a:t>Performance Levels </a:t>
            </a:r>
            <a:r>
              <a:rPr lang="en-US" dirty="0"/>
              <a:t>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Struktur</a:t>
            </a:r>
            <a:r>
              <a:rPr lang="en-US" dirty="0"/>
              <a:t> data / </a:t>
            </a:r>
            <a:r>
              <a:rPr lang="en-US" dirty="0" err="1"/>
              <a:t>Elemen</a:t>
            </a:r>
            <a:r>
              <a:rPr lang="en-US" dirty="0"/>
              <a:t> ( </a:t>
            </a:r>
            <a:r>
              <a:rPr lang="en-US" i="1" dirty="0"/>
              <a:t>Data Structures / Element </a:t>
            </a:r>
            <a:r>
              <a:rPr lang="en-US" dirty="0"/>
              <a:t>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Keselamatan</a:t>
            </a:r>
            <a:r>
              <a:rPr lang="en-US" dirty="0"/>
              <a:t> ( </a:t>
            </a:r>
            <a:r>
              <a:rPr lang="en-US" i="1" dirty="0"/>
              <a:t>Safety</a:t>
            </a:r>
            <a:r>
              <a:rPr lang="en-US" dirty="0"/>
              <a:t> 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Keandalan</a:t>
            </a:r>
            <a:r>
              <a:rPr lang="en-US" dirty="0"/>
              <a:t> ( </a:t>
            </a:r>
            <a:r>
              <a:rPr lang="en-US" i="1" dirty="0"/>
              <a:t>Reliability </a:t>
            </a:r>
            <a:r>
              <a:rPr lang="en-US" dirty="0"/>
              <a:t>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Keamanan</a:t>
            </a:r>
            <a:r>
              <a:rPr lang="en-US" dirty="0"/>
              <a:t> / </a:t>
            </a:r>
            <a:r>
              <a:rPr lang="en-US" dirty="0" err="1"/>
              <a:t>privasi</a:t>
            </a:r>
            <a:r>
              <a:rPr lang="en-US" dirty="0"/>
              <a:t> ( </a:t>
            </a:r>
            <a:r>
              <a:rPr lang="en-US" i="1" dirty="0"/>
              <a:t>Security / Privacy </a:t>
            </a:r>
            <a:r>
              <a:rPr lang="en-US" dirty="0"/>
              <a:t>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 ( </a:t>
            </a:r>
            <a:r>
              <a:rPr lang="en-US" i="1" dirty="0"/>
              <a:t>Quality</a:t>
            </a:r>
            <a:r>
              <a:rPr lang="en-US" dirty="0"/>
              <a:t> )</a:t>
            </a:r>
            <a:endParaRPr lang="id-ID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Kendala</a:t>
            </a:r>
            <a:r>
              <a:rPr lang="en-US" dirty="0"/>
              <a:t> dan </a:t>
            </a:r>
            <a:r>
              <a:rPr lang="en-US" dirty="0" err="1"/>
              <a:t>keterbatasan</a:t>
            </a:r>
            <a:r>
              <a:rPr lang="en-US" dirty="0"/>
              <a:t>  ( </a:t>
            </a:r>
            <a:r>
              <a:rPr lang="en-US" i="1" dirty="0"/>
              <a:t>Constraints and Limitations 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489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C96-2DD0-48BC-9393-6AD93559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Kerangka</a:t>
            </a:r>
            <a:r>
              <a:rPr lang="en-US" b="1" dirty="0"/>
              <a:t> SRS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B791-872A-4FD3-A382-54A6B06B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0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Pendahuluan</a:t>
            </a:r>
            <a:endParaRPr lang="en-US" b="1" dirty="0"/>
          </a:p>
          <a:p>
            <a:pPr marL="450850" lvl="1" indent="-366713">
              <a:buFont typeface="+mj-lt"/>
              <a:buAutoNum type="arabicPeriod"/>
            </a:pPr>
            <a:r>
              <a:rPr lang="en-US" dirty="0" err="1"/>
              <a:t>Tujuan</a:t>
            </a:r>
            <a:endParaRPr lang="en-US" dirty="0"/>
          </a:p>
          <a:p>
            <a:pPr marL="450850" lvl="1" indent="-366713">
              <a:buFont typeface="+mj-lt"/>
              <a:buAutoNum type="arabicPeriod"/>
            </a:pP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marL="450850" lvl="1" indent="-366713">
              <a:buFont typeface="+mj-lt"/>
              <a:buAutoNum type="arabicPeriod"/>
            </a:pPr>
            <a:r>
              <a:rPr lang="en-US" dirty="0"/>
              <a:t>Target </a:t>
            </a:r>
            <a:r>
              <a:rPr lang="en-US" dirty="0" err="1"/>
              <a:t>pengguna</a:t>
            </a:r>
            <a:endParaRPr lang="en-US" dirty="0"/>
          </a:p>
          <a:p>
            <a:pPr marL="450850" lvl="1" indent="-366713">
              <a:buFont typeface="+mj-lt"/>
              <a:buAutoNum type="arabicPeriod"/>
            </a:pPr>
            <a:r>
              <a:rPr lang="en-US" dirty="0" err="1"/>
              <a:t>Defenisi</a:t>
            </a:r>
            <a:r>
              <a:rPr lang="en-US" dirty="0"/>
              <a:t>, </a:t>
            </a:r>
            <a:r>
              <a:rPr lang="en-US" dirty="0" err="1"/>
              <a:t>istilah</a:t>
            </a:r>
            <a:r>
              <a:rPr lang="en-US" dirty="0"/>
              <a:t> dan </a:t>
            </a:r>
            <a:r>
              <a:rPr lang="en-US" dirty="0" err="1"/>
              <a:t>singkatan</a:t>
            </a:r>
            <a:endParaRPr lang="en-US" dirty="0"/>
          </a:p>
          <a:p>
            <a:pPr marL="450850" lvl="1" indent="-366713">
              <a:buFont typeface="+mj-lt"/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penomoran</a:t>
            </a:r>
            <a:endParaRPr lang="en-US" dirty="0"/>
          </a:p>
          <a:p>
            <a:pPr marL="450850" lvl="1" indent="-366713">
              <a:buFont typeface="+mj-lt"/>
              <a:buAutoNum type="arabicPeriod"/>
            </a:pPr>
            <a:r>
              <a:rPr lang="en-US" dirty="0" err="1"/>
              <a:t>Referensi</a:t>
            </a:r>
            <a:r>
              <a:rPr lang="en-US" dirty="0"/>
              <a:t> </a:t>
            </a:r>
          </a:p>
          <a:p>
            <a:pPr marL="541337" lvl="2" indent="0">
              <a:buNone/>
            </a:pPr>
            <a:r>
              <a:rPr lang="id-ID" dirty="0"/>
              <a:t>IEEE, Software Requirements Engineering, Second Edition, IEEE Computer Society Press, 2002.</a:t>
            </a:r>
          </a:p>
          <a:p>
            <a:pPr marL="1371600" lvl="2" indent="-45720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851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C96-2DD0-48BC-9393-6AD93559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Con …</a:t>
            </a:r>
            <a:endParaRPr lang="id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B791-872A-4FD3-A382-54A6B06B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Deskripsi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Karakteristik</a:t>
            </a:r>
            <a:r>
              <a:rPr lang="en-US" dirty="0"/>
              <a:t> dan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Batasan </a:t>
            </a:r>
            <a:r>
              <a:rPr lang="en-US" dirty="0" err="1"/>
              <a:t>desain</a:t>
            </a:r>
            <a:r>
              <a:rPr lang="en-US" dirty="0"/>
              <a:t> dan </a:t>
            </a:r>
            <a:r>
              <a:rPr lang="en-US" dirty="0" err="1"/>
              <a:t>implementasi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838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C96-2DD0-48BC-9393-6AD93559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Con …</a:t>
            </a:r>
            <a:endParaRPr lang="id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B791-872A-4FD3-A382-54A6B06B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antarmuka</a:t>
            </a:r>
            <a:r>
              <a:rPr lang="en-US" b="1" dirty="0"/>
              <a:t> </a:t>
            </a:r>
            <a:r>
              <a:rPr lang="en-US" b="1" dirty="0" err="1"/>
              <a:t>eksternal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406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459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Software Requirement Specifications - SRS</vt:lpstr>
      <vt:lpstr>Pengertian </vt:lpstr>
      <vt:lpstr>Con …</vt:lpstr>
      <vt:lpstr>Tujuan utama SRS</vt:lpstr>
      <vt:lpstr>Tujuan utama SRS</vt:lpstr>
      <vt:lpstr>Komponen SRS</vt:lpstr>
      <vt:lpstr>Kerangka SRS</vt:lpstr>
      <vt:lpstr>Con …</vt:lpstr>
      <vt:lpstr>Con …</vt:lpstr>
      <vt:lpstr>Con …</vt:lpstr>
      <vt:lpstr>Con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rekayasa perangkat lunak</dc:title>
  <dc:creator>Prodi Informatika</dc:creator>
  <cp:lastModifiedBy>Prodi Informatika</cp:lastModifiedBy>
  <cp:revision>20</cp:revision>
  <dcterms:created xsi:type="dcterms:W3CDTF">2019-10-13T11:37:54Z</dcterms:created>
  <dcterms:modified xsi:type="dcterms:W3CDTF">2019-10-27T16:54:52Z</dcterms:modified>
</cp:coreProperties>
</file>