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340" r:id="rId2"/>
    <p:sldId id="292" r:id="rId3"/>
    <p:sldId id="359" r:id="rId4"/>
    <p:sldId id="360" r:id="rId5"/>
    <p:sldId id="362" r:id="rId6"/>
    <p:sldId id="363" r:id="rId7"/>
    <p:sldId id="364" r:id="rId8"/>
    <p:sldId id="365" r:id="rId9"/>
    <p:sldId id="367" r:id="rId10"/>
    <p:sldId id="368" r:id="rId11"/>
    <p:sldId id="366" r:id="rId12"/>
    <p:sldId id="369" r:id="rId13"/>
    <p:sldId id="370" r:id="rId14"/>
    <p:sldId id="371" r:id="rId15"/>
    <p:sldId id="372" r:id="rId16"/>
    <p:sldId id="373" r:id="rId17"/>
    <p:sldId id="374" r:id="rId18"/>
    <p:sldId id="313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qNaLerMNOE?feature=oembed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eqNaLerMNO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114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3827417" y="2952206"/>
            <a:ext cx="7328261" cy="2063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FACTORS IN </a:t>
            </a:r>
          </a:p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PERSUASIVE COMMUNICATION</a:t>
            </a:r>
          </a:p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M-9</a:t>
            </a:r>
          </a:p>
        </p:txBody>
      </p:sp>
    </p:spTree>
    <p:extLst>
      <p:ext uri="{BB962C8B-B14F-4D97-AF65-F5344CB8AC3E}">
        <p14:creationId xmlns:p14="http://schemas.microsoft.com/office/powerpoint/2010/main" val="322997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830927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&amp; GRATIFICATION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602629" y="1537569"/>
            <a:ext cx="5493371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l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Fokus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teori</a:t>
            </a:r>
            <a:r>
              <a:rPr lang="en-US" sz="2200" b="1" dirty="0">
                <a:solidFill>
                  <a:schemeClr val="tx1"/>
                </a:solidFill>
              </a:rPr>
              <a:t> U&amp;G adalah </a:t>
            </a:r>
            <a:r>
              <a:rPr lang="en-US" sz="2200" b="1" dirty="0" err="1">
                <a:solidFill>
                  <a:schemeClr val="tx1"/>
                </a:solidFill>
              </a:rPr>
              <a:t>bagaimana</a:t>
            </a:r>
            <a:r>
              <a:rPr lang="en-US" sz="2200" b="1" dirty="0">
                <a:solidFill>
                  <a:schemeClr val="tx1"/>
                </a:solidFill>
              </a:rPr>
              <a:t> audience </a:t>
            </a:r>
            <a:r>
              <a:rPr lang="en-US" sz="2200" b="1" dirty="0" err="1">
                <a:solidFill>
                  <a:schemeClr val="tx1"/>
                </a:solidFill>
              </a:rPr>
              <a:t>menggunakan</a:t>
            </a:r>
            <a:r>
              <a:rPr lang="en-US" sz="2200" b="1" dirty="0">
                <a:solidFill>
                  <a:schemeClr val="tx1"/>
                </a:solidFill>
              </a:rPr>
              <a:t> media </a:t>
            </a:r>
            <a:r>
              <a:rPr lang="en-US" sz="2200" b="1" dirty="0" err="1">
                <a:solidFill>
                  <a:schemeClr val="tx1"/>
                </a:solidFill>
              </a:rPr>
              <a:t>untuk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memuaskan</a:t>
            </a:r>
            <a:r>
              <a:rPr lang="en-US" sz="2200" b="1" dirty="0">
                <a:solidFill>
                  <a:schemeClr val="tx1"/>
                </a:solidFill>
              </a:rPr>
              <a:t>/ </a:t>
            </a:r>
            <a:r>
              <a:rPr lang="en-US" sz="2200" b="1" dirty="0" err="1">
                <a:solidFill>
                  <a:schemeClr val="tx1"/>
                </a:solidFill>
              </a:rPr>
              <a:t>memenuhi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kebutuhan</a:t>
            </a:r>
            <a:r>
              <a:rPr lang="en-US" sz="2200" b="1" dirty="0">
                <a:solidFill>
                  <a:schemeClr val="tx1"/>
                </a:solidFill>
              </a:rPr>
              <a:t> masing2</a:t>
            </a:r>
          </a:p>
          <a:p>
            <a:pPr marL="577850" indent="-342900" algn="l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l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Asumsi</a:t>
            </a:r>
            <a:r>
              <a:rPr lang="en-US" sz="2200" b="1" dirty="0">
                <a:solidFill>
                  <a:schemeClr val="tx1"/>
                </a:solidFill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</a:rPr>
              <a:t>melatarbelakangi</a:t>
            </a:r>
            <a:r>
              <a:rPr lang="en-US" sz="2200" b="1" dirty="0">
                <a:solidFill>
                  <a:schemeClr val="tx1"/>
                </a:solidFill>
              </a:rPr>
              <a:t> adalah </a:t>
            </a:r>
            <a:r>
              <a:rPr lang="en-US" sz="2200" b="1" dirty="0" err="1">
                <a:solidFill>
                  <a:schemeClr val="tx1"/>
                </a:solidFill>
              </a:rPr>
              <a:t>bahwa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kita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semua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memiliki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kebutuhan</a:t>
            </a:r>
            <a:r>
              <a:rPr lang="en-US" sz="2200" b="1" dirty="0">
                <a:solidFill>
                  <a:schemeClr val="tx1"/>
                </a:solidFill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</a:rPr>
              <a:t>berbeda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untuk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berbagai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jenis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informasi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</a:p>
          <a:p>
            <a:pPr marL="577850" indent="-342900" algn="l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l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Surveillance/ </a:t>
            </a:r>
            <a:r>
              <a:rPr lang="en-US" sz="2200" b="1" dirty="0" err="1">
                <a:solidFill>
                  <a:schemeClr val="tx1"/>
                </a:solidFill>
              </a:rPr>
              <a:t>pengawasan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l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Curiosity/ </a:t>
            </a:r>
            <a:r>
              <a:rPr lang="en-US" sz="2200" b="1" dirty="0" err="1">
                <a:solidFill>
                  <a:schemeClr val="tx1"/>
                </a:solidFill>
              </a:rPr>
              <a:t>keingintahuan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l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Diversion/ </a:t>
            </a:r>
            <a:r>
              <a:rPr lang="en-US" sz="2200" b="1" dirty="0" err="1">
                <a:solidFill>
                  <a:schemeClr val="tx1"/>
                </a:solidFill>
              </a:rPr>
              <a:t>pengalihan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l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Personal identity/ </a:t>
            </a:r>
            <a:r>
              <a:rPr lang="en-US" sz="2200" b="1" dirty="0" err="1">
                <a:solidFill>
                  <a:schemeClr val="tx1"/>
                </a:solidFill>
              </a:rPr>
              <a:t>identitas</a:t>
            </a:r>
            <a:r>
              <a:rPr lang="en-US" sz="2200" b="1" dirty="0">
                <a:solidFill>
                  <a:schemeClr val="tx1"/>
                </a:solidFill>
              </a:rPr>
              <a:t> personal</a:t>
            </a:r>
          </a:p>
          <a:p>
            <a:pPr marL="577850" indent="-342900" algn="l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l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l"/>
            <a:endParaRPr lang="en-US" sz="3000" b="1" dirty="0">
              <a:solidFill>
                <a:schemeClr val="tx1"/>
              </a:solidFill>
            </a:endParaRPr>
          </a:p>
          <a:p>
            <a:pPr marL="234950" algn="l"/>
            <a:endParaRPr lang="en-US" sz="2400" dirty="0">
              <a:solidFill>
                <a:schemeClr val="tx1"/>
              </a:solidFill>
            </a:endParaRPr>
          </a:p>
          <a:p>
            <a:pPr marL="234950" algn="l"/>
            <a:endParaRPr lang="en-US" sz="2400" dirty="0">
              <a:solidFill>
                <a:schemeClr val="tx1"/>
              </a:solidFill>
            </a:endParaRPr>
          </a:p>
          <a:p>
            <a:pPr marL="234950" algn="l"/>
            <a:endParaRPr lang="en-US" sz="2400" dirty="0">
              <a:solidFill>
                <a:schemeClr val="tx1"/>
              </a:solidFill>
            </a:endParaRPr>
          </a:p>
          <a:p>
            <a:pPr marL="577850" indent="-342900" algn="l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l"/>
            <a:endParaRPr lang="en-US" sz="2400" dirty="0">
              <a:solidFill>
                <a:schemeClr val="tx1"/>
              </a:solidFill>
            </a:endParaRPr>
          </a:p>
          <a:p>
            <a:pPr marL="234950" algn="l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5C68D-0287-4CB0-ABEF-314C36F4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12" y="1537568"/>
            <a:ext cx="4705351" cy="48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4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SETTING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473658" y="1754978"/>
            <a:ext cx="6020052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Agenda setting </a:t>
            </a:r>
            <a:r>
              <a:rPr lang="en-US" sz="2200" b="1" dirty="0" err="1">
                <a:solidFill>
                  <a:schemeClr val="tx1"/>
                </a:solidFill>
              </a:rPr>
              <a:t>merupakan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teori</a:t>
            </a:r>
            <a:r>
              <a:rPr lang="en-US" sz="2200" b="1" dirty="0">
                <a:solidFill>
                  <a:schemeClr val="tx1"/>
                </a:solidFill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</a:rPr>
              <a:t>menyatakan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bahwa</a:t>
            </a:r>
            <a:r>
              <a:rPr lang="en-US" sz="2200" b="1" dirty="0">
                <a:solidFill>
                  <a:schemeClr val="tx1"/>
                </a:solidFill>
              </a:rPr>
              <a:t> agenda public (</a:t>
            </a:r>
            <a:r>
              <a:rPr lang="en-US" sz="2200" b="1" dirty="0" err="1">
                <a:solidFill>
                  <a:schemeClr val="tx1"/>
                </a:solidFill>
              </a:rPr>
              <a:t>berbagai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macam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isu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masalah</a:t>
            </a:r>
            <a:r>
              <a:rPr lang="en-US" sz="2200" b="1" dirty="0">
                <a:solidFill>
                  <a:schemeClr val="tx1"/>
                </a:solidFill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</a:rPr>
              <a:t>menjadi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perbincangan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diskusi</a:t>
            </a:r>
            <a:r>
              <a:rPr lang="en-US" sz="2200" b="1" dirty="0">
                <a:solidFill>
                  <a:schemeClr val="tx1"/>
                </a:solidFill>
              </a:rPr>
              <a:t> dan </a:t>
            </a:r>
            <a:r>
              <a:rPr lang="en-US" sz="2200" b="1" dirty="0" err="1">
                <a:solidFill>
                  <a:schemeClr val="tx1"/>
                </a:solidFill>
              </a:rPr>
              <a:t>menarik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perhatian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masyarakat</a:t>
            </a:r>
            <a:r>
              <a:rPr lang="en-US" sz="2200" b="1" dirty="0">
                <a:solidFill>
                  <a:schemeClr val="tx1"/>
                </a:solidFill>
              </a:rPr>
              <a:t>) </a:t>
            </a:r>
            <a:r>
              <a:rPr lang="en-US" sz="2200" b="1" dirty="0" err="1">
                <a:solidFill>
                  <a:schemeClr val="tx1"/>
                </a:solidFill>
              </a:rPr>
              <a:t>sebenarnya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dibentuk</a:t>
            </a:r>
            <a:r>
              <a:rPr lang="en-US" sz="2200" b="1" dirty="0">
                <a:solidFill>
                  <a:schemeClr val="tx1"/>
                </a:solidFill>
              </a:rPr>
              <a:t> dan </a:t>
            </a:r>
            <a:r>
              <a:rPr lang="en-US" sz="2200" b="1" dirty="0" err="1">
                <a:solidFill>
                  <a:schemeClr val="tx1"/>
                </a:solidFill>
              </a:rPr>
              <a:t>diarahkan</a:t>
            </a:r>
            <a:r>
              <a:rPr lang="en-US" sz="2200" b="1" dirty="0">
                <a:solidFill>
                  <a:schemeClr val="tx1"/>
                </a:solidFill>
              </a:rPr>
              <a:t> oleh </a:t>
            </a:r>
            <a:r>
              <a:rPr lang="en-US" sz="2200" b="1" dirty="0" err="1">
                <a:solidFill>
                  <a:schemeClr val="tx1"/>
                </a:solidFill>
              </a:rPr>
              <a:t>apa</a:t>
            </a:r>
            <a:r>
              <a:rPr lang="en-US" sz="2200" b="1" dirty="0">
                <a:solidFill>
                  <a:schemeClr val="tx1"/>
                </a:solidFill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</a:rPr>
              <a:t>dipilih</a:t>
            </a:r>
            <a:r>
              <a:rPr lang="en-US" sz="2200" b="1" dirty="0">
                <a:solidFill>
                  <a:schemeClr val="tx1"/>
                </a:solidFill>
              </a:rPr>
              <a:t> oleh media </a:t>
            </a:r>
            <a:r>
              <a:rPr lang="en-US" sz="2200" b="1" dirty="0" err="1">
                <a:solidFill>
                  <a:schemeClr val="tx1"/>
                </a:solidFill>
              </a:rPr>
              <a:t>untuk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dipublikasikan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Semakin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banyak</a:t>
            </a:r>
            <a:r>
              <a:rPr lang="en-US" sz="2200" b="1" dirty="0">
                <a:solidFill>
                  <a:schemeClr val="tx1"/>
                </a:solidFill>
              </a:rPr>
              <a:t> media yang </a:t>
            </a:r>
            <a:r>
              <a:rPr lang="en-US" sz="2200" b="1" dirty="0" err="1">
                <a:solidFill>
                  <a:schemeClr val="tx1"/>
                </a:solidFill>
              </a:rPr>
              <a:t>membahas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sebuah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isu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maka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masyarakat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akan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menganggap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isu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tersebut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penting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B9D8-152E-4B04-B65D-6199BF44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18" y="1573825"/>
            <a:ext cx="4908824" cy="38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Modeling and the Media 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LEARNING THEORY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E7B3C0-7685-4977-B1E7-CBDA0FB5502A}"/>
              </a:ext>
            </a:extLst>
          </p:cNvPr>
          <p:cNvSpPr>
            <a:spLocks noGrp="1"/>
          </p:cNvSpPr>
          <p:nvPr/>
        </p:nvSpPr>
        <p:spPr>
          <a:xfrm>
            <a:off x="829234" y="1458956"/>
            <a:ext cx="5053446" cy="40869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Cara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mengadopsi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CD39E-4301-404F-AC88-D62EB583E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84" y="2685643"/>
            <a:ext cx="1302327" cy="2771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D5B25D-3845-4F34-9967-62DA9E6EA0D2}"/>
              </a:ext>
            </a:extLst>
          </p:cNvPr>
          <p:cNvSpPr/>
          <p:nvPr/>
        </p:nvSpPr>
        <p:spPr>
          <a:xfrm>
            <a:off x="6189409" y="5678177"/>
            <a:ext cx="560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https://www.youtube.com/watch?v=eqNaLerMNOE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4B507-D9A4-43DE-AAEC-855DFA8FEF86}"/>
              </a:ext>
            </a:extLst>
          </p:cNvPr>
          <p:cNvSpPr txBox="1"/>
          <p:nvPr/>
        </p:nvSpPr>
        <p:spPr>
          <a:xfrm>
            <a:off x="6586866" y="1786935"/>
            <a:ext cx="4308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The Bobo Doll Experiment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</a:rPr>
              <a:t>Bandura  (1961)</a:t>
            </a:r>
          </a:p>
        </p:txBody>
      </p:sp>
      <p:pic>
        <p:nvPicPr>
          <p:cNvPr id="2" name="Online Media 1" title="Bobo Doll experiment (Bandura)">
            <a:hlinkClick r:id="" action="ppaction://media"/>
            <a:extLst>
              <a:ext uri="{FF2B5EF4-FFF2-40B4-BE49-F238E27FC236}">
                <a16:creationId xmlns:a16="http://schemas.microsoft.com/office/drawing/2014/main" id="{CBE80B02-5E9A-40F8-91E6-6BDDB928A3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81350" y="1244600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Modeling and the Media </a:t>
            </a:r>
          </a:p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CULTIVATION THEORY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5364883" y="1611014"/>
            <a:ext cx="6218223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Awalnya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manusia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belajar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membentuk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dirinya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sesuai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dengan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lingkungan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tempa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mereka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tinggal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atau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bekerja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Namun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kemudian</a:t>
            </a:r>
            <a:r>
              <a:rPr lang="en-US" sz="2200" b="1" dirty="0">
                <a:solidFill>
                  <a:schemeClr val="tx1"/>
                </a:solidFill>
              </a:rPr>
              <a:t> media </a:t>
            </a:r>
            <a:r>
              <a:rPr lang="en-US" sz="2200" b="1" dirty="0" err="1">
                <a:solidFill>
                  <a:schemeClr val="tx1"/>
                </a:solidFill>
              </a:rPr>
              <a:t>berpotensi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lebih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besar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menjadi</a:t>
            </a:r>
            <a:r>
              <a:rPr lang="en-US" sz="2200" b="1" dirty="0">
                <a:solidFill>
                  <a:schemeClr val="tx1"/>
                </a:solidFill>
              </a:rPr>
              <a:t> Role Modeling </a:t>
            </a:r>
            <a:r>
              <a:rPr lang="en-US" sz="2200" b="1" dirty="0" err="1">
                <a:solidFill>
                  <a:schemeClr val="tx1"/>
                </a:solidFill>
              </a:rPr>
              <a:t>daripada</a:t>
            </a:r>
            <a:r>
              <a:rPr lang="en-US" sz="2200" b="1" dirty="0">
                <a:solidFill>
                  <a:schemeClr val="tx1"/>
                </a:solidFill>
              </a:rPr>
              <a:t> dunia </a:t>
            </a:r>
            <a:r>
              <a:rPr lang="en-US" sz="2200" b="1" dirty="0" err="1">
                <a:solidFill>
                  <a:schemeClr val="tx1"/>
                </a:solidFill>
              </a:rPr>
              <a:t>nyata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disekitar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manusia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Teori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Kultivasi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menawarkan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penjelasan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untuk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hal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ini</a:t>
            </a:r>
            <a:r>
              <a:rPr lang="en-US" sz="2200" b="1" dirty="0">
                <a:solidFill>
                  <a:schemeClr val="tx1"/>
                </a:solidFill>
              </a:rPr>
              <a:t>. Media </a:t>
            </a:r>
            <a:r>
              <a:rPr lang="en-US" sz="2200" b="1" dirty="0" err="1">
                <a:solidFill>
                  <a:schemeClr val="tx1"/>
                </a:solidFill>
              </a:rPr>
              <a:t>menanamkan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atau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menumbuhkan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kecenderungan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terhadap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gaya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hidup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citra</a:t>
            </a:r>
            <a:r>
              <a:rPr lang="en-US" sz="2200" b="1" dirty="0">
                <a:solidFill>
                  <a:schemeClr val="tx1"/>
                </a:solidFill>
              </a:rPr>
              <a:t> personal, </a:t>
            </a:r>
            <a:r>
              <a:rPr lang="en-US" sz="2200" b="1" dirty="0" err="1">
                <a:solidFill>
                  <a:schemeClr val="tx1"/>
                </a:solidFill>
              </a:rPr>
              <a:t>pola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perilaku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sistem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nilai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dll</a:t>
            </a:r>
            <a:r>
              <a:rPr lang="en-US" sz="2200" b="1" dirty="0">
                <a:solidFill>
                  <a:schemeClr val="tx1"/>
                </a:solidFill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</a:rPr>
              <a:t>menurut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kita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menguntungkan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121A2-36E6-403D-AFC3-7263EBB8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94" y="1569622"/>
            <a:ext cx="4391025" cy="424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MANIPULATION &amp; PERSUASION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342498" y="1789379"/>
            <a:ext cx="5560762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Industri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berita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berperan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melakukan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kegiatan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bisnis</a:t>
            </a:r>
            <a:r>
              <a:rPr lang="en-US" sz="2200" b="1" dirty="0">
                <a:solidFill>
                  <a:schemeClr val="tx1"/>
                </a:solidFill>
              </a:rPr>
              <a:t>. Media </a:t>
            </a:r>
            <a:r>
              <a:rPr lang="en-US" sz="2200" b="1" dirty="0" err="1">
                <a:solidFill>
                  <a:schemeClr val="tx1"/>
                </a:solidFill>
              </a:rPr>
              <a:t>mendapatkan</a:t>
            </a:r>
            <a:r>
              <a:rPr lang="en-US" sz="2200" b="1" dirty="0">
                <a:solidFill>
                  <a:schemeClr val="tx1"/>
                </a:solidFill>
              </a:rPr>
              <a:t> profit </a:t>
            </a:r>
            <a:r>
              <a:rPr lang="en-US" sz="2200" b="1" dirty="0" err="1">
                <a:solidFill>
                  <a:schemeClr val="tx1"/>
                </a:solidFill>
              </a:rPr>
              <a:t>dari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kesuksesan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klien</a:t>
            </a:r>
            <a:r>
              <a:rPr lang="en-US" sz="2200" b="1" dirty="0">
                <a:solidFill>
                  <a:schemeClr val="tx1"/>
                </a:solidFill>
              </a:rPr>
              <a:t> dan customer </a:t>
            </a:r>
            <a:r>
              <a:rPr lang="en-US" sz="2200" b="1" dirty="0" err="1">
                <a:solidFill>
                  <a:schemeClr val="tx1"/>
                </a:solidFill>
              </a:rPr>
              <a:t>mereka</a:t>
            </a:r>
            <a:r>
              <a:rPr lang="en-US" sz="2200" b="1" dirty="0">
                <a:solidFill>
                  <a:schemeClr val="tx1"/>
                </a:solidFill>
              </a:rPr>
              <a:t>. Hasil </a:t>
            </a:r>
            <a:r>
              <a:rPr lang="en-US" sz="2200" b="1" dirty="0" err="1">
                <a:solidFill>
                  <a:schemeClr val="tx1"/>
                </a:solidFill>
              </a:rPr>
              <a:t>observasi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penelitian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Cirino</a:t>
            </a:r>
            <a:r>
              <a:rPr lang="en-US" sz="2200" b="1" dirty="0">
                <a:solidFill>
                  <a:schemeClr val="tx1"/>
                </a:solidFill>
              </a:rPr>
              <a:t> (1971) yang </a:t>
            </a:r>
            <a:r>
              <a:rPr lang="en-US" sz="2200" b="1" dirty="0" err="1">
                <a:solidFill>
                  <a:schemeClr val="tx1"/>
                </a:solidFill>
              </a:rPr>
              <a:t>ditulis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dalam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buku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i="1" dirty="0">
                <a:solidFill>
                  <a:schemeClr val="tx1"/>
                </a:solidFill>
              </a:rPr>
              <a:t>Don’t Blame the People.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Media </a:t>
            </a:r>
            <a:r>
              <a:rPr lang="en-US" sz="2200" b="1" dirty="0" err="1">
                <a:solidFill>
                  <a:schemeClr val="tx1"/>
                </a:solidFill>
              </a:rPr>
              <a:t>mendapat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berita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dari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sumber</a:t>
            </a:r>
            <a:r>
              <a:rPr lang="en-US" sz="2200" b="1" dirty="0">
                <a:solidFill>
                  <a:schemeClr val="tx1"/>
                </a:solidFill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</a:rPr>
              <a:t>sama</a:t>
            </a:r>
            <a:r>
              <a:rPr lang="en-US" sz="2200" b="1" dirty="0">
                <a:solidFill>
                  <a:schemeClr val="tx1"/>
                </a:solidFill>
              </a:rPr>
              <a:t>, TAPI </a:t>
            </a:r>
            <a:r>
              <a:rPr lang="en-US" sz="2200" b="1" dirty="0" err="1">
                <a:solidFill>
                  <a:schemeClr val="tx1"/>
                </a:solidFill>
              </a:rPr>
              <a:t>penyampaiannya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dengan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cara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atau</a:t>
            </a:r>
            <a:r>
              <a:rPr lang="en-US" sz="2200" b="1" dirty="0">
                <a:solidFill>
                  <a:schemeClr val="tx1"/>
                </a:solidFill>
              </a:rPr>
              <a:t> angle </a:t>
            </a:r>
            <a:r>
              <a:rPr lang="en-US" sz="2200" b="1" dirty="0" err="1">
                <a:solidFill>
                  <a:schemeClr val="tx1"/>
                </a:solidFill>
              </a:rPr>
              <a:t>berbeda</a:t>
            </a:r>
            <a:r>
              <a:rPr lang="en-US" sz="2200" b="1" dirty="0">
                <a:solidFill>
                  <a:schemeClr val="tx1"/>
                </a:solidFill>
              </a:rPr>
              <a:t>.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News program BUKAN news broadcast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74F81D-0EC6-48AE-A63D-040B7158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4028"/>
            <a:ext cx="5718665" cy="50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1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MANIPULATION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3311260" y="2497862"/>
            <a:ext cx="5388988" cy="3156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</a:rPr>
              <a:t>Ignoring/ </a:t>
            </a:r>
            <a:r>
              <a:rPr lang="en-US" sz="2600" b="1" dirty="0" err="1">
                <a:solidFill>
                  <a:schemeClr val="tx1"/>
                </a:solidFill>
              </a:rPr>
              <a:t>Abaikan</a:t>
            </a: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</a:rPr>
              <a:t>Favoring the Sponsor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</a:rPr>
              <a:t>The Pseudo event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</a:rPr>
              <a:t>Bias : Verbal dan Non Verbal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6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6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3B067-EB39-4475-9FCD-A49FF8608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64" y="1393322"/>
            <a:ext cx="3039036" cy="5161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66475-0B63-4392-BC7A-4FDDFF583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225" y="1515649"/>
            <a:ext cx="3266873" cy="49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33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 &amp; PERSUASION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557347" y="1887193"/>
            <a:ext cx="5701040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Perubahan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Struktur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Kekuatan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Informasi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Permintaan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Informasi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Pasar </a:t>
            </a:r>
            <a:r>
              <a:rPr lang="en-US" sz="2200" b="1" dirty="0" err="1">
                <a:solidFill>
                  <a:schemeClr val="tx1"/>
                </a:solidFill>
              </a:rPr>
              <a:t>Langsung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Konsumen</a:t>
            </a:r>
            <a:r>
              <a:rPr lang="en-US" sz="2200" b="1" dirty="0">
                <a:solidFill>
                  <a:schemeClr val="tx1"/>
                </a:solidFill>
              </a:rPr>
              <a:t> TANPA Batas </a:t>
            </a:r>
            <a:r>
              <a:rPr lang="en-US" sz="2200" b="1" dirty="0" err="1">
                <a:solidFill>
                  <a:schemeClr val="tx1"/>
                </a:solidFill>
              </a:rPr>
              <a:t>Geografis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Peningkatan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Akses</a:t>
            </a:r>
            <a:r>
              <a:rPr lang="en-US" sz="2200" b="1" dirty="0">
                <a:solidFill>
                  <a:schemeClr val="tx1"/>
                </a:solidFill>
              </a:rPr>
              <a:t> dan </a:t>
            </a:r>
            <a:r>
              <a:rPr lang="en-US" sz="2200" b="1" dirty="0" err="1">
                <a:solidFill>
                  <a:schemeClr val="tx1"/>
                </a:solidFill>
              </a:rPr>
              <a:t>Kenyamanan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Transfer </a:t>
            </a:r>
            <a:r>
              <a:rPr lang="en-US" sz="2200" b="1" dirty="0" err="1">
                <a:solidFill>
                  <a:schemeClr val="tx1"/>
                </a:solidFill>
              </a:rPr>
              <a:t>Informasi</a:t>
            </a:r>
            <a:r>
              <a:rPr lang="en-US" sz="2200" b="1" dirty="0">
                <a:solidFill>
                  <a:schemeClr val="tx1"/>
                </a:solidFill>
              </a:rPr>
              <a:t> dan </a:t>
            </a:r>
            <a:r>
              <a:rPr lang="en-US" sz="2200" b="1" dirty="0" err="1">
                <a:solidFill>
                  <a:schemeClr val="tx1"/>
                </a:solidFill>
              </a:rPr>
              <a:t>Sumber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Daya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Keuangan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Keterkaitan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antara</a:t>
            </a:r>
            <a:r>
              <a:rPr lang="en-US" sz="2200" b="1" dirty="0">
                <a:solidFill>
                  <a:schemeClr val="tx1"/>
                </a:solidFill>
              </a:rPr>
              <a:t> Dunia </a:t>
            </a:r>
            <a:r>
              <a:rPr lang="en-US" sz="2200" b="1" dirty="0" err="1">
                <a:solidFill>
                  <a:schemeClr val="tx1"/>
                </a:solidFill>
              </a:rPr>
              <a:t>Nyata</a:t>
            </a:r>
            <a:r>
              <a:rPr lang="en-US" sz="2200" b="1" dirty="0">
                <a:solidFill>
                  <a:schemeClr val="tx1"/>
                </a:solidFill>
              </a:rPr>
              <a:t> dan Dunia Virtual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Perpustakaan</a:t>
            </a:r>
            <a:r>
              <a:rPr lang="en-US" sz="2200" b="1" dirty="0">
                <a:solidFill>
                  <a:schemeClr val="tx1"/>
                </a:solidFill>
              </a:rPr>
              <a:t> Global </a:t>
            </a:r>
            <a:r>
              <a:rPr lang="en-US" sz="2200" b="1" dirty="0" err="1">
                <a:solidFill>
                  <a:schemeClr val="tx1"/>
                </a:solidFill>
              </a:rPr>
              <a:t>untuk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produk</a:t>
            </a:r>
            <a:r>
              <a:rPr lang="en-US" sz="2200" b="1" dirty="0">
                <a:solidFill>
                  <a:schemeClr val="tx1"/>
                </a:solidFill>
              </a:rPr>
              <a:t> dan </a:t>
            </a:r>
            <a:r>
              <a:rPr lang="en-US" sz="2200" b="1" dirty="0" err="1">
                <a:solidFill>
                  <a:schemeClr val="tx1"/>
                </a:solidFill>
              </a:rPr>
              <a:t>layanan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</a:rPr>
              <a:t>Kesempatan</a:t>
            </a:r>
            <a:r>
              <a:rPr lang="en-US" sz="2200" b="1" dirty="0">
                <a:solidFill>
                  <a:schemeClr val="tx1"/>
                </a:solidFill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</a:rPr>
              <a:t>berbahaya</a:t>
            </a: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94471-4743-418C-878F-2C4737260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12" y="1676761"/>
            <a:ext cx="4795604" cy="44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6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 PRIBADI ESSAY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557347" y="1887193"/>
            <a:ext cx="10866390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BAGAIMANA KONVERGENSI MEDIA DI INDONESIA SAAT INI?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SERTAKAN DALAM ESSAY, DEFINISI KONVERGENSI, DIMENSI-DIMENSINYA, SERTA CONTOH.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DIKETIK DALAM BENTUK WORD ATAU PDF, MINIMAL 650 KATA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DI UP LOAD DI ONE DRIVE TUGAS PRIBADI DIBERI NAMA FILE “KONVERGENSI MEDIA DI INDONESIA”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PALING LAMBAT DI UP LOAD H-1 SEBELUM MINGGU PERKULIAHAN BERIKUTNYA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8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BC7EC-2268-4654-89CE-BB74BD21B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6" y="400833"/>
            <a:ext cx="11386159" cy="60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827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2431858" y="2397034"/>
            <a:ext cx="7538860" cy="2063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M-10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INTERPERSONAL PERSUASION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OF PERSUASIVE IN ADV. &amp; IMC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39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65EE9F-252F-45F8-A791-3DEC9D85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45046"/>
              </p:ext>
            </p:extLst>
          </p:nvPr>
        </p:nvGraphicFramePr>
        <p:xfrm>
          <a:off x="534572" y="569141"/>
          <a:ext cx="11197884" cy="570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811">
                  <a:extLst>
                    <a:ext uri="{9D8B030D-6E8A-4147-A177-3AD203B41FA5}">
                      <a16:colId xmlns:a16="http://schemas.microsoft.com/office/drawing/2014/main" val="109532110"/>
                    </a:ext>
                  </a:extLst>
                </a:gridCol>
                <a:gridCol w="3972705">
                  <a:extLst>
                    <a:ext uri="{9D8B030D-6E8A-4147-A177-3AD203B41FA5}">
                      <a16:colId xmlns:a16="http://schemas.microsoft.com/office/drawing/2014/main" val="770815667"/>
                    </a:ext>
                  </a:extLst>
                </a:gridCol>
                <a:gridCol w="1961446">
                  <a:extLst>
                    <a:ext uri="{9D8B030D-6E8A-4147-A177-3AD203B41FA5}">
                      <a16:colId xmlns:a16="http://schemas.microsoft.com/office/drawing/2014/main" val="1431795831"/>
                    </a:ext>
                  </a:extLst>
                </a:gridCol>
                <a:gridCol w="1494435">
                  <a:extLst>
                    <a:ext uri="{9D8B030D-6E8A-4147-A177-3AD203B41FA5}">
                      <a16:colId xmlns:a16="http://schemas.microsoft.com/office/drawing/2014/main" val="2009666995"/>
                    </a:ext>
                  </a:extLst>
                </a:gridCol>
                <a:gridCol w="1587838">
                  <a:extLst>
                    <a:ext uri="{9D8B030D-6E8A-4147-A177-3AD203B41FA5}">
                      <a16:colId xmlns:a16="http://schemas.microsoft.com/office/drawing/2014/main" val="3572874678"/>
                    </a:ext>
                  </a:extLst>
                </a:gridCol>
                <a:gridCol w="1582649">
                  <a:extLst>
                    <a:ext uri="{9D8B030D-6E8A-4147-A177-3AD203B41FA5}">
                      <a16:colId xmlns:a16="http://schemas.microsoft.com/office/drawing/2014/main" val="1061989819"/>
                    </a:ext>
                  </a:extLst>
                </a:gridCol>
              </a:tblGrid>
              <a:tr h="643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WAKTU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490087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Historical &amp; Ethical Persuasive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13-14 Feb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54355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Attitudes :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Definition &amp; Structure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20-21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26090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Attitudes :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Functions &amp; Consequences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20-21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289396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Processing Persuasive Comm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27-28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9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278397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Source Factor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5-6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Maret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9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39837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Message Factors :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Fundamental of the message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12-13 Maret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Kel.1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Kel.1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84746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Message Factors :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Emotional message appeals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12-13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Maret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 8.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10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Kel.2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559542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Media &amp; Persuasion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26-27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Maret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72086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Interpersonal Persuasion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47581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Use of Persuasive in Adv &amp; IMC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77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0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557347" y="2304789"/>
            <a:ext cx="4716111" cy="419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The Spoken Word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The Written Word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The Printed Word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The Electronic Word 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The Interactive Electronic Word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EE41D-258E-4D14-8041-122BFE983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427" y="1503238"/>
            <a:ext cx="6039225" cy="49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7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KONVERGENSI MEDIA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785F9-249D-4B71-8F9E-7AD75493F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2" y="1725444"/>
            <a:ext cx="5736920" cy="4203726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7255730" y="2730673"/>
            <a:ext cx="4716111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Computing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Communication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</a:rPr>
              <a:t>Content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2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262961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PENGUNAAN MEDIA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ECC22A7-9CAF-4435-A8DE-CA3BA7B611E0}"/>
              </a:ext>
            </a:extLst>
          </p:cNvPr>
          <p:cNvSpPr>
            <a:spLocks noGrp="1"/>
          </p:cNvSpPr>
          <p:nvPr/>
        </p:nvSpPr>
        <p:spPr>
          <a:xfrm>
            <a:off x="557347" y="1816274"/>
            <a:ext cx="5154522" cy="419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FF0000"/>
                </a:solidFill>
              </a:rPr>
              <a:t>PERSPECTIVE SCHWARTZ</a:t>
            </a:r>
          </a:p>
          <a:p>
            <a:pPr marL="234950" algn="just"/>
            <a:r>
              <a:rPr lang="en-US" sz="2200" b="1" dirty="0" err="1">
                <a:solidFill>
                  <a:schemeClr val="tx1"/>
                </a:solidFill>
              </a:rPr>
              <a:t>Perspektif</a:t>
            </a:r>
            <a:r>
              <a:rPr lang="en-US" sz="2200" b="1" dirty="0">
                <a:solidFill>
                  <a:schemeClr val="tx1"/>
                </a:solidFill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</a:rPr>
              <a:t>melihat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bagaimana</a:t>
            </a:r>
            <a:r>
              <a:rPr lang="en-US" sz="2200" b="1" dirty="0">
                <a:solidFill>
                  <a:schemeClr val="tx1"/>
                </a:solidFill>
              </a:rPr>
              <a:t> media </a:t>
            </a:r>
            <a:r>
              <a:rPr lang="en-US" sz="2200" b="1" dirty="0" err="1">
                <a:solidFill>
                  <a:schemeClr val="tx1"/>
                </a:solidFill>
              </a:rPr>
              <a:t>bekerja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untuk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mempersuasi</a:t>
            </a:r>
            <a:r>
              <a:rPr lang="en-US" sz="2200" b="1" dirty="0">
                <a:solidFill>
                  <a:schemeClr val="tx1"/>
                </a:solidFill>
              </a:rPr>
              <a:t> :</a:t>
            </a: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692150" indent="-457200" algn="just"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The Evoked Recall/ Resonance model</a:t>
            </a:r>
          </a:p>
          <a:p>
            <a:pPr marL="692150" indent="-457200" algn="just">
              <a:buAutoNum type="arabicPeriod"/>
            </a:pPr>
            <a:endParaRPr lang="en-US" sz="2200" b="1" dirty="0">
              <a:solidFill>
                <a:schemeClr val="tx1"/>
              </a:solidFill>
            </a:endParaRPr>
          </a:p>
          <a:p>
            <a:pPr marL="692150" indent="-457200" algn="just"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The Transportation/ Teaching model</a:t>
            </a: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3DBD3FA4-57D6-4BCF-8214-6455EE2161C6}"/>
              </a:ext>
            </a:extLst>
          </p:cNvPr>
          <p:cNvSpPr>
            <a:spLocks noGrp="1"/>
          </p:cNvSpPr>
          <p:nvPr/>
        </p:nvSpPr>
        <p:spPr>
          <a:xfrm>
            <a:off x="5874707" y="1816274"/>
            <a:ext cx="5725109" cy="419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FF0000"/>
                </a:solidFill>
              </a:rPr>
              <a:t>PERSPECTIVE MC LUHAN</a:t>
            </a:r>
          </a:p>
          <a:p>
            <a:pPr marL="234950" algn="just"/>
            <a:r>
              <a:rPr lang="en-US" sz="2200" b="1" dirty="0">
                <a:solidFill>
                  <a:schemeClr val="tx1"/>
                </a:solidFill>
              </a:rPr>
              <a:t>“The Medium is the Message”</a:t>
            </a: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234950" algn="just"/>
            <a:r>
              <a:rPr lang="en-US" sz="2200" b="1" dirty="0" err="1">
                <a:solidFill>
                  <a:schemeClr val="tx1"/>
                </a:solidFill>
              </a:rPr>
              <a:t>Terdapat</a:t>
            </a:r>
            <a:r>
              <a:rPr lang="en-US" sz="2200" b="1" dirty="0">
                <a:solidFill>
                  <a:schemeClr val="tx1"/>
                </a:solidFill>
              </a:rPr>
              <a:t> 2 </a:t>
            </a:r>
            <a:r>
              <a:rPr lang="en-US" sz="2200" b="1" dirty="0" err="1">
                <a:solidFill>
                  <a:schemeClr val="tx1"/>
                </a:solidFill>
              </a:rPr>
              <a:t>cara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kita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terhubung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dengan</a:t>
            </a:r>
            <a:r>
              <a:rPr lang="en-US" sz="2200" b="1" dirty="0">
                <a:solidFill>
                  <a:schemeClr val="tx1"/>
                </a:solidFill>
              </a:rPr>
              <a:t> media :</a:t>
            </a:r>
          </a:p>
          <a:p>
            <a:pPr marL="692150" indent="-457200" algn="just"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Setiap</a:t>
            </a:r>
            <a:r>
              <a:rPr lang="en-US" sz="2200" b="1" dirty="0">
                <a:solidFill>
                  <a:schemeClr val="tx1"/>
                </a:solidFill>
              </a:rPr>
              <a:t> medium adalah </a:t>
            </a:r>
            <a:r>
              <a:rPr lang="en-US" sz="2200" b="1" dirty="0" err="1">
                <a:solidFill>
                  <a:schemeClr val="tx1"/>
                </a:solidFill>
              </a:rPr>
              <a:t>ekstensi</a:t>
            </a:r>
            <a:r>
              <a:rPr lang="en-US" sz="2200" b="1" dirty="0">
                <a:solidFill>
                  <a:schemeClr val="tx1"/>
                </a:solidFill>
              </a:rPr>
              <a:t>/ </a:t>
            </a:r>
            <a:r>
              <a:rPr lang="en-US" sz="2200" b="1" dirty="0" err="1">
                <a:solidFill>
                  <a:schemeClr val="tx1"/>
                </a:solidFill>
              </a:rPr>
              <a:t>perpanjangan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dari</a:t>
            </a:r>
            <a:r>
              <a:rPr lang="en-US" sz="2200" b="1" dirty="0">
                <a:solidFill>
                  <a:schemeClr val="tx1"/>
                </a:solidFill>
              </a:rPr>
              <a:t> salah </a:t>
            </a:r>
            <a:r>
              <a:rPr lang="en-US" sz="2200" b="1" dirty="0" err="1">
                <a:solidFill>
                  <a:schemeClr val="tx1"/>
                </a:solidFill>
              </a:rPr>
              <a:t>satu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indera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tubuh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kita</a:t>
            </a:r>
            <a:endParaRPr lang="en-US" sz="2200" b="1" dirty="0">
              <a:solidFill>
                <a:schemeClr val="tx1"/>
              </a:solidFill>
            </a:endParaRPr>
          </a:p>
          <a:p>
            <a:pPr marL="692150" indent="-457200" algn="just"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Media </a:t>
            </a:r>
            <a:r>
              <a:rPr lang="en-US" sz="2200" b="1" dirty="0" err="1">
                <a:solidFill>
                  <a:schemeClr val="tx1"/>
                </a:solidFill>
              </a:rPr>
              <a:t>dapat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merubah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cara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kita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melihat</a:t>
            </a:r>
            <a:r>
              <a:rPr lang="en-US" sz="2200" b="1" dirty="0">
                <a:solidFill>
                  <a:schemeClr val="tx1"/>
                </a:solidFill>
              </a:rPr>
              <a:t> dunia</a:t>
            </a: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1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 SCHWARTZ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ECC22A7-9CAF-4435-A8DE-CA3BA7B611E0}"/>
              </a:ext>
            </a:extLst>
          </p:cNvPr>
          <p:cNvSpPr>
            <a:spLocks noGrp="1"/>
          </p:cNvSpPr>
          <p:nvPr/>
        </p:nvSpPr>
        <p:spPr>
          <a:xfrm>
            <a:off x="360064" y="1521380"/>
            <a:ext cx="5474206" cy="419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l"/>
            <a:r>
              <a:rPr lang="en-US" sz="2200" b="1" dirty="0">
                <a:solidFill>
                  <a:srgbClr val="FF0000"/>
                </a:solidFill>
              </a:rPr>
              <a:t>The Evoked Recall/ Resonance model</a:t>
            </a: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</a:rPr>
              <a:t>Gagasan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bahwa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lebih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baik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mengeluarkan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pesan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dari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penerima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daripada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mencoba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memasukkan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pesan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penerima</a:t>
            </a:r>
            <a:r>
              <a:rPr lang="en-US" sz="2200" b="1" dirty="0">
                <a:solidFill>
                  <a:schemeClr val="tx1"/>
                </a:solidFill>
              </a:rPr>
              <a:t>.</a:t>
            </a:r>
          </a:p>
          <a:p>
            <a:pPr marL="577850" indent="-342900" algn="just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</a:rPr>
              <a:t>Dilatarbelakangi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adanya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serangkaian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pengalaman</a:t>
            </a:r>
            <a:r>
              <a:rPr lang="en-US" sz="2200" b="1" dirty="0">
                <a:solidFill>
                  <a:schemeClr val="tx1"/>
                </a:solidFill>
              </a:rPr>
              <a:t> dan </a:t>
            </a:r>
            <a:r>
              <a:rPr lang="en-US" sz="2200" b="1" dirty="0" err="1">
                <a:solidFill>
                  <a:schemeClr val="tx1"/>
                </a:solidFill>
              </a:rPr>
              <a:t>memori</a:t>
            </a:r>
            <a:r>
              <a:rPr lang="en-US" sz="2200" b="1" dirty="0">
                <a:solidFill>
                  <a:schemeClr val="tx1"/>
                </a:solidFill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</a:rPr>
              <a:t>dimiliki</a:t>
            </a:r>
            <a:r>
              <a:rPr lang="en-US" sz="2200" b="1" dirty="0">
                <a:solidFill>
                  <a:schemeClr val="tx1"/>
                </a:solidFill>
              </a:rPr>
              <a:t> target audience</a:t>
            </a:r>
          </a:p>
          <a:p>
            <a:pPr marL="577850" indent="-342900" algn="just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The verbal script</a:t>
            </a:r>
          </a:p>
          <a:p>
            <a:pPr marL="57785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The auditory script</a:t>
            </a:r>
          </a:p>
          <a:p>
            <a:pPr marL="57785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The sight script </a:t>
            </a: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3DBD3FA4-57D6-4BCF-8214-6455EE2161C6}"/>
              </a:ext>
            </a:extLst>
          </p:cNvPr>
          <p:cNvSpPr>
            <a:spLocks noGrp="1"/>
          </p:cNvSpPr>
          <p:nvPr/>
        </p:nvSpPr>
        <p:spPr>
          <a:xfrm>
            <a:off x="5939007" y="1521380"/>
            <a:ext cx="5695646" cy="419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l"/>
            <a:r>
              <a:rPr lang="en-US" sz="2200" b="1" dirty="0">
                <a:solidFill>
                  <a:srgbClr val="FF0000"/>
                </a:solidFill>
              </a:rPr>
              <a:t>The Transportation/ Teaching Model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</a:rPr>
              <a:t>Prinsip</a:t>
            </a:r>
            <a:r>
              <a:rPr lang="en-US" sz="2000" b="1" dirty="0">
                <a:solidFill>
                  <a:schemeClr val="tx1"/>
                </a:solidFill>
              </a:rPr>
              <a:t> ‘</a:t>
            </a:r>
            <a:r>
              <a:rPr lang="en-US" sz="2000" b="1" dirty="0" err="1">
                <a:solidFill>
                  <a:schemeClr val="tx1"/>
                </a:solidFill>
              </a:rPr>
              <a:t>mentransplantasikan</a:t>
            </a:r>
            <a:r>
              <a:rPr lang="en-US" sz="2000" b="1" dirty="0">
                <a:solidFill>
                  <a:schemeClr val="tx1"/>
                </a:solidFill>
              </a:rPr>
              <a:t>’ </a:t>
            </a:r>
            <a:r>
              <a:rPr lang="en-US" sz="2000" b="1" dirty="0" err="1">
                <a:solidFill>
                  <a:schemeClr val="tx1"/>
                </a:solidFill>
              </a:rPr>
              <a:t>sesuatu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mengambil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keseluruhan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dari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satu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tempat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memasukkannya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</a:t>
            </a:r>
            <a:r>
              <a:rPr lang="en-US" sz="2000" b="1" dirty="0">
                <a:solidFill>
                  <a:schemeClr val="tx1"/>
                </a:solidFill>
              </a:rPr>
              <a:t> yang lain </a:t>
            </a:r>
            <a:r>
              <a:rPr lang="en-US" sz="2000" b="1" dirty="0" err="1">
                <a:solidFill>
                  <a:schemeClr val="tx1"/>
                </a:solidFill>
              </a:rPr>
              <a:t>tanpa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perubahan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 marL="57785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</a:rPr>
              <a:t>Praktiknya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sangat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sulit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karena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setiap</a:t>
            </a:r>
            <a:r>
              <a:rPr lang="en-US" sz="2000" b="1" dirty="0">
                <a:solidFill>
                  <a:schemeClr val="tx1"/>
                </a:solidFill>
              </a:rPr>
              <a:t> orang punya </a:t>
            </a:r>
            <a:r>
              <a:rPr lang="en-US" sz="2000" b="1" dirty="0" err="1">
                <a:solidFill>
                  <a:schemeClr val="tx1"/>
                </a:solidFill>
              </a:rPr>
              <a:t>skema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cara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belajar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berbeda</a:t>
            </a:r>
            <a:endParaRPr lang="en-US" sz="2000" b="1" dirty="0">
              <a:solidFill>
                <a:schemeClr val="tx1"/>
              </a:solidFill>
            </a:endParaRPr>
          </a:p>
          <a:p>
            <a:pPr marL="57785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Model </a:t>
            </a:r>
            <a:r>
              <a:rPr lang="en-US" sz="2000" b="1" dirty="0" err="1">
                <a:solidFill>
                  <a:schemeClr val="tx1"/>
                </a:solidFill>
              </a:rPr>
              <a:t>ini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sangat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umum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digunakan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komunikasi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sehari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hari</a:t>
            </a:r>
            <a:r>
              <a:rPr lang="en-US" sz="2000" b="1" dirty="0">
                <a:solidFill>
                  <a:schemeClr val="tx1"/>
                </a:solidFill>
              </a:rPr>
              <a:t>, juga para </a:t>
            </a:r>
            <a:r>
              <a:rPr lang="en-US" sz="2000" b="1" dirty="0" err="1">
                <a:solidFill>
                  <a:schemeClr val="tx1"/>
                </a:solidFill>
              </a:rPr>
              <a:t>pendidik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 marL="57785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</a:rPr>
              <a:t>Berguna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menyampaikan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pengetahuan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ketrampilan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baik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8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HOT/COOL MEDIA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AE3BC2-9B3B-4674-9A36-D89F829D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57" y="1709704"/>
            <a:ext cx="4636154" cy="4011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34215-C56A-4E96-B107-F14E076C5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069" y="1709704"/>
            <a:ext cx="4836459" cy="40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7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0831A-FAC7-4E7F-BFA9-0B6630D89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537881"/>
            <a:ext cx="11282081" cy="58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9FAB8A-454B-4E59-A51B-E909AA616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206" y="1400979"/>
            <a:ext cx="2953723" cy="15430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91860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TEORI-TEORI EFEK MEDIA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557346" y="1978866"/>
            <a:ext cx="6426710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chemeClr val="tx1"/>
                </a:solidFill>
              </a:rPr>
              <a:t>Uses &amp; Gratification (Katz, Blumer &amp; </a:t>
            </a:r>
            <a:r>
              <a:rPr lang="en-US" sz="3500" b="1" dirty="0" err="1">
                <a:solidFill>
                  <a:schemeClr val="tx1"/>
                </a:solidFill>
              </a:rPr>
              <a:t>Gurevitch</a:t>
            </a:r>
            <a:r>
              <a:rPr lang="en-US" sz="3500" b="1" dirty="0">
                <a:solidFill>
                  <a:schemeClr val="tx1"/>
                </a:solidFill>
              </a:rPr>
              <a:t>) 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chemeClr val="tx1"/>
                </a:solidFill>
              </a:rPr>
              <a:t>Agenda Setting (Mc Combs &amp; Shaw)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chemeClr val="tx1"/>
                </a:solidFill>
              </a:rPr>
              <a:t>Social Learning (Bandura)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chemeClr val="tx1"/>
                </a:solidFill>
              </a:rPr>
              <a:t>Cultivation (Gerbner)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5BD6C-C93A-45B3-A600-57AF577A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312" y="4835843"/>
            <a:ext cx="2502786" cy="1543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1CB85F-8ECF-48DE-9520-66DAC61B6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807" y="3104362"/>
            <a:ext cx="263164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35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{DBD8A124-2779-4789-B4BB-BB766A897FEF}tf56410444</Template>
  <TotalTime>0</TotalTime>
  <Words>827</Words>
  <Application>Microsoft Office PowerPoint</Application>
  <PresentationFormat>Widescreen</PresentationFormat>
  <Paragraphs>385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Avenir Next LT Pro</vt:lpstr>
      <vt:lpstr>Avenir Next LT Pro Light</vt:lpstr>
      <vt:lpstr>Calibri</vt:lpstr>
      <vt:lpstr>Courier New</vt:lpstr>
      <vt:lpstr>Garamond</vt:lpstr>
      <vt:lpstr>Wingdings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2020-01-28T01:37:04Z</dcterms:created>
  <dcterms:modified xsi:type="dcterms:W3CDTF">2020-04-01T13:24:21Z</dcterms:modified>
</cp:coreProperties>
</file>