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3"/>
  </p:notesMasterIdLst>
  <p:sldIdLst>
    <p:sldId id="256" r:id="rId2"/>
    <p:sldId id="257" r:id="rId3"/>
    <p:sldId id="370" r:id="rId4"/>
    <p:sldId id="450" r:id="rId5"/>
    <p:sldId id="451" r:id="rId6"/>
    <p:sldId id="452" r:id="rId7"/>
    <p:sldId id="453" r:id="rId8"/>
    <p:sldId id="454" r:id="rId9"/>
    <p:sldId id="455" r:id="rId10"/>
    <p:sldId id="456" r:id="rId11"/>
    <p:sldId id="457" r:id="rId12"/>
    <p:sldId id="458" r:id="rId13"/>
    <p:sldId id="459" r:id="rId14"/>
    <p:sldId id="460" r:id="rId15"/>
    <p:sldId id="461" r:id="rId16"/>
    <p:sldId id="368" r:id="rId17"/>
    <p:sldId id="462" r:id="rId18"/>
    <p:sldId id="463" r:id="rId19"/>
    <p:sldId id="327" r:id="rId20"/>
    <p:sldId id="466" r:id="rId21"/>
    <p:sldId id="467" r:id="rId22"/>
    <p:sldId id="468" r:id="rId23"/>
    <p:sldId id="469" r:id="rId24"/>
    <p:sldId id="470" r:id="rId25"/>
    <p:sldId id="471" r:id="rId26"/>
    <p:sldId id="472" r:id="rId27"/>
    <p:sldId id="464" r:id="rId28"/>
    <p:sldId id="465" r:id="rId29"/>
    <p:sldId id="473" r:id="rId30"/>
    <p:sldId id="362" r:id="rId31"/>
    <p:sldId id="407" r:id="rId3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76"/>
    <p:restoredTop sz="85479"/>
  </p:normalViewPr>
  <p:slideViewPr>
    <p:cSldViewPr snapToGrid="0" snapToObjects="1">
      <p:cViewPr varScale="1">
        <p:scale>
          <a:sx n="84" d="100"/>
          <a:sy n="84" d="100"/>
        </p:scale>
        <p:origin x="6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324663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466268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748251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651107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683131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924708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124313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170156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458996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7130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45631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762942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227399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1641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397692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768571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622257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5486010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9843152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2058165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7351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3772832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457425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6241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54595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49109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93551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41800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388975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69649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207817" y="1122363"/>
            <a:ext cx="11804073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>
              <a:buClr>
                <a:schemeClr val="lt1"/>
              </a:buClr>
            </a:pPr>
            <a:r>
              <a:rPr lang="en-US" dirty="0" err="1">
                <a:solidFill>
                  <a:schemeClr val="lt1"/>
                </a:solidFill>
              </a:rPr>
              <a:t>Perilaku</a:t>
            </a:r>
            <a:r>
              <a:rPr lang="en-US" dirty="0">
                <a:solidFill>
                  <a:schemeClr val="lt1"/>
                </a:solidFill>
              </a:rPr>
              <a:t> </a:t>
            </a:r>
            <a:r>
              <a:rPr lang="en-US" dirty="0" err="1">
                <a:solidFill>
                  <a:schemeClr val="lt1"/>
                </a:solidFill>
              </a:rPr>
              <a:t>Organisasi</a:t>
            </a:r>
            <a:endParaRPr dirty="0"/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032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800" dirty="0">
                <a:solidFill>
                  <a:schemeClr val="lt1"/>
                </a:solidFill>
              </a:rPr>
              <a:t>(Bab 15)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800" dirty="0">
                <a:solidFill>
                  <a:schemeClr val="lt1"/>
                </a:solidFill>
              </a:rPr>
              <a:t>“</a:t>
            </a:r>
            <a:r>
              <a:rPr lang="en-US" sz="2800" dirty="0" err="1">
                <a:solidFill>
                  <a:schemeClr val="lt1"/>
                </a:solidFill>
              </a:rPr>
              <a:t>Manajemen</a:t>
            </a:r>
            <a:r>
              <a:rPr lang="en-US" sz="2800" dirty="0">
                <a:solidFill>
                  <a:schemeClr val="lt1"/>
                </a:solidFill>
              </a:rPr>
              <a:t>” </a:t>
            </a:r>
            <a:r>
              <a:rPr lang="en-US" sz="2800" dirty="0" err="1">
                <a:solidFill>
                  <a:schemeClr val="lt1"/>
                </a:solidFill>
              </a:rPr>
              <a:t>oleh</a:t>
            </a:r>
            <a:r>
              <a:rPr lang="en-US" sz="2800" dirty="0">
                <a:solidFill>
                  <a:schemeClr val="lt1"/>
                </a:solidFill>
              </a:rPr>
              <a:t> Robbins &amp; Coulter </a:t>
            </a:r>
            <a:r>
              <a:rPr lang="en-US" sz="2800" dirty="0" err="1">
                <a:solidFill>
                  <a:schemeClr val="lt1"/>
                </a:solidFill>
              </a:rPr>
              <a:t>Edisi</a:t>
            </a:r>
            <a:r>
              <a:rPr lang="en-US" sz="2800" dirty="0">
                <a:solidFill>
                  <a:schemeClr val="lt1"/>
                </a:solidFill>
              </a:rPr>
              <a:t> 13 (</a:t>
            </a:r>
            <a:r>
              <a:rPr lang="en-US" sz="2800" dirty="0" err="1">
                <a:solidFill>
                  <a:schemeClr val="lt1"/>
                </a:solidFill>
              </a:rPr>
              <a:t>Jilid</a:t>
            </a:r>
            <a:r>
              <a:rPr lang="en-US" sz="2800" dirty="0">
                <a:solidFill>
                  <a:schemeClr val="lt1"/>
                </a:solidFill>
              </a:rPr>
              <a:t> 2)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6766560" y="124692"/>
            <a:ext cx="528689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merican Typewriter" panose="02090604020004020304" pitchFamily="18" charset="77"/>
              </a:rPr>
              <a:t>PERILAKU ORGANISASI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382385" y="2061556"/>
            <a:ext cx="11465904" cy="32170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”</a:t>
            </a:r>
            <a:r>
              <a:rPr lang="en-US" sz="3200" dirty="0" err="1">
                <a:solidFill>
                  <a:schemeClr val="tx1"/>
                </a:solidFill>
              </a:rPr>
              <a:t>sikap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lazim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ditunjukan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karyawan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terhadap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pekerjaannya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C7E5787-71DA-1F4F-AE00-21A0284D442D}"/>
              </a:ext>
            </a:extLst>
          </p:cNvPr>
          <p:cNvSpPr/>
          <p:nvPr/>
        </p:nvSpPr>
        <p:spPr>
          <a:xfrm>
            <a:off x="382385" y="1280196"/>
            <a:ext cx="5372100" cy="102516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KEPUASAN KERJA</a:t>
            </a:r>
          </a:p>
        </p:txBody>
      </p:sp>
    </p:spTree>
    <p:extLst>
      <p:ext uri="{BB962C8B-B14F-4D97-AF65-F5344CB8AC3E}">
        <p14:creationId xmlns:p14="http://schemas.microsoft.com/office/powerpoint/2010/main" val="613751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6766560" y="124692"/>
            <a:ext cx="528689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merican Typewriter" panose="02090604020004020304" pitchFamily="18" charset="77"/>
              </a:rPr>
              <a:t>PERILAKU ORGANISASI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382385" y="2061556"/>
            <a:ext cx="11465904" cy="32170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200" dirty="0" err="1">
                <a:solidFill>
                  <a:schemeClr val="tx1"/>
                </a:solidFill>
              </a:rPr>
              <a:t>perilaku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disengaja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seorang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karyawan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berpotensi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membahayakan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organisasi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atau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individu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dalam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suatu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organisasi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C7E5787-71DA-1F4F-AE00-21A0284D442D}"/>
              </a:ext>
            </a:extLst>
          </p:cNvPr>
          <p:cNvSpPr/>
          <p:nvPr/>
        </p:nvSpPr>
        <p:spPr>
          <a:xfrm>
            <a:off x="382385" y="1280196"/>
            <a:ext cx="5372100" cy="102516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PERILAKU BURUK DI TEMPAT KERJA</a:t>
            </a:r>
          </a:p>
        </p:txBody>
      </p:sp>
    </p:spTree>
    <p:extLst>
      <p:ext uri="{BB962C8B-B14F-4D97-AF65-F5344CB8AC3E}">
        <p14:creationId xmlns:p14="http://schemas.microsoft.com/office/powerpoint/2010/main" val="1870724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6766560" y="124692"/>
            <a:ext cx="528689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merican Typewriter" panose="02090604020004020304" pitchFamily="18" charset="77"/>
              </a:rPr>
              <a:t>SIKAP &amp; KINERJA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382385" y="2061556"/>
            <a:ext cx="11465904" cy="32170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200" dirty="0" err="1">
                <a:solidFill>
                  <a:schemeClr val="tx1"/>
                </a:solidFill>
              </a:rPr>
              <a:t>pernyataan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evaluatif</a:t>
            </a:r>
            <a:r>
              <a:rPr lang="en-US" sz="3200" dirty="0">
                <a:solidFill>
                  <a:schemeClr val="tx1"/>
                </a:solidFill>
              </a:rPr>
              <a:t>, yang </a:t>
            </a:r>
            <a:r>
              <a:rPr lang="en-US" sz="3200" dirty="0" err="1">
                <a:solidFill>
                  <a:schemeClr val="tx1"/>
                </a:solidFill>
              </a:rPr>
              <a:t>disukai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atau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tidak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disukai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terkait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dengan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objek</a:t>
            </a:r>
            <a:r>
              <a:rPr lang="en-US" sz="3200" dirty="0">
                <a:solidFill>
                  <a:schemeClr val="tx1"/>
                </a:solidFill>
              </a:rPr>
              <a:t>, orang, </a:t>
            </a:r>
            <a:r>
              <a:rPr lang="en-US" sz="3200" dirty="0" err="1">
                <a:solidFill>
                  <a:schemeClr val="tx1"/>
                </a:solidFill>
              </a:rPr>
              <a:t>atau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kejadian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(</a:t>
            </a:r>
            <a:r>
              <a:rPr lang="en-US" sz="3200" i="1" dirty="0">
                <a:solidFill>
                  <a:schemeClr val="tx1"/>
                </a:solidFill>
              </a:rPr>
              <a:t>attitude</a:t>
            </a:r>
            <a:r>
              <a:rPr lang="en-US" sz="32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C7E5787-71DA-1F4F-AE00-21A0284D442D}"/>
              </a:ext>
            </a:extLst>
          </p:cNvPr>
          <p:cNvSpPr/>
          <p:nvPr/>
        </p:nvSpPr>
        <p:spPr>
          <a:xfrm>
            <a:off x="382385" y="1280196"/>
            <a:ext cx="5372100" cy="102516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SIKAP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442404FE-5CB0-684D-B6C3-91FA16BFFD9C}"/>
              </a:ext>
            </a:extLst>
          </p:cNvPr>
          <p:cNvSpPr/>
          <p:nvPr/>
        </p:nvSpPr>
        <p:spPr>
          <a:xfrm>
            <a:off x="382385" y="4886534"/>
            <a:ext cx="3320935" cy="9296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Kognisi</a:t>
            </a:r>
            <a:endParaRPr lang="en-US" sz="2400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C1E638AA-4893-D544-8463-FE1D02E2C24C}"/>
              </a:ext>
            </a:extLst>
          </p:cNvPr>
          <p:cNvSpPr/>
          <p:nvPr/>
        </p:nvSpPr>
        <p:spPr>
          <a:xfrm>
            <a:off x="8527353" y="4886534"/>
            <a:ext cx="3320935" cy="9296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Perilaku</a:t>
            </a:r>
            <a:endParaRPr lang="en-US" sz="2400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1E6B710E-D97F-3041-BC21-DAC8A0103047}"/>
              </a:ext>
            </a:extLst>
          </p:cNvPr>
          <p:cNvSpPr/>
          <p:nvPr/>
        </p:nvSpPr>
        <p:spPr>
          <a:xfrm>
            <a:off x="4454869" y="4886534"/>
            <a:ext cx="3320935" cy="9296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Afeksi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3654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6766560" y="124692"/>
            <a:ext cx="528689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merican Typewriter" panose="02090604020004020304" pitchFamily="18" charset="77"/>
              </a:rPr>
              <a:t>SIKAP &amp; KINERJA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382385" y="2061556"/>
            <a:ext cx="11465904" cy="32170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200" dirty="0" err="1">
                <a:solidFill>
                  <a:schemeClr val="tx1"/>
                </a:solidFill>
              </a:rPr>
              <a:t>bagian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dari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sikap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terdiri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dari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keyakinan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opini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pengetahuan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atau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informasi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dimiliki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seseorang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C7E5787-71DA-1F4F-AE00-21A0284D442D}"/>
              </a:ext>
            </a:extLst>
          </p:cNvPr>
          <p:cNvSpPr/>
          <p:nvPr/>
        </p:nvSpPr>
        <p:spPr>
          <a:xfrm>
            <a:off x="382385" y="1280196"/>
            <a:ext cx="5372100" cy="102516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KOGNISI</a:t>
            </a:r>
          </a:p>
        </p:txBody>
      </p:sp>
    </p:spTree>
    <p:extLst>
      <p:ext uri="{BB962C8B-B14F-4D97-AF65-F5344CB8AC3E}">
        <p14:creationId xmlns:p14="http://schemas.microsoft.com/office/powerpoint/2010/main" val="4279275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6766560" y="124692"/>
            <a:ext cx="528689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merican Typewriter" panose="02090604020004020304" pitchFamily="18" charset="77"/>
              </a:rPr>
              <a:t>SIKAP &amp; KINERJA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382385" y="2061556"/>
            <a:ext cx="11465904" cy="32170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200" dirty="0" err="1">
                <a:solidFill>
                  <a:schemeClr val="tx1"/>
                </a:solidFill>
              </a:rPr>
              <a:t>bagian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dari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sikap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terkait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dengan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emosi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atau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perasaan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C7E5787-71DA-1F4F-AE00-21A0284D442D}"/>
              </a:ext>
            </a:extLst>
          </p:cNvPr>
          <p:cNvSpPr/>
          <p:nvPr/>
        </p:nvSpPr>
        <p:spPr>
          <a:xfrm>
            <a:off x="382385" y="1280196"/>
            <a:ext cx="5372100" cy="102516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AFEKSI</a:t>
            </a:r>
          </a:p>
        </p:txBody>
      </p:sp>
    </p:spTree>
    <p:extLst>
      <p:ext uri="{BB962C8B-B14F-4D97-AF65-F5344CB8AC3E}">
        <p14:creationId xmlns:p14="http://schemas.microsoft.com/office/powerpoint/2010/main" val="3035350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6766560" y="124692"/>
            <a:ext cx="528689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merican Typewriter" panose="02090604020004020304" pitchFamily="18" charset="77"/>
              </a:rPr>
              <a:t>SIKAP &amp; KINERJA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382385" y="2061556"/>
            <a:ext cx="11465904" cy="32170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200" dirty="0" err="1">
                <a:solidFill>
                  <a:schemeClr val="tx1"/>
                </a:solidFill>
              </a:rPr>
              <a:t>bagian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dari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sikap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mengacu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pada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itikad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untuk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berperilaku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dengan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cara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tertentu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terhadap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seseorang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atau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sesuatu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C7E5787-71DA-1F4F-AE00-21A0284D442D}"/>
              </a:ext>
            </a:extLst>
          </p:cNvPr>
          <p:cNvSpPr/>
          <p:nvPr/>
        </p:nvSpPr>
        <p:spPr>
          <a:xfrm>
            <a:off x="382385" y="1280196"/>
            <a:ext cx="5372100" cy="102516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PERILAKU</a:t>
            </a:r>
          </a:p>
        </p:txBody>
      </p:sp>
    </p:spTree>
    <p:extLst>
      <p:ext uri="{BB962C8B-B14F-4D97-AF65-F5344CB8AC3E}">
        <p14:creationId xmlns:p14="http://schemas.microsoft.com/office/powerpoint/2010/main" val="2276979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4A635A46-1475-DE47-99D2-E69B6F87CDBE}"/>
              </a:ext>
            </a:extLst>
          </p:cNvPr>
          <p:cNvSpPr/>
          <p:nvPr/>
        </p:nvSpPr>
        <p:spPr>
          <a:xfrm>
            <a:off x="3833502" y="3602775"/>
            <a:ext cx="2481943" cy="97971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KEPUASAN KERJA …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41EC70A-D19B-8F4F-B010-A72F0D57F80F}"/>
              </a:ext>
            </a:extLst>
          </p:cNvPr>
          <p:cNvGrpSpPr/>
          <p:nvPr/>
        </p:nvGrpSpPr>
        <p:grpSpPr>
          <a:xfrm>
            <a:off x="5074474" y="4582490"/>
            <a:ext cx="2998023" cy="2008415"/>
            <a:chOff x="5763986" y="4299858"/>
            <a:chExt cx="2998023" cy="2008415"/>
          </a:xfrm>
        </p:grpSpPr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C752085D-1987-AD44-AFE6-375384B739E2}"/>
                </a:ext>
              </a:extLst>
            </p:cNvPr>
            <p:cNvSpPr/>
            <p:nvPr/>
          </p:nvSpPr>
          <p:spPr>
            <a:xfrm>
              <a:off x="6280066" y="5328558"/>
              <a:ext cx="2481943" cy="979715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&amp; </a:t>
              </a:r>
              <a:r>
                <a:rPr lang="en-US" sz="2000" dirty="0" err="1">
                  <a:solidFill>
                    <a:schemeClr val="tx1"/>
                  </a:solidFill>
                </a:rPr>
                <a:t>Kepuasan</a:t>
              </a: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r>
                <a:rPr lang="en-US" sz="2000" dirty="0" err="1">
                  <a:solidFill>
                    <a:schemeClr val="tx1"/>
                  </a:solidFill>
                </a:rPr>
                <a:t>Pelanggan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6692DA9-D61B-6B40-96B1-4EC7A7ACA7BD}"/>
                </a:ext>
              </a:extLst>
            </p:cNvPr>
            <p:cNvCxnSpPr>
              <a:cxnSpLocks/>
              <a:stCxn id="15" idx="2"/>
              <a:endCxn id="12" idx="0"/>
            </p:cNvCxnSpPr>
            <p:nvPr/>
          </p:nvCxnSpPr>
          <p:spPr>
            <a:xfrm>
              <a:off x="5763986" y="4299858"/>
              <a:ext cx="1757052" cy="102870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269CB2E-18B8-1249-8F65-33EBFFEA3517}"/>
              </a:ext>
            </a:extLst>
          </p:cNvPr>
          <p:cNvGrpSpPr/>
          <p:nvPr/>
        </p:nvGrpSpPr>
        <p:grpSpPr>
          <a:xfrm>
            <a:off x="2076448" y="4582490"/>
            <a:ext cx="2998026" cy="2008415"/>
            <a:chOff x="2765960" y="4299858"/>
            <a:chExt cx="2998026" cy="2008415"/>
          </a:xfrm>
        </p:grpSpPr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9A70EA55-6C5E-6848-AE76-6039387E3C98}"/>
                </a:ext>
              </a:extLst>
            </p:cNvPr>
            <p:cNvSpPr/>
            <p:nvPr/>
          </p:nvSpPr>
          <p:spPr>
            <a:xfrm>
              <a:off x="2765960" y="5328558"/>
              <a:ext cx="2481943" cy="979715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&amp; </a:t>
              </a:r>
              <a:r>
                <a:rPr lang="en-US" sz="2000" dirty="0" err="1">
                  <a:solidFill>
                    <a:schemeClr val="tx1"/>
                  </a:solidFill>
                </a:rPr>
                <a:t>Perilaku</a:t>
              </a: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r>
                <a:rPr lang="en-US" sz="2000" dirty="0" err="1">
                  <a:solidFill>
                    <a:schemeClr val="tx1"/>
                  </a:solidFill>
                </a:rPr>
                <a:t>Kewargaan</a:t>
              </a: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r>
                <a:rPr lang="en-US" sz="2000" dirty="0" err="1">
                  <a:solidFill>
                    <a:schemeClr val="tx1"/>
                  </a:solidFill>
                </a:rPr>
                <a:t>Organisasi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8E8D904-756F-9949-9D2F-4FC044448360}"/>
                </a:ext>
              </a:extLst>
            </p:cNvPr>
            <p:cNvCxnSpPr>
              <a:stCxn id="15" idx="2"/>
              <a:endCxn id="14" idx="0"/>
            </p:cNvCxnSpPr>
            <p:nvPr/>
          </p:nvCxnSpPr>
          <p:spPr>
            <a:xfrm flipH="1">
              <a:off x="4006932" y="4299858"/>
              <a:ext cx="1757054" cy="102870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5D1F2942-1A75-3547-9DC7-5AD451B56860}"/>
              </a:ext>
            </a:extLst>
          </p:cNvPr>
          <p:cNvGrpSpPr/>
          <p:nvPr/>
        </p:nvGrpSpPr>
        <p:grpSpPr>
          <a:xfrm>
            <a:off x="2076448" y="1197031"/>
            <a:ext cx="2998026" cy="2405744"/>
            <a:chOff x="2765960" y="914399"/>
            <a:chExt cx="2998026" cy="2405744"/>
          </a:xfrm>
        </p:grpSpPr>
        <p:sp>
          <p:nvSpPr>
            <p:cNvPr id="39" name="Rounded Rectangle 38">
              <a:extLst>
                <a:ext uri="{FF2B5EF4-FFF2-40B4-BE49-F238E27FC236}">
                  <a16:creationId xmlns:a16="http://schemas.microsoft.com/office/drawing/2014/main" id="{DCA0FAB8-008D-AA45-8742-17456A9E91CC}"/>
                </a:ext>
              </a:extLst>
            </p:cNvPr>
            <p:cNvSpPr/>
            <p:nvPr/>
          </p:nvSpPr>
          <p:spPr>
            <a:xfrm>
              <a:off x="2765960" y="914399"/>
              <a:ext cx="2481943" cy="979715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&amp; </a:t>
              </a:r>
              <a:r>
                <a:rPr lang="en-US" sz="2000" dirty="0" err="1">
                  <a:solidFill>
                    <a:schemeClr val="tx1"/>
                  </a:solidFill>
                </a:rPr>
                <a:t>Produktivitas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92C6DFF9-436C-7A4A-AFE3-BE9896741E80}"/>
                </a:ext>
              </a:extLst>
            </p:cNvPr>
            <p:cNvCxnSpPr>
              <a:stCxn id="39" idx="2"/>
              <a:endCxn id="15" idx="0"/>
            </p:cNvCxnSpPr>
            <p:nvPr/>
          </p:nvCxnSpPr>
          <p:spPr>
            <a:xfrm>
              <a:off x="4006932" y="1894114"/>
              <a:ext cx="1757054" cy="1426029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B9351C8-840F-F943-8300-710700719FF7}"/>
              </a:ext>
            </a:extLst>
          </p:cNvPr>
          <p:cNvGrpSpPr/>
          <p:nvPr/>
        </p:nvGrpSpPr>
        <p:grpSpPr>
          <a:xfrm>
            <a:off x="5074474" y="1197031"/>
            <a:ext cx="2998023" cy="2405744"/>
            <a:chOff x="5763986" y="914399"/>
            <a:chExt cx="2998023" cy="2405744"/>
          </a:xfrm>
        </p:grpSpPr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BB02B11D-1B54-7643-8F99-9524F0F0EFC4}"/>
                </a:ext>
              </a:extLst>
            </p:cNvPr>
            <p:cNvSpPr/>
            <p:nvPr/>
          </p:nvSpPr>
          <p:spPr>
            <a:xfrm>
              <a:off x="6280066" y="914399"/>
              <a:ext cx="2481943" cy="979715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&amp; </a:t>
              </a:r>
              <a:r>
                <a:rPr lang="en-US" sz="2000" dirty="0" err="1">
                  <a:solidFill>
                    <a:schemeClr val="tx1"/>
                  </a:solidFill>
                </a:rPr>
                <a:t>Ketidahadiran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196A29B-C0A4-9340-B067-306A363627A5}"/>
                </a:ext>
              </a:extLst>
            </p:cNvPr>
            <p:cNvCxnSpPr>
              <a:stCxn id="27" idx="2"/>
              <a:endCxn id="15" idx="0"/>
            </p:cNvCxnSpPr>
            <p:nvPr/>
          </p:nvCxnSpPr>
          <p:spPr>
            <a:xfrm flipH="1">
              <a:off x="5763986" y="1894114"/>
              <a:ext cx="1757052" cy="1426029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0" name="Cloud 19">
            <a:extLst>
              <a:ext uri="{FF2B5EF4-FFF2-40B4-BE49-F238E27FC236}">
                <a16:creationId xmlns:a16="http://schemas.microsoft.com/office/drawing/2014/main" id="{521C451D-B1A1-0743-9FB4-7F1CB4CEC677}"/>
              </a:ext>
            </a:extLst>
          </p:cNvPr>
          <p:cNvSpPr/>
          <p:nvPr/>
        </p:nvSpPr>
        <p:spPr>
          <a:xfrm>
            <a:off x="6766560" y="124692"/>
            <a:ext cx="528689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merican Typewriter" panose="02090604020004020304" pitchFamily="18" charset="77"/>
              </a:rPr>
              <a:t>SIKAP &amp; KINERJA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B25C65CA-7FF4-B54F-9E1C-9C20168D46EB}"/>
              </a:ext>
            </a:extLst>
          </p:cNvPr>
          <p:cNvSpPr/>
          <p:nvPr/>
        </p:nvSpPr>
        <p:spPr>
          <a:xfrm>
            <a:off x="7347608" y="3602774"/>
            <a:ext cx="2481943" cy="97971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&amp; </a:t>
            </a:r>
            <a:r>
              <a:rPr lang="en-US" sz="2000" dirty="0" err="1">
                <a:solidFill>
                  <a:schemeClr val="tx1"/>
                </a:solidFill>
              </a:rPr>
              <a:t>Perputaran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Karyawan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1D4425A-5E83-7840-8544-6B4B2540AF95}"/>
              </a:ext>
            </a:extLst>
          </p:cNvPr>
          <p:cNvCxnSpPr>
            <a:cxnSpLocks/>
            <a:stCxn id="15" idx="3"/>
            <a:endCxn id="28" idx="1"/>
          </p:cNvCxnSpPr>
          <p:nvPr/>
        </p:nvCxnSpPr>
        <p:spPr>
          <a:xfrm flipV="1">
            <a:off x="6315445" y="4092632"/>
            <a:ext cx="1032163" cy="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DF2644F0-8E49-EB47-AF9F-B6A3C76163EE}"/>
              </a:ext>
            </a:extLst>
          </p:cNvPr>
          <p:cNvSpPr/>
          <p:nvPr/>
        </p:nvSpPr>
        <p:spPr>
          <a:xfrm>
            <a:off x="319396" y="3602774"/>
            <a:ext cx="2481943" cy="97971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&amp; </a:t>
            </a:r>
            <a:r>
              <a:rPr lang="en-US" sz="2000" dirty="0" err="1">
                <a:solidFill>
                  <a:schemeClr val="tx1"/>
                </a:solidFill>
              </a:rPr>
              <a:t>Perilaku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Buruk</a:t>
            </a:r>
            <a:r>
              <a:rPr lang="en-US" sz="2000" dirty="0">
                <a:solidFill>
                  <a:schemeClr val="tx1"/>
                </a:solidFill>
              </a:rPr>
              <a:t> di </a:t>
            </a:r>
            <a:r>
              <a:rPr lang="en-US" sz="2000" dirty="0" err="1">
                <a:solidFill>
                  <a:schemeClr val="tx1"/>
                </a:solidFill>
              </a:rPr>
              <a:t>Tempat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Kerja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8880D04-9C21-B141-A129-F615B683B8E9}"/>
              </a:ext>
            </a:extLst>
          </p:cNvPr>
          <p:cNvCxnSpPr>
            <a:cxnSpLocks/>
            <a:stCxn id="30" idx="3"/>
            <a:endCxn id="15" idx="1"/>
          </p:cNvCxnSpPr>
          <p:nvPr/>
        </p:nvCxnSpPr>
        <p:spPr>
          <a:xfrm>
            <a:off x="2801339" y="4092632"/>
            <a:ext cx="1032163" cy="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5" name="Oval Callout 34">
            <a:extLst>
              <a:ext uri="{FF2B5EF4-FFF2-40B4-BE49-F238E27FC236}">
                <a16:creationId xmlns:a16="http://schemas.microsoft.com/office/drawing/2014/main" id="{2F15E425-C962-F146-A147-16D661E9E601}"/>
              </a:ext>
            </a:extLst>
          </p:cNvPr>
          <p:cNvSpPr/>
          <p:nvPr/>
        </p:nvSpPr>
        <p:spPr>
          <a:xfrm>
            <a:off x="8088923" y="4241347"/>
            <a:ext cx="4103077" cy="2566182"/>
          </a:xfrm>
          <a:prstGeom prst="wedgeEllipseCallout">
            <a:avLst>
              <a:gd name="adj1" fmla="val -92490"/>
              <a:gd name="adj2" fmla="val -4613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u="sng" dirty="0"/>
              <a:t>How to Measure?</a:t>
            </a:r>
          </a:p>
          <a:p>
            <a:pPr algn="ctr"/>
            <a:r>
              <a:rPr lang="en-US" sz="2000" dirty="0" err="1"/>
              <a:t>Lakukan</a:t>
            </a:r>
            <a:r>
              <a:rPr lang="en-US" sz="2000" dirty="0"/>
              <a:t> </a:t>
            </a:r>
            <a:r>
              <a:rPr lang="en-US" sz="2000" dirty="0" err="1"/>
              <a:t>Survei</a:t>
            </a:r>
            <a:r>
              <a:rPr lang="en-US" sz="2000" dirty="0"/>
              <a:t> </a:t>
            </a:r>
            <a:r>
              <a:rPr lang="en-US" sz="2000" dirty="0" err="1"/>
              <a:t>Sikap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4333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6766560" y="124692"/>
            <a:ext cx="528689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merican Typewriter" panose="02090604020004020304" pitchFamily="18" charset="77"/>
              </a:rPr>
              <a:t>SIKAP &amp; KINERJA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382385" y="2061556"/>
            <a:ext cx="11465904" cy="32170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”</a:t>
            </a:r>
            <a:r>
              <a:rPr lang="en-US" sz="3200" dirty="0" err="1">
                <a:solidFill>
                  <a:schemeClr val="tx1"/>
                </a:solidFill>
              </a:rPr>
              <a:t>ketidaksesuaian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atau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inkonsistensi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dalam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sikap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atau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antara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sikap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perilaku</a:t>
            </a:r>
            <a:r>
              <a:rPr lang="en-US" sz="3200" dirty="0">
                <a:solidFill>
                  <a:schemeClr val="tx1"/>
                </a:solidFill>
              </a:rPr>
              <a:t>"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C7E5787-71DA-1F4F-AE00-21A0284D442D}"/>
              </a:ext>
            </a:extLst>
          </p:cNvPr>
          <p:cNvSpPr/>
          <p:nvPr/>
        </p:nvSpPr>
        <p:spPr>
          <a:xfrm>
            <a:off x="382385" y="1280196"/>
            <a:ext cx="5372100" cy="102516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TEORI DISONANSI KOGNITIF</a:t>
            </a:r>
          </a:p>
        </p:txBody>
      </p:sp>
    </p:spTree>
    <p:extLst>
      <p:ext uri="{BB962C8B-B14F-4D97-AF65-F5344CB8AC3E}">
        <p14:creationId xmlns:p14="http://schemas.microsoft.com/office/powerpoint/2010/main" val="23343725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6766560" y="124692"/>
            <a:ext cx="528689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merican Typewriter" panose="02090604020004020304" pitchFamily="18" charset="77"/>
              </a:rPr>
              <a:t>KEPRIBADIAN &amp; PERSEPSI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382385" y="2061556"/>
            <a:ext cx="11465904" cy="32170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200" dirty="0" err="1">
                <a:solidFill>
                  <a:schemeClr val="tx1"/>
                </a:solidFill>
              </a:rPr>
              <a:t>kombinasi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unik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dari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pola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emosional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pikiran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dan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perilaku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mempengaruhi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bagaimana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seseorang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bereaksi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terhadap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situasi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berinteraksi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dengan</a:t>
            </a:r>
            <a:r>
              <a:rPr lang="en-US" sz="3200" dirty="0">
                <a:solidFill>
                  <a:schemeClr val="tx1"/>
                </a:solidFill>
              </a:rPr>
              <a:t> orang lain”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C7E5787-71DA-1F4F-AE00-21A0284D442D}"/>
              </a:ext>
            </a:extLst>
          </p:cNvPr>
          <p:cNvSpPr/>
          <p:nvPr/>
        </p:nvSpPr>
        <p:spPr>
          <a:xfrm>
            <a:off x="382385" y="1280196"/>
            <a:ext cx="5372100" cy="102516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KEPRIBADIAN	</a:t>
            </a:r>
          </a:p>
        </p:txBody>
      </p:sp>
    </p:spTree>
    <p:extLst>
      <p:ext uri="{BB962C8B-B14F-4D97-AF65-F5344CB8AC3E}">
        <p14:creationId xmlns:p14="http://schemas.microsoft.com/office/powerpoint/2010/main" val="10121627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8035635" y="124692"/>
            <a:ext cx="4017819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American Typewriter" panose="02090604020004020304" pitchFamily="18" charset="77"/>
              </a:rPr>
              <a:t>DISKUSI</a:t>
            </a:r>
          </a:p>
        </p:txBody>
      </p:sp>
      <p:sp>
        <p:nvSpPr>
          <p:cNvPr id="2" name="Vertical Scroll 1">
            <a:extLst>
              <a:ext uri="{FF2B5EF4-FFF2-40B4-BE49-F238E27FC236}">
                <a16:creationId xmlns:a16="http://schemas.microsoft.com/office/drawing/2014/main" id="{9EE288E5-FAF4-0847-BAB0-8010A7F803C4}"/>
              </a:ext>
            </a:extLst>
          </p:cNvPr>
          <p:cNvSpPr/>
          <p:nvPr/>
        </p:nvSpPr>
        <p:spPr>
          <a:xfrm>
            <a:off x="1163782" y="824346"/>
            <a:ext cx="6303818" cy="4599709"/>
          </a:xfrm>
          <a:prstGeom prst="verticalScroll">
            <a:avLst>
              <a:gd name="adj" fmla="val 979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/>
              <a:t>4 KELOMPOK BERTUGAS UNTUK MENCARI DEFINISI DAN MANFAAT MBTI</a:t>
            </a:r>
          </a:p>
          <a:p>
            <a:pPr algn="ctr"/>
            <a:endParaRPr lang="en-US" sz="2200" dirty="0"/>
          </a:p>
          <a:p>
            <a:pPr algn="ctr"/>
            <a:r>
              <a:rPr lang="en-US" sz="2200" dirty="0"/>
              <a:t>4 KELOMPOK BERTUGAS UNTUK MENCARI DEFINISI DAN MANFAAT MODEL BIG FIVE</a:t>
            </a:r>
          </a:p>
        </p:txBody>
      </p:sp>
    </p:spTree>
    <p:extLst>
      <p:ext uri="{BB962C8B-B14F-4D97-AF65-F5344CB8AC3E}">
        <p14:creationId xmlns:p14="http://schemas.microsoft.com/office/powerpoint/2010/main" val="4010072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type="ctrTitle"/>
          </p:nvPr>
        </p:nvSpPr>
        <p:spPr>
          <a:xfrm>
            <a:off x="1524000" y="112429"/>
            <a:ext cx="9144000" cy="801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en-US" sz="5400" dirty="0">
                <a:solidFill>
                  <a:schemeClr val="lt1"/>
                </a:solidFill>
              </a:rPr>
              <a:t>DAFTAR ISI</a:t>
            </a:r>
          </a:p>
        </p:txBody>
      </p:sp>
      <p:sp>
        <p:nvSpPr>
          <p:cNvPr id="95" name="Google Shape;95;p14"/>
          <p:cNvSpPr txBox="1">
            <a:spLocks noGrp="1"/>
          </p:cNvSpPr>
          <p:nvPr>
            <p:ph type="subTitle" idx="1"/>
          </p:nvPr>
        </p:nvSpPr>
        <p:spPr>
          <a:xfrm>
            <a:off x="568650" y="1330036"/>
            <a:ext cx="11054700" cy="2244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0" lvl="0" indent="-457200" algn="l">
              <a:lnSpc>
                <a:spcPct val="200000"/>
              </a:lnSpc>
              <a:buClr>
                <a:schemeClr val="lt1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3600" i="1" dirty="0" err="1">
                <a:solidFill>
                  <a:schemeClr val="lt1"/>
                </a:solidFill>
              </a:rPr>
              <a:t>Tujuan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Perilaku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Organisasi</a:t>
            </a:r>
            <a:endParaRPr lang="en-US" sz="3600" i="1" dirty="0">
              <a:solidFill>
                <a:schemeClr val="lt1"/>
              </a:solidFill>
            </a:endParaRPr>
          </a:p>
          <a:p>
            <a:pPr marL="469900" lvl="0" indent="-457200" algn="l">
              <a:lnSpc>
                <a:spcPct val="200000"/>
              </a:lnSpc>
              <a:buClr>
                <a:schemeClr val="lt1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3600" i="1" dirty="0" err="1">
                <a:solidFill>
                  <a:schemeClr val="lt1"/>
                </a:solidFill>
              </a:rPr>
              <a:t>Sikap</a:t>
            </a:r>
            <a:r>
              <a:rPr lang="en-US" sz="3600" i="1" dirty="0">
                <a:solidFill>
                  <a:schemeClr val="lt1"/>
                </a:solidFill>
              </a:rPr>
              <a:t> &amp; </a:t>
            </a:r>
            <a:r>
              <a:rPr lang="en-US" sz="3600" i="1" dirty="0" err="1">
                <a:solidFill>
                  <a:schemeClr val="lt1"/>
                </a:solidFill>
              </a:rPr>
              <a:t>Kinerja</a:t>
            </a:r>
            <a:endParaRPr lang="en-US" sz="3600" i="1" dirty="0">
              <a:solidFill>
                <a:schemeClr val="lt1"/>
              </a:solidFill>
            </a:endParaRPr>
          </a:p>
          <a:p>
            <a:pPr marL="469900" lvl="0" indent="-457200" algn="l">
              <a:lnSpc>
                <a:spcPct val="200000"/>
              </a:lnSpc>
              <a:buClr>
                <a:schemeClr val="lt1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3600" i="1" dirty="0" err="1">
                <a:solidFill>
                  <a:schemeClr val="lt1"/>
                </a:solidFill>
              </a:rPr>
              <a:t>Kepribadian</a:t>
            </a:r>
            <a:r>
              <a:rPr lang="en-US" sz="3600" i="1" dirty="0">
                <a:solidFill>
                  <a:schemeClr val="lt1"/>
                </a:solidFill>
              </a:rPr>
              <a:t> &amp; </a:t>
            </a:r>
            <a:r>
              <a:rPr lang="en-US" sz="3600" i="1" dirty="0" err="1">
                <a:solidFill>
                  <a:schemeClr val="lt1"/>
                </a:solidFill>
              </a:rPr>
              <a:t>Persepsi</a:t>
            </a:r>
            <a:endParaRPr lang="en-US" sz="3600" i="1" dirty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0953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6766560" y="124692"/>
            <a:ext cx="528689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merican Typewriter" panose="02090604020004020304" pitchFamily="18" charset="77"/>
              </a:rPr>
              <a:t>KEPRIBADIAN &amp; PERSEPSI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382385" y="2061556"/>
            <a:ext cx="11465904" cy="32170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200" dirty="0" err="1">
                <a:solidFill>
                  <a:schemeClr val="tx1"/>
                </a:solidFill>
              </a:rPr>
              <a:t>kombinasi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unik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dari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pola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emosional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pikiran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dan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perilaku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mempengaruhi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bagaimana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seseorang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bereaksi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terhadap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situasi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berinteraksi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dengan</a:t>
            </a:r>
            <a:r>
              <a:rPr lang="en-US" sz="3200" dirty="0">
                <a:solidFill>
                  <a:schemeClr val="tx1"/>
                </a:solidFill>
              </a:rPr>
              <a:t> orang lain”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C7E5787-71DA-1F4F-AE00-21A0284D442D}"/>
              </a:ext>
            </a:extLst>
          </p:cNvPr>
          <p:cNvSpPr/>
          <p:nvPr/>
        </p:nvSpPr>
        <p:spPr>
          <a:xfrm>
            <a:off x="382385" y="1280196"/>
            <a:ext cx="5372100" cy="102516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KEPRIBADIAN	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7EC492C5-4288-1042-8165-16892186A037}"/>
              </a:ext>
            </a:extLst>
          </p:cNvPr>
          <p:cNvSpPr/>
          <p:nvPr/>
        </p:nvSpPr>
        <p:spPr>
          <a:xfrm>
            <a:off x="382385" y="4886534"/>
            <a:ext cx="3320935" cy="9296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Locus of Control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AE5F8072-20C6-FA4C-AB70-940680BDB46B}"/>
              </a:ext>
            </a:extLst>
          </p:cNvPr>
          <p:cNvSpPr/>
          <p:nvPr/>
        </p:nvSpPr>
        <p:spPr>
          <a:xfrm>
            <a:off x="8527353" y="4886534"/>
            <a:ext cx="3320935" cy="9296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Self-esteem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303B8B65-5392-934B-9BF4-113ABC88F5C6}"/>
              </a:ext>
            </a:extLst>
          </p:cNvPr>
          <p:cNvSpPr/>
          <p:nvPr/>
        </p:nvSpPr>
        <p:spPr>
          <a:xfrm>
            <a:off x="4454869" y="4886534"/>
            <a:ext cx="3320935" cy="9296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Machiavellianisme</a:t>
            </a:r>
            <a:endParaRPr lang="en-US" sz="2400" dirty="0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842F9868-7CEB-184E-890C-05BFC05AD76A}"/>
              </a:ext>
            </a:extLst>
          </p:cNvPr>
          <p:cNvSpPr/>
          <p:nvPr/>
        </p:nvSpPr>
        <p:spPr>
          <a:xfrm>
            <a:off x="382385" y="5928396"/>
            <a:ext cx="3320935" cy="9296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Self-monitoring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371C12BF-FABD-5B49-9B9F-0566D08E9B0C}"/>
              </a:ext>
            </a:extLst>
          </p:cNvPr>
          <p:cNvSpPr/>
          <p:nvPr/>
        </p:nvSpPr>
        <p:spPr>
          <a:xfrm>
            <a:off x="8527353" y="5928396"/>
            <a:ext cx="3320935" cy="9296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Proaktif</a:t>
            </a:r>
            <a:r>
              <a:rPr lang="en-US" sz="2400" dirty="0"/>
              <a:t> &amp; </a:t>
            </a:r>
            <a:r>
              <a:rPr lang="en-US" sz="2400" dirty="0" err="1"/>
              <a:t>Ketangguhan</a:t>
            </a:r>
            <a:endParaRPr lang="en-US" sz="2400" dirty="0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3FDE9183-53E1-0E4F-B500-BEA4226386EC}"/>
              </a:ext>
            </a:extLst>
          </p:cNvPr>
          <p:cNvSpPr/>
          <p:nvPr/>
        </p:nvSpPr>
        <p:spPr>
          <a:xfrm>
            <a:off x="4454869" y="5928396"/>
            <a:ext cx="3320935" cy="9296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Risk Taking</a:t>
            </a:r>
          </a:p>
        </p:txBody>
      </p:sp>
    </p:spTree>
    <p:extLst>
      <p:ext uri="{BB962C8B-B14F-4D97-AF65-F5344CB8AC3E}">
        <p14:creationId xmlns:p14="http://schemas.microsoft.com/office/powerpoint/2010/main" val="401371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6766560" y="124692"/>
            <a:ext cx="528689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merican Typewriter" panose="02090604020004020304" pitchFamily="18" charset="77"/>
              </a:rPr>
              <a:t>KEPRIBADIAN &amp; PERSEPSI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382385" y="2061556"/>
            <a:ext cx="11465904" cy="32170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200" dirty="0" err="1">
                <a:solidFill>
                  <a:schemeClr val="tx1"/>
                </a:solidFill>
              </a:rPr>
              <a:t>atribut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kepribadian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mengukur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derajat</a:t>
            </a:r>
            <a:r>
              <a:rPr lang="en-US" sz="3200" dirty="0">
                <a:solidFill>
                  <a:schemeClr val="tx1"/>
                </a:solidFill>
              </a:rPr>
              <a:t> di mana orang-orang </a:t>
            </a:r>
            <a:r>
              <a:rPr lang="en-US" sz="3200" dirty="0" err="1">
                <a:solidFill>
                  <a:schemeClr val="tx1"/>
                </a:solidFill>
              </a:rPr>
              <a:t>percaya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bahwa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mereka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bisa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menentukan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nasib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sendiri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C7E5787-71DA-1F4F-AE00-21A0284D442D}"/>
              </a:ext>
            </a:extLst>
          </p:cNvPr>
          <p:cNvSpPr/>
          <p:nvPr/>
        </p:nvSpPr>
        <p:spPr>
          <a:xfrm>
            <a:off x="382385" y="1280196"/>
            <a:ext cx="5372100" cy="102516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LOCUS OF CONTROL</a:t>
            </a:r>
          </a:p>
        </p:txBody>
      </p:sp>
    </p:spTree>
    <p:extLst>
      <p:ext uri="{BB962C8B-B14F-4D97-AF65-F5344CB8AC3E}">
        <p14:creationId xmlns:p14="http://schemas.microsoft.com/office/powerpoint/2010/main" val="2392711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6766560" y="124692"/>
            <a:ext cx="528689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merican Typewriter" panose="02090604020004020304" pitchFamily="18" charset="77"/>
              </a:rPr>
              <a:t>KEPRIBADIAN &amp; PERSEPSI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382385" y="2061556"/>
            <a:ext cx="11465904" cy="32170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200" dirty="0" err="1">
                <a:solidFill>
                  <a:schemeClr val="tx1"/>
                </a:solidFill>
              </a:rPr>
              <a:t>ukuran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terhadap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kadar</a:t>
            </a:r>
            <a:r>
              <a:rPr lang="en-US" sz="3200" dirty="0">
                <a:solidFill>
                  <a:schemeClr val="tx1"/>
                </a:solidFill>
              </a:rPr>
              <a:t> di mana orang-orang </a:t>
            </a:r>
            <a:r>
              <a:rPr lang="en-US" sz="3200" dirty="0" err="1">
                <a:solidFill>
                  <a:schemeClr val="tx1"/>
                </a:solidFill>
              </a:rPr>
              <a:t>bersifat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pragmatis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memelihara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jarak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emosi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dan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percaya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bahwa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hasil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akhir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bisa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membenarkan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caranya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C7E5787-71DA-1F4F-AE00-21A0284D442D}"/>
              </a:ext>
            </a:extLst>
          </p:cNvPr>
          <p:cNvSpPr/>
          <p:nvPr/>
        </p:nvSpPr>
        <p:spPr>
          <a:xfrm>
            <a:off x="382385" y="1280196"/>
            <a:ext cx="5372100" cy="102516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MACHIAVELLIANISME</a:t>
            </a:r>
          </a:p>
        </p:txBody>
      </p:sp>
    </p:spTree>
    <p:extLst>
      <p:ext uri="{BB962C8B-B14F-4D97-AF65-F5344CB8AC3E}">
        <p14:creationId xmlns:p14="http://schemas.microsoft.com/office/powerpoint/2010/main" val="5935289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6766560" y="124692"/>
            <a:ext cx="528689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merican Typewriter" panose="02090604020004020304" pitchFamily="18" charset="77"/>
              </a:rPr>
              <a:t>KEPRIBADIAN &amp; PERSEPSI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382385" y="2061556"/>
            <a:ext cx="11465904" cy="32170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200" dirty="0" err="1">
                <a:solidFill>
                  <a:schemeClr val="tx1"/>
                </a:solidFill>
              </a:rPr>
              <a:t>kadar</a:t>
            </a:r>
            <a:r>
              <a:rPr lang="en-US" sz="3200" dirty="0">
                <a:solidFill>
                  <a:schemeClr val="tx1"/>
                </a:solidFill>
              </a:rPr>
              <a:t> di mana </a:t>
            </a:r>
            <a:r>
              <a:rPr lang="en-US" sz="3200" dirty="0" err="1">
                <a:solidFill>
                  <a:schemeClr val="tx1"/>
                </a:solidFill>
              </a:rPr>
              <a:t>seseorang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menyukai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dirinya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atau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tidak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C7E5787-71DA-1F4F-AE00-21A0284D442D}"/>
              </a:ext>
            </a:extLst>
          </p:cNvPr>
          <p:cNvSpPr/>
          <p:nvPr/>
        </p:nvSpPr>
        <p:spPr>
          <a:xfrm>
            <a:off x="382385" y="1280196"/>
            <a:ext cx="5372100" cy="102516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SELF-ESTEEM</a:t>
            </a:r>
          </a:p>
        </p:txBody>
      </p:sp>
    </p:spTree>
    <p:extLst>
      <p:ext uri="{BB962C8B-B14F-4D97-AF65-F5344CB8AC3E}">
        <p14:creationId xmlns:p14="http://schemas.microsoft.com/office/powerpoint/2010/main" val="5889773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6766560" y="124692"/>
            <a:ext cx="528689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merican Typewriter" panose="02090604020004020304" pitchFamily="18" charset="77"/>
              </a:rPr>
              <a:t>KEPRIBADIAN &amp; PERSEPSI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382385" y="2061556"/>
            <a:ext cx="11465904" cy="32170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200" dirty="0" err="1">
                <a:solidFill>
                  <a:schemeClr val="tx1"/>
                </a:solidFill>
              </a:rPr>
              <a:t>sifat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kepribadian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mengukur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kemampuan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untuk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menyesuaikan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perilaku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terhadap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faktor-faktor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situasional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eksternal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C7E5787-71DA-1F4F-AE00-21A0284D442D}"/>
              </a:ext>
            </a:extLst>
          </p:cNvPr>
          <p:cNvSpPr/>
          <p:nvPr/>
        </p:nvSpPr>
        <p:spPr>
          <a:xfrm>
            <a:off x="382385" y="1280196"/>
            <a:ext cx="5372100" cy="102516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SELF-MONITORING</a:t>
            </a:r>
          </a:p>
        </p:txBody>
      </p:sp>
    </p:spTree>
    <p:extLst>
      <p:ext uri="{BB962C8B-B14F-4D97-AF65-F5344CB8AC3E}">
        <p14:creationId xmlns:p14="http://schemas.microsoft.com/office/powerpoint/2010/main" val="15569143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6766560" y="124692"/>
            <a:ext cx="528689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merican Typewriter" panose="02090604020004020304" pitchFamily="18" charset="77"/>
              </a:rPr>
              <a:t>KEPRIBADIAN &amp; PERSEPSI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382385" y="2061556"/>
            <a:ext cx="11465904" cy="32170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200" dirty="0" err="1">
                <a:solidFill>
                  <a:schemeClr val="tx1"/>
                </a:solidFill>
              </a:rPr>
              <a:t>pengambil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risiko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C7E5787-71DA-1F4F-AE00-21A0284D442D}"/>
              </a:ext>
            </a:extLst>
          </p:cNvPr>
          <p:cNvSpPr/>
          <p:nvPr/>
        </p:nvSpPr>
        <p:spPr>
          <a:xfrm>
            <a:off x="382385" y="1280196"/>
            <a:ext cx="5372100" cy="102516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RISK TAKING</a:t>
            </a:r>
          </a:p>
        </p:txBody>
      </p:sp>
    </p:spTree>
    <p:extLst>
      <p:ext uri="{BB962C8B-B14F-4D97-AF65-F5344CB8AC3E}">
        <p14:creationId xmlns:p14="http://schemas.microsoft.com/office/powerpoint/2010/main" val="32521448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6766560" y="124692"/>
            <a:ext cx="528689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merican Typewriter" panose="02090604020004020304" pitchFamily="18" charset="77"/>
              </a:rPr>
              <a:t>KEPRIBADIAN &amp; PERSEPSI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382385" y="2061556"/>
            <a:ext cx="11465904" cy="32170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</a:rPr>
              <a:t>“orang yang </a:t>
            </a:r>
            <a:r>
              <a:rPr lang="en-US" sz="3200" dirty="0" err="1">
                <a:solidFill>
                  <a:schemeClr val="tx1"/>
                </a:solidFill>
              </a:rPr>
              <a:t>mengenali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peluang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menunjukan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inisiatif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mengambil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tindakan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dan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gigih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hingga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perubahan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signifikan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terjadi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  <a:p>
            <a:pPr algn="r"/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200" dirty="0" err="1">
                <a:solidFill>
                  <a:schemeClr val="tx1"/>
                </a:solidFill>
              </a:rPr>
              <a:t>kemampuan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individu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dalam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mengatasi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tantangan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mengubahnya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menjadi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peluang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C7E5787-71DA-1F4F-AE00-21A0284D442D}"/>
              </a:ext>
            </a:extLst>
          </p:cNvPr>
          <p:cNvSpPr/>
          <p:nvPr/>
        </p:nvSpPr>
        <p:spPr>
          <a:xfrm>
            <a:off x="382385" y="1238632"/>
            <a:ext cx="5372100" cy="102516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PROAKTIF &amp; KETANGGUHAN</a:t>
            </a:r>
          </a:p>
        </p:txBody>
      </p:sp>
    </p:spTree>
    <p:extLst>
      <p:ext uri="{BB962C8B-B14F-4D97-AF65-F5344CB8AC3E}">
        <p14:creationId xmlns:p14="http://schemas.microsoft.com/office/powerpoint/2010/main" val="10285567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6766560" y="124692"/>
            <a:ext cx="528689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merican Typewriter" panose="02090604020004020304" pitchFamily="18" charset="77"/>
              </a:rPr>
              <a:t>KEPRIBADIAN &amp; PERSEPSI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382385" y="2061556"/>
            <a:ext cx="11465904" cy="32170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”proses </a:t>
            </a:r>
            <a:r>
              <a:rPr lang="en-US" sz="3200" dirty="0" err="1">
                <a:solidFill>
                  <a:schemeClr val="tx1"/>
                </a:solidFill>
              </a:rPr>
              <a:t>bagaimana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kita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mengartikan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lingkungan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dengan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cara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menyusun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menginterpretasikan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impresi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sensoris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  <a:p>
            <a:pPr algn="ctr"/>
            <a:r>
              <a:rPr lang="en-US" sz="3200" dirty="0" err="1">
                <a:solidFill>
                  <a:schemeClr val="tx1"/>
                </a:solidFill>
              </a:rPr>
              <a:t>Dipengaruhi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oleh</a:t>
            </a:r>
            <a:r>
              <a:rPr lang="en-US" sz="3200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C7E5787-71DA-1F4F-AE00-21A0284D442D}"/>
              </a:ext>
            </a:extLst>
          </p:cNvPr>
          <p:cNvSpPr/>
          <p:nvPr/>
        </p:nvSpPr>
        <p:spPr>
          <a:xfrm>
            <a:off x="382385" y="1280196"/>
            <a:ext cx="5372100" cy="102516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PERSEPSI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8FE8A83E-1335-0B48-80EE-4631E197B459}"/>
              </a:ext>
            </a:extLst>
          </p:cNvPr>
          <p:cNvSpPr/>
          <p:nvPr/>
        </p:nvSpPr>
        <p:spPr>
          <a:xfrm>
            <a:off x="382385" y="4886534"/>
            <a:ext cx="3320935" cy="9296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Perseptor</a:t>
            </a:r>
            <a:endParaRPr lang="en-US" sz="2400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1083D35F-FD99-4C4D-AAD4-63CFE65458F8}"/>
              </a:ext>
            </a:extLst>
          </p:cNvPr>
          <p:cNvSpPr/>
          <p:nvPr/>
        </p:nvSpPr>
        <p:spPr>
          <a:xfrm>
            <a:off x="8527353" y="4886534"/>
            <a:ext cx="3320935" cy="9296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Situasi</a:t>
            </a:r>
            <a:endParaRPr lang="en-US" sz="2400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FD5B7115-EDFD-DA4B-9793-96CCBC2343A5}"/>
              </a:ext>
            </a:extLst>
          </p:cNvPr>
          <p:cNvSpPr/>
          <p:nvPr/>
        </p:nvSpPr>
        <p:spPr>
          <a:xfrm>
            <a:off x="4454869" y="4886534"/>
            <a:ext cx="3320935" cy="9296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Target </a:t>
            </a:r>
            <a:r>
              <a:rPr lang="en-US" sz="2400" dirty="0" err="1"/>
              <a:t>Persepsi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4240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6766560" y="124692"/>
            <a:ext cx="528689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merican Typewriter" panose="02090604020004020304" pitchFamily="18" charset="77"/>
              </a:rPr>
              <a:t>KEPRIBADIAN &amp; PERSEPSI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382385" y="2061556"/>
            <a:ext cx="11465904" cy="32170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200" dirty="0" err="1">
                <a:solidFill>
                  <a:schemeClr val="tx1"/>
                </a:solidFill>
              </a:rPr>
              <a:t>teori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menjelaskan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mengapa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kita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menilai</a:t>
            </a:r>
            <a:r>
              <a:rPr lang="en-US" sz="3200" dirty="0">
                <a:solidFill>
                  <a:schemeClr val="tx1"/>
                </a:solidFill>
              </a:rPr>
              <a:t> orang lain </a:t>
            </a:r>
            <a:r>
              <a:rPr lang="en-US" sz="3200" dirty="0" err="1">
                <a:solidFill>
                  <a:schemeClr val="tx1"/>
                </a:solidFill>
              </a:rPr>
              <a:t>berbeda-beda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bergantung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pada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nilai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apa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kita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bayangkan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terhadap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perilaku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tertentu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  <a:p>
            <a:pPr algn="ctr"/>
            <a:r>
              <a:rPr lang="en-US" sz="3200" dirty="0" err="1">
                <a:solidFill>
                  <a:schemeClr val="tx1"/>
                </a:solidFill>
              </a:rPr>
              <a:t>Dipengaruhi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oleh</a:t>
            </a:r>
            <a:r>
              <a:rPr lang="en-US" sz="3200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C7E5787-71DA-1F4F-AE00-21A0284D442D}"/>
              </a:ext>
            </a:extLst>
          </p:cNvPr>
          <p:cNvSpPr/>
          <p:nvPr/>
        </p:nvSpPr>
        <p:spPr>
          <a:xfrm>
            <a:off x="382385" y="1280196"/>
            <a:ext cx="5372100" cy="102516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TEORI ATRIBUSI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CAED1CB1-775D-2346-A325-C7F6B20CD4A6}"/>
              </a:ext>
            </a:extLst>
          </p:cNvPr>
          <p:cNvSpPr/>
          <p:nvPr/>
        </p:nvSpPr>
        <p:spPr>
          <a:xfrm>
            <a:off x="382385" y="4886534"/>
            <a:ext cx="3320935" cy="9296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Ciri</a:t>
            </a:r>
            <a:r>
              <a:rPr lang="en-US" sz="2400" dirty="0"/>
              <a:t> Khas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DAFD6CD5-300D-E941-A474-68C44A0C3BD8}"/>
              </a:ext>
            </a:extLst>
          </p:cNvPr>
          <p:cNvSpPr/>
          <p:nvPr/>
        </p:nvSpPr>
        <p:spPr>
          <a:xfrm>
            <a:off x="8527353" y="4886534"/>
            <a:ext cx="3320935" cy="9296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Konsistensi</a:t>
            </a:r>
            <a:endParaRPr lang="en-US" sz="2400" dirty="0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E8451553-CCA4-0C40-A28D-0953F7E67EE3}"/>
              </a:ext>
            </a:extLst>
          </p:cNvPr>
          <p:cNvSpPr/>
          <p:nvPr/>
        </p:nvSpPr>
        <p:spPr>
          <a:xfrm>
            <a:off x="4454869" y="4886534"/>
            <a:ext cx="3320935" cy="9296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Konsensus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4602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6766560" y="124692"/>
            <a:ext cx="528689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merican Typewriter" panose="02090604020004020304" pitchFamily="18" charset="77"/>
              </a:rPr>
              <a:t>KEPRIBADIAN &amp; PERSEPSI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C7E5787-71DA-1F4F-AE00-21A0284D442D}"/>
              </a:ext>
            </a:extLst>
          </p:cNvPr>
          <p:cNvSpPr/>
          <p:nvPr/>
        </p:nvSpPr>
        <p:spPr>
          <a:xfrm>
            <a:off x="382385" y="1280196"/>
            <a:ext cx="5372100" cy="102516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TEORI ATRIBUSI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CAED1CB1-775D-2346-A325-C7F6B20CD4A6}"/>
              </a:ext>
            </a:extLst>
          </p:cNvPr>
          <p:cNvSpPr/>
          <p:nvPr/>
        </p:nvSpPr>
        <p:spPr>
          <a:xfrm>
            <a:off x="58702" y="2473001"/>
            <a:ext cx="11823470" cy="84931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Ciri</a:t>
            </a:r>
            <a:r>
              <a:rPr lang="en-US" sz="2400" dirty="0"/>
              <a:t> Khas</a:t>
            </a:r>
            <a:br>
              <a:rPr lang="en-US" sz="2400" dirty="0"/>
            </a:b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memperlihatkan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berbeda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situasi</a:t>
            </a:r>
            <a:r>
              <a:rPr lang="en-US" sz="2400" dirty="0"/>
              <a:t> yang </a:t>
            </a:r>
            <a:r>
              <a:rPr lang="en-US" sz="2400" dirty="0" err="1"/>
              <a:t>berbeda</a:t>
            </a:r>
            <a:r>
              <a:rPr lang="en-US" sz="2400" dirty="0"/>
              <a:t>?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1D4AB3ED-9C0F-8A47-950F-BFFBE8F54FB3}"/>
              </a:ext>
            </a:extLst>
          </p:cNvPr>
          <p:cNvSpPr/>
          <p:nvPr/>
        </p:nvSpPr>
        <p:spPr>
          <a:xfrm>
            <a:off x="58702" y="3519090"/>
            <a:ext cx="11823470" cy="120530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Konsensus</a:t>
            </a:r>
            <a:br>
              <a:rPr lang="en-US" sz="2400" dirty="0"/>
            </a:br>
            <a:r>
              <a:rPr lang="en-US" sz="2400" dirty="0" err="1"/>
              <a:t>Apabila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orang yang </a:t>
            </a:r>
            <a:r>
              <a:rPr lang="en-US" sz="2400" dirty="0" err="1"/>
              <a:t>menghadapi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situasi</a:t>
            </a:r>
            <a:r>
              <a:rPr lang="en-US" sz="2400" dirty="0"/>
              <a:t> </a:t>
            </a:r>
            <a:r>
              <a:rPr lang="en-US" sz="2400" dirty="0" err="1"/>
              <a:t>berespons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yang </a:t>
            </a:r>
            <a:r>
              <a:rPr lang="en-US" sz="2400" dirty="0" err="1"/>
              <a:t>sama</a:t>
            </a:r>
            <a:endParaRPr lang="en-US" sz="2400" dirty="0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E226C34C-EBAA-9847-B520-C0838E8EC940}"/>
              </a:ext>
            </a:extLst>
          </p:cNvPr>
          <p:cNvSpPr/>
          <p:nvPr/>
        </p:nvSpPr>
        <p:spPr>
          <a:xfrm>
            <a:off x="58702" y="4887351"/>
            <a:ext cx="11823470" cy="110121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Konsistensi</a:t>
            </a:r>
            <a:br>
              <a:rPr lang="en-US" sz="2400" dirty="0"/>
            </a:br>
            <a:r>
              <a:rPr lang="en-US" sz="2400" dirty="0" err="1"/>
              <a:t>Apakah</a:t>
            </a:r>
            <a:r>
              <a:rPr lang="en-US" sz="2400" dirty="0"/>
              <a:t> orang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berperilaku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konsisten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80368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6766560" y="124692"/>
            <a:ext cx="528689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merican Typewriter" panose="02090604020004020304" pitchFamily="18" charset="77"/>
              </a:rPr>
              <a:t>PERILAKU ORGANISASI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382385" y="2061556"/>
            <a:ext cx="11465904" cy="32170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200" dirty="0" err="1">
                <a:solidFill>
                  <a:schemeClr val="tx1"/>
                </a:solidFill>
              </a:rPr>
              <a:t>ilmu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tentang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tindakan</a:t>
            </a:r>
            <a:r>
              <a:rPr lang="en-US" sz="3200" dirty="0">
                <a:solidFill>
                  <a:schemeClr val="tx1"/>
                </a:solidFill>
              </a:rPr>
              <a:t> orang-orang di </a:t>
            </a:r>
            <a:r>
              <a:rPr lang="en-US" sz="3200" dirty="0" err="1">
                <a:solidFill>
                  <a:schemeClr val="tx1"/>
                </a:solidFill>
              </a:rPr>
              <a:t>tempat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kerja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48850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403868" y="0"/>
            <a:ext cx="4017819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American Typewriter" panose="02090604020004020304" pitchFamily="18" charset="77"/>
              </a:rPr>
              <a:t>TUGAS KELOMPOK</a:t>
            </a:r>
          </a:p>
        </p:txBody>
      </p:sp>
      <p:sp>
        <p:nvSpPr>
          <p:cNvPr id="4" name="Wave 3">
            <a:extLst>
              <a:ext uri="{FF2B5EF4-FFF2-40B4-BE49-F238E27FC236}">
                <a16:creationId xmlns:a16="http://schemas.microsoft.com/office/drawing/2014/main" id="{434B1CC6-0DD0-5546-AD40-03BB51F02BB8}"/>
              </a:ext>
            </a:extLst>
          </p:cNvPr>
          <p:cNvSpPr/>
          <p:nvPr/>
        </p:nvSpPr>
        <p:spPr>
          <a:xfrm>
            <a:off x="249382" y="124692"/>
            <a:ext cx="11172305" cy="6558741"/>
          </a:xfrm>
          <a:prstGeom prst="wave">
            <a:avLst>
              <a:gd name="adj1" fmla="val 6977"/>
              <a:gd name="adj2" fmla="val 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>
                <a:solidFill>
                  <a:schemeClr val="tx1"/>
                </a:solidFill>
              </a:rPr>
              <a:t>Mengkaji dan </a:t>
            </a:r>
            <a:r>
              <a:rPr lang="id-ID" sz="2400" b="1" dirty="0" err="1">
                <a:solidFill>
                  <a:schemeClr val="tx1"/>
                </a:solidFill>
              </a:rPr>
              <a:t>mensarikan</a:t>
            </a:r>
            <a:r>
              <a:rPr lang="id-ID" sz="2400" b="1" dirty="0">
                <a:solidFill>
                  <a:schemeClr val="tx1"/>
                </a:solidFill>
              </a:rPr>
              <a:t> artikel jurnal mengenai mengelola tim dan perubahan pada suatu organisasi/perusahaan</a:t>
            </a:r>
          </a:p>
          <a:p>
            <a:pPr algn="ctr"/>
            <a:endParaRPr lang="en-ID" sz="2400" b="1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1. </a:t>
            </a:r>
            <a:r>
              <a:rPr lang="en-US" sz="2400" dirty="0" err="1">
                <a:solidFill>
                  <a:schemeClr val="tx1"/>
                </a:solidFill>
              </a:rPr>
              <a:t>Mencari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tahu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artikel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jurnal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tentang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mengelola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perubahan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suatu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organisasi</a:t>
            </a:r>
            <a:r>
              <a:rPr lang="en-US" sz="2400" dirty="0">
                <a:solidFill>
                  <a:schemeClr val="tx1"/>
                </a:solidFill>
              </a:rPr>
              <a:t>/</a:t>
            </a:r>
            <a:r>
              <a:rPr lang="en-US" sz="2400" dirty="0" err="1">
                <a:solidFill>
                  <a:schemeClr val="tx1"/>
                </a:solidFill>
              </a:rPr>
              <a:t>perusahaan</a:t>
            </a:r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2. </a:t>
            </a:r>
            <a:r>
              <a:rPr lang="en-US" sz="2400" dirty="0" err="1">
                <a:solidFill>
                  <a:schemeClr val="tx1"/>
                </a:solidFill>
              </a:rPr>
              <a:t>Mensarikan</a:t>
            </a:r>
            <a:r>
              <a:rPr lang="en-US" sz="2400" dirty="0">
                <a:solidFill>
                  <a:schemeClr val="tx1"/>
                </a:solidFill>
              </a:rPr>
              <a:t>  </a:t>
            </a:r>
            <a:r>
              <a:rPr lang="en-US" sz="2400" dirty="0" err="1">
                <a:solidFill>
                  <a:schemeClr val="tx1"/>
                </a:solidFill>
              </a:rPr>
              <a:t>artikel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jurnal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tentang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mengelola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perubahan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suatu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organisasi</a:t>
            </a:r>
            <a:r>
              <a:rPr lang="en-US" sz="2400" dirty="0">
                <a:solidFill>
                  <a:schemeClr val="tx1"/>
                </a:solidFill>
              </a:rPr>
              <a:t>/</a:t>
            </a:r>
            <a:r>
              <a:rPr lang="en-US" sz="2400" dirty="0" err="1">
                <a:solidFill>
                  <a:schemeClr val="tx1"/>
                </a:solidFill>
              </a:rPr>
              <a:t>perusahaan</a:t>
            </a:r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3. </a:t>
            </a:r>
            <a:r>
              <a:rPr lang="en-US" sz="2400" dirty="0" err="1">
                <a:solidFill>
                  <a:schemeClr val="tx1"/>
                </a:solidFill>
              </a:rPr>
              <a:t>Menganalisa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artikel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jurnal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tentang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mengelola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perubahan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suatu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organisasi</a:t>
            </a:r>
            <a:r>
              <a:rPr lang="en-US" sz="2400" dirty="0">
                <a:solidFill>
                  <a:schemeClr val="tx1"/>
                </a:solidFill>
              </a:rPr>
              <a:t>/</a:t>
            </a:r>
            <a:r>
              <a:rPr lang="en-US" sz="2400" dirty="0" err="1">
                <a:solidFill>
                  <a:schemeClr val="tx1"/>
                </a:solidFill>
              </a:rPr>
              <a:t>perusahaan</a:t>
            </a:r>
            <a:endParaRPr lang="en-US" sz="2400" dirty="0">
              <a:solidFill>
                <a:schemeClr val="tx1"/>
              </a:solidFill>
            </a:endParaRPr>
          </a:p>
          <a:p>
            <a:pPr lvl="0"/>
            <a:endParaRPr lang="en-US" sz="1800" dirty="0">
              <a:solidFill>
                <a:schemeClr val="tx1"/>
              </a:solidFill>
            </a:endParaRPr>
          </a:p>
          <a:p>
            <a:pPr algn="ctr"/>
            <a:r>
              <a:rPr lang="en-US" sz="2400" dirty="0" err="1">
                <a:solidFill>
                  <a:schemeClr val="tx1"/>
                </a:solidFill>
              </a:rPr>
              <a:t>Makalah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diketik</a:t>
            </a:r>
            <a:r>
              <a:rPr lang="en-US" sz="2400" dirty="0">
                <a:solidFill>
                  <a:schemeClr val="tx1"/>
                </a:solidFill>
              </a:rPr>
              <a:t> di </a:t>
            </a:r>
            <a:r>
              <a:rPr lang="en-US" sz="2400" dirty="0" err="1">
                <a:solidFill>
                  <a:schemeClr val="tx1"/>
                </a:solidFill>
              </a:rPr>
              <a:t>kertas</a:t>
            </a:r>
            <a:r>
              <a:rPr lang="en-US" sz="2400" dirty="0">
                <a:solidFill>
                  <a:schemeClr val="tx1"/>
                </a:solidFill>
              </a:rPr>
              <a:t> A4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format font Times New Roman </a:t>
            </a:r>
            <a:r>
              <a:rPr lang="en-US" sz="2400" dirty="0" err="1">
                <a:solidFill>
                  <a:schemeClr val="tx1"/>
                </a:solidFill>
              </a:rPr>
              <a:t>ukuran</a:t>
            </a:r>
            <a:r>
              <a:rPr lang="en-US" sz="2400" dirty="0">
                <a:solidFill>
                  <a:schemeClr val="tx1"/>
                </a:solidFill>
              </a:rPr>
              <a:t> 12 </a:t>
            </a:r>
            <a:r>
              <a:rPr lang="en-US" sz="2400" dirty="0" err="1">
                <a:solidFill>
                  <a:schemeClr val="tx1"/>
                </a:solidFill>
              </a:rPr>
              <a:t>poin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spasi</a:t>
            </a:r>
            <a:r>
              <a:rPr lang="en-US" sz="2400" dirty="0">
                <a:solidFill>
                  <a:schemeClr val="tx1"/>
                </a:solidFill>
              </a:rPr>
              <a:t> 1,5. Power Point </a:t>
            </a:r>
            <a:r>
              <a:rPr lang="en-US" sz="2400" dirty="0" err="1">
                <a:solidFill>
                  <a:schemeClr val="tx1"/>
                </a:solidFill>
              </a:rPr>
              <a:t>berisi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ikhtisar</a:t>
            </a:r>
            <a:r>
              <a:rPr lang="en-US" sz="2400" dirty="0">
                <a:solidFill>
                  <a:schemeClr val="tx1"/>
                </a:solidFill>
              </a:rPr>
              <a:t> paper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desain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atraktif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2400" dirty="0" err="1">
                <a:solidFill>
                  <a:schemeClr val="tx1"/>
                </a:solidFill>
              </a:rPr>
              <a:t>Dikumpulkan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Maks</a:t>
            </a:r>
            <a:r>
              <a:rPr lang="en-US" sz="2400" dirty="0">
                <a:solidFill>
                  <a:schemeClr val="tx1"/>
                </a:solidFill>
              </a:rPr>
              <a:t> 11 Nov Jam 10.00</a:t>
            </a:r>
          </a:p>
        </p:txBody>
      </p:sp>
    </p:spTree>
    <p:extLst>
      <p:ext uri="{BB962C8B-B14F-4D97-AF65-F5344CB8AC3E}">
        <p14:creationId xmlns:p14="http://schemas.microsoft.com/office/powerpoint/2010/main" val="40356495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35E05058-CE3D-4A4A-87D1-3D7EDEA66949}"/>
              </a:ext>
            </a:extLst>
          </p:cNvPr>
          <p:cNvSpPr txBox="1"/>
          <p:nvPr/>
        </p:nvSpPr>
        <p:spPr>
          <a:xfrm>
            <a:off x="8437418" y="6082146"/>
            <a:ext cx="3754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chemeClr val="bg1"/>
                </a:solidFill>
              </a:rPr>
              <a:t>BERSAMBUNG…</a:t>
            </a:r>
          </a:p>
        </p:txBody>
      </p:sp>
    </p:spTree>
    <p:extLst>
      <p:ext uri="{BB962C8B-B14F-4D97-AF65-F5344CB8AC3E}">
        <p14:creationId xmlns:p14="http://schemas.microsoft.com/office/powerpoint/2010/main" val="2174810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6766560" y="124692"/>
            <a:ext cx="528689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merican Typewriter" panose="02090604020004020304" pitchFamily="18" charset="77"/>
              </a:rPr>
              <a:t>PERILAKU ORGANISASI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382385" y="2061556"/>
            <a:ext cx="11465904" cy="32170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200" dirty="0" err="1">
                <a:solidFill>
                  <a:schemeClr val="tx1"/>
                </a:solidFill>
              </a:rPr>
              <a:t>mengamati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b="1" i="1" u="sng" dirty="0" err="1">
                <a:solidFill>
                  <a:schemeClr val="tx1"/>
                </a:solidFill>
              </a:rPr>
              <a:t>perilaku</a:t>
            </a:r>
            <a:r>
              <a:rPr lang="en-US" sz="3200" b="1" i="1" u="sng" dirty="0">
                <a:solidFill>
                  <a:schemeClr val="tx1"/>
                </a:solidFill>
              </a:rPr>
              <a:t> </a:t>
            </a:r>
            <a:r>
              <a:rPr lang="en-US" sz="3200" b="1" i="1" u="sng" dirty="0" err="1">
                <a:solidFill>
                  <a:schemeClr val="tx1"/>
                </a:solidFill>
              </a:rPr>
              <a:t>individu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berkaitan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erat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dengan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b="1" i="1" u="sng" dirty="0" err="1">
                <a:solidFill>
                  <a:schemeClr val="tx1"/>
                </a:solidFill>
              </a:rPr>
              <a:t>perilaku</a:t>
            </a:r>
            <a:r>
              <a:rPr lang="en-US" sz="3200" b="1" i="1" u="sng" dirty="0">
                <a:solidFill>
                  <a:schemeClr val="tx1"/>
                </a:solidFill>
              </a:rPr>
              <a:t> </a:t>
            </a:r>
            <a:r>
              <a:rPr lang="en-US" sz="3200" b="1" i="1" u="sng" dirty="0" err="1">
                <a:solidFill>
                  <a:schemeClr val="tx1"/>
                </a:solidFill>
              </a:rPr>
              <a:t>kelompok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dan</a:t>
            </a:r>
            <a:r>
              <a:rPr lang="en-US" sz="3200" dirty="0">
                <a:solidFill>
                  <a:schemeClr val="tx1"/>
                </a:solidFill>
              </a:rPr>
              <a:t> juga </a:t>
            </a:r>
            <a:r>
              <a:rPr lang="en-US" sz="3200" dirty="0" err="1">
                <a:solidFill>
                  <a:schemeClr val="tx1"/>
                </a:solidFill>
              </a:rPr>
              <a:t>mengapati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b="1" i="1" u="sng" dirty="0" err="1">
                <a:solidFill>
                  <a:schemeClr val="tx1"/>
                </a:solidFill>
              </a:rPr>
              <a:t>aspek</a:t>
            </a:r>
            <a:r>
              <a:rPr lang="en-US" sz="3200" b="1" i="1" u="sng" dirty="0">
                <a:solidFill>
                  <a:schemeClr val="tx1"/>
                </a:solidFill>
              </a:rPr>
              <a:t> </a:t>
            </a:r>
            <a:r>
              <a:rPr lang="en-US" sz="3200" b="1" i="1" u="sng" dirty="0" err="1">
                <a:solidFill>
                  <a:schemeClr val="tx1"/>
                </a:solidFill>
              </a:rPr>
              <a:t>organisasi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C7E5787-71DA-1F4F-AE00-21A0284D442D}"/>
              </a:ext>
            </a:extLst>
          </p:cNvPr>
          <p:cNvSpPr/>
          <p:nvPr/>
        </p:nvSpPr>
        <p:spPr>
          <a:xfrm>
            <a:off x="382385" y="1280196"/>
            <a:ext cx="5372100" cy="102516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FOKUS</a:t>
            </a:r>
          </a:p>
        </p:txBody>
      </p:sp>
    </p:spTree>
    <p:extLst>
      <p:ext uri="{BB962C8B-B14F-4D97-AF65-F5344CB8AC3E}">
        <p14:creationId xmlns:p14="http://schemas.microsoft.com/office/powerpoint/2010/main" val="2609200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6766560" y="124692"/>
            <a:ext cx="528689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merican Typewriter" panose="02090604020004020304" pitchFamily="18" charset="77"/>
              </a:rPr>
              <a:t>PERILAKU ORGANISASI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382385" y="2061556"/>
            <a:ext cx="11465904" cy="32170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200" dirty="0" err="1">
                <a:solidFill>
                  <a:schemeClr val="tx1"/>
                </a:solidFill>
              </a:rPr>
              <a:t>menjelaskan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memprediksi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dan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mempengaruhi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perilaku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peserta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organisasi</a:t>
            </a:r>
            <a:r>
              <a:rPr lang="en-US" sz="3200" dirty="0">
                <a:solidFill>
                  <a:schemeClr val="tx1"/>
                </a:solidFill>
              </a:rPr>
              <a:t>"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C7E5787-71DA-1F4F-AE00-21A0284D442D}"/>
              </a:ext>
            </a:extLst>
          </p:cNvPr>
          <p:cNvSpPr/>
          <p:nvPr/>
        </p:nvSpPr>
        <p:spPr>
          <a:xfrm>
            <a:off x="382385" y="1280196"/>
            <a:ext cx="5372100" cy="102516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TUJUAN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B06DF8F2-BFDF-CC47-83F7-C5EDF975A8F2}"/>
              </a:ext>
            </a:extLst>
          </p:cNvPr>
          <p:cNvSpPr/>
          <p:nvPr/>
        </p:nvSpPr>
        <p:spPr>
          <a:xfrm>
            <a:off x="382385" y="4541557"/>
            <a:ext cx="3320935" cy="9296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Produktifitas</a:t>
            </a:r>
            <a:r>
              <a:rPr lang="en-US" sz="2400" dirty="0"/>
              <a:t> </a:t>
            </a:r>
            <a:r>
              <a:rPr lang="en-US" sz="2400" dirty="0" err="1"/>
              <a:t>Karyawan</a:t>
            </a:r>
            <a:endParaRPr lang="en-US" sz="2400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CC1D26A6-DED5-0D4A-8385-CFEC44A047AC}"/>
              </a:ext>
            </a:extLst>
          </p:cNvPr>
          <p:cNvSpPr/>
          <p:nvPr/>
        </p:nvSpPr>
        <p:spPr>
          <a:xfrm>
            <a:off x="8527353" y="4541557"/>
            <a:ext cx="3320935" cy="9296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Perputaran</a:t>
            </a:r>
            <a:r>
              <a:rPr lang="en-US" sz="2400" dirty="0"/>
              <a:t> </a:t>
            </a:r>
          </a:p>
          <a:p>
            <a:pPr algn="ctr"/>
            <a:r>
              <a:rPr lang="en-US" sz="2400" dirty="0" err="1"/>
              <a:t>Karyawan</a:t>
            </a:r>
            <a:endParaRPr lang="en-US" sz="2400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180BFF7C-046C-CD47-A233-E7DE4FA1DE94}"/>
              </a:ext>
            </a:extLst>
          </p:cNvPr>
          <p:cNvSpPr/>
          <p:nvPr/>
        </p:nvSpPr>
        <p:spPr>
          <a:xfrm>
            <a:off x="4454869" y="4541557"/>
            <a:ext cx="3320935" cy="9296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Ketidakhadiran</a:t>
            </a:r>
            <a:endParaRPr lang="en-US" sz="2400" dirty="0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F880027E-1F3B-BC4B-B977-73A1105940DB}"/>
              </a:ext>
            </a:extLst>
          </p:cNvPr>
          <p:cNvSpPr/>
          <p:nvPr/>
        </p:nvSpPr>
        <p:spPr>
          <a:xfrm>
            <a:off x="382385" y="5654077"/>
            <a:ext cx="3320935" cy="9296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Kewargaan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endParaRPr lang="en-US" sz="2400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775B5C9B-C7E7-3248-8040-7470EB150F82}"/>
              </a:ext>
            </a:extLst>
          </p:cNvPr>
          <p:cNvSpPr/>
          <p:nvPr/>
        </p:nvSpPr>
        <p:spPr>
          <a:xfrm>
            <a:off x="8527353" y="5654077"/>
            <a:ext cx="3320935" cy="9296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Buruk</a:t>
            </a:r>
            <a:r>
              <a:rPr lang="en-US" sz="2400" dirty="0"/>
              <a:t> di </a:t>
            </a:r>
            <a:r>
              <a:rPr lang="en-US" sz="2400" dirty="0" err="1"/>
              <a:t>Tempat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endParaRPr lang="en-US" sz="2400" dirty="0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10B50292-C312-C940-B5F7-EB07827B45C3}"/>
              </a:ext>
            </a:extLst>
          </p:cNvPr>
          <p:cNvSpPr/>
          <p:nvPr/>
        </p:nvSpPr>
        <p:spPr>
          <a:xfrm>
            <a:off x="4454869" y="5654077"/>
            <a:ext cx="3320935" cy="9296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Kepuasan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51363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6766560" y="124692"/>
            <a:ext cx="528689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merican Typewriter" panose="02090604020004020304" pitchFamily="18" charset="77"/>
              </a:rPr>
              <a:t>PERILAKU ORGANISASI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382385" y="2061556"/>
            <a:ext cx="11465904" cy="32170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200" dirty="0" err="1">
                <a:solidFill>
                  <a:schemeClr val="tx1"/>
                </a:solidFill>
              </a:rPr>
              <a:t>ukuran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kinerja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atas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efisiensi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efektivitas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C7E5787-71DA-1F4F-AE00-21A0284D442D}"/>
              </a:ext>
            </a:extLst>
          </p:cNvPr>
          <p:cNvSpPr/>
          <p:nvPr/>
        </p:nvSpPr>
        <p:spPr>
          <a:xfrm>
            <a:off x="382385" y="1280196"/>
            <a:ext cx="5372100" cy="102516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PRODUKTIFITAS KARYAWAN</a:t>
            </a:r>
          </a:p>
        </p:txBody>
      </p:sp>
    </p:spTree>
    <p:extLst>
      <p:ext uri="{BB962C8B-B14F-4D97-AF65-F5344CB8AC3E}">
        <p14:creationId xmlns:p14="http://schemas.microsoft.com/office/powerpoint/2010/main" val="3322377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6766560" y="124692"/>
            <a:ext cx="528689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merican Typewriter" panose="02090604020004020304" pitchFamily="18" charset="77"/>
              </a:rPr>
              <a:t>PERILAKU ORGANISASI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382385" y="2061556"/>
            <a:ext cx="11465904" cy="32170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200" dirty="0" err="1">
                <a:solidFill>
                  <a:schemeClr val="tx1"/>
                </a:solidFill>
              </a:rPr>
              <a:t>tidak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datang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tempat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kerja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C7E5787-71DA-1F4F-AE00-21A0284D442D}"/>
              </a:ext>
            </a:extLst>
          </p:cNvPr>
          <p:cNvSpPr/>
          <p:nvPr/>
        </p:nvSpPr>
        <p:spPr>
          <a:xfrm>
            <a:off x="382385" y="1280196"/>
            <a:ext cx="5372100" cy="102516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KETIDAKHADIRAN</a:t>
            </a:r>
          </a:p>
        </p:txBody>
      </p:sp>
    </p:spTree>
    <p:extLst>
      <p:ext uri="{BB962C8B-B14F-4D97-AF65-F5344CB8AC3E}">
        <p14:creationId xmlns:p14="http://schemas.microsoft.com/office/powerpoint/2010/main" val="1626125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6766560" y="124692"/>
            <a:ext cx="528689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merican Typewriter" panose="02090604020004020304" pitchFamily="18" charset="77"/>
              </a:rPr>
              <a:t>PERILAKU ORGANISASI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382385" y="2061556"/>
            <a:ext cx="11465904" cy="32170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200" dirty="0" err="1">
                <a:solidFill>
                  <a:schemeClr val="tx1"/>
                </a:solidFill>
              </a:rPr>
              <a:t>pengunduran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diri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permanen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dari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suatu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organisasi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secara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sukarela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ataupun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tidak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C7E5787-71DA-1F4F-AE00-21A0284D442D}"/>
              </a:ext>
            </a:extLst>
          </p:cNvPr>
          <p:cNvSpPr/>
          <p:nvPr/>
        </p:nvSpPr>
        <p:spPr>
          <a:xfrm>
            <a:off x="382385" y="1280196"/>
            <a:ext cx="5372100" cy="102516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PERPUTARAN KARYAWAN</a:t>
            </a:r>
          </a:p>
        </p:txBody>
      </p:sp>
    </p:spTree>
    <p:extLst>
      <p:ext uri="{BB962C8B-B14F-4D97-AF65-F5344CB8AC3E}">
        <p14:creationId xmlns:p14="http://schemas.microsoft.com/office/powerpoint/2010/main" val="3602296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6766560" y="124692"/>
            <a:ext cx="528689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merican Typewriter" panose="02090604020004020304" pitchFamily="18" charset="77"/>
              </a:rPr>
              <a:t>PERILAKU ORGANISASI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382385" y="2061556"/>
            <a:ext cx="11465904" cy="32170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”</a:t>
            </a:r>
            <a:r>
              <a:rPr lang="en-US" sz="3200" dirty="0" err="1">
                <a:solidFill>
                  <a:schemeClr val="tx1"/>
                </a:solidFill>
              </a:rPr>
              <a:t>perilaku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atas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kehendak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sendiri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bukan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menjadi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bagian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dari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tujuan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kerja</a:t>
            </a:r>
            <a:r>
              <a:rPr lang="en-US" sz="3200" dirty="0">
                <a:solidFill>
                  <a:schemeClr val="tx1"/>
                </a:solidFill>
              </a:rPr>
              <a:t> formal </a:t>
            </a:r>
            <a:r>
              <a:rPr lang="en-US" sz="3200" dirty="0" err="1">
                <a:solidFill>
                  <a:schemeClr val="tx1"/>
                </a:solidFill>
              </a:rPr>
              <a:t>tetapi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mendorong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efektivitas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fungsi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organisasi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C7E5787-71DA-1F4F-AE00-21A0284D442D}"/>
              </a:ext>
            </a:extLst>
          </p:cNvPr>
          <p:cNvSpPr/>
          <p:nvPr/>
        </p:nvSpPr>
        <p:spPr>
          <a:xfrm>
            <a:off x="382385" y="1280196"/>
            <a:ext cx="5372100" cy="102516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PERILAKU KEWARGAAN ORGANISASI</a:t>
            </a:r>
          </a:p>
        </p:txBody>
      </p:sp>
    </p:spTree>
    <p:extLst>
      <p:ext uri="{BB962C8B-B14F-4D97-AF65-F5344CB8AC3E}">
        <p14:creationId xmlns:p14="http://schemas.microsoft.com/office/powerpoint/2010/main" val="2059429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3761</TotalTime>
  <Words>706</Words>
  <Application>Microsoft Macintosh PowerPoint</Application>
  <PresentationFormat>Widescreen</PresentationFormat>
  <Paragraphs>138</Paragraphs>
  <Slides>31</Slides>
  <Notes>31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American Typewriter</vt:lpstr>
      <vt:lpstr>Arial</vt:lpstr>
      <vt:lpstr>Calibri</vt:lpstr>
      <vt:lpstr>Office Theme</vt:lpstr>
      <vt:lpstr>Perilaku Organisasi</vt:lpstr>
      <vt:lpstr>DAFTAR ISI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Newsletter &amp; Brochure</dc:title>
  <cp:lastModifiedBy>nanto poer</cp:lastModifiedBy>
  <cp:revision>504</cp:revision>
  <dcterms:modified xsi:type="dcterms:W3CDTF">2019-11-10T08:14:45Z</dcterms:modified>
</cp:coreProperties>
</file>