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diagrams/drawing2.xml" ContentType="application/vnd.ms-office.drawingml.diagramDrawing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diagrams/drawing3.xml" ContentType="application/vnd.ms-office.drawingml.diagramDrawing+xml"/>
  <Override PartName="/ppt/tableStyles.xml" ContentType="application/vnd.openxmlformats-officedocument.presentationml.tableStyles+xml"/>
  <Override PartName="/ppt/diagrams/data3.xml" ContentType="application/vnd.openxmlformats-officedocument.drawingml.diagramData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diagrams/layout1.xml" ContentType="application/vnd.openxmlformats-officedocument.drawingml.diagramLayout+xml"/>
  <Override PartName="/ppt/slideLayouts/slideLayout2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diagrams/drawing4.xml" ContentType="application/vnd.ms-office.drawingml.diagramDrawing+xml"/>
  <Override PartName="/ppt/diagrams/data4.xml" ContentType="application/vnd.openxmlformats-officedocument.drawingml.diagramData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diagrams/colors3.xml" ContentType="application/vnd.openxmlformats-officedocument.drawingml.diagramColors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diagrams/layout2.xml" ContentType="application/vnd.openxmlformats-officedocument.drawingml.diagramLayout+xml"/>
  <Override PartName="/ppt/slideLayouts/slideLayout3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diagrams/drawing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4.xml" ContentType="application/vnd.openxmlformats-officedocument.drawingml.diagramColors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diagrams/layout3.xml" ContentType="application/vnd.openxmlformats-officedocument.drawingml.diagramLayout+xml"/>
  <Override PartName="/ppt/slideLayouts/slideLayout4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0" r:id="rId11"/>
    <p:sldId id="266" r:id="rId12"/>
    <p:sldId id="267" r:id="rId13"/>
    <p:sldId id="268" r:id="rId14"/>
    <p:sldId id="269" r:id="rId15"/>
    <p:sldId id="281" r:id="rId16"/>
    <p:sldId id="270" r:id="rId17"/>
    <p:sldId id="271" r:id="rId18"/>
    <p:sldId id="272" r:id="rId19"/>
    <p:sldId id="283" r:id="rId20"/>
    <p:sldId id="284" r:id="rId21"/>
    <p:sldId id="285" r:id="rId22"/>
    <p:sldId id="273" r:id="rId23"/>
    <p:sldId id="274" r:id="rId24"/>
    <p:sldId id="275" r:id="rId25"/>
    <p:sldId id="276" r:id="rId26"/>
    <p:sldId id="286" r:id="rId27"/>
    <p:sldId id="277" r:id="rId28"/>
    <p:sldId id="287" r:id="rId29"/>
    <p:sldId id="288" r:id="rId30"/>
    <p:sldId id="289" r:id="rId31"/>
    <p:sldId id="278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9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E79058-B32F-6745-A05C-E2AC6A722AEC}" type="doc">
      <dgm:prSet loTypeId="urn:microsoft.com/office/officeart/2005/8/layout/default" loCatId="list" qsTypeId="urn:microsoft.com/office/officeart/2005/8/quickstyle/simple4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C22F8689-4039-204A-BBE9-4496F904267C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Issues Management</a:t>
          </a:r>
          <a:endParaRPr lang="en-US" dirty="0">
            <a:solidFill>
              <a:srgbClr val="000000"/>
            </a:solidFill>
          </a:endParaRPr>
        </a:p>
      </dgm:t>
    </dgm:pt>
    <dgm:pt modelId="{B9630A35-8B31-9648-8E32-F8B6907DD810}" type="parTrans" cxnId="{9C3AD6FF-9C19-CD41-8081-8814483F915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84D1358-45CC-734F-8D63-DCB1320BC0EB}" type="sibTrans" cxnId="{9C3AD6FF-9C19-CD41-8081-8814483F915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6EE148B-2F73-7642-9356-9AC53A2DCB0B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Risk Management</a:t>
          </a:r>
          <a:endParaRPr lang="en-US" dirty="0">
            <a:solidFill>
              <a:srgbClr val="000000"/>
            </a:solidFill>
          </a:endParaRPr>
        </a:p>
      </dgm:t>
    </dgm:pt>
    <dgm:pt modelId="{27EBEF42-5E57-CF47-B681-24585C9A0613}" type="parTrans" cxnId="{C3E4E70B-DC88-494A-B7EA-0BAA8DFC990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23E5915-EEC3-6D46-982B-A941ABA98C98}" type="sibTrans" cxnId="{C3E4E70B-DC88-494A-B7EA-0BAA8DFC990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7B9706F-A75A-C14F-B0D9-9F1A8F46EEA9}">
      <dgm:prSet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Public Relations Situations</a:t>
          </a:r>
        </a:p>
      </dgm:t>
    </dgm:pt>
    <dgm:pt modelId="{7D27B5AD-04E4-4642-8008-59A91384774E}" type="parTrans" cxnId="{EB7C9FEE-ACFD-3A4F-8D64-D8356F708E6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5DE1B9E-87DB-0B45-8981-C3FEE9DDD056}" type="sibTrans" cxnId="{EB7C9FEE-ACFD-3A4F-8D64-D8356F708E6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BA0B095-7221-4743-A19E-A907967FA929}">
      <dgm:prSet/>
      <dgm:spPr/>
      <dgm:t>
        <a:bodyPr/>
        <a:lstStyle/>
        <a:p>
          <a:r>
            <a:rPr lang="en-US" smtClean="0">
              <a:solidFill>
                <a:srgbClr val="000000"/>
              </a:solidFill>
              <a:latin typeface="Times New Roman"/>
              <a:cs typeface="Times New Roman"/>
            </a:rPr>
            <a:t>Crisis Management</a:t>
          </a:r>
          <a:endParaRPr lang="en-US" dirty="0" smtClean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3F665B0-E1C4-334E-8AA6-53191F777EDA}" type="parTrans" cxnId="{99F3E81A-0132-DD42-B508-D75309C55F4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1144B5C-8261-294A-B51B-B77A0C225178}" type="sibTrans" cxnId="{99F3E81A-0132-DD42-B508-D75309C55F4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3E0A977-3954-774D-841C-67C3532E993C}">
      <dgm:prSet/>
      <dgm:spPr/>
      <dgm:t>
        <a:bodyPr/>
        <a:lstStyle/>
        <a:p>
          <a:r>
            <a:rPr lang="en-US" smtClean="0">
              <a:solidFill>
                <a:srgbClr val="000000"/>
              </a:solidFill>
              <a:latin typeface="Times New Roman"/>
              <a:cs typeface="Times New Roman"/>
            </a:rPr>
            <a:t>Public Relations And Ethics</a:t>
          </a:r>
          <a:endParaRPr lang="en-US" dirty="0" smtClean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DC5CD35-531F-A441-A87E-F23A155EC911}" type="parTrans" cxnId="{7632623C-CBFC-A243-A341-CB36241D9E2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0BD753A-79C4-C640-AF01-476FAB5F82A1}" type="sibTrans" cxnId="{7632623C-CBFC-A243-A341-CB36241D9E2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DB89A7A-86E5-E04E-9018-6E886B5B4170}">
      <dgm:prSet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Finding Consensus</a:t>
          </a:r>
        </a:p>
      </dgm:t>
    </dgm:pt>
    <dgm:pt modelId="{76BA5207-6CAF-3B43-96E8-F4EBA76A2A64}" type="parTrans" cxnId="{E981B6F6-212E-B144-8C07-31F67B41238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7650526-A1A8-4C4B-9C8E-25FDA730E6E3}" type="sibTrans" cxnId="{E981B6F6-212E-B144-8C07-31F67B41238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8F3BB6D-DBC5-974E-A54B-4158CC860C92}">
      <dgm:prSet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Learning from Research</a:t>
          </a:r>
        </a:p>
      </dgm:t>
    </dgm:pt>
    <dgm:pt modelId="{F8CDCC6F-396B-A843-BEAF-9593489361B9}" type="parTrans" cxnId="{8D1F020A-8C29-F942-8DC2-D179A4A6A9E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4EBE1B1-4693-824F-9A3A-8F32DE6BF142}" type="sibTrans" cxnId="{8D1F020A-8C29-F942-8DC2-D179A4A6A9E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7352366-0034-944E-A334-D18A6F2FC438}">
      <dgm:prSet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Obstacles into Opportunity</a:t>
          </a:r>
        </a:p>
      </dgm:t>
    </dgm:pt>
    <dgm:pt modelId="{E76A5AC7-5262-7C49-BAE6-8703C039C42B}" type="parTrans" cxnId="{1DD2E0C3-6AF3-5749-8037-2FA63C9AC2B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62C8B4E-9639-A74F-B9F9-B610C34D99E5}" type="sibTrans" cxnId="{1DD2E0C3-6AF3-5749-8037-2FA63C9AC2B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18C7BA7-41E7-6E4F-8130-0120205F6D1A}" type="pres">
      <dgm:prSet presAssocID="{70E79058-B32F-6745-A05C-E2AC6A722A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D19CD3-5D83-8F49-A8E3-56AB5A5197C3}" type="pres">
      <dgm:prSet presAssocID="{E7B9706F-A75A-C14F-B0D9-9F1A8F46EEA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5F62F-ECCB-FD4C-AC11-16CF415136B2}" type="pres">
      <dgm:prSet presAssocID="{65DE1B9E-87DB-0B45-8981-C3FEE9DDD056}" presName="sibTrans" presStyleCnt="0"/>
      <dgm:spPr/>
      <dgm:t>
        <a:bodyPr/>
        <a:lstStyle/>
        <a:p>
          <a:endParaRPr lang="en-US"/>
        </a:p>
      </dgm:t>
    </dgm:pt>
    <dgm:pt modelId="{AE7808AD-3917-BD42-BCB4-B210E45ADD62}" type="pres">
      <dgm:prSet presAssocID="{C22F8689-4039-204A-BBE9-4496F904267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69033E-FEF3-BD40-A233-9CA0E99E566F}" type="pres">
      <dgm:prSet presAssocID="{584D1358-45CC-734F-8D63-DCB1320BC0EB}" presName="sibTrans" presStyleCnt="0"/>
      <dgm:spPr/>
      <dgm:t>
        <a:bodyPr/>
        <a:lstStyle/>
        <a:p>
          <a:endParaRPr lang="en-US"/>
        </a:p>
      </dgm:t>
    </dgm:pt>
    <dgm:pt modelId="{F441ED3B-83CA-1E4A-8139-1FAE09E76E02}" type="pres">
      <dgm:prSet presAssocID="{A6EE148B-2F73-7642-9356-9AC53A2DCB0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12C8CC-FA0D-B848-AC6F-3B764DDAAE09}" type="pres">
      <dgm:prSet presAssocID="{F23E5915-EEC3-6D46-982B-A941ABA98C98}" presName="sibTrans" presStyleCnt="0"/>
      <dgm:spPr/>
      <dgm:t>
        <a:bodyPr/>
        <a:lstStyle/>
        <a:p>
          <a:endParaRPr lang="en-US"/>
        </a:p>
      </dgm:t>
    </dgm:pt>
    <dgm:pt modelId="{46E5556F-1C9E-D249-8A4A-577566DE8ED0}" type="pres">
      <dgm:prSet presAssocID="{2BA0B095-7221-4743-A19E-A907967FA92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501054-0224-2E48-9EAB-0AB9C5B332C1}" type="pres">
      <dgm:prSet presAssocID="{51144B5C-8261-294A-B51B-B77A0C225178}" presName="sibTrans" presStyleCnt="0"/>
      <dgm:spPr/>
      <dgm:t>
        <a:bodyPr/>
        <a:lstStyle/>
        <a:p>
          <a:endParaRPr lang="en-US"/>
        </a:p>
      </dgm:t>
    </dgm:pt>
    <dgm:pt modelId="{9BC439B6-23A2-6940-B150-3B72DCC1A54A}" type="pres">
      <dgm:prSet presAssocID="{33E0A977-3954-774D-841C-67C3532E993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4C2596-BEE8-ED44-84C0-57F6BA60A5F6}" type="presOf" srcId="{C22F8689-4039-204A-BBE9-4496F904267C}" destId="{AE7808AD-3917-BD42-BCB4-B210E45ADD62}" srcOrd="0" destOrd="0" presId="urn:microsoft.com/office/officeart/2005/8/layout/default"/>
    <dgm:cxn modelId="{0DDF3181-E793-AE41-8102-3737A617140A}" type="presOf" srcId="{A6EE148B-2F73-7642-9356-9AC53A2DCB0B}" destId="{F441ED3B-83CA-1E4A-8139-1FAE09E76E02}" srcOrd="0" destOrd="0" presId="urn:microsoft.com/office/officeart/2005/8/layout/default"/>
    <dgm:cxn modelId="{430F54F1-2B10-774C-B648-9EBB843E1CC4}" type="presOf" srcId="{2BA0B095-7221-4743-A19E-A907967FA929}" destId="{46E5556F-1C9E-D249-8A4A-577566DE8ED0}" srcOrd="0" destOrd="0" presId="urn:microsoft.com/office/officeart/2005/8/layout/default"/>
    <dgm:cxn modelId="{531F51DC-3B22-134F-AA57-E7B8560B864F}" type="presOf" srcId="{33E0A977-3954-774D-841C-67C3532E993C}" destId="{9BC439B6-23A2-6940-B150-3B72DCC1A54A}" srcOrd="0" destOrd="0" presId="urn:microsoft.com/office/officeart/2005/8/layout/default"/>
    <dgm:cxn modelId="{8D1F020A-8C29-F942-8DC2-D179A4A6A9E9}" srcId="{E7B9706F-A75A-C14F-B0D9-9F1A8F46EEA9}" destId="{C8F3BB6D-DBC5-974E-A54B-4158CC860C92}" srcOrd="0" destOrd="0" parTransId="{F8CDCC6F-396B-A843-BEAF-9593489361B9}" sibTransId="{E4EBE1B1-4693-824F-9A3A-8F32DE6BF142}"/>
    <dgm:cxn modelId="{7632623C-CBFC-A243-A341-CB36241D9E21}" srcId="{70E79058-B32F-6745-A05C-E2AC6A722AEC}" destId="{33E0A977-3954-774D-841C-67C3532E993C}" srcOrd="4" destOrd="0" parTransId="{ADC5CD35-531F-A441-A87E-F23A155EC911}" sibTransId="{F0BD753A-79C4-C640-AF01-476FAB5F82A1}"/>
    <dgm:cxn modelId="{3B78037E-790D-8441-B08A-0AF1B3C43FAE}" type="presOf" srcId="{07352366-0034-944E-A334-D18A6F2FC438}" destId="{6DD19CD3-5D83-8F49-A8E3-56AB5A5197C3}" srcOrd="0" destOrd="2" presId="urn:microsoft.com/office/officeart/2005/8/layout/default"/>
    <dgm:cxn modelId="{CAE55446-41CD-1844-AEA0-812C5C5D9EDC}" type="presOf" srcId="{1DB89A7A-86E5-E04E-9018-6E886B5B4170}" destId="{6DD19CD3-5D83-8F49-A8E3-56AB5A5197C3}" srcOrd="0" destOrd="3" presId="urn:microsoft.com/office/officeart/2005/8/layout/default"/>
    <dgm:cxn modelId="{99F3E81A-0132-DD42-B508-D75309C55F47}" srcId="{70E79058-B32F-6745-A05C-E2AC6A722AEC}" destId="{2BA0B095-7221-4743-A19E-A907967FA929}" srcOrd="3" destOrd="0" parTransId="{83F665B0-E1C4-334E-8AA6-53191F777EDA}" sibTransId="{51144B5C-8261-294A-B51B-B77A0C225178}"/>
    <dgm:cxn modelId="{EB7C9FEE-ACFD-3A4F-8D64-D8356F708E6F}" srcId="{70E79058-B32F-6745-A05C-E2AC6A722AEC}" destId="{E7B9706F-A75A-C14F-B0D9-9F1A8F46EEA9}" srcOrd="0" destOrd="0" parTransId="{7D27B5AD-04E4-4642-8008-59A91384774E}" sibTransId="{65DE1B9E-87DB-0B45-8981-C3FEE9DDD056}"/>
    <dgm:cxn modelId="{9C3AD6FF-9C19-CD41-8081-8814483F915F}" srcId="{70E79058-B32F-6745-A05C-E2AC6A722AEC}" destId="{C22F8689-4039-204A-BBE9-4496F904267C}" srcOrd="1" destOrd="0" parTransId="{B9630A35-8B31-9648-8E32-F8B6907DD810}" sibTransId="{584D1358-45CC-734F-8D63-DCB1320BC0EB}"/>
    <dgm:cxn modelId="{63660C3C-CB1C-084E-A0C3-2FB807A7FCE9}" type="presOf" srcId="{E7B9706F-A75A-C14F-B0D9-9F1A8F46EEA9}" destId="{6DD19CD3-5D83-8F49-A8E3-56AB5A5197C3}" srcOrd="0" destOrd="0" presId="urn:microsoft.com/office/officeart/2005/8/layout/default"/>
    <dgm:cxn modelId="{C3E4E70B-DC88-494A-B7EA-0BAA8DFC9904}" srcId="{70E79058-B32F-6745-A05C-E2AC6A722AEC}" destId="{A6EE148B-2F73-7642-9356-9AC53A2DCB0B}" srcOrd="2" destOrd="0" parTransId="{27EBEF42-5E57-CF47-B681-24585C9A0613}" sibTransId="{F23E5915-EEC3-6D46-982B-A941ABA98C98}"/>
    <dgm:cxn modelId="{E0134FEF-5CAA-044F-924A-D378D0AFC1D2}" type="presOf" srcId="{C8F3BB6D-DBC5-974E-A54B-4158CC860C92}" destId="{6DD19CD3-5D83-8F49-A8E3-56AB5A5197C3}" srcOrd="0" destOrd="1" presId="urn:microsoft.com/office/officeart/2005/8/layout/default"/>
    <dgm:cxn modelId="{1DD2E0C3-6AF3-5749-8037-2FA63C9AC2BA}" srcId="{E7B9706F-A75A-C14F-B0D9-9F1A8F46EEA9}" destId="{07352366-0034-944E-A334-D18A6F2FC438}" srcOrd="1" destOrd="0" parTransId="{E76A5AC7-5262-7C49-BAE6-8703C039C42B}" sibTransId="{562C8B4E-9639-A74F-B9F9-B610C34D99E5}"/>
    <dgm:cxn modelId="{E981B6F6-212E-B144-8C07-31F67B41238F}" srcId="{E7B9706F-A75A-C14F-B0D9-9F1A8F46EEA9}" destId="{1DB89A7A-86E5-E04E-9018-6E886B5B4170}" srcOrd="2" destOrd="0" parTransId="{76BA5207-6CAF-3B43-96E8-F4EBA76A2A64}" sibTransId="{B7650526-A1A8-4C4B-9C8E-25FDA730E6E3}"/>
    <dgm:cxn modelId="{CCCC2214-9517-3346-8BB4-903E05DDFF6D}" type="presOf" srcId="{70E79058-B32F-6745-A05C-E2AC6A722AEC}" destId="{A18C7BA7-41E7-6E4F-8130-0120205F6D1A}" srcOrd="0" destOrd="0" presId="urn:microsoft.com/office/officeart/2005/8/layout/default"/>
    <dgm:cxn modelId="{CEC36FA1-675D-5042-8AB0-DEDF5775CF74}" type="presParOf" srcId="{A18C7BA7-41E7-6E4F-8130-0120205F6D1A}" destId="{6DD19CD3-5D83-8F49-A8E3-56AB5A5197C3}" srcOrd="0" destOrd="0" presId="urn:microsoft.com/office/officeart/2005/8/layout/default"/>
    <dgm:cxn modelId="{18D262F0-E036-684C-9C19-9874832AF9F9}" type="presParOf" srcId="{A18C7BA7-41E7-6E4F-8130-0120205F6D1A}" destId="{6B45F62F-ECCB-FD4C-AC11-16CF415136B2}" srcOrd="1" destOrd="0" presId="urn:microsoft.com/office/officeart/2005/8/layout/default"/>
    <dgm:cxn modelId="{4584E2D0-E1DB-D04E-AFD4-8150C3BBCEA4}" type="presParOf" srcId="{A18C7BA7-41E7-6E4F-8130-0120205F6D1A}" destId="{AE7808AD-3917-BD42-BCB4-B210E45ADD62}" srcOrd="2" destOrd="0" presId="urn:microsoft.com/office/officeart/2005/8/layout/default"/>
    <dgm:cxn modelId="{1C8E5314-8546-7A48-98AE-E52C12AD23D6}" type="presParOf" srcId="{A18C7BA7-41E7-6E4F-8130-0120205F6D1A}" destId="{8D69033E-FEF3-BD40-A233-9CA0E99E566F}" srcOrd="3" destOrd="0" presId="urn:microsoft.com/office/officeart/2005/8/layout/default"/>
    <dgm:cxn modelId="{8A211A26-BA9E-A649-BB91-8BD85C8016A9}" type="presParOf" srcId="{A18C7BA7-41E7-6E4F-8130-0120205F6D1A}" destId="{F441ED3B-83CA-1E4A-8139-1FAE09E76E02}" srcOrd="4" destOrd="0" presId="urn:microsoft.com/office/officeart/2005/8/layout/default"/>
    <dgm:cxn modelId="{A4ED6937-AED1-7D43-BB38-9D261A770FE5}" type="presParOf" srcId="{A18C7BA7-41E7-6E4F-8130-0120205F6D1A}" destId="{E412C8CC-FA0D-B848-AC6F-3B764DDAAE09}" srcOrd="5" destOrd="0" presId="urn:microsoft.com/office/officeart/2005/8/layout/default"/>
    <dgm:cxn modelId="{DDBBA501-8435-444A-A2E9-DAF084B80414}" type="presParOf" srcId="{A18C7BA7-41E7-6E4F-8130-0120205F6D1A}" destId="{46E5556F-1C9E-D249-8A4A-577566DE8ED0}" srcOrd="6" destOrd="0" presId="urn:microsoft.com/office/officeart/2005/8/layout/default"/>
    <dgm:cxn modelId="{D84EC775-EE97-F142-BEDF-68C2452D634A}" type="presParOf" srcId="{A18C7BA7-41E7-6E4F-8130-0120205F6D1A}" destId="{49501054-0224-2E48-9EAB-0AB9C5B332C1}" srcOrd="7" destOrd="0" presId="urn:microsoft.com/office/officeart/2005/8/layout/default"/>
    <dgm:cxn modelId="{099322A2-733C-FE45-8C07-98D8E90C435A}" type="presParOf" srcId="{A18C7BA7-41E7-6E4F-8130-0120205F6D1A}" destId="{9BC439B6-23A2-6940-B150-3B72DCC1A54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6838A5-F89F-E443-BB1C-74BDE0A9E56A}" type="doc">
      <dgm:prSet loTypeId="urn:microsoft.com/office/officeart/2005/8/layout/vList2" loCatId="list" qsTypeId="urn:microsoft.com/office/officeart/2005/8/quickstyle/simple4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EED74696-ED55-B041-8093-0054452E3FB5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Existing Relationship</a:t>
          </a:r>
          <a:endParaRPr lang="en-US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62753161-C9B0-2C47-ADDA-2A1E02749F47}" type="parTrans" cxnId="{8DEA3AEC-0A3E-0141-BD9E-8C36BF528394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C636C40F-A106-3A4C-BAEE-0EF6BA1F6E32}" type="sibTrans" cxnId="{8DEA3AEC-0A3E-0141-BD9E-8C36BF528394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AD121596-7B7C-9C4A-8997-2A751B29EC5B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Berkomunikasi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dengan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semua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pihak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, keep everyone informed</a:t>
          </a:r>
          <a:endParaRPr lang="en-US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0D785E52-5634-6B4D-9B00-714A057BE160}" type="parTrans" cxnId="{34E40E60-0CF5-F34D-8963-1E004827D1FB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D35114D8-6FB9-444D-9D55-33D91D5FF93F}" type="sibTrans" cxnId="{34E40E60-0CF5-F34D-8963-1E004827D1FB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F0EBC6D7-9513-3242-840C-E8B4182EE1B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Media as-Ally</a:t>
          </a:r>
          <a:endParaRPr lang="en-US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EB90BE4E-094D-EE45-A269-C17D622DA852}" type="parTrans" cxnId="{465E46A1-DEA1-DD41-8680-874977A80B60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822D8C07-DB00-B546-8176-27DA846C83FE}" type="sibTrans" cxnId="{465E46A1-DEA1-DD41-8680-874977A80B60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9AC21744-4ABF-B94B-ADC9-9E902B9E2695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Bersekutu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(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berkawan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)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dengan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media agar media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bisa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membantu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menyebarkan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informasi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terkait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situasi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/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perkembangan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krisis</a:t>
          </a:r>
          <a:endParaRPr lang="en-US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0381E45A-695A-B340-AC69-FA35B3AF31D6}" type="parTrans" cxnId="{2540643F-1169-2249-9BD8-C0695FAF9639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DEADCE9D-3AF0-F248-AC6F-D8D63BA46FC1}" type="sibTrans" cxnId="{2540643F-1169-2249-9BD8-C0695FAF9639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EDCD6193-F28B-AD4D-8391-7A500B65BD52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Reputational Priorities</a:t>
          </a:r>
          <a:endParaRPr lang="en-US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D0D5AFE0-2CEE-5A4C-B366-83311F0C1FE5}" type="parTrans" cxnId="{2A348C91-30C0-564D-865A-F729102D360E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BC11B66D-91CD-6244-9C81-34B5B32DE709}" type="sibTrans" cxnId="{2A348C91-30C0-564D-865A-F729102D360E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ADBCE02E-EFF8-DA43-B206-D8073B23A852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Quick Responses</a:t>
          </a:r>
          <a:endParaRPr lang="en-US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DABA6EDD-38FB-AC40-858A-F633A8110E55}" type="parTrans" cxnId="{88FC68FD-A7B2-0C45-A85F-08C632AD3E3F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A0965712-9767-5048-9277-F3491EF7435A}" type="sibTrans" cxnId="{88FC68FD-A7B2-0C45-A85F-08C632AD3E3F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D96D577F-376F-1245-9114-A1552F7EC31D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Prioritas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utama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setelah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keamanan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organisasi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adalah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reputasi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.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Manfaatkan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krisis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untuk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meningkatkan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reputasi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dengan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melakukan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tanggung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jawab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sosial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terhadap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publik</a:t>
          </a:r>
          <a:endParaRPr lang="en-US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B8BF049F-3DA3-8745-B081-30E57369E95E}" type="parTrans" cxnId="{D10E18AB-4FF4-3941-930D-3E548D8CEF13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F5603466-70A1-FF40-9913-61F63BC8261D}" type="sibTrans" cxnId="{D10E18AB-4FF4-3941-930D-3E548D8CEF13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D969F075-C8E4-6642-92B9-DF6DC825CC75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Pastikan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untuk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bisa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secara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cepat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diakses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oleh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publik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,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seperti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masyarakat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media</a:t>
          </a:r>
          <a:endParaRPr lang="en-US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B3B63DAA-2DBC-794D-BA54-411AA1D17208}" type="parTrans" cxnId="{74E17EF1-737A-6D44-9B70-CCD64E2A9F82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F1BF7749-DAF6-5043-8CB9-8C27B919276A}" type="sibTrans" cxnId="{74E17EF1-737A-6D44-9B70-CCD64E2A9F82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217F90BC-DAB6-464E-BE41-7DA9233D67D1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Full Disclosure</a:t>
          </a:r>
          <a:endParaRPr lang="en-US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ADF11E25-1F21-6A40-9A69-182D0465BFE3}" type="parTrans" cxnId="{3582F0A9-DFBE-CD48-8168-E3A7947EEE8B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B0FA34B4-CBDE-284B-83EE-3A2FE2D49D25}" type="sibTrans" cxnId="{3582F0A9-DFBE-CD48-8168-E3A7947EEE8B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3C67E824-0AB6-FE4F-87CF-E4E2CFC31701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Sampaikan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informasi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terkait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krisis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,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sampaikan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fakta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sebenarnya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akui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kesalahan/tunjukan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simpati</a:t>
          </a:r>
          <a:endParaRPr lang="en-US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84313D0D-5E4A-EA4E-B8C1-D252E636D162}" type="parTrans" cxnId="{2B8D711F-48B8-F041-B375-E453659F5B7F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D78F30BA-4E83-BD48-9F07-3222438DBAAE}" type="sibTrans" cxnId="{2B8D711F-48B8-F041-B375-E453659F5B7F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6C5046FC-D7D2-EF4E-82CC-7624EE7B19B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One Voice</a:t>
          </a:r>
          <a:endParaRPr lang="en-US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9F534EE4-1B7E-2F4E-B80C-2DBA62736BF5}" type="parTrans" cxnId="{C8E10343-0B2F-D744-A497-44C9E7D1C364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9CFF98AE-6ED5-1D4E-946B-3CC6D49B8230}" type="sibTrans" cxnId="{C8E10343-0B2F-D744-A497-44C9E7D1C364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F8364695-756A-684A-AE85-0C35592E6678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Pesan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disampaikan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harus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sama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/>
              <a:cs typeface="Times New Roman"/>
            </a:rPr>
            <a:t>konsisten</a:t>
          </a:r>
          <a:endParaRPr lang="en-US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D40217ED-2759-E549-B0F5-E329EA6519AC}" type="parTrans" cxnId="{1FC5DF7F-4C9A-BC4C-8DB6-8195165D6007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D4A0D5FF-3938-664A-9D15-B13E39ECF05F}" type="sibTrans" cxnId="{1FC5DF7F-4C9A-BC4C-8DB6-8195165D6007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F27BA123-1662-E94E-9933-C864A1CE0F5D}" type="pres">
      <dgm:prSet presAssocID="{E46838A5-F89F-E443-BB1C-74BDE0A9E5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CFAEF0-841E-0D4D-804D-DD45935196A5}" type="pres">
      <dgm:prSet presAssocID="{EED74696-ED55-B041-8093-0054452E3FB5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7528C-581A-F841-9BA0-20B98F1493C7}" type="pres">
      <dgm:prSet presAssocID="{EED74696-ED55-B041-8093-0054452E3FB5}" presName="childTex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982D14-AC8D-B643-920D-17DA5114781A}" type="pres">
      <dgm:prSet presAssocID="{F0EBC6D7-9513-3242-840C-E8B4182EE1B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96005-C388-6646-BA4A-A1C5B450AA85}" type="pres">
      <dgm:prSet presAssocID="{F0EBC6D7-9513-3242-840C-E8B4182EE1B0}" presName="childTex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E11441-10D5-0C43-BBC4-EADA3F464528}" type="pres">
      <dgm:prSet presAssocID="{EDCD6193-F28B-AD4D-8391-7A500B65BD52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546584-49F5-3D47-A4F5-EF239FA850CA}" type="pres">
      <dgm:prSet presAssocID="{EDCD6193-F28B-AD4D-8391-7A500B65BD52}" presName="childTex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015731-B609-B24C-A936-7425EC03C494}" type="pres">
      <dgm:prSet presAssocID="{ADBCE02E-EFF8-DA43-B206-D8073B23A852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E1FAB5-6556-BE44-89A7-3689EDFBF0B8}" type="pres">
      <dgm:prSet presAssocID="{ADBCE02E-EFF8-DA43-B206-D8073B23A852}" presName="childTex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5F8AB1-DC79-F44F-B120-277F4C5D8D8B}" type="pres">
      <dgm:prSet presAssocID="{217F90BC-DAB6-464E-BE41-7DA9233D67D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7044D4-3161-7C42-A36A-F45A57AE3494}" type="pres">
      <dgm:prSet presAssocID="{217F90BC-DAB6-464E-BE41-7DA9233D67D1}" presName="childTex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3A154B-35BA-A646-A18C-C6C01068D599}" type="pres">
      <dgm:prSet presAssocID="{6C5046FC-D7D2-EF4E-82CC-7624EE7B19B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62F971-8DC6-AB46-BD05-5CA36A801766}" type="pres">
      <dgm:prSet presAssocID="{6C5046FC-D7D2-EF4E-82CC-7624EE7B19BC}" presName="childTex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8D711F-48B8-F041-B375-E453659F5B7F}" srcId="{217F90BC-DAB6-464E-BE41-7DA9233D67D1}" destId="{3C67E824-0AB6-FE4F-87CF-E4E2CFC31701}" srcOrd="0" destOrd="0" parTransId="{84313D0D-5E4A-EA4E-B8C1-D252E636D162}" sibTransId="{D78F30BA-4E83-BD48-9F07-3222438DBAAE}"/>
    <dgm:cxn modelId="{FB7B90A3-5236-284C-B05C-AEA3A870270A}" type="presOf" srcId="{6C5046FC-D7D2-EF4E-82CC-7624EE7B19BC}" destId="{A33A154B-35BA-A646-A18C-C6C01068D599}" srcOrd="0" destOrd="0" presId="urn:microsoft.com/office/officeart/2005/8/layout/vList2"/>
    <dgm:cxn modelId="{1FC5DF7F-4C9A-BC4C-8DB6-8195165D6007}" srcId="{6C5046FC-D7D2-EF4E-82CC-7624EE7B19BC}" destId="{F8364695-756A-684A-AE85-0C35592E6678}" srcOrd="0" destOrd="0" parTransId="{D40217ED-2759-E549-B0F5-E329EA6519AC}" sibTransId="{D4A0D5FF-3938-664A-9D15-B13E39ECF05F}"/>
    <dgm:cxn modelId="{B86B7690-D772-D446-995B-BF1FF89D1EB3}" type="presOf" srcId="{217F90BC-DAB6-464E-BE41-7DA9233D67D1}" destId="{045F8AB1-DC79-F44F-B120-277F4C5D8D8B}" srcOrd="0" destOrd="0" presId="urn:microsoft.com/office/officeart/2005/8/layout/vList2"/>
    <dgm:cxn modelId="{05FBA212-C6B4-164A-8E3A-D97073D94456}" type="presOf" srcId="{EED74696-ED55-B041-8093-0054452E3FB5}" destId="{0DCFAEF0-841E-0D4D-804D-DD45935196A5}" srcOrd="0" destOrd="0" presId="urn:microsoft.com/office/officeart/2005/8/layout/vList2"/>
    <dgm:cxn modelId="{247A0D37-1F1B-084D-97D1-6A5D92353C1D}" type="presOf" srcId="{EDCD6193-F28B-AD4D-8391-7A500B65BD52}" destId="{92E11441-10D5-0C43-BBC4-EADA3F464528}" srcOrd="0" destOrd="0" presId="urn:microsoft.com/office/officeart/2005/8/layout/vList2"/>
    <dgm:cxn modelId="{34E40E60-0CF5-F34D-8963-1E004827D1FB}" srcId="{EED74696-ED55-B041-8093-0054452E3FB5}" destId="{AD121596-7B7C-9C4A-8997-2A751B29EC5B}" srcOrd="0" destOrd="0" parTransId="{0D785E52-5634-6B4D-9B00-714A057BE160}" sibTransId="{D35114D8-6FB9-444D-9D55-33D91D5FF93F}"/>
    <dgm:cxn modelId="{C8E10343-0B2F-D744-A497-44C9E7D1C364}" srcId="{E46838A5-F89F-E443-BB1C-74BDE0A9E56A}" destId="{6C5046FC-D7D2-EF4E-82CC-7624EE7B19BC}" srcOrd="5" destOrd="0" parTransId="{9F534EE4-1B7E-2F4E-B80C-2DBA62736BF5}" sibTransId="{9CFF98AE-6ED5-1D4E-946B-3CC6D49B8230}"/>
    <dgm:cxn modelId="{88FC68FD-A7B2-0C45-A85F-08C632AD3E3F}" srcId="{E46838A5-F89F-E443-BB1C-74BDE0A9E56A}" destId="{ADBCE02E-EFF8-DA43-B206-D8073B23A852}" srcOrd="3" destOrd="0" parTransId="{DABA6EDD-38FB-AC40-858A-F633A8110E55}" sibTransId="{A0965712-9767-5048-9277-F3491EF7435A}"/>
    <dgm:cxn modelId="{5BDBA6FC-B99E-3243-BEFB-E979BA4F83F1}" type="presOf" srcId="{AD121596-7B7C-9C4A-8997-2A751B29EC5B}" destId="{BB77528C-581A-F841-9BA0-20B98F1493C7}" srcOrd="0" destOrd="0" presId="urn:microsoft.com/office/officeart/2005/8/layout/vList2"/>
    <dgm:cxn modelId="{3582F0A9-DFBE-CD48-8168-E3A7947EEE8B}" srcId="{E46838A5-F89F-E443-BB1C-74BDE0A9E56A}" destId="{217F90BC-DAB6-464E-BE41-7DA9233D67D1}" srcOrd="4" destOrd="0" parTransId="{ADF11E25-1F21-6A40-9A69-182D0465BFE3}" sibTransId="{B0FA34B4-CBDE-284B-83EE-3A2FE2D49D25}"/>
    <dgm:cxn modelId="{2540643F-1169-2249-9BD8-C0695FAF9639}" srcId="{F0EBC6D7-9513-3242-840C-E8B4182EE1B0}" destId="{9AC21744-4ABF-B94B-ADC9-9E902B9E2695}" srcOrd="0" destOrd="0" parTransId="{0381E45A-695A-B340-AC69-FA35B3AF31D6}" sibTransId="{DEADCE9D-3AF0-F248-AC6F-D8D63BA46FC1}"/>
    <dgm:cxn modelId="{34F69389-D20E-494A-AFEF-53A6CDF30D4B}" type="presOf" srcId="{E46838A5-F89F-E443-BB1C-74BDE0A9E56A}" destId="{F27BA123-1662-E94E-9933-C864A1CE0F5D}" srcOrd="0" destOrd="0" presId="urn:microsoft.com/office/officeart/2005/8/layout/vList2"/>
    <dgm:cxn modelId="{2BE98314-E706-8A4C-9930-D8DA843C1C3E}" type="presOf" srcId="{3C67E824-0AB6-FE4F-87CF-E4E2CFC31701}" destId="{A97044D4-3161-7C42-A36A-F45A57AE3494}" srcOrd="0" destOrd="0" presId="urn:microsoft.com/office/officeart/2005/8/layout/vList2"/>
    <dgm:cxn modelId="{518003CD-CB08-424D-8BD6-4CD63921E7C8}" type="presOf" srcId="{ADBCE02E-EFF8-DA43-B206-D8073B23A852}" destId="{D5015731-B609-B24C-A936-7425EC03C494}" srcOrd="0" destOrd="0" presId="urn:microsoft.com/office/officeart/2005/8/layout/vList2"/>
    <dgm:cxn modelId="{465E46A1-DEA1-DD41-8680-874977A80B60}" srcId="{E46838A5-F89F-E443-BB1C-74BDE0A9E56A}" destId="{F0EBC6D7-9513-3242-840C-E8B4182EE1B0}" srcOrd="1" destOrd="0" parTransId="{EB90BE4E-094D-EE45-A269-C17D622DA852}" sibTransId="{822D8C07-DB00-B546-8176-27DA846C83FE}"/>
    <dgm:cxn modelId="{74E17EF1-737A-6D44-9B70-CCD64E2A9F82}" srcId="{ADBCE02E-EFF8-DA43-B206-D8073B23A852}" destId="{D969F075-C8E4-6642-92B9-DF6DC825CC75}" srcOrd="0" destOrd="0" parTransId="{B3B63DAA-2DBC-794D-BA54-411AA1D17208}" sibTransId="{F1BF7749-DAF6-5043-8CB9-8C27B919276A}"/>
    <dgm:cxn modelId="{8DEA3AEC-0A3E-0141-BD9E-8C36BF528394}" srcId="{E46838A5-F89F-E443-BB1C-74BDE0A9E56A}" destId="{EED74696-ED55-B041-8093-0054452E3FB5}" srcOrd="0" destOrd="0" parTransId="{62753161-C9B0-2C47-ADDA-2A1E02749F47}" sibTransId="{C636C40F-A106-3A4C-BAEE-0EF6BA1F6E32}"/>
    <dgm:cxn modelId="{83BC245D-AB1B-C441-A065-5138B0393BA1}" type="presOf" srcId="{9AC21744-4ABF-B94B-ADC9-9E902B9E2695}" destId="{6F096005-C388-6646-BA4A-A1C5B450AA85}" srcOrd="0" destOrd="0" presId="urn:microsoft.com/office/officeart/2005/8/layout/vList2"/>
    <dgm:cxn modelId="{D10E18AB-4FF4-3941-930D-3E548D8CEF13}" srcId="{EDCD6193-F28B-AD4D-8391-7A500B65BD52}" destId="{D96D577F-376F-1245-9114-A1552F7EC31D}" srcOrd="0" destOrd="0" parTransId="{B8BF049F-3DA3-8745-B081-30E57369E95E}" sibTransId="{F5603466-70A1-FF40-9913-61F63BC8261D}"/>
    <dgm:cxn modelId="{56AF89A2-BBEF-444F-887D-2DDF4A292E6D}" type="presOf" srcId="{D969F075-C8E4-6642-92B9-DF6DC825CC75}" destId="{50E1FAB5-6556-BE44-89A7-3689EDFBF0B8}" srcOrd="0" destOrd="0" presId="urn:microsoft.com/office/officeart/2005/8/layout/vList2"/>
    <dgm:cxn modelId="{C1904095-D39B-064F-9B45-8914D91187AC}" type="presOf" srcId="{F0EBC6D7-9513-3242-840C-E8B4182EE1B0}" destId="{F1982D14-AC8D-B643-920D-17DA5114781A}" srcOrd="0" destOrd="0" presId="urn:microsoft.com/office/officeart/2005/8/layout/vList2"/>
    <dgm:cxn modelId="{717D6653-0F84-0C49-95A0-C9E84281C437}" type="presOf" srcId="{F8364695-756A-684A-AE85-0C35592E6678}" destId="{C862F971-8DC6-AB46-BD05-5CA36A801766}" srcOrd="0" destOrd="0" presId="urn:microsoft.com/office/officeart/2005/8/layout/vList2"/>
    <dgm:cxn modelId="{2A348C91-30C0-564D-865A-F729102D360E}" srcId="{E46838A5-F89F-E443-BB1C-74BDE0A9E56A}" destId="{EDCD6193-F28B-AD4D-8391-7A500B65BD52}" srcOrd="2" destOrd="0" parTransId="{D0D5AFE0-2CEE-5A4C-B366-83311F0C1FE5}" sibTransId="{BC11B66D-91CD-6244-9C81-34B5B32DE709}"/>
    <dgm:cxn modelId="{F8D80DFE-271A-4742-AAB1-9731A8D7FDEB}" type="presOf" srcId="{D96D577F-376F-1245-9114-A1552F7EC31D}" destId="{D5546584-49F5-3D47-A4F5-EF239FA850CA}" srcOrd="0" destOrd="0" presId="urn:microsoft.com/office/officeart/2005/8/layout/vList2"/>
    <dgm:cxn modelId="{8003C383-946B-6D47-814B-F23F08BD3236}" type="presParOf" srcId="{F27BA123-1662-E94E-9933-C864A1CE0F5D}" destId="{0DCFAEF0-841E-0D4D-804D-DD45935196A5}" srcOrd="0" destOrd="0" presId="urn:microsoft.com/office/officeart/2005/8/layout/vList2"/>
    <dgm:cxn modelId="{19EC4966-00F9-0441-8115-C7276ED58AD3}" type="presParOf" srcId="{F27BA123-1662-E94E-9933-C864A1CE0F5D}" destId="{BB77528C-581A-F841-9BA0-20B98F1493C7}" srcOrd="1" destOrd="0" presId="urn:microsoft.com/office/officeart/2005/8/layout/vList2"/>
    <dgm:cxn modelId="{6A27BE4B-4D26-5343-81B7-ED87227BF3D8}" type="presParOf" srcId="{F27BA123-1662-E94E-9933-C864A1CE0F5D}" destId="{F1982D14-AC8D-B643-920D-17DA5114781A}" srcOrd="2" destOrd="0" presId="urn:microsoft.com/office/officeart/2005/8/layout/vList2"/>
    <dgm:cxn modelId="{D52BFA0C-1146-D14B-AD18-ECA6EF1132AF}" type="presParOf" srcId="{F27BA123-1662-E94E-9933-C864A1CE0F5D}" destId="{6F096005-C388-6646-BA4A-A1C5B450AA85}" srcOrd="3" destOrd="0" presId="urn:microsoft.com/office/officeart/2005/8/layout/vList2"/>
    <dgm:cxn modelId="{C17EBBEC-816D-9D42-B776-85B1FDD545C8}" type="presParOf" srcId="{F27BA123-1662-E94E-9933-C864A1CE0F5D}" destId="{92E11441-10D5-0C43-BBC4-EADA3F464528}" srcOrd="4" destOrd="0" presId="urn:microsoft.com/office/officeart/2005/8/layout/vList2"/>
    <dgm:cxn modelId="{0929EF50-05BA-E043-9730-805140A338FF}" type="presParOf" srcId="{F27BA123-1662-E94E-9933-C864A1CE0F5D}" destId="{D5546584-49F5-3D47-A4F5-EF239FA850CA}" srcOrd="5" destOrd="0" presId="urn:microsoft.com/office/officeart/2005/8/layout/vList2"/>
    <dgm:cxn modelId="{47DD3E07-780E-F749-8D60-F7FB2091B897}" type="presParOf" srcId="{F27BA123-1662-E94E-9933-C864A1CE0F5D}" destId="{D5015731-B609-B24C-A936-7425EC03C494}" srcOrd="6" destOrd="0" presId="urn:microsoft.com/office/officeart/2005/8/layout/vList2"/>
    <dgm:cxn modelId="{57E2E751-8572-5F44-9CC9-260D858EC25F}" type="presParOf" srcId="{F27BA123-1662-E94E-9933-C864A1CE0F5D}" destId="{50E1FAB5-6556-BE44-89A7-3689EDFBF0B8}" srcOrd="7" destOrd="0" presId="urn:microsoft.com/office/officeart/2005/8/layout/vList2"/>
    <dgm:cxn modelId="{6ACD864C-A9C7-F741-AC25-2FC1FDC67298}" type="presParOf" srcId="{F27BA123-1662-E94E-9933-C864A1CE0F5D}" destId="{045F8AB1-DC79-F44F-B120-277F4C5D8D8B}" srcOrd="8" destOrd="0" presId="urn:microsoft.com/office/officeart/2005/8/layout/vList2"/>
    <dgm:cxn modelId="{3267D33E-95D8-024A-BADC-30B9F1D7495E}" type="presParOf" srcId="{F27BA123-1662-E94E-9933-C864A1CE0F5D}" destId="{A97044D4-3161-7C42-A36A-F45A57AE3494}" srcOrd="9" destOrd="0" presId="urn:microsoft.com/office/officeart/2005/8/layout/vList2"/>
    <dgm:cxn modelId="{27B95158-124A-284B-BE0F-6B958C744FFE}" type="presParOf" srcId="{F27BA123-1662-E94E-9933-C864A1CE0F5D}" destId="{A33A154B-35BA-A646-A18C-C6C01068D599}" srcOrd="10" destOrd="0" presId="urn:microsoft.com/office/officeart/2005/8/layout/vList2"/>
    <dgm:cxn modelId="{EC534E6E-0DF2-D546-887E-0A8257BDA776}" type="presParOf" srcId="{F27BA123-1662-E94E-9933-C864A1CE0F5D}" destId="{C862F971-8DC6-AB46-BD05-5CA36A801766}" srcOrd="11" destOrd="0" presId="urn:microsoft.com/office/officeart/2005/8/layout/vList2"/>
  </dgm:cxnLst>
  <dgm:bg>
    <a:solidFill>
      <a:schemeClr val="bg1">
        <a:alpha val="85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5A9B8E-BB3F-C744-B744-A9840D1D3EA2}" type="doc">
      <dgm:prSet loTypeId="urn:microsoft.com/office/officeart/2005/8/layout/vList2" loCatId="list" qsTypeId="urn:microsoft.com/office/officeart/2005/8/quickstyle/simple4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3958115A-17EE-3146-9716-F28A238E0AD5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Deontological Approach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D43AFBA-73F0-F84E-A2BF-9BDFA64E7A4F}" type="parTrans" cxnId="{AE234C1B-A191-2F4B-B584-497EF415751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4370422-1AD6-BB40-B55B-405A48245A66}" type="sibTrans" cxnId="{AE234C1B-A191-2F4B-B584-497EF415751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19C1B6D-3DA3-FA43-89F0-2D7E8CFA098C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Pengambilan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keputusan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berdasar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pada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standar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atau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kode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moral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semuanya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ditentukan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oleh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9C986F5-EA13-FE40-9488-FF3B3EC6CEC1}" type="parTrans" cxnId="{74A294A4-7F08-A948-962B-22C902F2F7C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9D9F8A3-5A32-634C-9141-A8C0D071A9B6}" type="sibTrans" cxnId="{74A294A4-7F08-A948-962B-22C902F2F7C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F9CD771-3616-684C-A38A-0CE184A24E0F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Teological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Approach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128536F-69CA-0D46-8765-8295AD08448D}" type="parTrans" cxnId="{F0611A0A-5A6B-A24A-B4E0-C393CFA4B07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92245AF-B7DC-FC4E-B082-1D7F95522300}" type="sibTrans" cxnId="{F0611A0A-5A6B-A24A-B4E0-C393CFA4B07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EDE0B42-FD24-A543-97FF-67E9D100DEA3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Fokus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pada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dampak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bagi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public, “good result come from good actions”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B986529-405D-D246-9C4E-BB1034569E21}" type="parTrans" cxnId="{3B1E423E-9392-1B46-AF52-0F37283B7D1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4359B7E-0DAC-2B45-B8C8-F70CD7E680FB}" type="sibTrans" cxnId="{3B1E423E-9392-1B46-AF52-0F37283B7D1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4D7BC4B-29DF-6A4A-A5E7-FDC4DDB28494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Situational Ethics/Ethical Relativism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CF1EE77-3404-1142-8CE7-6DD9D8C6D05D}" type="parTrans" cxnId="{CF73B78D-7A5B-8441-A443-51684C1912B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28A3975-C8A2-FD45-A4EF-B41F0D9236A4}" type="sibTrans" cxnId="{CF73B78D-7A5B-8441-A443-51684C1912B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F495336-61B8-9442-8924-542A663BFB59}">
      <dgm:prSet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Tindakan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etis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mencerimkan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norma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sosial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tertentu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C120F94-5153-3B43-BE70-EDFDF85AD59B}" type="parTrans" cxnId="{8A348437-C949-1947-86D2-26A70737DB3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A6B4E50-805C-5D46-A8D1-2BF24E0311E4}" type="sibTrans" cxnId="{8A348437-C949-1947-86D2-26A70737DB3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A36C2AF-938C-254D-B08A-CC46849BA1CA}" type="pres">
      <dgm:prSet presAssocID="{C55A9B8E-BB3F-C744-B744-A9840D1D3E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B612F2-255E-D742-BE8C-3043B9FD0523}" type="pres">
      <dgm:prSet presAssocID="{3958115A-17EE-3146-9716-F28A238E0AD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965F2E-738D-3142-A19B-515DCB04E864}" type="pres">
      <dgm:prSet presAssocID="{3958115A-17EE-3146-9716-F28A238E0AD5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9BAB30-5518-4E4F-9E45-F3A273B5BE4A}" type="pres">
      <dgm:prSet presAssocID="{3F9CD771-3616-684C-A38A-0CE184A24E0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47093-9FA6-9D48-8FB6-66DF885D1748}" type="pres">
      <dgm:prSet presAssocID="{3F9CD771-3616-684C-A38A-0CE184A24E0F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1369C8-B2EC-FB43-B288-C193690D707B}" type="pres">
      <dgm:prSet presAssocID="{44D7BC4B-29DF-6A4A-A5E7-FDC4DDB2849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B3485B-53C9-1F40-9CDB-7E8C3BE08CBB}" type="pres">
      <dgm:prSet presAssocID="{44D7BC4B-29DF-6A4A-A5E7-FDC4DDB28494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73B78D-7A5B-8441-A443-51684C1912BB}" srcId="{C55A9B8E-BB3F-C744-B744-A9840D1D3EA2}" destId="{44D7BC4B-29DF-6A4A-A5E7-FDC4DDB28494}" srcOrd="2" destOrd="0" parTransId="{DCF1EE77-3404-1142-8CE7-6DD9D8C6D05D}" sibTransId="{B28A3975-C8A2-FD45-A4EF-B41F0D9236A4}"/>
    <dgm:cxn modelId="{74A294A4-7F08-A948-962B-22C902F2F7C1}" srcId="{3958115A-17EE-3146-9716-F28A238E0AD5}" destId="{519C1B6D-3DA3-FA43-89F0-2D7E8CFA098C}" srcOrd="0" destOrd="0" parTransId="{29C986F5-EA13-FE40-9488-FF3B3EC6CEC1}" sibTransId="{D9D9F8A3-5A32-634C-9141-A8C0D071A9B6}"/>
    <dgm:cxn modelId="{AE234C1B-A191-2F4B-B584-497EF415751D}" srcId="{C55A9B8E-BB3F-C744-B744-A9840D1D3EA2}" destId="{3958115A-17EE-3146-9716-F28A238E0AD5}" srcOrd="0" destOrd="0" parTransId="{2D43AFBA-73F0-F84E-A2BF-9BDFA64E7A4F}" sibTransId="{B4370422-1AD6-BB40-B55B-405A48245A66}"/>
    <dgm:cxn modelId="{E3C4888D-27C9-AC47-8D46-6A02867AAD82}" type="presOf" srcId="{3958115A-17EE-3146-9716-F28A238E0AD5}" destId="{A1B612F2-255E-D742-BE8C-3043B9FD0523}" srcOrd="0" destOrd="0" presId="urn:microsoft.com/office/officeart/2005/8/layout/vList2"/>
    <dgm:cxn modelId="{7A16EB84-952C-7646-9D9B-12C4545C3C17}" type="presOf" srcId="{44D7BC4B-29DF-6A4A-A5E7-FDC4DDB28494}" destId="{6B1369C8-B2EC-FB43-B288-C193690D707B}" srcOrd="0" destOrd="0" presId="urn:microsoft.com/office/officeart/2005/8/layout/vList2"/>
    <dgm:cxn modelId="{3B1E423E-9392-1B46-AF52-0F37283B7D19}" srcId="{3F9CD771-3616-684C-A38A-0CE184A24E0F}" destId="{AEDE0B42-FD24-A543-97FF-67E9D100DEA3}" srcOrd="0" destOrd="0" parTransId="{FB986529-405D-D246-9C4E-BB1034569E21}" sibTransId="{54359B7E-0DAC-2B45-B8C8-F70CD7E680FB}"/>
    <dgm:cxn modelId="{3DC9112C-D11A-C447-BA3A-47AEF3056871}" type="presOf" srcId="{AEDE0B42-FD24-A543-97FF-67E9D100DEA3}" destId="{24D47093-9FA6-9D48-8FB6-66DF885D1748}" srcOrd="0" destOrd="0" presId="urn:microsoft.com/office/officeart/2005/8/layout/vList2"/>
    <dgm:cxn modelId="{920A2F8A-DE5E-3F4A-937B-B8219F7E2319}" type="presOf" srcId="{C55A9B8E-BB3F-C744-B744-A9840D1D3EA2}" destId="{0A36C2AF-938C-254D-B08A-CC46849BA1CA}" srcOrd="0" destOrd="0" presId="urn:microsoft.com/office/officeart/2005/8/layout/vList2"/>
    <dgm:cxn modelId="{F0611A0A-5A6B-A24A-B4E0-C393CFA4B078}" srcId="{C55A9B8E-BB3F-C744-B744-A9840D1D3EA2}" destId="{3F9CD771-3616-684C-A38A-0CE184A24E0F}" srcOrd="1" destOrd="0" parTransId="{F128536F-69CA-0D46-8765-8295AD08448D}" sibTransId="{092245AF-B7DC-FC4E-B082-1D7F95522300}"/>
    <dgm:cxn modelId="{6D4F944E-AD05-C347-9CE9-4D9718CDF4E2}" type="presOf" srcId="{3F9CD771-3616-684C-A38A-0CE184A24E0F}" destId="{8E9BAB30-5518-4E4F-9E45-F3A273B5BE4A}" srcOrd="0" destOrd="0" presId="urn:microsoft.com/office/officeart/2005/8/layout/vList2"/>
    <dgm:cxn modelId="{B1CAABC2-DBE7-374B-A85E-EE9A0AC3BE21}" type="presOf" srcId="{3F495336-61B8-9442-8924-542A663BFB59}" destId="{CDB3485B-53C9-1F40-9CDB-7E8C3BE08CBB}" srcOrd="0" destOrd="0" presId="urn:microsoft.com/office/officeart/2005/8/layout/vList2"/>
    <dgm:cxn modelId="{EB6744C4-C436-AB48-BF4D-AB5855A8D180}" type="presOf" srcId="{519C1B6D-3DA3-FA43-89F0-2D7E8CFA098C}" destId="{82965F2E-738D-3142-A19B-515DCB04E864}" srcOrd="0" destOrd="0" presId="urn:microsoft.com/office/officeart/2005/8/layout/vList2"/>
    <dgm:cxn modelId="{8A348437-C949-1947-86D2-26A70737DB3E}" srcId="{44D7BC4B-29DF-6A4A-A5E7-FDC4DDB28494}" destId="{3F495336-61B8-9442-8924-542A663BFB59}" srcOrd="0" destOrd="0" parTransId="{CC120F94-5153-3B43-BE70-EDFDF85AD59B}" sibTransId="{FA6B4E50-805C-5D46-A8D1-2BF24E0311E4}"/>
    <dgm:cxn modelId="{29E1CFC9-DFCE-A84A-973F-727D5BA5209B}" type="presParOf" srcId="{0A36C2AF-938C-254D-B08A-CC46849BA1CA}" destId="{A1B612F2-255E-D742-BE8C-3043B9FD0523}" srcOrd="0" destOrd="0" presId="urn:microsoft.com/office/officeart/2005/8/layout/vList2"/>
    <dgm:cxn modelId="{D5C101FC-F77E-4242-9178-F8FA5CF60D32}" type="presParOf" srcId="{0A36C2AF-938C-254D-B08A-CC46849BA1CA}" destId="{82965F2E-738D-3142-A19B-515DCB04E864}" srcOrd="1" destOrd="0" presId="urn:microsoft.com/office/officeart/2005/8/layout/vList2"/>
    <dgm:cxn modelId="{61F10F95-91AA-C64E-A815-27CB74BE983E}" type="presParOf" srcId="{0A36C2AF-938C-254D-B08A-CC46849BA1CA}" destId="{8E9BAB30-5518-4E4F-9E45-F3A273B5BE4A}" srcOrd="2" destOrd="0" presId="urn:microsoft.com/office/officeart/2005/8/layout/vList2"/>
    <dgm:cxn modelId="{9D978D59-469C-6A44-9035-5B277CD6A625}" type="presParOf" srcId="{0A36C2AF-938C-254D-B08A-CC46849BA1CA}" destId="{24D47093-9FA6-9D48-8FB6-66DF885D1748}" srcOrd="3" destOrd="0" presId="urn:microsoft.com/office/officeart/2005/8/layout/vList2"/>
    <dgm:cxn modelId="{01BA7AB8-620B-6E4E-ABBE-C71C1E13D7C6}" type="presParOf" srcId="{0A36C2AF-938C-254D-B08A-CC46849BA1CA}" destId="{6B1369C8-B2EC-FB43-B288-C193690D707B}" srcOrd="4" destOrd="0" presId="urn:microsoft.com/office/officeart/2005/8/layout/vList2"/>
    <dgm:cxn modelId="{74F48FB3-CA82-2549-B694-13D62DD3DF49}" type="presParOf" srcId="{0A36C2AF-938C-254D-B08A-CC46849BA1CA}" destId="{CDB3485B-53C9-1F40-9CDB-7E8C3BE08CBB}" srcOrd="5" destOrd="0" presId="urn:microsoft.com/office/officeart/2005/8/layout/vList2"/>
  </dgm:cxnLst>
  <dgm:bg>
    <a:solidFill>
      <a:srgbClr val="FFFFFF">
        <a:alpha val="80000"/>
      </a:srgb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BD445F-0521-9F46-B2CB-4D5818DF2CA5}" type="doc">
      <dgm:prSet loTypeId="urn:microsoft.com/office/officeart/2005/8/layout/hierarchy1" loCatId="hierarchy" qsTypeId="urn:microsoft.com/office/officeart/2005/8/quickstyle/simple4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858A534E-F21B-6542-8BD0-B5E7D343D8F1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Analyzing the Situation</a:t>
          </a:r>
          <a:endParaRPr lang="en-US" dirty="0">
            <a:latin typeface="Times New Roman"/>
            <a:cs typeface="Times New Roman"/>
          </a:endParaRPr>
        </a:p>
      </dgm:t>
    </dgm:pt>
    <dgm:pt modelId="{6EACD384-AC66-A646-B045-846AFFCC225F}" type="parTrans" cxnId="{B6063C13-699D-8E4B-895E-87BB40B05B9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7868E9F-669C-E14C-9130-E759BCF5CE3B}" type="sibTrans" cxnId="{B6063C13-699D-8E4B-895E-87BB40B05B9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C413B5E-5334-D54F-BE34-732C5D940D56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Basic Question</a:t>
          </a:r>
          <a:endParaRPr lang="en-US" dirty="0">
            <a:latin typeface="Times New Roman"/>
            <a:cs typeface="Times New Roman"/>
          </a:endParaRPr>
        </a:p>
      </dgm:t>
    </dgm:pt>
    <dgm:pt modelId="{DB641033-7927-EB45-8365-46C5CB0B4708}" type="parTrans" cxnId="{188D1C6D-C9B2-9E4E-9CB1-F2B8E5227FA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D6E44B4-FAEB-154C-A1F3-639B02DC48C5}" type="sibTrans" cxnId="{188D1C6D-C9B2-9E4E-9CB1-F2B8E5227FA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817FCBF-46BD-6147-958B-DF3A6DDFCEB1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Expanded Questions</a:t>
          </a:r>
          <a:endParaRPr lang="en-US" dirty="0">
            <a:latin typeface="Times New Roman"/>
            <a:cs typeface="Times New Roman"/>
          </a:endParaRPr>
        </a:p>
      </dgm:t>
    </dgm:pt>
    <dgm:pt modelId="{4EEEE430-CFC2-EB4A-8E74-E6A82A820A30}" type="parTrans" cxnId="{9955807D-6B23-DD42-AC8D-3F31BE985E0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25B7516-AD20-0945-968D-4B83F3507D13}" type="sibTrans" cxnId="{9955807D-6B23-DD42-AC8D-3F31BE985E0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E049421E-BA7B-B14E-BA96-9B582643AFB0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Existing Information</a:t>
          </a:r>
          <a:endParaRPr lang="en-US" dirty="0">
            <a:latin typeface="Times New Roman"/>
            <a:cs typeface="Times New Roman"/>
          </a:endParaRPr>
        </a:p>
      </dgm:t>
    </dgm:pt>
    <dgm:pt modelId="{E9D35459-A782-0F49-962D-005DB6E74BDB}" type="sibTrans" cxnId="{132C3EA6-5ACF-494E-8A70-539EDDA18AE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7A2CCDF-E96A-F64E-9B03-37A08A72E388}" type="parTrans" cxnId="{132C3EA6-5ACF-494E-8A70-539EDDA18AE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BBA6FAC5-059E-DB4A-B0A4-A324BA44F391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Research Program</a:t>
          </a:r>
          <a:endParaRPr lang="en-US" dirty="0">
            <a:latin typeface="Times New Roman"/>
            <a:cs typeface="Times New Roman"/>
          </a:endParaRPr>
        </a:p>
      </dgm:t>
    </dgm:pt>
    <dgm:pt modelId="{2BD6E28B-1CF4-3546-9973-870DD6C4249A}" type="parTrans" cxnId="{E9DD5F58-581D-5244-8B1A-DEF44E55A7A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05BA3B39-2B0E-E942-98F6-A3C4307A0A0A}" type="sibTrans" cxnId="{E9DD5F58-581D-5244-8B1A-DEF44E55A7A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139883B3-69B3-4D43-AE7D-94C2D09B47A9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Research Finding</a:t>
          </a:r>
          <a:endParaRPr lang="en-US" dirty="0">
            <a:latin typeface="Times New Roman"/>
            <a:cs typeface="Times New Roman"/>
          </a:endParaRPr>
        </a:p>
      </dgm:t>
    </dgm:pt>
    <dgm:pt modelId="{2C783ECB-214F-3C4F-86F8-94BC68FDA323}" type="parTrans" cxnId="{882FC571-3292-A94E-B7DA-C0BC3ACD1704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44BA128-1242-F94F-A4F9-B0A575C21109}" type="sibTrans" cxnId="{882FC571-3292-A94E-B7DA-C0BC3ACD1704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593D2F88-E1D5-6B41-AEBB-5DB0D9B7505C}" type="pres">
      <dgm:prSet presAssocID="{C5BD445F-0521-9F46-B2CB-4D5818DF2CA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366B4AF-AC79-9C4F-891A-C27ECAC95264}" type="pres">
      <dgm:prSet presAssocID="{858A534E-F21B-6542-8BD0-B5E7D343D8F1}" presName="hierRoot1" presStyleCnt="0"/>
      <dgm:spPr/>
    </dgm:pt>
    <dgm:pt modelId="{C7EC7EC6-E93C-034A-9247-D8BF553240AE}" type="pres">
      <dgm:prSet presAssocID="{858A534E-F21B-6542-8BD0-B5E7D343D8F1}" presName="composite" presStyleCnt="0"/>
      <dgm:spPr/>
    </dgm:pt>
    <dgm:pt modelId="{21C753CD-4933-B840-BF7B-D3D132596DFA}" type="pres">
      <dgm:prSet presAssocID="{858A534E-F21B-6542-8BD0-B5E7D343D8F1}" presName="background" presStyleLbl="node0" presStyleIdx="0" presStyleCnt="1"/>
      <dgm:spPr/>
    </dgm:pt>
    <dgm:pt modelId="{EB77CC84-8DAF-7447-B916-3787BA0F2DE6}" type="pres">
      <dgm:prSet presAssocID="{858A534E-F21B-6542-8BD0-B5E7D343D8F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CDF873-12A7-BD4F-985F-DF517E937729}" type="pres">
      <dgm:prSet presAssocID="{858A534E-F21B-6542-8BD0-B5E7D343D8F1}" presName="hierChild2" presStyleCnt="0"/>
      <dgm:spPr/>
    </dgm:pt>
    <dgm:pt modelId="{E1C7CADC-9F7E-BB4D-9354-B3D4D145C96A}" type="pres">
      <dgm:prSet presAssocID="{DB641033-7927-EB45-8365-46C5CB0B4708}" presName="Name10" presStyleLbl="parChTrans1D2" presStyleIdx="0" presStyleCnt="2"/>
      <dgm:spPr/>
      <dgm:t>
        <a:bodyPr/>
        <a:lstStyle/>
        <a:p>
          <a:endParaRPr lang="en-US"/>
        </a:p>
      </dgm:t>
    </dgm:pt>
    <dgm:pt modelId="{BC52DF88-73DB-F348-9281-D4CA78C12FF8}" type="pres">
      <dgm:prSet presAssocID="{7C413B5E-5334-D54F-BE34-732C5D940D56}" presName="hierRoot2" presStyleCnt="0"/>
      <dgm:spPr/>
    </dgm:pt>
    <dgm:pt modelId="{F8A0FFA8-402E-0D42-BC34-53A6908060BE}" type="pres">
      <dgm:prSet presAssocID="{7C413B5E-5334-D54F-BE34-732C5D940D56}" presName="composite2" presStyleCnt="0"/>
      <dgm:spPr/>
    </dgm:pt>
    <dgm:pt modelId="{5C7F3E11-DFC8-5143-AB79-DED7F7535339}" type="pres">
      <dgm:prSet presAssocID="{7C413B5E-5334-D54F-BE34-732C5D940D56}" presName="background2" presStyleLbl="node2" presStyleIdx="0" presStyleCnt="2"/>
      <dgm:spPr/>
    </dgm:pt>
    <dgm:pt modelId="{18F4488E-1067-CF4F-B89C-C89643584AC8}" type="pres">
      <dgm:prSet presAssocID="{7C413B5E-5334-D54F-BE34-732C5D940D5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BD360D-8953-0448-ABE2-08DFF3C47D51}" type="pres">
      <dgm:prSet presAssocID="{7C413B5E-5334-D54F-BE34-732C5D940D56}" presName="hierChild3" presStyleCnt="0"/>
      <dgm:spPr/>
    </dgm:pt>
    <dgm:pt modelId="{CDB71B9A-4E31-1B4D-829D-D2EDD4740878}" type="pres">
      <dgm:prSet presAssocID="{4EEEE430-CFC2-EB4A-8E74-E6A82A820A30}" presName="Name10" presStyleLbl="parChTrans1D2" presStyleIdx="1" presStyleCnt="2"/>
      <dgm:spPr/>
      <dgm:t>
        <a:bodyPr/>
        <a:lstStyle/>
        <a:p>
          <a:endParaRPr lang="en-US"/>
        </a:p>
      </dgm:t>
    </dgm:pt>
    <dgm:pt modelId="{3F1C7C5D-CBBB-A740-A45D-BBBDB354D865}" type="pres">
      <dgm:prSet presAssocID="{C817FCBF-46BD-6147-958B-DF3A6DDFCEB1}" presName="hierRoot2" presStyleCnt="0"/>
      <dgm:spPr/>
    </dgm:pt>
    <dgm:pt modelId="{1F2A47AD-E55E-164E-9BBE-494E4BE01F82}" type="pres">
      <dgm:prSet presAssocID="{C817FCBF-46BD-6147-958B-DF3A6DDFCEB1}" presName="composite2" presStyleCnt="0"/>
      <dgm:spPr/>
    </dgm:pt>
    <dgm:pt modelId="{005D7CA0-1216-714F-B71E-D21DE401F04A}" type="pres">
      <dgm:prSet presAssocID="{C817FCBF-46BD-6147-958B-DF3A6DDFCEB1}" presName="background2" presStyleLbl="node2" presStyleIdx="1" presStyleCnt="2"/>
      <dgm:spPr/>
    </dgm:pt>
    <dgm:pt modelId="{2B51DD40-4E72-5844-B07B-BEA8A9DC7CD7}" type="pres">
      <dgm:prSet presAssocID="{C817FCBF-46BD-6147-958B-DF3A6DDFCEB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BD75A5-3365-374D-A999-D4C6E35D85C0}" type="pres">
      <dgm:prSet presAssocID="{C817FCBF-46BD-6147-958B-DF3A6DDFCEB1}" presName="hierChild3" presStyleCnt="0"/>
      <dgm:spPr/>
    </dgm:pt>
    <dgm:pt modelId="{1E85045A-E0F4-7543-9043-22D3DF42BDF6}" type="pres">
      <dgm:prSet presAssocID="{F7A2CCDF-E96A-F64E-9B03-37A08A72E388}" presName="Name17" presStyleLbl="parChTrans1D3" presStyleIdx="0" presStyleCnt="3"/>
      <dgm:spPr/>
      <dgm:t>
        <a:bodyPr/>
        <a:lstStyle/>
        <a:p>
          <a:endParaRPr lang="en-US"/>
        </a:p>
      </dgm:t>
    </dgm:pt>
    <dgm:pt modelId="{EF188D53-5302-DE48-9954-17B25AAFF640}" type="pres">
      <dgm:prSet presAssocID="{E049421E-BA7B-B14E-BA96-9B582643AFB0}" presName="hierRoot3" presStyleCnt="0"/>
      <dgm:spPr/>
    </dgm:pt>
    <dgm:pt modelId="{8C41DB15-F200-BA42-B408-969066763E03}" type="pres">
      <dgm:prSet presAssocID="{E049421E-BA7B-B14E-BA96-9B582643AFB0}" presName="composite3" presStyleCnt="0"/>
      <dgm:spPr/>
    </dgm:pt>
    <dgm:pt modelId="{38AD59FD-0093-4447-870E-5087E5872DA7}" type="pres">
      <dgm:prSet presAssocID="{E049421E-BA7B-B14E-BA96-9B582643AFB0}" presName="background3" presStyleLbl="node3" presStyleIdx="0" presStyleCnt="3"/>
      <dgm:spPr/>
    </dgm:pt>
    <dgm:pt modelId="{29FCD34D-AA3B-7A4D-BFC0-797BA391FFB5}" type="pres">
      <dgm:prSet presAssocID="{E049421E-BA7B-B14E-BA96-9B582643AFB0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0171D8-078D-284F-8353-7120C4CBDE55}" type="pres">
      <dgm:prSet presAssocID="{E049421E-BA7B-B14E-BA96-9B582643AFB0}" presName="hierChild4" presStyleCnt="0"/>
      <dgm:spPr/>
    </dgm:pt>
    <dgm:pt modelId="{8534535A-082E-F345-9BC7-15E0C737EB97}" type="pres">
      <dgm:prSet presAssocID="{2BD6E28B-1CF4-3546-9973-870DD6C4249A}" presName="Name17" presStyleLbl="parChTrans1D3" presStyleIdx="1" presStyleCnt="3"/>
      <dgm:spPr/>
      <dgm:t>
        <a:bodyPr/>
        <a:lstStyle/>
        <a:p>
          <a:endParaRPr lang="en-US"/>
        </a:p>
      </dgm:t>
    </dgm:pt>
    <dgm:pt modelId="{78D9B0EC-5A9F-A94C-B3D9-70071AC99D6E}" type="pres">
      <dgm:prSet presAssocID="{BBA6FAC5-059E-DB4A-B0A4-A324BA44F391}" presName="hierRoot3" presStyleCnt="0"/>
      <dgm:spPr/>
    </dgm:pt>
    <dgm:pt modelId="{4A2B500C-78FE-B24D-8CB5-C4FE8B3A33FF}" type="pres">
      <dgm:prSet presAssocID="{BBA6FAC5-059E-DB4A-B0A4-A324BA44F391}" presName="composite3" presStyleCnt="0"/>
      <dgm:spPr/>
    </dgm:pt>
    <dgm:pt modelId="{753E53A9-B973-2744-8B9D-BBCBDC9ADD6A}" type="pres">
      <dgm:prSet presAssocID="{BBA6FAC5-059E-DB4A-B0A4-A324BA44F391}" presName="background3" presStyleLbl="node3" presStyleIdx="1" presStyleCnt="3"/>
      <dgm:spPr/>
    </dgm:pt>
    <dgm:pt modelId="{DD7B39E2-C37D-F446-B876-9AB0F72E6510}" type="pres">
      <dgm:prSet presAssocID="{BBA6FAC5-059E-DB4A-B0A4-A324BA44F391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515F98-04E6-AE4F-B954-22241476AD44}" type="pres">
      <dgm:prSet presAssocID="{BBA6FAC5-059E-DB4A-B0A4-A324BA44F391}" presName="hierChild4" presStyleCnt="0"/>
      <dgm:spPr/>
    </dgm:pt>
    <dgm:pt modelId="{809962AE-FB8D-114D-96CF-2F032A86619C}" type="pres">
      <dgm:prSet presAssocID="{2C783ECB-214F-3C4F-86F8-94BC68FDA323}" presName="Name17" presStyleLbl="parChTrans1D3" presStyleIdx="2" presStyleCnt="3"/>
      <dgm:spPr/>
      <dgm:t>
        <a:bodyPr/>
        <a:lstStyle/>
        <a:p>
          <a:endParaRPr lang="en-US"/>
        </a:p>
      </dgm:t>
    </dgm:pt>
    <dgm:pt modelId="{23DF76AF-6DA0-964A-800A-60F9F0CB36E9}" type="pres">
      <dgm:prSet presAssocID="{139883B3-69B3-4D43-AE7D-94C2D09B47A9}" presName="hierRoot3" presStyleCnt="0"/>
      <dgm:spPr/>
    </dgm:pt>
    <dgm:pt modelId="{7B250BDF-3280-FB47-A824-7D88D8865D85}" type="pres">
      <dgm:prSet presAssocID="{139883B3-69B3-4D43-AE7D-94C2D09B47A9}" presName="composite3" presStyleCnt="0"/>
      <dgm:spPr/>
    </dgm:pt>
    <dgm:pt modelId="{4B3B2B9F-6AE6-B044-BE4B-8E8B13394930}" type="pres">
      <dgm:prSet presAssocID="{139883B3-69B3-4D43-AE7D-94C2D09B47A9}" presName="background3" presStyleLbl="node3" presStyleIdx="2" presStyleCnt="3"/>
      <dgm:spPr/>
    </dgm:pt>
    <dgm:pt modelId="{B3B83899-8149-674A-AA88-698FCA4FEEA5}" type="pres">
      <dgm:prSet presAssocID="{139883B3-69B3-4D43-AE7D-94C2D09B47A9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6DFE28-82C1-6F41-8DD3-7E57BAE9B964}" type="pres">
      <dgm:prSet presAssocID="{139883B3-69B3-4D43-AE7D-94C2D09B47A9}" presName="hierChild4" presStyleCnt="0"/>
      <dgm:spPr/>
    </dgm:pt>
  </dgm:ptLst>
  <dgm:cxnLst>
    <dgm:cxn modelId="{7FFDE1B9-F584-F14C-AAB1-BC40CE155BFE}" type="presOf" srcId="{E049421E-BA7B-B14E-BA96-9B582643AFB0}" destId="{29FCD34D-AA3B-7A4D-BFC0-797BA391FFB5}" srcOrd="0" destOrd="0" presId="urn:microsoft.com/office/officeart/2005/8/layout/hierarchy1"/>
    <dgm:cxn modelId="{882FC571-3292-A94E-B7DA-C0BC3ACD1704}" srcId="{C817FCBF-46BD-6147-958B-DF3A6DDFCEB1}" destId="{139883B3-69B3-4D43-AE7D-94C2D09B47A9}" srcOrd="2" destOrd="0" parTransId="{2C783ECB-214F-3C4F-86F8-94BC68FDA323}" sibTransId="{744BA128-1242-F94F-A4F9-B0A575C21109}"/>
    <dgm:cxn modelId="{20B64D79-BA46-0A41-BC1A-7C53EFDBEF2A}" type="presOf" srcId="{DB641033-7927-EB45-8365-46C5CB0B4708}" destId="{E1C7CADC-9F7E-BB4D-9354-B3D4D145C96A}" srcOrd="0" destOrd="0" presId="urn:microsoft.com/office/officeart/2005/8/layout/hierarchy1"/>
    <dgm:cxn modelId="{555EB53C-5466-F347-9112-FABF3F82F36F}" type="presOf" srcId="{BBA6FAC5-059E-DB4A-B0A4-A324BA44F391}" destId="{DD7B39E2-C37D-F446-B876-9AB0F72E6510}" srcOrd="0" destOrd="0" presId="urn:microsoft.com/office/officeart/2005/8/layout/hierarchy1"/>
    <dgm:cxn modelId="{64A598DA-5E18-854E-B76D-DB0F42D94C08}" type="presOf" srcId="{F7A2CCDF-E96A-F64E-9B03-37A08A72E388}" destId="{1E85045A-E0F4-7543-9043-22D3DF42BDF6}" srcOrd="0" destOrd="0" presId="urn:microsoft.com/office/officeart/2005/8/layout/hierarchy1"/>
    <dgm:cxn modelId="{E9DD5F58-581D-5244-8B1A-DEF44E55A7A8}" srcId="{C817FCBF-46BD-6147-958B-DF3A6DDFCEB1}" destId="{BBA6FAC5-059E-DB4A-B0A4-A324BA44F391}" srcOrd="1" destOrd="0" parTransId="{2BD6E28B-1CF4-3546-9973-870DD6C4249A}" sibTransId="{05BA3B39-2B0E-E942-98F6-A3C4307A0A0A}"/>
    <dgm:cxn modelId="{B6063C13-699D-8E4B-895E-87BB40B05B9B}" srcId="{C5BD445F-0521-9F46-B2CB-4D5818DF2CA5}" destId="{858A534E-F21B-6542-8BD0-B5E7D343D8F1}" srcOrd="0" destOrd="0" parTransId="{6EACD384-AC66-A646-B045-846AFFCC225F}" sibTransId="{97868E9F-669C-E14C-9130-E759BCF5CE3B}"/>
    <dgm:cxn modelId="{D50A1FDA-681B-EF4D-91F3-EAC7BD090C72}" type="presOf" srcId="{858A534E-F21B-6542-8BD0-B5E7D343D8F1}" destId="{EB77CC84-8DAF-7447-B916-3787BA0F2DE6}" srcOrd="0" destOrd="0" presId="urn:microsoft.com/office/officeart/2005/8/layout/hierarchy1"/>
    <dgm:cxn modelId="{C10A072B-DC61-314E-963C-98BCA113D049}" type="presOf" srcId="{C5BD445F-0521-9F46-B2CB-4D5818DF2CA5}" destId="{593D2F88-E1D5-6B41-AEBB-5DB0D9B7505C}" srcOrd="0" destOrd="0" presId="urn:microsoft.com/office/officeart/2005/8/layout/hierarchy1"/>
    <dgm:cxn modelId="{132C3EA6-5ACF-494E-8A70-539EDDA18AE8}" srcId="{C817FCBF-46BD-6147-958B-DF3A6DDFCEB1}" destId="{E049421E-BA7B-B14E-BA96-9B582643AFB0}" srcOrd="0" destOrd="0" parTransId="{F7A2CCDF-E96A-F64E-9B03-37A08A72E388}" sibTransId="{E9D35459-A782-0F49-962D-005DB6E74BDB}"/>
    <dgm:cxn modelId="{F702418C-A802-274C-BF38-65C0EB343289}" type="presOf" srcId="{4EEEE430-CFC2-EB4A-8E74-E6A82A820A30}" destId="{CDB71B9A-4E31-1B4D-829D-D2EDD4740878}" srcOrd="0" destOrd="0" presId="urn:microsoft.com/office/officeart/2005/8/layout/hierarchy1"/>
    <dgm:cxn modelId="{595A8ADE-34CC-904B-B1C0-74482F16CC5F}" type="presOf" srcId="{2C783ECB-214F-3C4F-86F8-94BC68FDA323}" destId="{809962AE-FB8D-114D-96CF-2F032A86619C}" srcOrd="0" destOrd="0" presId="urn:microsoft.com/office/officeart/2005/8/layout/hierarchy1"/>
    <dgm:cxn modelId="{188D1C6D-C9B2-9E4E-9CB1-F2B8E5227FAA}" srcId="{858A534E-F21B-6542-8BD0-B5E7D343D8F1}" destId="{7C413B5E-5334-D54F-BE34-732C5D940D56}" srcOrd="0" destOrd="0" parTransId="{DB641033-7927-EB45-8365-46C5CB0B4708}" sibTransId="{CD6E44B4-FAEB-154C-A1F3-639B02DC48C5}"/>
    <dgm:cxn modelId="{9955807D-6B23-DD42-AC8D-3F31BE985E0D}" srcId="{858A534E-F21B-6542-8BD0-B5E7D343D8F1}" destId="{C817FCBF-46BD-6147-958B-DF3A6DDFCEB1}" srcOrd="1" destOrd="0" parTransId="{4EEEE430-CFC2-EB4A-8E74-E6A82A820A30}" sibTransId="{C25B7516-AD20-0945-968D-4B83F3507D13}"/>
    <dgm:cxn modelId="{34B3DFD1-004D-E04D-BC1F-E4438573C07C}" type="presOf" srcId="{2BD6E28B-1CF4-3546-9973-870DD6C4249A}" destId="{8534535A-082E-F345-9BC7-15E0C737EB97}" srcOrd="0" destOrd="0" presId="urn:microsoft.com/office/officeart/2005/8/layout/hierarchy1"/>
    <dgm:cxn modelId="{86DA2B95-F3E9-414D-90D7-43901DF49E3D}" type="presOf" srcId="{C817FCBF-46BD-6147-958B-DF3A6DDFCEB1}" destId="{2B51DD40-4E72-5844-B07B-BEA8A9DC7CD7}" srcOrd="0" destOrd="0" presId="urn:microsoft.com/office/officeart/2005/8/layout/hierarchy1"/>
    <dgm:cxn modelId="{6EABC1DE-BC3A-AF48-B7D0-2A9082D9ACA5}" type="presOf" srcId="{139883B3-69B3-4D43-AE7D-94C2D09B47A9}" destId="{B3B83899-8149-674A-AA88-698FCA4FEEA5}" srcOrd="0" destOrd="0" presId="urn:microsoft.com/office/officeart/2005/8/layout/hierarchy1"/>
    <dgm:cxn modelId="{5C93547E-3E41-F94C-91D7-53190EEBEFD5}" type="presOf" srcId="{7C413B5E-5334-D54F-BE34-732C5D940D56}" destId="{18F4488E-1067-CF4F-B89C-C89643584AC8}" srcOrd="0" destOrd="0" presId="urn:microsoft.com/office/officeart/2005/8/layout/hierarchy1"/>
    <dgm:cxn modelId="{7861216B-6CF6-654E-B0C2-7C1AA30D11DA}" type="presParOf" srcId="{593D2F88-E1D5-6B41-AEBB-5DB0D9B7505C}" destId="{B366B4AF-AC79-9C4F-891A-C27ECAC95264}" srcOrd="0" destOrd="0" presId="urn:microsoft.com/office/officeart/2005/8/layout/hierarchy1"/>
    <dgm:cxn modelId="{D0325FC5-77A6-EC4E-94A3-95DF60F04603}" type="presParOf" srcId="{B366B4AF-AC79-9C4F-891A-C27ECAC95264}" destId="{C7EC7EC6-E93C-034A-9247-D8BF553240AE}" srcOrd="0" destOrd="0" presId="urn:microsoft.com/office/officeart/2005/8/layout/hierarchy1"/>
    <dgm:cxn modelId="{B1387B31-05DE-AA4F-AF5C-3BC07E1163F8}" type="presParOf" srcId="{C7EC7EC6-E93C-034A-9247-D8BF553240AE}" destId="{21C753CD-4933-B840-BF7B-D3D132596DFA}" srcOrd="0" destOrd="0" presId="urn:microsoft.com/office/officeart/2005/8/layout/hierarchy1"/>
    <dgm:cxn modelId="{CE8C3391-07A0-2E48-B8B6-33DBCD8DE57C}" type="presParOf" srcId="{C7EC7EC6-E93C-034A-9247-D8BF553240AE}" destId="{EB77CC84-8DAF-7447-B916-3787BA0F2DE6}" srcOrd="1" destOrd="0" presId="urn:microsoft.com/office/officeart/2005/8/layout/hierarchy1"/>
    <dgm:cxn modelId="{F3E738B2-52C6-2B4A-A0EA-E3453F556DD0}" type="presParOf" srcId="{B366B4AF-AC79-9C4F-891A-C27ECAC95264}" destId="{13CDF873-12A7-BD4F-985F-DF517E937729}" srcOrd="1" destOrd="0" presId="urn:microsoft.com/office/officeart/2005/8/layout/hierarchy1"/>
    <dgm:cxn modelId="{4B6748CA-1F26-584E-8F5F-84B3E880D5ED}" type="presParOf" srcId="{13CDF873-12A7-BD4F-985F-DF517E937729}" destId="{E1C7CADC-9F7E-BB4D-9354-B3D4D145C96A}" srcOrd="0" destOrd="0" presId="urn:microsoft.com/office/officeart/2005/8/layout/hierarchy1"/>
    <dgm:cxn modelId="{FCBB01C3-6A5B-4D47-B36B-B425EEE2BB2D}" type="presParOf" srcId="{13CDF873-12A7-BD4F-985F-DF517E937729}" destId="{BC52DF88-73DB-F348-9281-D4CA78C12FF8}" srcOrd="1" destOrd="0" presId="urn:microsoft.com/office/officeart/2005/8/layout/hierarchy1"/>
    <dgm:cxn modelId="{52FA27F7-F1EF-7B49-97FF-B5DCC984F210}" type="presParOf" srcId="{BC52DF88-73DB-F348-9281-D4CA78C12FF8}" destId="{F8A0FFA8-402E-0D42-BC34-53A6908060BE}" srcOrd="0" destOrd="0" presId="urn:microsoft.com/office/officeart/2005/8/layout/hierarchy1"/>
    <dgm:cxn modelId="{F9F34C96-53DF-7E4E-95F9-B5DF8E7BFA33}" type="presParOf" srcId="{F8A0FFA8-402E-0D42-BC34-53A6908060BE}" destId="{5C7F3E11-DFC8-5143-AB79-DED7F7535339}" srcOrd="0" destOrd="0" presId="urn:microsoft.com/office/officeart/2005/8/layout/hierarchy1"/>
    <dgm:cxn modelId="{627938E1-FF52-A345-BB61-D631BCA8F52D}" type="presParOf" srcId="{F8A0FFA8-402E-0D42-BC34-53A6908060BE}" destId="{18F4488E-1067-CF4F-B89C-C89643584AC8}" srcOrd="1" destOrd="0" presId="urn:microsoft.com/office/officeart/2005/8/layout/hierarchy1"/>
    <dgm:cxn modelId="{985F2B43-4297-AB47-879D-20381AB38E1B}" type="presParOf" srcId="{BC52DF88-73DB-F348-9281-D4CA78C12FF8}" destId="{A8BD360D-8953-0448-ABE2-08DFF3C47D51}" srcOrd="1" destOrd="0" presId="urn:microsoft.com/office/officeart/2005/8/layout/hierarchy1"/>
    <dgm:cxn modelId="{77811285-4FE4-F240-9EAC-1D20B9FE8726}" type="presParOf" srcId="{13CDF873-12A7-BD4F-985F-DF517E937729}" destId="{CDB71B9A-4E31-1B4D-829D-D2EDD4740878}" srcOrd="2" destOrd="0" presId="urn:microsoft.com/office/officeart/2005/8/layout/hierarchy1"/>
    <dgm:cxn modelId="{5C8B23C6-7A1E-6C40-9458-79494B5A151F}" type="presParOf" srcId="{13CDF873-12A7-BD4F-985F-DF517E937729}" destId="{3F1C7C5D-CBBB-A740-A45D-BBBDB354D865}" srcOrd="3" destOrd="0" presId="urn:microsoft.com/office/officeart/2005/8/layout/hierarchy1"/>
    <dgm:cxn modelId="{497745A2-B1DA-AD47-AABC-1D1DA10FBE75}" type="presParOf" srcId="{3F1C7C5D-CBBB-A740-A45D-BBBDB354D865}" destId="{1F2A47AD-E55E-164E-9BBE-494E4BE01F82}" srcOrd="0" destOrd="0" presId="urn:microsoft.com/office/officeart/2005/8/layout/hierarchy1"/>
    <dgm:cxn modelId="{C775047E-0D11-2A4A-8676-051202B98E64}" type="presParOf" srcId="{1F2A47AD-E55E-164E-9BBE-494E4BE01F82}" destId="{005D7CA0-1216-714F-B71E-D21DE401F04A}" srcOrd="0" destOrd="0" presId="urn:microsoft.com/office/officeart/2005/8/layout/hierarchy1"/>
    <dgm:cxn modelId="{C16D3239-7B13-4742-992F-4E2C7DE3758F}" type="presParOf" srcId="{1F2A47AD-E55E-164E-9BBE-494E4BE01F82}" destId="{2B51DD40-4E72-5844-B07B-BEA8A9DC7CD7}" srcOrd="1" destOrd="0" presId="urn:microsoft.com/office/officeart/2005/8/layout/hierarchy1"/>
    <dgm:cxn modelId="{49BA6180-C4C9-8547-BB85-541F8FFFB6A1}" type="presParOf" srcId="{3F1C7C5D-CBBB-A740-A45D-BBBDB354D865}" destId="{EDBD75A5-3365-374D-A999-D4C6E35D85C0}" srcOrd="1" destOrd="0" presId="urn:microsoft.com/office/officeart/2005/8/layout/hierarchy1"/>
    <dgm:cxn modelId="{34F49965-E5EC-D848-8DBC-5557D2A513C1}" type="presParOf" srcId="{EDBD75A5-3365-374D-A999-D4C6E35D85C0}" destId="{1E85045A-E0F4-7543-9043-22D3DF42BDF6}" srcOrd="0" destOrd="0" presId="urn:microsoft.com/office/officeart/2005/8/layout/hierarchy1"/>
    <dgm:cxn modelId="{1B7EE92D-833D-DF43-9313-1B65F7C76FC1}" type="presParOf" srcId="{EDBD75A5-3365-374D-A999-D4C6E35D85C0}" destId="{EF188D53-5302-DE48-9954-17B25AAFF640}" srcOrd="1" destOrd="0" presId="urn:microsoft.com/office/officeart/2005/8/layout/hierarchy1"/>
    <dgm:cxn modelId="{71321361-AE14-C442-9C2F-B2722F358827}" type="presParOf" srcId="{EF188D53-5302-DE48-9954-17B25AAFF640}" destId="{8C41DB15-F200-BA42-B408-969066763E03}" srcOrd="0" destOrd="0" presId="urn:microsoft.com/office/officeart/2005/8/layout/hierarchy1"/>
    <dgm:cxn modelId="{73D72F19-20CC-5C49-A66A-249380CA0E1A}" type="presParOf" srcId="{8C41DB15-F200-BA42-B408-969066763E03}" destId="{38AD59FD-0093-4447-870E-5087E5872DA7}" srcOrd="0" destOrd="0" presId="urn:microsoft.com/office/officeart/2005/8/layout/hierarchy1"/>
    <dgm:cxn modelId="{AEFEC155-2910-CB44-97FC-A64386E175F1}" type="presParOf" srcId="{8C41DB15-F200-BA42-B408-969066763E03}" destId="{29FCD34D-AA3B-7A4D-BFC0-797BA391FFB5}" srcOrd="1" destOrd="0" presId="urn:microsoft.com/office/officeart/2005/8/layout/hierarchy1"/>
    <dgm:cxn modelId="{B8BAD0E1-4D56-5945-A1A3-F2380FACC16E}" type="presParOf" srcId="{EF188D53-5302-DE48-9954-17B25AAFF640}" destId="{2A0171D8-078D-284F-8353-7120C4CBDE55}" srcOrd="1" destOrd="0" presId="urn:microsoft.com/office/officeart/2005/8/layout/hierarchy1"/>
    <dgm:cxn modelId="{D4EF0DB8-03C2-C448-BA77-C75FB661F965}" type="presParOf" srcId="{EDBD75A5-3365-374D-A999-D4C6E35D85C0}" destId="{8534535A-082E-F345-9BC7-15E0C737EB97}" srcOrd="2" destOrd="0" presId="urn:microsoft.com/office/officeart/2005/8/layout/hierarchy1"/>
    <dgm:cxn modelId="{55F01CE8-1A70-F14B-8E0E-91D5892BE92C}" type="presParOf" srcId="{EDBD75A5-3365-374D-A999-D4C6E35D85C0}" destId="{78D9B0EC-5A9F-A94C-B3D9-70071AC99D6E}" srcOrd="3" destOrd="0" presId="urn:microsoft.com/office/officeart/2005/8/layout/hierarchy1"/>
    <dgm:cxn modelId="{05414746-9887-7E48-B777-29A1B842FA59}" type="presParOf" srcId="{78D9B0EC-5A9F-A94C-B3D9-70071AC99D6E}" destId="{4A2B500C-78FE-B24D-8CB5-C4FE8B3A33FF}" srcOrd="0" destOrd="0" presId="urn:microsoft.com/office/officeart/2005/8/layout/hierarchy1"/>
    <dgm:cxn modelId="{733A5D0D-4B35-9940-8824-9DF4D348A603}" type="presParOf" srcId="{4A2B500C-78FE-B24D-8CB5-C4FE8B3A33FF}" destId="{753E53A9-B973-2744-8B9D-BBCBDC9ADD6A}" srcOrd="0" destOrd="0" presId="urn:microsoft.com/office/officeart/2005/8/layout/hierarchy1"/>
    <dgm:cxn modelId="{53717AF4-A806-0244-AE58-7D8C99CE2A2B}" type="presParOf" srcId="{4A2B500C-78FE-B24D-8CB5-C4FE8B3A33FF}" destId="{DD7B39E2-C37D-F446-B876-9AB0F72E6510}" srcOrd="1" destOrd="0" presId="urn:microsoft.com/office/officeart/2005/8/layout/hierarchy1"/>
    <dgm:cxn modelId="{38FE18B6-2A5C-CF4F-B35D-0950DE945593}" type="presParOf" srcId="{78D9B0EC-5A9F-A94C-B3D9-70071AC99D6E}" destId="{30515F98-04E6-AE4F-B954-22241476AD44}" srcOrd="1" destOrd="0" presId="urn:microsoft.com/office/officeart/2005/8/layout/hierarchy1"/>
    <dgm:cxn modelId="{6BAA7913-BCB3-0947-846B-55287FCB6ECA}" type="presParOf" srcId="{EDBD75A5-3365-374D-A999-D4C6E35D85C0}" destId="{809962AE-FB8D-114D-96CF-2F032A86619C}" srcOrd="4" destOrd="0" presId="urn:microsoft.com/office/officeart/2005/8/layout/hierarchy1"/>
    <dgm:cxn modelId="{89B3E20F-9DD5-4E44-8A58-9468A5C45210}" type="presParOf" srcId="{EDBD75A5-3365-374D-A999-D4C6E35D85C0}" destId="{23DF76AF-6DA0-964A-800A-60F9F0CB36E9}" srcOrd="5" destOrd="0" presId="urn:microsoft.com/office/officeart/2005/8/layout/hierarchy1"/>
    <dgm:cxn modelId="{7CDDE5AC-F96E-9547-A1C2-B73ADFD89674}" type="presParOf" srcId="{23DF76AF-6DA0-964A-800A-60F9F0CB36E9}" destId="{7B250BDF-3280-FB47-A824-7D88D8865D85}" srcOrd="0" destOrd="0" presId="urn:microsoft.com/office/officeart/2005/8/layout/hierarchy1"/>
    <dgm:cxn modelId="{3BFF3E12-7063-954B-9E9A-ABE857FCB3CF}" type="presParOf" srcId="{7B250BDF-3280-FB47-A824-7D88D8865D85}" destId="{4B3B2B9F-6AE6-B044-BE4B-8E8B13394930}" srcOrd="0" destOrd="0" presId="urn:microsoft.com/office/officeart/2005/8/layout/hierarchy1"/>
    <dgm:cxn modelId="{58E0BB61-CE32-5547-915C-A49D8C196D76}" type="presParOf" srcId="{7B250BDF-3280-FB47-A824-7D88D8865D85}" destId="{B3B83899-8149-674A-AA88-698FCA4FEEA5}" srcOrd="1" destOrd="0" presId="urn:microsoft.com/office/officeart/2005/8/layout/hierarchy1"/>
    <dgm:cxn modelId="{6A6C86CC-1542-C14B-8441-995B272C9E37}" type="presParOf" srcId="{23DF76AF-6DA0-964A-800A-60F9F0CB36E9}" destId="{C26DFE28-82C1-6F41-8DD3-7E57BAE9B96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D19CD3-5D83-8F49-A8E3-56AB5A5197C3}">
      <dsp:nvSpPr>
        <dsp:cNvPr id="0" name=""/>
        <dsp:cNvSpPr/>
      </dsp:nvSpPr>
      <dsp:spPr>
        <a:xfrm>
          <a:off x="0" y="590427"/>
          <a:ext cx="2208756" cy="1325253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Public Relations Situations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rgbClr val="000000"/>
              </a:solidFill>
              <a:latin typeface="Times New Roman"/>
              <a:cs typeface="Times New Roman"/>
            </a:rPr>
            <a:t>Learning from Research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rgbClr val="000000"/>
              </a:solidFill>
              <a:latin typeface="Times New Roman"/>
              <a:cs typeface="Times New Roman"/>
            </a:rPr>
            <a:t>Obstacles into Opportunity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rgbClr val="000000"/>
              </a:solidFill>
              <a:latin typeface="Times New Roman"/>
              <a:cs typeface="Times New Roman"/>
            </a:rPr>
            <a:t>Finding Consensus</a:t>
          </a:r>
        </a:p>
      </dsp:txBody>
      <dsp:txXfrm>
        <a:off x="0" y="590427"/>
        <a:ext cx="2208756" cy="1325253"/>
      </dsp:txXfrm>
    </dsp:sp>
    <dsp:sp modelId="{AE7808AD-3917-BD42-BCB4-B210E45ADD62}">
      <dsp:nvSpPr>
        <dsp:cNvPr id="0" name=""/>
        <dsp:cNvSpPr/>
      </dsp:nvSpPr>
      <dsp:spPr>
        <a:xfrm>
          <a:off x="2429631" y="590427"/>
          <a:ext cx="2208756" cy="1325253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4666"/>
                <a:satOff val="-284"/>
                <a:lumOff val="1597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50000"/>
                <a:hueOff val="4666"/>
                <a:satOff val="-284"/>
                <a:lumOff val="1597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Issues Management</a:t>
          </a:r>
          <a:endParaRPr lang="en-US" sz="1700" kern="1200" dirty="0">
            <a:solidFill>
              <a:srgbClr val="000000"/>
            </a:solidFill>
          </a:endParaRPr>
        </a:p>
      </dsp:txBody>
      <dsp:txXfrm>
        <a:off x="2429631" y="590427"/>
        <a:ext cx="2208756" cy="1325253"/>
      </dsp:txXfrm>
    </dsp:sp>
    <dsp:sp modelId="{F441ED3B-83CA-1E4A-8139-1FAE09E76E02}">
      <dsp:nvSpPr>
        <dsp:cNvPr id="0" name=""/>
        <dsp:cNvSpPr/>
      </dsp:nvSpPr>
      <dsp:spPr>
        <a:xfrm>
          <a:off x="4859263" y="590427"/>
          <a:ext cx="2208756" cy="1325253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9331"/>
                <a:satOff val="-567"/>
                <a:lumOff val="3195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50000"/>
                <a:hueOff val="9331"/>
                <a:satOff val="-567"/>
                <a:lumOff val="3195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Risk Management</a:t>
          </a:r>
          <a:endParaRPr lang="en-US" sz="1700" kern="1200" dirty="0">
            <a:solidFill>
              <a:srgbClr val="000000"/>
            </a:solidFill>
          </a:endParaRPr>
        </a:p>
      </dsp:txBody>
      <dsp:txXfrm>
        <a:off x="4859263" y="590427"/>
        <a:ext cx="2208756" cy="1325253"/>
      </dsp:txXfrm>
    </dsp:sp>
    <dsp:sp modelId="{46E5556F-1C9E-D249-8A4A-577566DE8ED0}">
      <dsp:nvSpPr>
        <dsp:cNvPr id="0" name=""/>
        <dsp:cNvSpPr/>
      </dsp:nvSpPr>
      <dsp:spPr>
        <a:xfrm>
          <a:off x="1214815" y="2136556"/>
          <a:ext cx="2208756" cy="1325253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9331"/>
                <a:satOff val="-567"/>
                <a:lumOff val="3195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50000"/>
                <a:hueOff val="9331"/>
                <a:satOff val="-567"/>
                <a:lumOff val="3195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>
              <a:solidFill>
                <a:srgbClr val="000000"/>
              </a:solidFill>
              <a:latin typeface="Times New Roman"/>
              <a:cs typeface="Times New Roman"/>
            </a:rPr>
            <a:t>Crisis Management</a:t>
          </a:r>
          <a:endParaRPr lang="en-US" sz="1700" kern="1200" dirty="0" smtClean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1214815" y="2136556"/>
        <a:ext cx="2208756" cy="1325253"/>
      </dsp:txXfrm>
    </dsp:sp>
    <dsp:sp modelId="{9BC439B6-23A2-6940-B150-3B72DCC1A54A}">
      <dsp:nvSpPr>
        <dsp:cNvPr id="0" name=""/>
        <dsp:cNvSpPr/>
      </dsp:nvSpPr>
      <dsp:spPr>
        <a:xfrm>
          <a:off x="3644447" y="2136556"/>
          <a:ext cx="2208756" cy="1325253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4666"/>
                <a:satOff val="-284"/>
                <a:lumOff val="1597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50000"/>
                <a:hueOff val="4666"/>
                <a:satOff val="-284"/>
                <a:lumOff val="1597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>
              <a:solidFill>
                <a:srgbClr val="000000"/>
              </a:solidFill>
              <a:latin typeface="Times New Roman"/>
              <a:cs typeface="Times New Roman"/>
            </a:rPr>
            <a:t>Public Relations And Ethics</a:t>
          </a:r>
          <a:endParaRPr lang="en-US" sz="1700" kern="1200" dirty="0" smtClean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3644447" y="2136556"/>
        <a:ext cx="2208756" cy="132525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CFAEF0-841E-0D4D-804D-DD45935196A5}">
      <dsp:nvSpPr>
        <dsp:cNvPr id="0" name=""/>
        <dsp:cNvSpPr/>
      </dsp:nvSpPr>
      <dsp:spPr>
        <a:xfrm>
          <a:off x="0" y="51376"/>
          <a:ext cx="8229600" cy="503685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  <a:latin typeface="Times New Roman"/>
              <a:cs typeface="Times New Roman"/>
            </a:rPr>
            <a:t>Existing Relationship</a:t>
          </a:r>
          <a:endParaRPr lang="en-US" sz="2100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0" y="51376"/>
        <a:ext cx="8229600" cy="503685"/>
      </dsp:txXfrm>
    </dsp:sp>
    <dsp:sp modelId="{BB77528C-581A-F841-9BA0-20B98F1493C7}">
      <dsp:nvSpPr>
        <dsp:cNvPr id="0" name=""/>
        <dsp:cNvSpPr/>
      </dsp:nvSpPr>
      <dsp:spPr>
        <a:xfrm>
          <a:off x="0" y="555061"/>
          <a:ext cx="82296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Berkomunikasi</a:t>
          </a:r>
          <a:r>
            <a:rPr lang="en-US" sz="1600" kern="1200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dengan</a:t>
          </a:r>
          <a:r>
            <a:rPr lang="en-US" sz="1600" kern="1200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semua</a:t>
          </a:r>
          <a:r>
            <a:rPr lang="en-US" sz="1600" kern="1200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pihak</a:t>
          </a:r>
          <a:r>
            <a:rPr lang="en-US" sz="1600" kern="1200" dirty="0" smtClean="0">
              <a:solidFill>
                <a:schemeClr val="tx1"/>
              </a:solidFill>
              <a:latin typeface="Times New Roman"/>
              <a:cs typeface="Times New Roman"/>
            </a:rPr>
            <a:t>, keep everyone informed</a:t>
          </a:r>
          <a:endParaRPr lang="en-US" sz="1600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0" y="555061"/>
        <a:ext cx="8229600" cy="347760"/>
      </dsp:txXfrm>
    </dsp:sp>
    <dsp:sp modelId="{F1982D14-AC8D-B643-920D-17DA5114781A}">
      <dsp:nvSpPr>
        <dsp:cNvPr id="0" name=""/>
        <dsp:cNvSpPr/>
      </dsp:nvSpPr>
      <dsp:spPr>
        <a:xfrm>
          <a:off x="0" y="902821"/>
          <a:ext cx="8229600" cy="503685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3888"/>
                <a:satOff val="-236"/>
                <a:lumOff val="1331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50000"/>
                <a:hueOff val="3888"/>
                <a:satOff val="-236"/>
                <a:lumOff val="1331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  <a:latin typeface="Times New Roman"/>
              <a:cs typeface="Times New Roman"/>
            </a:rPr>
            <a:t>Media as-Ally</a:t>
          </a:r>
          <a:endParaRPr lang="en-US" sz="2100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0" y="902821"/>
        <a:ext cx="8229600" cy="503685"/>
      </dsp:txXfrm>
    </dsp:sp>
    <dsp:sp modelId="{6F096005-C388-6646-BA4A-A1C5B450AA85}">
      <dsp:nvSpPr>
        <dsp:cNvPr id="0" name=""/>
        <dsp:cNvSpPr/>
      </dsp:nvSpPr>
      <dsp:spPr>
        <a:xfrm>
          <a:off x="0" y="1406506"/>
          <a:ext cx="8229600" cy="49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Bersekutu</a:t>
          </a:r>
          <a:r>
            <a:rPr lang="en-US" sz="1600" kern="1200" dirty="0" smtClean="0">
              <a:solidFill>
                <a:schemeClr val="tx1"/>
              </a:solidFill>
              <a:latin typeface="Times New Roman"/>
              <a:cs typeface="Times New Roman"/>
            </a:rPr>
            <a:t> (</a:t>
          </a: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berkawan</a:t>
          </a:r>
          <a:r>
            <a:rPr lang="en-US" sz="1600" kern="1200" dirty="0" smtClean="0">
              <a:solidFill>
                <a:schemeClr val="tx1"/>
              </a:solidFill>
              <a:latin typeface="Times New Roman"/>
              <a:cs typeface="Times New Roman"/>
            </a:rPr>
            <a:t>) </a:t>
          </a: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dengan</a:t>
          </a:r>
          <a:r>
            <a:rPr lang="en-US" sz="1600" kern="1200" dirty="0" smtClean="0">
              <a:solidFill>
                <a:schemeClr val="tx1"/>
              </a:solidFill>
              <a:latin typeface="Times New Roman"/>
              <a:cs typeface="Times New Roman"/>
            </a:rPr>
            <a:t> media agar media </a:t>
          </a: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bisa</a:t>
          </a:r>
          <a:r>
            <a:rPr lang="en-US" sz="1600" kern="1200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membantu</a:t>
          </a:r>
          <a:r>
            <a:rPr lang="en-US" sz="1600" kern="1200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menyebarkan</a:t>
          </a:r>
          <a:r>
            <a:rPr lang="en-US" sz="1600" kern="1200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informasi</a:t>
          </a:r>
          <a:r>
            <a:rPr lang="en-US" sz="1600" kern="1200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terkait</a:t>
          </a:r>
          <a:r>
            <a:rPr lang="en-US" sz="1600" kern="1200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situasi</a:t>
          </a:r>
          <a:r>
            <a:rPr lang="en-US" sz="1600" kern="1200" dirty="0" smtClean="0">
              <a:solidFill>
                <a:schemeClr val="tx1"/>
              </a:solidFill>
              <a:latin typeface="Times New Roman"/>
              <a:cs typeface="Times New Roman"/>
            </a:rPr>
            <a:t>/ </a:t>
          </a: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perkembangan</a:t>
          </a:r>
          <a:r>
            <a:rPr lang="en-US" sz="1600" kern="1200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krisis</a:t>
          </a:r>
          <a:endParaRPr lang="en-US" sz="1600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0" y="1406506"/>
        <a:ext cx="8229600" cy="499904"/>
      </dsp:txXfrm>
    </dsp:sp>
    <dsp:sp modelId="{92E11441-10D5-0C43-BBC4-EADA3F464528}">
      <dsp:nvSpPr>
        <dsp:cNvPr id="0" name=""/>
        <dsp:cNvSpPr/>
      </dsp:nvSpPr>
      <dsp:spPr>
        <a:xfrm>
          <a:off x="0" y="1906411"/>
          <a:ext cx="8229600" cy="503685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7776"/>
                <a:satOff val="-473"/>
                <a:lumOff val="26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50000"/>
                <a:hueOff val="7776"/>
                <a:satOff val="-473"/>
                <a:lumOff val="26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  <a:latin typeface="Times New Roman"/>
              <a:cs typeface="Times New Roman"/>
            </a:rPr>
            <a:t>Reputational Priorities</a:t>
          </a:r>
          <a:endParaRPr lang="en-US" sz="2100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0" y="1906411"/>
        <a:ext cx="8229600" cy="503685"/>
      </dsp:txXfrm>
    </dsp:sp>
    <dsp:sp modelId="{D5546584-49F5-3D47-A4F5-EF239FA850CA}">
      <dsp:nvSpPr>
        <dsp:cNvPr id="0" name=""/>
        <dsp:cNvSpPr/>
      </dsp:nvSpPr>
      <dsp:spPr>
        <a:xfrm>
          <a:off x="0" y="2410096"/>
          <a:ext cx="8229600" cy="49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Prioritas</a:t>
          </a:r>
          <a:r>
            <a:rPr lang="en-US" sz="1600" kern="1200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utama</a:t>
          </a:r>
          <a:r>
            <a:rPr lang="en-US" sz="1600" kern="1200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setelah</a:t>
          </a:r>
          <a:r>
            <a:rPr lang="en-US" sz="1600" kern="1200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keamanan</a:t>
          </a:r>
          <a:r>
            <a:rPr lang="en-US" sz="1600" kern="1200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organisasi</a:t>
          </a:r>
          <a:r>
            <a:rPr lang="en-US" sz="1600" kern="1200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adalah</a:t>
          </a:r>
          <a:r>
            <a:rPr lang="en-US" sz="1600" kern="1200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reputasi</a:t>
          </a:r>
          <a:r>
            <a:rPr lang="en-US" sz="1600" kern="1200" dirty="0" smtClean="0">
              <a:solidFill>
                <a:schemeClr val="tx1"/>
              </a:solidFill>
              <a:latin typeface="Times New Roman"/>
              <a:cs typeface="Times New Roman"/>
            </a:rPr>
            <a:t>. </a:t>
          </a: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Manfaatkan</a:t>
          </a:r>
          <a:r>
            <a:rPr lang="en-US" sz="1600" kern="1200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krisis</a:t>
          </a:r>
          <a:r>
            <a:rPr lang="en-US" sz="1600" kern="1200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untuk</a:t>
          </a:r>
          <a:r>
            <a:rPr lang="en-US" sz="1600" kern="1200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meningkatkan</a:t>
          </a:r>
          <a:r>
            <a:rPr lang="en-US" sz="1600" kern="1200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reputasi</a:t>
          </a:r>
          <a:r>
            <a:rPr lang="en-US" sz="1600" kern="1200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dengan</a:t>
          </a:r>
          <a:r>
            <a:rPr lang="en-US" sz="1600" kern="1200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melakukan</a:t>
          </a:r>
          <a:r>
            <a:rPr lang="en-US" sz="1600" kern="1200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tanggung</a:t>
          </a:r>
          <a:r>
            <a:rPr lang="en-US" sz="1600" kern="1200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jawab</a:t>
          </a:r>
          <a:r>
            <a:rPr lang="en-US" sz="1600" kern="1200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sosial</a:t>
          </a:r>
          <a:r>
            <a:rPr lang="en-US" sz="1600" kern="1200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terhadap</a:t>
          </a:r>
          <a:r>
            <a:rPr lang="en-US" sz="1600" kern="1200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publik</a:t>
          </a:r>
          <a:endParaRPr lang="en-US" sz="1600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0" y="2410096"/>
        <a:ext cx="8229600" cy="499904"/>
      </dsp:txXfrm>
    </dsp:sp>
    <dsp:sp modelId="{D5015731-B609-B24C-A936-7425EC03C494}">
      <dsp:nvSpPr>
        <dsp:cNvPr id="0" name=""/>
        <dsp:cNvSpPr/>
      </dsp:nvSpPr>
      <dsp:spPr>
        <a:xfrm>
          <a:off x="0" y="2910001"/>
          <a:ext cx="8229600" cy="503685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11664"/>
                <a:satOff val="-709"/>
                <a:lumOff val="3994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50000"/>
                <a:hueOff val="11664"/>
                <a:satOff val="-709"/>
                <a:lumOff val="3994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  <a:latin typeface="Times New Roman"/>
              <a:cs typeface="Times New Roman"/>
            </a:rPr>
            <a:t>Quick Responses</a:t>
          </a:r>
          <a:endParaRPr lang="en-US" sz="2100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0" y="2910001"/>
        <a:ext cx="8229600" cy="503685"/>
      </dsp:txXfrm>
    </dsp:sp>
    <dsp:sp modelId="{50E1FAB5-6556-BE44-89A7-3689EDFBF0B8}">
      <dsp:nvSpPr>
        <dsp:cNvPr id="0" name=""/>
        <dsp:cNvSpPr/>
      </dsp:nvSpPr>
      <dsp:spPr>
        <a:xfrm>
          <a:off x="0" y="3413686"/>
          <a:ext cx="82296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Pastikan</a:t>
          </a:r>
          <a:r>
            <a:rPr lang="en-US" sz="1600" kern="1200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untuk</a:t>
          </a:r>
          <a:r>
            <a:rPr lang="en-US" sz="1600" kern="1200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bisa</a:t>
          </a:r>
          <a:r>
            <a:rPr lang="en-US" sz="1600" kern="1200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secara</a:t>
          </a:r>
          <a:r>
            <a:rPr lang="en-US" sz="1600" kern="1200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cepat</a:t>
          </a:r>
          <a:r>
            <a:rPr lang="en-US" sz="1600" kern="1200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diakses</a:t>
          </a:r>
          <a:r>
            <a:rPr lang="en-US" sz="1600" kern="1200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oleh</a:t>
          </a:r>
          <a:r>
            <a:rPr lang="en-US" sz="1600" kern="1200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publik</a:t>
          </a:r>
          <a:r>
            <a:rPr lang="en-US" sz="1600" kern="1200" dirty="0" smtClean="0">
              <a:solidFill>
                <a:schemeClr val="tx1"/>
              </a:solidFill>
              <a:latin typeface="Times New Roman"/>
              <a:cs typeface="Times New Roman"/>
            </a:rPr>
            <a:t>, </a:t>
          </a: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seperti</a:t>
          </a:r>
          <a:r>
            <a:rPr lang="en-US" sz="1600" kern="1200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masyarakat</a:t>
          </a:r>
          <a:r>
            <a:rPr lang="en-US" sz="1600" kern="1200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dan</a:t>
          </a:r>
          <a:r>
            <a:rPr lang="en-US" sz="1600" kern="1200" dirty="0" smtClean="0">
              <a:solidFill>
                <a:schemeClr val="tx1"/>
              </a:solidFill>
              <a:latin typeface="Times New Roman"/>
              <a:cs typeface="Times New Roman"/>
            </a:rPr>
            <a:t> media</a:t>
          </a:r>
          <a:endParaRPr lang="en-US" sz="1600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0" y="3413686"/>
        <a:ext cx="8229600" cy="347760"/>
      </dsp:txXfrm>
    </dsp:sp>
    <dsp:sp modelId="{045F8AB1-DC79-F44F-B120-277F4C5D8D8B}">
      <dsp:nvSpPr>
        <dsp:cNvPr id="0" name=""/>
        <dsp:cNvSpPr/>
      </dsp:nvSpPr>
      <dsp:spPr>
        <a:xfrm>
          <a:off x="0" y="3761446"/>
          <a:ext cx="8229600" cy="503685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7776"/>
                <a:satOff val="-473"/>
                <a:lumOff val="26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50000"/>
                <a:hueOff val="7776"/>
                <a:satOff val="-473"/>
                <a:lumOff val="26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  <a:latin typeface="Times New Roman"/>
              <a:cs typeface="Times New Roman"/>
            </a:rPr>
            <a:t>Full Disclosure</a:t>
          </a:r>
          <a:endParaRPr lang="en-US" sz="2100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0" y="3761446"/>
        <a:ext cx="8229600" cy="503685"/>
      </dsp:txXfrm>
    </dsp:sp>
    <dsp:sp modelId="{A97044D4-3161-7C42-A36A-F45A57AE3494}">
      <dsp:nvSpPr>
        <dsp:cNvPr id="0" name=""/>
        <dsp:cNvSpPr/>
      </dsp:nvSpPr>
      <dsp:spPr>
        <a:xfrm>
          <a:off x="0" y="4265131"/>
          <a:ext cx="8229600" cy="49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Sampaikan</a:t>
          </a:r>
          <a:r>
            <a:rPr lang="en-US" sz="1600" kern="1200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informasi</a:t>
          </a:r>
          <a:r>
            <a:rPr lang="en-US" sz="1600" kern="1200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terkait</a:t>
          </a:r>
          <a:r>
            <a:rPr lang="en-US" sz="1600" kern="1200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krisis</a:t>
          </a:r>
          <a:r>
            <a:rPr lang="en-US" sz="1600" kern="1200" dirty="0" smtClean="0">
              <a:solidFill>
                <a:schemeClr val="tx1"/>
              </a:solidFill>
              <a:latin typeface="Times New Roman"/>
              <a:cs typeface="Times New Roman"/>
            </a:rPr>
            <a:t>, </a:t>
          </a: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sampaikan</a:t>
          </a:r>
          <a:r>
            <a:rPr lang="en-US" sz="1600" kern="1200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fakta</a:t>
          </a:r>
          <a:r>
            <a:rPr lang="en-US" sz="1600" kern="1200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sebenarnya</a:t>
          </a:r>
          <a:r>
            <a:rPr lang="en-US" sz="1600" kern="1200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dan</a:t>
          </a:r>
          <a:r>
            <a:rPr lang="en-US" sz="1600" kern="1200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akui</a:t>
          </a:r>
          <a:r>
            <a:rPr lang="en-US" sz="1600" kern="1200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kesalahan/tunjukan</a:t>
          </a:r>
          <a:r>
            <a:rPr lang="en-US" sz="1600" kern="1200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simpati</a:t>
          </a:r>
          <a:endParaRPr lang="en-US" sz="1600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0" y="4265131"/>
        <a:ext cx="8229600" cy="499904"/>
      </dsp:txXfrm>
    </dsp:sp>
    <dsp:sp modelId="{A33A154B-35BA-A646-A18C-C6C01068D599}">
      <dsp:nvSpPr>
        <dsp:cNvPr id="0" name=""/>
        <dsp:cNvSpPr/>
      </dsp:nvSpPr>
      <dsp:spPr>
        <a:xfrm>
          <a:off x="0" y="4765036"/>
          <a:ext cx="8229600" cy="503685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3888"/>
                <a:satOff val="-236"/>
                <a:lumOff val="1331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50000"/>
                <a:hueOff val="3888"/>
                <a:satOff val="-236"/>
                <a:lumOff val="1331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  <a:latin typeface="Times New Roman"/>
              <a:cs typeface="Times New Roman"/>
            </a:rPr>
            <a:t>One Voice</a:t>
          </a:r>
          <a:endParaRPr lang="en-US" sz="2100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0" y="4765036"/>
        <a:ext cx="8229600" cy="503685"/>
      </dsp:txXfrm>
    </dsp:sp>
    <dsp:sp modelId="{C862F971-8DC6-AB46-BD05-5CA36A801766}">
      <dsp:nvSpPr>
        <dsp:cNvPr id="0" name=""/>
        <dsp:cNvSpPr/>
      </dsp:nvSpPr>
      <dsp:spPr>
        <a:xfrm>
          <a:off x="0" y="5268721"/>
          <a:ext cx="82296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Pesan</a:t>
          </a:r>
          <a:r>
            <a:rPr lang="en-US" sz="1600" kern="1200" dirty="0" smtClean="0">
              <a:solidFill>
                <a:schemeClr val="tx1"/>
              </a:solidFill>
              <a:latin typeface="Times New Roman"/>
              <a:cs typeface="Times New Roman"/>
            </a:rPr>
            <a:t> yang </a:t>
          </a: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disampaikan</a:t>
          </a:r>
          <a:r>
            <a:rPr lang="en-US" sz="1600" kern="1200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harus</a:t>
          </a:r>
          <a:r>
            <a:rPr lang="en-US" sz="1600" kern="1200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sama</a:t>
          </a:r>
          <a:r>
            <a:rPr lang="en-US" sz="1600" kern="1200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dan</a:t>
          </a:r>
          <a:r>
            <a:rPr lang="en-US" sz="1600" kern="1200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/>
              <a:cs typeface="Times New Roman"/>
            </a:rPr>
            <a:t>konsisten</a:t>
          </a:r>
          <a:endParaRPr lang="en-US" sz="1600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0" y="5268721"/>
        <a:ext cx="8229600" cy="3477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B612F2-255E-D742-BE8C-3043B9FD0523}">
      <dsp:nvSpPr>
        <dsp:cNvPr id="0" name=""/>
        <dsp:cNvSpPr/>
      </dsp:nvSpPr>
      <dsp:spPr>
        <a:xfrm>
          <a:off x="0" y="2670"/>
          <a:ext cx="7530470" cy="575639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00"/>
              </a:solidFill>
              <a:latin typeface="Times New Roman"/>
              <a:cs typeface="Times New Roman"/>
            </a:rPr>
            <a:t>Deontological Approach</a:t>
          </a:r>
          <a:endParaRPr lang="en-US" sz="24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2670"/>
        <a:ext cx="7530470" cy="575639"/>
      </dsp:txXfrm>
    </dsp:sp>
    <dsp:sp modelId="{82965F2E-738D-3142-A19B-515DCB04E864}">
      <dsp:nvSpPr>
        <dsp:cNvPr id="0" name=""/>
        <dsp:cNvSpPr/>
      </dsp:nvSpPr>
      <dsp:spPr>
        <a:xfrm>
          <a:off x="0" y="578310"/>
          <a:ext cx="753047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092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Pengambilan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keputusan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berdasar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pada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standar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atau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kode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moral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semuanya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ditentukan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oleh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endParaRPr lang="en-US" sz="19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578310"/>
        <a:ext cx="7530470" cy="596160"/>
      </dsp:txXfrm>
    </dsp:sp>
    <dsp:sp modelId="{8E9BAB30-5518-4E4F-9E45-F3A273B5BE4A}">
      <dsp:nvSpPr>
        <dsp:cNvPr id="0" name=""/>
        <dsp:cNvSpPr/>
      </dsp:nvSpPr>
      <dsp:spPr>
        <a:xfrm>
          <a:off x="0" y="1174470"/>
          <a:ext cx="7530470" cy="575639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7776"/>
                <a:satOff val="-473"/>
                <a:lumOff val="26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50000"/>
                <a:hueOff val="7776"/>
                <a:satOff val="-473"/>
                <a:lumOff val="26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Teological</a:t>
          </a:r>
          <a:r>
            <a:rPr lang="en-US" sz="2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Approach</a:t>
          </a:r>
          <a:endParaRPr lang="en-US" sz="24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1174470"/>
        <a:ext cx="7530470" cy="575639"/>
      </dsp:txXfrm>
    </dsp:sp>
    <dsp:sp modelId="{24D47093-9FA6-9D48-8FB6-66DF885D1748}">
      <dsp:nvSpPr>
        <dsp:cNvPr id="0" name=""/>
        <dsp:cNvSpPr/>
      </dsp:nvSpPr>
      <dsp:spPr>
        <a:xfrm>
          <a:off x="0" y="1750110"/>
          <a:ext cx="753047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092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Fokus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pada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dampak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bagi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public, “good result come from good actions”</a:t>
          </a:r>
          <a:endParaRPr lang="en-US" sz="19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1750110"/>
        <a:ext cx="7530470" cy="397440"/>
      </dsp:txXfrm>
    </dsp:sp>
    <dsp:sp modelId="{6B1369C8-B2EC-FB43-B288-C193690D707B}">
      <dsp:nvSpPr>
        <dsp:cNvPr id="0" name=""/>
        <dsp:cNvSpPr/>
      </dsp:nvSpPr>
      <dsp:spPr>
        <a:xfrm>
          <a:off x="0" y="2147550"/>
          <a:ext cx="7530470" cy="575639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7776"/>
                <a:satOff val="-473"/>
                <a:lumOff val="26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50000"/>
                <a:hueOff val="7776"/>
                <a:satOff val="-473"/>
                <a:lumOff val="26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00"/>
              </a:solidFill>
              <a:latin typeface="Times New Roman"/>
              <a:cs typeface="Times New Roman"/>
            </a:rPr>
            <a:t>Situational Ethics/Ethical Relativism</a:t>
          </a:r>
          <a:endParaRPr lang="en-US" sz="24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2147550"/>
        <a:ext cx="7530470" cy="575639"/>
      </dsp:txXfrm>
    </dsp:sp>
    <dsp:sp modelId="{CDB3485B-53C9-1F40-9CDB-7E8C3BE08CBB}">
      <dsp:nvSpPr>
        <dsp:cNvPr id="0" name=""/>
        <dsp:cNvSpPr/>
      </dsp:nvSpPr>
      <dsp:spPr>
        <a:xfrm>
          <a:off x="0" y="2723190"/>
          <a:ext cx="753047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092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Tindakan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etis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mencerimkan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norma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sosial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tertentu</a:t>
          </a:r>
          <a:endParaRPr lang="en-US" sz="19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2723190"/>
        <a:ext cx="7530470" cy="3974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9962AE-FB8D-114D-96CF-2F032A86619C}">
      <dsp:nvSpPr>
        <dsp:cNvPr id="0" name=""/>
        <dsp:cNvSpPr/>
      </dsp:nvSpPr>
      <dsp:spPr>
        <a:xfrm>
          <a:off x="2974478" y="2067118"/>
          <a:ext cx="1617464" cy="3848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286"/>
              </a:lnTo>
              <a:lnTo>
                <a:pt x="1617464" y="262286"/>
              </a:lnTo>
              <a:lnTo>
                <a:pt x="1617464" y="384882"/>
              </a:lnTo>
            </a:path>
          </a:pathLst>
        </a:custGeom>
        <a:noFill/>
        <a:ln w="9525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4535A-082E-F345-9BC7-15E0C737EB97}">
      <dsp:nvSpPr>
        <dsp:cNvPr id="0" name=""/>
        <dsp:cNvSpPr/>
      </dsp:nvSpPr>
      <dsp:spPr>
        <a:xfrm>
          <a:off x="2928758" y="2067118"/>
          <a:ext cx="91440" cy="3848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4882"/>
              </a:lnTo>
            </a:path>
          </a:pathLst>
        </a:custGeom>
        <a:noFill/>
        <a:ln w="9525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85045A-E0F4-7543-9043-22D3DF42BDF6}">
      <dsp:nvSpPr>
        <dsp:cNvPr id="0" name=""/>
        <dsp:cNvSpPr/>
      </dsp:nvSpPr>
      <dsp:spPr>
        <a:xfrm>
          <a:off x="1357014" y="2067118"/>
          <a:ext cx="1617464" cy="384882"/>
        </a:xfrm>
        <a:custGeom>
          <a:avLst/>
          <a:gdLst/>
          <a:ahLst/>
          <a:cxnLst/>
          <a:rect l="0" t="0" r="0" b="0"/>
          <a:pathLst>
            <a:path>
              <a:moveTo>
                <a:pt x="1617464" y="0"/>
              </a:moveTo>
              <a:lnTo>
                <a:pt x="1617464" y="262286"/>
              </a:lnTo>
              <a:lnTo>
                <a:pt x="0" y="262286"/>
              </a:lnTo>
              <a:lnTo>
                <a:pt x="0" y="384882"/>
              </a:lnTo>
            </a:path>
          </a:pathLst>
        </a:custGeom>
        <a:noFill/>
        <a:ln w="9525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B71B9A-4E31-1B4D-829D-D2EDD4740878}">
      <dsp:nvSpPr>
        <dsp:cNvPr id="0" name=""/>
        <dsp:cNvSpPr/>
      </dsp:nvSpPr>
      <dsp:spPr>
        <a:xfrm>
          <a:off x="2165746" y="841888"/>
          <a:ext cx="808732" cy="3848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286"/>
              </a:lnTo>
              <a:lnTo>
                <a:pt x="808732" y="262286"/>
              </a:lnTo>
              <a:lnTo>
                <a:pt x="808732" y="384882"/>
              </a:lnTo>
            </a:path>
          </a:pathLst>
        </a:custGeom>
        <a:noFill/>
        <a:ln w="9525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C7CADC-9F7E-BB4D-9354-B3D4D145C96A}">
      <dsp:nvSpPr>
        <dsp:cNvPr id="0" name=""/>
        <dsp:cNvSpPr/>
      </dsp:nvSpPr>
      <dsp:spPr>
        <a:xfrm>
          <a:off x="1357014" y="841888"/>
          <a:ext cx="808732" cy="384882"/>
        </a:xfrm>
        <a:custGeom>
          <a:avLst/>
          <a:gdLst/>
          <a:ahLst/>
          <a:cxnLst/>
          <a:rect l="0" t="0" r="0" b="0"/>
          <a:pathLst>
            <a:path>
              <a:moveTo>
                <a:pt x="808732" y="0"/>
              </a:moveTo>
              <a:lnTo>
                <a:pt x="808732" y="262286"/>
              </a:lnTo>
              <a:lnTo>
                <a:pt x="0" y="262286"/>
              </a:lnTo>
              <a:lnTo>
                <a:pt x="0" y="384882"/>
              </a:lnTo>
            </a:path>
          </a:pathLst>
        </a:custGeom>
        <a:noFill/>
        <a:ln w="9525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753CD-4933-B840-BF7B-D3D132596DFA}">
      <dsp:nvSpPr>
        <dsp:cNvPr id="0" name=""/>
        <dsp:cNvSpPr/>
      </dsp:nvSpPr>
      <dsp:spPr>
        <a:xfrm>
          <a:off x="1504057" y="1542"/>
          <a:ext cx="1323379" cy="840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77CC84-8DAF-7447-B916-3787BA0F2DE6}">
      <dsp:nvSpPr>
        <dsp:cNvPr id="0" name=""/>
        <dsp:cNvSpPr/>
      </dsp:nvSpPr>
      <dsp:spPr>
        <a:xfrm>
          <a:off x="1651099" y="141232"/>
          <a:ext cx="1323379" cy="8403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Times New Roman"/>
              <a:cs typeface="Times New Roman"/>
            </a:rPr>
            <a:t>Analyzing the Situation</a:t>
          </a:r>
          <a:endParaRPr lang="en-US" sz="1700" kern="1200" dirty="0">
            <a:latin typeface="Times New Roman"/>
            <a:cs typeface="Times New Roman"/>
          </a:endParaRPr>
        </a:p>
      </dsp:txBody>
      <dsp:txXfrm>
        <a:off x="1651099" y="141232"/>
        <a:ext cx="1323379" cy="840346"/>
      </dsp:txXfrm>
    </dsp:sp>
    <dsp:sp modelId="{5C7F3E11-DFC8-5143-AB79-DED7F7535339}">
      <dsp:nvSpPr>
        <dsp:cNvPr id="0" name=""/>
        <dsp:cNvSpPr/>
      </dsp:nvSpPr>
      <dsp:spPr>
        <a:xfrm>
          <a:off x="695325" y="1226771"/>
          <a:ext cx="1323379" cy="840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F4488E-1067-CF4F-B89C-C89643584AC8}">
      <dsp:nvSpPr>
        <dsp:cNvPr id="0" name=""/>
        <dsp:cNvSpPr/>
      </dsp:nvSpPr>
      <dsp:spPr>
        <a:xfrm>
          <a:off x="842367" y="1366461"/>
          <a:ext cx="1323379" cy="8403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Times New Roman"/>
              <a:cs typeface="Times New Roman"/>
            </a:rPr>
            <a:t>Basic Question</a:t>
          </a:r>
          <a:endParaRPr lang="en-US" sz="1700" kern="1200" dirty="0">
            <a:latin typeface="Times New Roman"/>
            <a:cs typeface="Times New Roman"/>
          </a:endParaRPr>
        </a:p>
      </dsp:txBody>
      <dsp:txXfrm>
        <a:off x="842367" y="1366461"/>
        <a:ext cx="1323379" cy="840346"/>
      </dsp:txXfrm>
    </dsp:sp>
    <dsp:sp modelId="{005D7CA0-1216-714F-B71E-D21DE401F04A}">
      <dsp:nvSpPr>
        <dsp:cNvPr id="0" name=""/>
        <dsp:cNvSpPr/>
      </dsp:nvSpPr>
      <dsp:spPr>
        <a:xfrm>
          <a:off x="2312789" y="1226771"/>
          <a:ext cx="1323379" cy="840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51DD40-4E72-5844-B07B-BEA8A9DC7CD7}">
      <dsp:nvSpPr>
        <dsp:cNvPr id="0" name=""/>
        <dsp:cNvSpPr/>
      </dsp:nvSpPr>
      <dsp:spPr>
        <a:xfrm>
          <a:off x="2459831" y="1366461"/>
          <a:ext cx="1323379" cy="8403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Times New Roman"/>
              <a:cs typeface="Times New Roman"/>
            </a:rPr>
            <a:t>Expanded Questions</a:t>
          </a:r>
          <a:endParaRPr lang="en-US" sz="1700" kern="1200" dirty="0">
            <a:latin typeface="Times New Roman"/>
            <a:cs typeface="Times New Roman"/>
          </a:endParaRPr>
        </a:p>
      </dsp:txBody>
      <dsp:txXfrm>
        <a:off x="2459831" y="1366461"/>
        <a:ext cx="1323379" cy="840346"/>
      </dsp:txXfrm>
    </dsp:sp>
    <dsp:sp modelId="{38AD59FD-0093-4447-870E-5087E5872DA7}">
      <dsp:nvSpPr>
        <dsp:cNvPr id="0" name=""/>
        <dsp:cNvSpPr/>
      </dsp:nvSpPr>
      <dsp:spPr>
        <a:xfrm>
          <a:off x="695325" y="2452000"/>
          <a:ext cx="1323379" cy="840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FCD34D-AA3B-7A4D-BFC0-797BA391FFB5}">
      <dsp:nvSpPr>
        <dsp:cNvPr id="0" name=""/>
        <dsp:cNvSpPr/>
      </dsp:nvSpPr>
      <dsp:spPr>
        <a:xfrm>
          <a:off x="842367" y="2591691"/>
          <a:ext cx="1323379" cy="8403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Times New Roman"/>
              <a:cs typeface="Times New Roman"/>
            </a:rPr>
            <a:t>Existing Information</a:t>
          </a:r>
          <a:endParaRPr lang="en-US" sz="1700" kern="1200" dirty="0">
            <a:latin typeface="Times New Roman"/>
            <a:cs typeface="Times New Roman"/>
          </a:endParaRPr>
        </a:p>
      </dsp:txBody>
      <dsp:txXfrm>
        <a:off x="842367" y="2591691"/>
        <a:ext cx="1323379" cy="840346"/>
      </dsp:txXfrm>
    </dsp:sp>
    <dsp:sp modelId="{753E53A9-B973-2744-8B9D-BBCBDC9ADD6A}">
      <dsp:nvSpPr>
        <dsp:cNvPr id="0" name=""/>
        <dsp:cNvSpPr/>
      </dsp:nvSpPr>
      <dsp:spPr>
        <a:xfrm>
          <a:off x="2312789" y="2452000"/>
          <a:ext cx="1323379" cy="840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7B39E2-C37D-F446-B876-9AB0F72E6510}">
      <dsp:nvSpPr>
        <dsp:cNvPr id="0" name=""/>
        <dsp:cNvSpPr/>
      </dsp:nvSpPr>
      <dsp:spPr>
        <a:xfrm>
          <a:off x="2459831" y="2591691"/>
          <a:ext cx="1323379" cy="8403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Times New Roman"/>
              <a:cs typeface="Times New Roman"/>
            </a:rPr>
            <a:t>Research Program</a:t>
          </a:r>
          <a:endParaRPr lang="en-US" sz="1700" kern="1200" dirty="0">
            <a:latin typeface="Times New Roman"/>
            <a:cs typeface="Times New Roman"/>
          </a:endParaRPr>
        </a:p>
      </dsp:txBody>
      <dsp:txXfrm>
        <a:off x="2459831" y="2591691"/>
        <a:ext cx="1323379" cy="840346"/>
      </dsp:txXfrm>
    </dsp:sp>
    <dsp:sp modelId="{4B3B2B9F-6AE6-B044-BE4B-8E8B13394930}">
      <dsp:nvSpPr>
        <dsp:cNvPr id="0" name=""/>
        <dsp:cNvSpPr/>
      </dsp:nvSpPr>
      <dsp:spPr>
        <a:xfrm>
          <a:off x="3930253" y="2452000"/>
          <a:ext cx="1323379" cy="840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B83899-8149-674A-AA88-698FCA4FEEA5}">
      <dsp:nvSpPr>
        <dsp:cNvPr id="0" name=""/>
        <dsp:cNvSpPr/>
      </dsp:nvSpPr>
      <dsp:spPr>
        <a:xfrm>
          <a:off x="4077295" y="2591691"/>
          <a:ext cx="1323379" cy="8403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Times New Roman"/>
              <a:cs typeface="Times New Roman"/>
            </a:rPr>
            <a:t>Research Finding</a:t>
          </a:r>
          <a:endParaRPr lang="en-US" sz="1700" kern="1200" dirty="0">
            <a:latin typeface="Times New Roman"/>
            <a:cs typeface="Times New Roman"/>
          </a:endParaRPr>
        </a:p>
      </dsp:txBody>
      <dsp:txXfrm>
        <a:off x="4077295" y="2591691"/>
        <a:ext cx="1323379" cy="840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5D610-8255-044A-BE26-911127BEAE9D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9A215-FDA9-2848-9E10-56C551529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5D610-8255-044A-BE26-911127BEAE9D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9A215-FDA9-2848-9E10-56C551529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5D610-8255-044A-BE26-911127BEAE9D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9A215-FDA9-2848-9E10-56C551529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5D610-8255-044A-BE26-911127BEAE9D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9A215-FDA9-2848-9E10-56C551529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5D610-8255-044A-BE26-911127BEAE9D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9A215-FDA9-2848-9E10-56C551529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5D610-8255-044A-BE26-911127BEAE9D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9A215-FDA9-2848-9E10-56C551529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5D610-8255-044A-BE26-911127BEAE9D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9A215-FDA9-2848-9E10-56C551529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5D610-8255-044A-BE26-911127BEAE9D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9A215-FDA9-2848-9E10-56C551529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5D610-8255-044A-BE26-911127BEAE9D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9A215-FDA9-2848-9E10-56C551529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5D610-8255-044A-BE26-911127BEAE9D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9A215-FDA9-2848-9E10-56C551529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5D610-8255-044A-BE26-911127BEAE9D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9A215-FDA9-2848-9E10-56C551529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5D610-8255-044A-BE26-911127BEAE9D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9A215-FDA9-2848-9E10-56C551529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3725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000" cap="all" dirty="0" err="1" smtClean="0">
                <a:latin typeface="Impact"/>
                <a:cs typeface="Impact"/>
              </a:rPr>
              <a:t>Strategi</a:t>
            </a:r>
            <a:r>
              <a:rPr lang="en-US" sz="5000" cap="all" dirty="0" smtClean="0">
                <a:latin typeface="Impact"/>
                <a:cs typeface="Impact"/>
              </a:rPr>
              <a:t> &amp; </a:t>
            </a:r>
            <a:r>
              <a:rPr lang="en-US" sz="5000" cap="all" dirty="0" err="1" smtClean="0">
                <a:latin typeface="Impact"/>
                <a:cs typeface="Impact"/>
              </a:rPr>
              <a:t>Taktik</a:t>
            </a:r>
            <a:r>
              <a:rPr lang="en-US" sz="5000" cap="all" dirty="0" smtClean="0">
                <a:latin typeface="Impact"/>
                <a:cs typeface="Impact"/>
              </a:rPr>
              <a:t> </a:t>
            </a:r>
            <a:br>
              <a:rPr lang="en-US" sz="5000" cap="all" dirty="0" smtClean="0">
                <a:latin typeface="Impact"/>
                <a:cs typeface="Impact"/>
              </a:rPr>
            </a:br>
            <a:r>
              <a:rPr lang="en-US" sz="5000" cap="all" dirty="0" err="1" smtClean="0">
                <a:latin typeface="Impact"/>
                <a:cs typeface="Impact"/>
              </a:rPr>
              <a:t>Hubungan</a:t>
            </a:r>
            <a:r>
              <a:rPr lang="en-US" sz="5000" cap="all" dirty="0" smtClean="0">
                <a:latin typeface="Impact"/>
                <a:cs typeface="Impact"/>
              </a:rPr>
              <a:t> </a:t>
            </a:r>
            <a:r>
              <a:rPr lang="en-US" sz="5000" cap="all" dirty="0" err="1" smtClean="0">
                <a:latin typeface="Impact"/>
                <a:cs typeface="Impact"/>
              </a:rPr>
              <a:t>Masyarakat</a:t>
            </a:r>
            <a:r>
              <a:rPr lang="en-US" dirty="0" smtClean="0">
                <a:latin typeface="Impact"/>
                <a:cs typeface="Impact"/>
              </a:rPr>
              <a:t/>
            </a:r>
            <a:br>
              <a:rPr lang="en-US" dirty="0" smtClean="0">
                <a:latin typeface="Impact"/>
                <a:cs typeface="Impact"/>
              </a:rPr>
            </a:br>
            <a:r>
              <a:rPr lang="en-US" dirty="0" smtClean="0">
                <a:latin typeface="Impact"/>
                <a:cs typeface="Impact"/>
              </a:rPr>
              <a:t/>
            </a:r>
            <a:br>
              <a:rPr lang="en-US" dirty="0" smtClean="0">
                <a:latin typeface="Impact"/>
                <a:cs typeface="Impact"/>
              </a:rPr>
            </a:br>
            <a:r>
              <a:rPr lang="en-US" sz="3444" dirty="0" err="1" smtClean="0">
                <a:latin typeface="Impact"/>
                <a:cs typeface="Impact"/>
              </a:rPr>
              <a:t>Pertemuan</a:t>
            </a:r>
            <a:r>
              <a:rPr lang="en-US" sz="3444" dirty="0" smtClean="0">
                <a:latin typeface="Impact"/>
                <a:cs typeface="Impact"/>
              </a:rPr>
              <a:t> 3 : </a:t>
            </a:r>
            <a:r>
              <a:rPr lang="en-US" sz="3444" dirty="0" err="1" smtClean="0">
                <a:latin typeface="Impact"/>
                <a:cs typeface="Impact"/>
              </a:rPr>
              <a:t>Analisis</a:t>
            </a:r>
            <a:r>
              <a:rPr lang="en-US" sz="3444" dirty="0" smtClean="0">
                <a:latin typeface="Impact"/>
                <a:cs typeface="Impact"/>
              </a:rPr>
              <a:t> </a:t>
            </a:r>
            <a:r>
              <a:rPr lang="en-US" sz="3444" dirty="0" err="1" smtClean="0">
                <a:latin typeface="Impact"/>
                <a:cs typeface="Impact"/>
              </a:rPr>
              <a:t>Situasi</a:t>
            </a:r>
            <a:endParaRPr lang="en-US" sz="3444" dirty="0">
              <a:latin typeface="Impact"/>
              <a:cs typeface="Impac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0556" y="4592846"/>
            <a:ext cx="6400800" cy="1752600"/>
          </a:xfrm>
        </p:spPr>
        <p:txBody>
          <a:bodyPr>
            <a:normAutofit/>
          </a:bodyPr>
          <a:lstStyle/>
          <a:p>
            <a:r>
              <a:rPr lang="en-US" sz="2500" dirty="0" err="1" smtClean="0">
                <a:latin typeface="Impact"/>
                <a:cs typeface="Impact"/>
              </a:rPr>
              <a:t>Fasya</a:t>
            </a:r>
            <a:r>
              <a:rPr lang="en-US" sz="2500" dirty="0" smtClean="0">
                <a:latin typeface="Impact"/>
                <a:cs typeface="Impact"/>
              </a:rPr>
              <a:t> </a:t>
            </a:r>
            <a:r>
              <a:rPr lang="en-US" sz="2500" dirty="0" err="1" smtClean="0">
                <a:latin typeface="Impact"/>
                <a:cs typeface="Impact"/>
              </a:rPr>
              <a:t>Syifa</a:t>
            </a:r>
            <a:r>
              <a:rPr lang="en-US" sz="2500" dirty="0" smtClean="0">
                <a:latin typeface="Impact"/>
                <a:cs typeface="Impact"/>
              </a:rPr>
              <a:t> </a:t>
            </a:r>
            <a:r>
              <a:rPr lang="en-US" sz="2500" dirty="0" err="1" smtClean="0">
                <a:latin typeface="Impact"/>
                <a:cs typeface="Impact"/>
              </a:rPr>
              <a:t>Mutma</a:t>
            </a:r>
            <a:endParaRPr lang="en-US" sz="2500" dirty="0" smtClean="0">
              <a:latin typeface="Impact"/>
              <a:cs typeface="Impact"/>
            </a:endParaRPr>
          </a:p>
          <a:p>
            <a:r>
              <a:rPr lang="en-US" sz="2500" dirty="0" smtClean="0">
                <a:latin typeface="Impact"/>
                <a:cs typeface="Impact"/>
              </a:rPr>
              <a:t>2021</a:t>
            </a:r>
            <a:endParaRPr lang="en-US" sz="2500" dirty="0">
              <a:latin typeface="Impact"/>
              <a:cs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Obstacles Into Opportunity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FF">
              <a:alpha val="80000"/>
            </a:srgb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>
                <a:latin typeface="Times New Roman"/>
                <a:cs typeface="Times New Roman"/>
              </a:rPr>
              <a:t>Case Study</a:t>
            </a:r>
            <a:r>
              <a:rPr lang="en-US" dirty="0" smtClean="0">
                <a:latin typeface="Times New Roman"/>
                <a:cs typeface="Times New Roman"/>
              </a:rPr>
              <a:t> “</a:t>
            </a:r>
            <a:r>
              <a:rPr lang="en-US" dirty="0" err="1" smtClean="0">
                <a:latin typeface="Times New Roman"/>
                <a:cs typeface="Times New Roman"/>
              </a:rPr>
              <a:t>Krisis</a:t>
            </a:r>
            <a:r>
              <a:rPr lang="en-US" dirty="0" smtClean="0">
                <a:latin typeface="Times New Roman"/>
                <a:cs typeface="Times New Roman"/>
              </a:rPr>
              <a:t> Tylenol, Johnson &amp; Johnson (1983)”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Sebagai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contoh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klasik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mengubah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masalah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menjadi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peluang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adalah</a:t>
            </a:r>
            <a:r>
              <a:rPr lang="en-US" dirty="0" smtClean="0">
                <a:latin typeface="Times New Roman"/>
                <a:cs typeface="Times New Roman"/>
              </a:rPr>
              <a:t> Johnson &amp; Johnson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Pada</a:t>
            </a:r>
            <a:r>
              <a:rPr lang="en-US" dirty="0" smtClean="0">
                <a:latin typeface="Times New Roman"/>
                <a:cs typeface="Times New Roman"/>
              </a:rPr>
              <a:t> 1983, J&amp;J </a:t>
            </a:r>
            <a:r>
              <a:rPr lang="en-US" dirty="0" err="1" smtClean="0">
                <a:latin typeface="Times New Roman"/>
                <a:cs typeface="Times New Roman"/>
              </a:rPr>
              <a:t>tertimpa</a:t>
            </a:r>
            <a:r>
              <a:rPr lang="en-US" dirty="0" smtClean="0">
                <a:latin typeface="Times New Roman"/>
                <a:cs typeface="Times New Roman"/>
              </a:rPr>
              <a:t> rumor </a:t>
            </a:r>
            <a:r>
              <a:rPr lang="en-US" dirty="0" err="1" smtClean="0">
                <a:latin typeface="Times New Roman"/>
                <a:cs typeface="Times New Roman"/>
              </a:rPr>
              <a:t>karena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produk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Tylenolnya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menyebabkan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beberapa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orang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mengonsumsinya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J&amp;J </a:t>
            </a:r>
            <a:r>
              <a:rPr lang="en-US" dirty="0" err="1" smtClean="0">
                <a:latin typeface="Times New Roman"/>
                <a:cs typeface="Times New Roman"/>
              </a:rPr>
              <a:t>melakukan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beberapa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langkah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manajemen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krisis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termasuk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memproduksi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ulang</a:t>
            </a:r>
            <a:r>
              <a:rPr lang="en-US" dirty="0" smtClean="0">
                <a:latin typeface="Times New Roman"/>
                <a:cs typeface="Times New Roman"/>
              </a:rPr>
              <a:t> Tylenol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J&amp;J </a:t>
            </a:r>
            <a:r>
              <a:rPr lang="en-US" dirty="0" err="1" smtClean="0">
                <a:latin typeface="Times New Roman"/>
                <a:cs typeface="Times New Roman"/>
              </a:rPr>
              <a:t>menggunakan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satelit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berita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memperkenalkan</a:t>
            </a:r>
            <a:r>
              <a:rPr lang="en-US" dirty="0" smtClean="0">
                <a:latin typeface="Times New Roman"/>
                <a:cs typeface="Times New Roman"/>
              </a:rPr>
              <a:t> Tylenol </a:t>
            </a:r>
            <a:r>
              <a:rPr lang="en-US" dirty="0" err="1" smtClean="0">
                <a:latin typeface="Times New Roman"/>
                <a:cs typeface="Times New Roman"/>
              </a:rPr>
              <a:t>kembali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J&amp;J </a:t>
            </a:r>
            <a:r>
              <a:rPr lang="en-US" dirty="0" err="1" smtClean="0">
                <a:latin typeface="Times New Roman"/>
                <a:cs typeface="Times New Roman"/>
              </a:rPr>
              <a:t>berhasil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keluar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krisis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mendapatkan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i="1" dirty="0" smtClean="0">
                <a:latin typeface="Times New Roman"/>
                <a:cs typeface="Times New Roman"/>
              </a:rPr>
              <a:t>respect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konsumen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Obstacles Into Opportunity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6223"/>
          </a:xfrm>
          <a:solidFill>
            <a:srgbClr val="FFFFFF">
              <a:alpha val="80000"/>
            </a:srgb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>
                <a:latin typeface="Times New Roman"/>
                <a:cs typeface="Times New Roman"/>
              </a:rPr>
              <a:t>Case Study Campaign Dove yang </a:t>
            </a:r>
            <a:r>
              <a:rPr lang="en-US" dirty="0" err="1">
                <a:latin typeface="Times New Roman"/>
                <a:cs typeface="Times New Roman"/>
              </a:rPr>
              <a:t>bertajuk</a:t>
            </a:r>
            <a:r>
              <a:rPr lang="en-US" dirty="0">
                <a:latin typeface="Times New Roman"/>
                <a:cs typeface="Times New Roman"/>
              </a:rPr>
              <a:t> ”Dove for Real Beauty”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Dove </a:t>
            </a:r>
            <a:r>
              <a:rPr lang="en-US" dirty="0" err="1">
                <a:latin typeface="Times New Roman"/>
                <a:cs typeface="Times New Roman"/>
              </a:rPr>
              <a:t>sempat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mengalami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penurunan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angka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penjualan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menghadapi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masalah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tentang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standar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kecantikan</a:t>
            </a:r>
            <a:r>
              <a:rPr lang="en-US" dirty="0" smtClean="0">
                <a:latin typeface="Times New Roman"/>
                <a:cs typeface="Times New Roman"/>
              </a:rPr>
              <a:t> ideal </a:t>
            </a:r>
            <a:r>
              <a:rPr lang="en-US" dirty="0" err="1" smtClean="0">
                <a:latin typeface="Times New Roman"/>
                <a:cs typeface="Times New Roman"/>
              </a:rPr>
              <a:t>wanita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Menanggapi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masalah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tersebut</a:t>
            </a:r>
            <a:r>
              <a:rPr lang="en-US" dirty="0">
                <a:latin typeface="Times New Roman"/>
                <a:cs typeface="Times New Roman"/>
              </a:rPr>
              <a:t>, Dove </a:t>
            </a:r>
            <a:r>
              <a:rPr lang="en-US" dirty="0" err="1">
                <a:latin typeface="Times New Roman"/>
                <a:cs typeface="Times New Roman"/>
              </a:rPr>
              <a:t>kemudian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mengambil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tantangan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yakni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berusaha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merubah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stereotip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tentang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”</a:t>
            </a:r>
            <a:r>
              <a:rPr lang="en-US" dirty="0" err="1">
                <a:latin typeface="Times New Roman"/>
                <a:cs typeface="Times New Roman"/>
              </a:rPr>
              <a:t>kecantikan</a:t>
            </a:r>
            <a:r>
              <a:rPr lang="en-US" dirty="0">
                <a:latin typeface="Times New Roman"/>
                <a:cs typeface="Times New Roman"/>
              </a:rPr>
              <a:t>” / ”beauty</a:t>
            </a:r>
            <a:r>
              <a:rPr lang="en-US" dirty="0" smtClean="0">
                <a:latin typeface="Times New Roman"/>
                <a:cs typeface="Times New Roman"/>
              </a:rPr>
              <a:t>” yang </a:t>
            </a:r>
            <a:r>
              <a:rPr lang="en-US" dirty="0" err="1">
                <a:latin typeface="Times New Roman"/>
                <a:cs typeface="Times New Roman"/>
              </a:rPr>
              <a:t>identik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wanita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bertubuh</a:t>
            </a:r>
            <a:r>
              <a:rPr lang="en-US" dirty="0">
                <a:latin typeface="Times New Roman"/>
                <a:cs typeface="Times New Roman"/>
              </a:rPr>
              <a:t> ideal, </a:t>
            </a:r>
            <a:r>
              <a:rPr lang="en-US" dirty="0" err="1">
                <a:latin typeface="Times New Roman"/>
                <a:cs typeface="Times New Roman"/>
              </a:rPr>
              <a:t>kulit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putih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rambut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lurus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dll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melalui</a:t>
            </a:r>
            <a:r>
              <a:rPr lang="en-US" dirty="0">
                <a:latin typeface="Times New Roman"/>
                <a:cs typeface="Times New Roman"/>
              </a:rPr>
              <a:t> Campaign yang </a:t>
            </a:r>
            <a:r>
              <a:rPr lang="en-US" dirty="0" err="1">
                <a:latin typeface="Times New Roman"/>
                <a:cs typeface="Times New Roman"/>
              </a:rPr>
              <a:t>bertajuk</a:t>
            </a:r>
            <a:r>
              <a:rPr lang="en-US" dirty="0">
                <a:latin typeface="Times New Roman"/>
                <a:cs typeface="Times New Roman"/>
              </a:rPr>
              <a:t> ”Dove for Real Beauty</a:t>
            </a:r>
            <a:r>
              <a:rPr lang="en-US" dirty="0" smtClean="0">
                <a:latin typeface="Times New Roman"/>
                <a:cs typeface="Times New Roman"/>
              </a:rPr>
              <a:t>”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Selain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menyelesaikan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masalah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utama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yakni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penurunan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angka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penjualan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kampanye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tersebut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juga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berhasil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merubah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stereotip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publik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mengenai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definisi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cantik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46138"/>
            <a:ext cx="3481807" cy="1143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Impact"/>
                <a:cs typeface="Impact"/>
              </a:rPr>
              <a:t>Finding Consensus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30728"/>
            <a:ext cx="8229600" cy="3323475"/>
          </a:xfrm>
          <a:solidFill>
            <a:srgbClr val="FFFFFF">
              <a:alpha val="85000"/>
            </a:srgb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err="1">
                <a:latin typeface="Times New Roman"/>
                <a:cs typeface="Times New Roman"/>
              </a:rPr>
              <a:t>Merupakan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pendekatan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analisis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situasi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berdasar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pada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kesamaan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persepsi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menganalisis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situasi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baik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suatu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isu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dipandang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sebagai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peluang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hambatan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atau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potensi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tak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disadari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dibutuhkan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kesamaan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pemahaman/persepsi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antar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pihak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terlibat</a:t>
            </a:r>
            <a:endParaRPr lang="en-US" dirty="0" smtClean="0">
              <a:latin typeface="Times New Roman"/>
              <a:cs typeface="Times New Roman"/>
            </a:endParaRPr>
          </a:p>
        </p:txBody>
      </p:sp>
      <p:pic>
        <p:nvPicPr>
          <p:cNvPr id="4" name="Picture 3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807" y="-16581"/>
            <a:ext cx="5681149" cy="3195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Finding Consensus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FF">
              <a:alpha val="80000"/>
            </a:srgbClr>
          </a:solidFill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>
                <a:latin typeface="Times New Roman"/>
                <a:cs typeface="Times New Roman"/>
              </a:rPr>
              <a:t>Case </a:t>
            </a:r>
            <a:r>
              <a:rPr lang="en-US" dirty="0" smtClean="0">
                <a:latin typeface="Times New Roman"/>
                <a:cs typeface="Times New Roman"/>
              </a:rPr>
              <a:t>Study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Terdapat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mixed motives (</a:t>
            </a:r>
            <a:r>
              <a:rPr lang="en-US" dirty="0" err="1">
                <a:latin typeface="Times New Roman"/>
                <a:cs typeface="Times New Roman"/>
              </a:rPr>
              <a:t>perbedaan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kepentingan</a:t>
            </a:r>
            <a:r>
              <a:rPr lang="en-US" dirty="0">
                <a:latin typeface="Times New Roman"/>
                <a:cs typeface="Times New Roman"/>
              </a:rPr>
              <a:t>) </a:t>
            </a:r>
            <a:r>
              <a:rPr lang="en-US" dirty="0" err="1">
                <a:latin typeface="Times New Roman"/>
                <a:cs typeface="Times New Roman"/>
              </a:rPr>
              <a:t>antara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jajaran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direksi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perusahaan</a:t>
            </a:r>
            <a:r>
              <a:rPr lang="en-US" dirty="0" smtClean="0">
                <a:latin typeface="Times New Roman"/>
                <a:cs typeface="Times New Roman"/>
              </a:rPr>
              <a:t>. </a:t>
            </a:r>
            <a:r>
              <a:rPr lang="en-US" dirty="0" err="1" smtClean="0">
                <a:latin typeface="Times New Roman"/>
                <a:cs typeface="Times New Roman"/>
              </a:rPr>
              <a:t>Satu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kelompok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pimpinan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menginginkan</a:t>
            </a:r>
            <a:r>
              <a:rPr lang="en-US" dirty="0" smtClean="0">
                <a:latin typeface="Times New Roman"/>
                <a:cs typeface="Times New Roman"/>
              </a:rPr>
              <a:t> program </a:t>
            </a: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fokus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eksternal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sedangkan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kelompok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pimpinan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lainnya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menginginkan</a:t>
            </a:r>
            <a:r>
              <a:rPr lang="en-US" dirty="0" smtClean="0">
                <a:latin typeface="Times New Roman"/>
                <a:cs typeface="Times New Roman"/>
              </a:rPr>
              <a:t> program </a:t>
            </a: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fokus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pada</a:t>
            </a:r>
            <a:r>
              <a:rPr lang="en-US" dirty="0" smtClean="0">
                <a:latin typeface="Times New Roman"/>
                <a:cs typeface="Times New Roman"/>
              </a:rPr>
              <a:t> internal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Sebagai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public relations officer, </a:t>
            </a:r>
            <a:r>
              <a:rPr lang="en-US" dirty="0" err="1">
                <a:latin typeface="Times New Roman"/>
                <a:cs typeface="Times New Roman"/>
              </a:rPr>
              <a:t>kita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harus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mampu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mencapai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kesepakatan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tentang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masalah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tersebut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menyamakan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tujuan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Beberapa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upaya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mencapai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kesepakatan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di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antaranya</a:t>
            </a:r>
            <a:r>
              <a:rPr lang="en-US" dirty="0">
                <a:latin typeface="Times New Roman"/>
                <a:cs typeface="Times New Roman"/>
              </a:rPr>
              <a:t>: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1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cs typeface="Times New Roman"/>
              </a:rPr>
              <a:t>Mengembangkan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pengetahuan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bersama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mengenai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kebutuhan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tujuan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ingin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dicapai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dirty="0">
                <a:latin typeface="Times New Roman"/>
                <a:cs typeface="Times New Roman"/>
              </a:rPr>
              <a:t>2. </a:t>
            </a:r>
            <a:r>
              <a:rPr lang="en-US" dirty="0" err="1">
                <a:latin typeface="Times New Roman"/>
                <a:cs typeface="Times New Roman"/>
              </a:rPr>
              <a:t>Menyamakan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ruang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lingkup</a:t>
            </a:r>
            <a:r>
              <a:rPr lang="en-US" dirty="0">
                <a:latin typeface="Times New Roman"/>
                <a:cs typeface="Times New Roman"/>
              </a:rPr>
              <a:t> program </a:t>
            </a:r>
            <a:r>
              <a:rPr lang="en-US" dirty="0" err="1">
                <a:latin typeface="Times New Roman"/>
                <a:cs typeface="Times New Roman"/>
              </a:rPr>
              <a:t>komunikasi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strategis</a:t>
            </a:r>
            <a:r>
              <a:rPr lang="en-US" dirty="0" smtClean="0">
                <a:latin typeface="Times New Roman"/>
                <a:cs typeface="Times New Roman"/>
              </a:rPr>
              <a:t> (</a:t>
            </a:r>
            <a:r>
              <a:rPr lang="en-US" dirty="0" err="1">
                <a:latin typeface="Times New Roman"/>
                <a:cs typeface="Times New Roman"/>
              </a:rPr>
              <a:t>berkaitan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sumberdaya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</a:p>
          <a:p>
            <a:pPr>
              <a:buNone/>
            </a:pPr>
            <a:r>
              <a:rPr lang="en-US" dirty="0">
                <a:latin typeface="Times New Roman"/>
                <a:cs typeface="Times New Roman"/>
              </a:rPr>
              <a:t>3. </a:t>
            </a:r>
            <a:r>
              <a:rPr lang="en-US" dirty="0" err="1">
                <a:latin typeface="Times New Roman"/>
                <a:cs typeface="Times New Roman"/>
              </a:rPr>
              <a:t>Mengumpulkan</a:t>
            </a:r>
            <a:r>
              <a:rPr lang="en-US" dirty="0">
                <a:latin typeface="Times New Roman"/>
                <a:cs typeface="Times New Roman"/>
              </a:rPr>
              <a:t> data (primer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sekunder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</a:p>
          <a:p>
            <a:pPr>
              <a:buNone/>
            </a:pPr>
            <a:r>
              <a:rPr lang="en-US" dirty="0">
                <a:latin typeface="Times New Roman"/>
                <a:cs typeface="Times New Roman"/>
              </a:rPr>
              <a:t>4. </a:t>
            </a:r>
            <a:r>
              <a:rPr lang="en-US" dirty="0" err="1">
                <a:latin typeface="Times New Roman"/>
                <a:cs typeface="Times New Roman"/>
              </a:rPr>
              <a:t>Menyepakati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pendekatan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dilakukan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684" y="921970"/>
            <a:ext cx="37338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Impact"/>
                <a:cs typeface="Impact"/>
              </a:rPr>
              <a:t>ISSUES MANAGEMENT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65758"/>
            <a:ext cx="8229600" cy="3216490"/>
          </a:xfrm>
          <a:solidFill>
            <a:srgbClr val="FFFFFF">
              <a:alpha val="85000"/>
            </a:srgbClr>
          </a:solidFill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err="1" smtClean="0">
                <a:latin typeface="Times New Roman"/>
                <a:cs typeface="Times New Roman"/>
              </a:rPr>
              <a:t>Isu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adalah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situasi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menghadirkan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hal-hal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menjadi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perhatian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dirty="0" err="1" smtClean="0">
                <a:latin typeface="Times New Roman"/>
                <a:cs typeface="Times New Roman"/>
              </a:rPr>
              <a:t>Manajemen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isu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adalah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proses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mengantisipasi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isu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muncul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meresponnya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sebelum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isu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tersebut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membesar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sulit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ditangani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analisis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situasi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manajemen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isu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berfungsi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: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Membantu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menjalin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hubungan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publik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Mengoptimalkan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benefit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meminimalisir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dampak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negative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Manajemen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isu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mencegah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krisis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dirty="0" err="1">
                <a:latin typeface="Times New Roman"/>
                <a:cs typeface="Times New Roman"/>
              </a:rPr>
              <a:t>K</a:t>
            </a:r>
            <a:r>
              <a:rPr lang="en-US" dirty="0" err="1" smtClean="0">
                <a:latin typeface="Times New Roman"/>
                <a:cs typeface="Times New Roman"/>
              </a:rPr>
              <a:t>aitan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manajemen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isu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analisis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situasi</a:t>
            </a:r>
            <a:r>
              <a:rPr lang="en-US" dirty="0">
                <a:latin typeface="Times New Roman"/>
                <a:cs typeface="Times New Roman"/>
              </a:rPr>
              <a:t> program </a:t>
            </a: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adalah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penting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bagi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melakukan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prediksi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perkembangan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sebuah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isu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sejak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awal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sehingga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dapat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mengurangi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dampak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krisis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70384119-unhappy-and-sad-business-people-of-lose-in-meeting-ro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0"/>
            <a:ext cx="4953000" cy="3299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3012"/>
            <a:ext cx="3165686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ISSUES MANAGEMENT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56" y="3540245"/>
            <a:ext cx="8229600" cy="3142005"/>
          </a:xfrm>
          <a:solidFill>
            <a:srgbClr val="FFFFFF">
              <a:alpha val="85000"/>
            </a:srgb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err="1" smtClean="0">
                <a:latin typeface="Times New Roman"/>
                <a:cs typeface="Times New Roman"/>
              </a:rPr>
              <a:t>Isu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diidentifikasi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melakukan</a:t>
            </a:r>
            <a:r>
              <a:rPr lang="en-US" dirty="0" smtClean="0">
                <a:latin typeface="Times New Roman"/>
                <a:cs typeface="Times New Roman"/>
              </a:rPr>
              <a:t> environmental scanning yang </a:t>
            </a:r>
            <a:r>
              <a:rPr lang="en-US" dirty="0" err="1" smtClean="0">
                <a:latin typeface="Times New Roman"/>
                <a:cs typeface="Times New Roman"/>
              </a:rPr>
              <a:t>merupakan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proses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pencarian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informasi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tentang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peristiwa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hubungan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lingkungan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luar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perusahaan</a:t>
            </a:r>
            <a:r>
              <a:rPr lang="en-US" dirty="0" smtClean="0">
                <a:latin typeface="Times New Roman"/>
                <a:cs typeface="Times New Roman"/>
              </a:rPr>
              <a:t>. </a:t>
            </a:r>
            <a:r>
              <a:rPr lang="en-US" dirty="0" err="1" smtClean="0">
                <a:latin typeface="Times New Roman"/>
                <a:cs typeface="Times New Roman"/>
              </a:rPr>
              <a:t>Pengetahuan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membantu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manajemen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puncak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tugasnya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memetakan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tindakan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masa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depan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perusahaan</a:t>
            </a:r>
            <a:endParaRPr lang="en-US" b="1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</p:txBody>
      </p:sp>
      <p:pic>
        <p:nvPicPr>
          <p:cNvPr id="4" name="Picture 3" descr="iss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686" y="0"/>
            <a:ext cx="5997270" cy="3373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3012"/>
            <a:ext cx="3165686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ISSUES MANAGEMENT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56" y="3525128"/>
            <a:ext cx="8229600" cy="3223866"/>
          </a:xfrm>
          <a:solidFill>
            <a:srgbClr val="FFFFFF">
              <a:alpha val="85000"/>
            </a:srgbClr>
          </a:solidFill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err="1">
                <a:latin typeface="Times New Roman"/>
                <a:cs typeface="Times New Roman"/>
              </a:rPr>
              <a:t>Tahapan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manajemen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isu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analisis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situasi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adalah</a:t>
            </a:r>
            <a:r>
              <a:rPr lang="en-US" dirty="0">
                <a:latin typeface="Times New Roman"/>
                <a:cs typeface="Times New Roman"/>
              </a:rPr>
              <a:t>: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1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cs typeface="Times New Roman"/>
              </a:rPr>
              <a:t>Mengidentifikasi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isu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masa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mendatang</a:t>
            </a:r>
            <a:r>
              <a:rPr lang="en-US" dirty="0">
                <a:latin typeface="Times New Roman"/>
                <a:cs typeface="Times New Roman"/>
              </a:rPr>
              <a:t> (Identify future issues </a:t>
            </a:r>
            <a:r>
              <a:rPr lang="en-US" dirty="0" smtClean="0">
                <a:latin typeface="Times New Roman"/>
                <a:cs typeface="Times New Roman"/>
              </a:rPr>
              <a:t>that are </a:t>
            </a:r>
            <a:r>
              <a:rPr lang="en-US" dirty="0">
                <a:latin typeface="Times New Roman"/>
                <a:cs typeface="Times New Roman"/>
              </a:rPr>
              <a:t>likely </a:t>
            </a:r>
            <a:r>
              <a:rPr lang="en-US" dirty="0" smtClean="0">
                <a:latin typeface="Times New Roman"/>
                <a:cs typeface="Times New Roman"/>
              </a:rPr>
              <a:t>to affect </a:t>
            </a:r>
            <a:r>
              <a:rPr lang="en-US" dirty="0">
                <a:latin typeface="Times New Roman"/>
                <a:cs typeface="Times New Roman"/>
              </a:rPr>
              <a:t>an organization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2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cs typeface="Times New Roman"/>
              </a:rPr>
              <a:t>Menganalisa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isu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lainnya</a:t>
            </a:r>
            <a:r>
              <a:rPr lang="en-US" dirty="0">
                <a:latin typeface="Times New Roman"/>
                <a:cs typeface="Times New Roman"/>
              </a:rPr>
              <a:t> (Research and analyze each issue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3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cs typeface="Times New Roman"/>
              </a:rPr>
              <a:t>Mencari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alternatif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solusi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sebuah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isu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menggunakan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cara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kreatif</a:t>
            </a:r>
            <a:r>
              <a:rPr lang="en-US" dirty="0">
                <a:latin typeface="Times New Roman"/>
                <a:cs typeface="Times New Roman"/>
              </a:rPr>
              <a:t> (Consider options in responding to each issue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4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cs typeface="Times New Roman"/>
              </a:rPr>
              <a:t>Mengembangkan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rencana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pelaksanaan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tengah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berbagai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opsi</a:t>
            </a:r>
            <a:r>
              <a:rPr lang="en-US" dirty="0" smtClean="0">
                <a:latin typeface="Times New Roman"/>
                <a:cs typeface="Times New Roman"/>
              </a:rPr>
              <a:t> (</a:t>
            </a:r>
            <a:r>
              <a:rPr lang="en-US" dirty="0">
                <a:latin typeface="Times New Roman"/>
                <a:cs typeface="Times New Roman"/>
              </a:rPr>
              <a:t>Develop an action plan for the best option)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merencakan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secara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spesifik</a:t>
            </a:r>
            <a:endParaRPr lang="en-US" dirty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dirty="0">
                <a:latin typeface="Times New Roman"/>
                <a:cs typeface="Times New Roman"/>
              </a:rPr>
              <a:t>5. </a:t>
            </a:r>
            <a:r>
              <a:rPr lang="en-US" dirty="0" err="1">
                <a:latin typeface="Times New Roman"/>
                <a:cs typeface="Times New Roman"/>
              </a:rPr>
              <a:t>Mengimplementasikan</a:t>
            </a:r>
            <a:r>
              <a:rPr lang="en-US" dirty="0">
                <a:latin typeface="Times New Roman"/>
                <a:cs typeface="Times New Roman"/>
              </a:rPr>
              <a:t> program </a:t>
            </a:r>
            <a:r>
              <a:rPr lang="en-US" dirty="0" err="1">
                <a:latin typeface="Times New Roman"/>
                <a:cs typeface="Times New Roman"/>
              </a:rPr>
              <a:t>perencanaan</a:t>
            </a:r>
            <a:r>
              <a:rPr lang="en-US" dirty="0">
                <a:latin typeface="Times New Roman"/>
                <a:cs typeface="Times New Roman"/>
              </a:rPr>
              <a:t> (Implement this plan</a:t>
            </a:r>
            <a:r>
              <a:rPr lang="en-US" dirty="0" smtClean="0">
                <a:latin typeface="Times New Roman"/>
                <a:cs typeface="Times New Roman"/>
              </a:rPr>
              <a:t>, giving </a:t>
            </a:r>
            <a:r>
              <a:rPr lang="en-US" dirty="0">
                <a:latin typeface="Times New Roman"/>
                <a:cs typeface="Times New Roman"/>
              </a:rPr>
              <a:t>as much energy and resources as it warrants)</a:t>
            </a:r>
          </a:p>
          <a:p>
            <a:pPr>
              <a:buNone/>
            </a:pPr>
            <a:r>
              <a:rPr lang="en-US" dirty="0">
                <a:latin typeface="Times New Roman"/>
                <a:cs typeface="Times New Roman"/>
              </a:rPr>
              <a:t>6. </a:t>
            </a:r>
            <a:r>
              <a:rPr lang="en-US" dirty="0" err="1">
                <a:latin typeface="Times New Roman"/>
                <a:cs typeface="Times New Roman"/>
              </a:rPr>
              <a:t>Mengevaluasi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respon</a:t>
            </a:r>
            <a:r>
              <a:rPr lang="en-US" dirty="0">
                <a:latin typeface="Times New Roman"/>
                <a:cs typeface="Times New Roman"/>
              </a:rPr>
              <a:t> (Evaluate the effectiveness of the response)</a:t>
            </a:r>
          </a:p>
        </p:txBody>
      </p:sp>
      <p:pic>
        <p:nvPicPr>
          <p:cNvPr id="4" name="Picture 3" descr="iss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686" y="0"/>
            <a:ext cx="5997270" cy="3373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374" y="1092592"/>
            <a:ext cx="3413626" cy="1143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Impact"/>
                <a:cs typeface="Impact"/>
              </a:rPr>
              <a:t>RISK MANAGEMENT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4696"/>
            <a:ext cx="8229600" cy="2995340"/>
          </a:xfrm>
          <a:solidFill>
            <a:srgbClr val="FFFFFF">
              <a:alpha val="85000"/>
            </a:srgb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err="1">
                <a:latin typeface="Times New Roman"/>
                <a:cs typeface="Times New Roman"/>
              </a:rPr>
              <a:t>Adalah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proses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mengidentifikasi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mengendalikan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meminimalisir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dampak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situasi/kejadian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pada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Melalui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pendekatan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ini</a:t>
            </a:r>
            <a:r>
              <a:rPr lang="en-US" dirty="0">
                <a:latin typeface="Times New Roman"/>
                <a:cs typeface="Times New Roman"/>
              </a:rPr>
              <a:t>, public relations </a:t>
            </a:r>
            <a:r>
              <a:rPr lang="en-US" dirty="0" err="1">
                <a:latin typeface="Times New Roman"/>
                <a:cs typeface="Times New Roman"/>
              </a:rPr>
              <a:t>harus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membuka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pandangan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terhadap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termasuk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kritik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pihak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eksternal</a:t>
            </a:r>
            <a:r>
              <a:rPr lang="en-US" dirty="0">
                <a:latin typeface="Times New Roman"/>
                <a:cs typeface="Times New Roman"/>
              </a:rPr>
              <a:t> / </a:t>
            </a:r>
            <a:r>
              <a:rPr lang="en-US" dirty="0" smtClean="0">
                <a:latin typeface="Times New Roman"/>
                <a:cs typeface="Times New Roman"/>
              </a:rPr>
              <a:t>internal. </a:t>
            </a:r>
            <a:r>
              <a:rPr lang="en-US" dirty="0" err="1" smtClean="0">
                <a:latin typeface="Times New Roman"/>
                <a:cs typeface="Times New Roman"/>
              </a:rPr>
              <a:t>Sehingga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dapat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merencanakan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program yang </a:t>
            </a:r>
            <a:r>
              <a:rPr lang="en-US" dirty="0" err="1" smtClean="0">
                <a:latin typeface="Times New Roman"/>
                <a:cs typeface="Times New Roman"/>
              </a:rPr>
              <a:t>efektif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IT-Risk-Management-NaradaCo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636"/>
            <a:ext cx="5730375" cy="3584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RISK MANAGEMENT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19214"/>
          </a:xfrm>
          <a:solidFill>
            <a:srgbClr val="FFFFFF">
              <a:alpha val="80000"/>
            </a:srgb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2300" dirty="0">
                <a:latin typeface="Times New Roman"/>
                <a:cs typeface="Times New Roman"/>
              </a:rPr>
              <a:t>Case Study “Nestle”</a:t>
            </a:r>
            <a:endParaRPr lang="en-US" sz="2300" dirty="0" smtClean="0">
              <a:latin typeface="Times New Roman"/>
              <a:cs typeface="Times New Roman"/>
            </a:endParaRPr>
          </a:p>
          <a:p>
            <a:endParaRPr lang="en-US" sz="2300" dirty="0" smtClean="0">
              <a:latin typeface="Times New Roman"/>
              <a:cs typeface="Times New Roman"/>
            </a:endParaRPr>
          </a:p>
          <a:p>
            <a:r>
              <a:rPr lang="en-US" sz="2300" dirty="0" err="1" smtClean="0">
                <a:latin typeface="Times New Roman"/>
                <a:cs typeface="Times New Roman"/>
              </a:rPr>
              <a:t>Dalam</a:t>
            </a:r>
            <a:r>
              <a:rPr lang="en-US" sz="2300" dirty="0" smtClean="0">
                <a:latin typeface="Times New Roman"/>
                <a:cs typeface="Times New Roman"/>
              </a:rPr>
              <a:t> </a:t>
            </a:r>
            <a:r>
              <a:rPr lang="en-US" sz="2300" dirty="0">
                <a:latin typeface="Times New Roman"/>
                <a:cs typeface="Times New Roman"/>
              </a:rPr>
              <a:t>Michael </a:t>
            </a:r>
            <a:r>
              <a:rPr lang="en-US" sz="2300" dirty="0" err="1">
                <a:latin typeface="Times New Roman"/>
                <a:cs typeface="Times New Roman"/>
              </a:rPr>
              <a:t>Regester</a:t>
            </a:r>
            <a:r>
              <a:rPr lang="en-US" sz="2300" dirty="0">
                <a:latin typeface="Times New Roman"/>
                <a:cs typeface="Times New Roman"/>
              </a:rPr>
              <a:t> and Judy Larkin (2005) </a:t>
            </a:r>
            <a:r>
              <a:rPr lang="en-US" sz="2300" dirty="0" err="1" smtClean="0">
                <a:latin typeface="Times New Roman"/>
                <a:cs typeface="Times New Roman"/>
              </a:rPr>
              <a:t>dijelaskan</a:t>
            </a:r>
            <a:r>
              <a:rPr lang="en-US" sz="2300" dirty="0" smtClean="0">
                <a:latin typeface="Times New Roman"/>
                <a:cs typeface="Times New Roman"/>
              </a:rPr>
              <a:t> </a:t>
            </a:r>
            <a:r>
              <a:rPr lang="en-US" sz="2300" dirty="0" err="1" smtClean="0">
                <a:latin typeface="Times New Roman"/>
                <a:cs typeface="Times New Roman"/>
              </a:rPr>
              <a:t>mengenai</a:t>
            </a:r>
            <a:r>
              <a:rPr lang="en-US" sz="2300" dirty="0" smtClean="0">
                <a:latin typeface="Times New Roman"/>
                <a:cs typeface="Times New Roman"/>
              </a:rPr>
              <a:t> </a:t>
            </a:r>
            <a:r>
              <a:rPr lang="en-US" sz="2300" dirty="0" err="1">
                <a:latin typeface="Times New Roman"/>
                <a:cs typeface="Times New Roman"/>
              </a:rPr>
              <a:t>contoh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dirty="0" err="1">
                <a:latin typeface="Times New Roman"/>
                <a:cs typeface="Times New Roman"/>
              </a:rPr>
              <a:t>manajemen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dirty="0" err="1" smtClean="0">
                <a:latin typeface="Times New Roman"/>
                <a:cs typeface="Times New Roman"/>
              </a:rPr>
              <a:t>risiko</a:t>
            </a:r>
            <a:r>
              <a:rPr lang="en-US" sz="2300" dirty="0" smtClean="0">
                <a:latin typeface="Times New Roman"/>
                <a:cs typeface="Times New Roman"/>
              </a:rPr>
              <a:t> </a:t>
            </a:r>
            <a:r>
              <a:rPr lang="en-US" sz="2300" dirty="0">
                <a:latin typeface="Times New Roman"/>
                <a:cs typeface="Times New Roman"/>
              </a:rPr>
              <a:t>yang </a:t>
            </a:r>
            <a:r>
              <a:rPr lang="en-US" sz="2300" dirty="0" err="1">
                <a:latin typeface="Times New Roman"/>
                <a:cs typeface="Times New Roman"/>
              </a:rPr>
              <a:t>terjadi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dirty="0" err="1">
                <a:latin typeface="Times New Roman"/>
                <a:cs typeface="Times New Roman"/>
              </a:rPr>
              <a:t>pada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dirty="0" smtClean="0">
                <a:latin typeface="Times New Roman"/>
                <a:cs typeface="Times New Roman"/>
              </a:rPr>
              <a:t>Nestle</a:t>
            </a:r>
          </a:p>
          <a:p>
            <a:r>
              <a:rPr lang="en-US" sz="2300" dirty="0" smtClean="0">
                <a:latin typeface="Times New Roman"/>
                <a:cs typeface="Times New Roman"/>
              </a:rPr>
              <a:t>Nestle </a:t>
            </a:r>
            <a:r>
              <a:rPr lang="en-US" sz="2300" dirty="0" err="1">
                <a:latin typeface="Times New Roman"/>
                <a:cs typeface="Times New Roman"/>
              </a:rPr>
              <a:t>sempat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dirty="0" err="1">
                <a:latin typeface="Times New Roman"/>
                <a:cs typeface="Times New Roman"/>
              </a:rPr>
              <a:t>mengalami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dirty="0" err="1">
                <a:latin typeface="Times New Roman"/>
                <a:cs typeface="Times New Roman"/>
              </a:rPr>
              <a:t>permasalahan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dirty="0" err="1">
                <a:latin typeface="Times New Roman"/>
                <a:cs typeface="Times New Roman"/>
              </a:rPr>
              <a:t>yakni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dirty="0" err="1" smtClean="0">
                <a:latin typeface="Times New Roman"/>
                <a:cs typeface="Times New Roman"/>
              </a:rPr>
              <a:t>adanya</a:t>
            </a:r>
            <a:r>
              <a:rPr lang="en-US" sz="2300" dirty="0" smtClean="0">
                <a:latin typeface="Times New Roman"/>
                <a:cs typeface="Times New Roman"/>
              </a:rPr>
              <a:t> </a:t>
            </a:r>
            <a:r>
              <a:rPr lang="en-US" sz="2300" dirty="0" err="1" smtClean="0">
                <a:latin typeface="Times New Roman"/>
                <a:cs typeface="Times New Roman"/>
              </a:rPr>
              <a:t>protes</a:t>
            </a:r>
            <a:r>
              <a:rPr lang="en-US" sz="2300" dirty="0" smtClean="0">
                <a:latin typeface="Times New Roman"/>
                <a:cs typeface="Times New Roman"/>
              </a:rPr>
              <a:t> </a:t>
            </a:r>
            <a:r>
              <a:rPr lang="en-US" sz="2300" dirty="0" err="1">
                <a:latin typeface="Times New Roman"/>
                <a:cs typeface="Times New Roman"/>
              </a:rPr>
              <a:t>dan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dirty="0" err="1">
                <a:latin typeface="Times New Roman"/>
                <a:cs typeface="Times New Roman"/>
              </a:rPr>
              <a:t>boikot</a:t>
            </a:r>
            <a:r>
              <a:rPr lang="en-US" sz="2300" dirty="0">
                <a:latin typeface="Times New Roman"/>
                <a:cs typeface="Times New Roman"/>
              </a:rPr>
              <a:t> international </a:t>
            </a:r>
            <a:r>
              <a:rPr lang="en-US" sz="2300" dirty="0" err="1">
                <a:latin typeface="Times New Roman"/>
                <a:cs typeface="Times New Roman"/>
              </a:rPr>
              <a:t>terhadap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dirty="0" err="1">
                <a:latin typeface="Times New Roman"/>
                <a:cs typeface="Times New Roman"/>
              </a:rPr>
              <a:t>produk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dirty="0" err="1" smtClean="0">
                <a:latin typeface="Times New Roman"/>
                <a:cs typeface="Times New Roman"/>
              </a:rPr>
              <a:t>susu</a:t>
            </a:r>
            <a:r>
              <a:rPr lang="en-US" sz="2300" dirty="0" smtClean="0">
                <a:latin typeface="Times New Roman"/>
                <a:cs typeface="Times New Roman"/>
              </a:rPr>
              <a:t> formula</a:t>
            </a:r>
          </a:p>
          <a:p>
            <a:r>
              <a:rPr lang="en-US" sz="2300" dirty="0" err="1" smtClean="0">
                <a:latin typeface="Times New Roman"/>
                <a:cs typeface="Times New Roman"/>
              </a:rPr>
              <a:t>Setelah</a:t>
            </a:r>
            <a:r>
              <a:rPr lang="en-US" sz="2300" dirty="0" smtClean="0">
                <a:latin typeface="Times New Roman"/>
                <a:cs typeface="Times New Roman"/>
              </a:rPr>
              <a:t> </a:t>
            </a:r>
            <a:r>
              <a:rPr lang="en-US" sz="2300" dirty="0" err="1">
                <a:latin typeface="Times New Roman"/>
                <a:cs typeface="Times New Roman"/>
              </a:rPr>
              <a:t>dianalisis</a:t>
            </a:r>
            <a:r>
              <a:rPr lang="en-US" sz="2300" dirty="0">
                <a:latin typeface="Times New Roman"/>
                <a:cs typeface="Times New Roman"/>
              </a:rPr>
              <a:t>, </a:t>
            </a:r>
            <a:r>
              <a:rPr lang="en-US" sz="2300" dirty="0" err="1">
                <a:latin typeface="Times New Roman"/>
                <a:cs typeface="Times New Roman"/>
              </a:rPr>
              <a:t>ternyata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dirty="0" err="1">
                <a:latin typeface="Times New Roman"/>
                <a:cs typeface="Times New Roman"/>
              </a:rPr>
              <a:t>permasalahan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dirty="0" err="1">
                <a:latin typeface="Times New Roman"/>
                <a:cs typeface="Times New Roman"/>
              </a:rPr>
              <a:t>ini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dirty="0" err="1" smtClean="0">
                <a:latin typeface="Times New Roman"/>
                <a:cs typeface="Times New Roman"/>
              </a:rPr>
              <a:t>bermula</a:t>
            </a:r>
            <a:r>
              <a:rPr lang="en-US" sz="2300" dirty="0" smtClean="0">
                <a:latin typeface="Times New Roman"/>
                <a:cs typeface="Times New Roman"/>
              </a:rPr>
              <a:t> </a:t>
            </a:r>
            <a:r>
              <a:rPr lang="en-US" sz="2300" dirty="0" err="1" smtClean="0">
                <a:latin typeface="Times New Roman"/>
                <a:cs typeface="Times New Roman"/>
              </a:rPr>
              <a:t>karena</a:t>
            </a:r>
            <a:r>
              <a:rPr lang="en-US" sz="2300" dirty="0" smtClean="0">
                <a:latin typeface="Times New Roman"/>
                <a:cs typeface="Times New Roman"/>
              </a:rPr>
              <a:t> </a:t>
            </a:r>
            <a:r>
              <a:rPr lang="en-US" sz="2300" dirty="0" err="1">
                <a:latin typeface="Times New Roman"/>
                <a:cs typeface="Times New Roman"/>
              </a:rPr>
              <a:t>Netle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dirty="0" err="1">
                <a:latin typeface="Times New Roman"/>
                <a:cs typeface="Times New Roman"/>
              </a:rPr>
              <a:t>tidak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dirty="0" err="1">
                <a:latin typeface="Times New Roman"/>
                <a:cs typeface="Times New Roman"/>
              </a:rPr>
              <a:t>mendengarkan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dirty="0" err="1">
                <a:latin typeface="Times New Roman"/>
                <a:cs typeface="Times New Roman"/>
              </a:rPr>
              <a:t>kritik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dirty="0" err="1">
                <a:latin typeface="Times New Roman"/>
                <a:cs typeface="Times New Roman"/>
              </a:rPr>
              <a:t>dari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dirty="0" err="1">
                <a:latin typeface="Times New Roman"/>
                <a:cs typeface="Times New Roman"/>
              </a:rPr>
              <a:t>publik</a:t>
            </a:r>
            <a:r>
              <a:rPr lang="en-US" sz="2300" dirty="0" smtClean="0">
                <a:latin typeface="Times New Roman"/>
                <a:cs typeface="Times New Roman"/>
              </a:rPr>
              <a:t>, </a:t>
            </a:r>
            <a:r>
              <a:rPr lang="en-US" sz="2300" dirty="0" err="1" smtClean="0">
                <a:latin typeface="Times New Roman"/>
                <a:cs typeface="Times New Roman"/>
              </a:rPr>
              <a:t>hingga</a:t>
            </a:r>
            <a:r>
              <a:rPr lang="en-US" sz="2300" dirty="0" smtClean="0">
                <a:latin typeface="Times New Roman"/>
                <a:cs typeface="Times New Roman"/>
              </a:rPr>
              <a:t> </a:t>
            </a:r>
            <a:r>
              <a:rPr lang="en-US" sz="2300" dirty="0" err="1">
                <a:latin typeface="Times New Roman"/>
                <a:cs typeface="Times New Roman"/>
              </a:rPr>
              <a:t>masalah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dirty="0" err="1">
                <a:latin typeface="Times New Roman"/>
                <a:cs typeface="Times New Roman"/>
              </a:rPr>
              <a:t>tsb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dirty="0" err="1" smtClean="0">
                <a:latin typeface="Times New Roman"/>
                <a:cs typeface="Times New Roman"/>
              </a:rPr>
              <a:t>meluas</a:t>
            </a:r>
            <a:endParaRPr lang="en-US" sz="2300" dirty="0" smtClean="0">
              <a:latin typeface="Times New Roman"/>
              <a:cs typeface="Times New Roman"/>
            </a:endParaRPr>
          </a:p>
          <a:p>
            <a:r>
              <a:rPr lang="en-US" sz="2300" dirty="0" err="1" smtClean="0">
                <a:latin typeface="Times New Roman"/>
                <a:cs typeface="Times New Roman"/>
              </a:rPr>
              <a:t>Kasus</a:t>
            </a:r>
            <a:r>
              <a:rPr lang="en-US" sz="2300" dirty="0" smtClean="0">
                <a:latin typeface="Times New Roman"/>
                <a:cs typeface="Times New Roman"/>
              </a:rPr>
              <a:t> </a:t>
            </a:r>
            <a:r>
              <a:rPr lang="en-US" sz="2300" dirty="0" err="1">
                <a:latin typeface="Times New Roman"/>
                <a:cs typeface="Times New Roman"/>
              </a:rPr>
              <a:t>ini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dirty="0" err="1">
                <a:latin typeface="Times New Roman"/>
                <a:cs typeface="Times New Roman"/>
              </a:rPr>
              <a:t>memberi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dirty="0" err="1">
                <a:latin typeface="Times New Roman"/>
                <a:cs typeface="Times New Roman"/>
              </a:rPr>
              <a:t>pelajaran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dirty="0" err="1">
                <a:latin typeface="Times New Roman"/>
                <a:cs typeface="Times New Roman"/>
              </a:rPr>
              <a:t>bahwa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dirty="0" err="1">
                <a:latin typeface="Times New Roman"/>
                <a:cs typeface="Times New Roman"/>
              </a:rPr>
              <a:t>segala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dirty="0" err="1">
                <a:latin typeface="Times New Roman"/>
                <a:cs typeface="Times New Roman"/>
              </a:rPr>
              <a:t>masukan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dirty="0" err="1" smtClean="0">
                <a:latin typeface="Times New Roman"/>
                <a:cs typeface="Times New Roman"/>
              </a:rPr>
              <a:t>dan</a:t>
            </a:r>
            <a:r>
              <a:rPr lang="en-US" sz="2300" dirty="0" smtClean="0">
                <a:latin typeface="Times New Roman"/>
                <a:cs typeface="Times New Roman"/>
              </a:rPr>
              <a:t> </a:t>
            </a:r>
            <a:r>
              <a:rPr lang="en-US" sz="2300" dirty="0" err="1" smtClean="0">
                <a:latin typeface="Times New Roman"/>
                <a:cs typeface="Times New Roman"/>
              </a:rPr>
              <a:t>kritik</a:t>
            </a:r>
            <a:r>
              <a:rPr lang="en-US" sz="2300" dirty="0" smtClean="0">
                <a:latin typeface="Times New Roman"/>
                <a:cs typeface="Times New Roman"/>
              </a:rPr>
              <a:t> </a:t>
            </a:r>
            <a:r>
              <a:rPr lang="en-US" sz="2300" dirty="0" err="1">
                <a:latin typeface="Times New Roman"/>
                <a:cs typeface="Times New Roman"/>
              </a:rPr>
              <a:t>dari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dirty="0" err="1">
                <a:latin typeface="Times New Roman"/>
                <a:cs typeface="Times New Roman"/>
              </a:rPr>
              <a:t>publik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dirty="0" err="1">
                <a:latin typeface="Times New Roman"/>
                <a:cs typeface="Times New Roman"/>
              </a:rPr>
              <a:t>harus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dirty="0" err="1">
                <a:latin typeface="Times New Roman"/>
                <a:cs typeface="Times New Roman"/>
              </a:rPr>
              <a:t>menjadi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dirty="0" err="1">
                <a:latin typeface="Times New Roman"/>
                <a:cs typeface="Times New Roman"/>
              </a:rPr>
              <a:t>pertimbangan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dirty="0" err="1" smtClean="0">
                <a:latin typeface="Times New Roman"/>
                <a:cs typeface="Times New Roman"/>
              </a:rPr>
              <a:t>dalam</a:t>
            </a:r>
            <a:r>
              <a:rPr lang="en-US" sz="2300" dirty="0" smtClean="0">
                <a:latin typeface="Times New Roman"/>
                <a:cs typeface="Times New Roman"/>
              </a:rPr>
              <a:t> </a:t>
            </a:r>
            <a:r>
              <a:rPr lang="en-US" sz="2300" dirty="0" err="1" smtClean="0">
                <a:latin typeface="Times New Roman"/>
                <a:cs typeface="Times New Roman"/>
              </a:rPr>
              <a:t>menyusun</a:t>
            </a:r>
            <a:r>
              <a:rPr lang="en-US" sz="2300" dirty="0" smtClean="0">
                <a:latin typeface="Times New Roman"/>
                <a:cs typeface="Times New Roman"/>
              </a:rPr>
              <a:t> </a:t>
            </a:r>
            <a:r>
              <a:rPr lang="en-US" sz="2300" dirty="0" err="1">
                <a:latin typeface="Times New Roman"/>
                <a:cs typeface="Times New Roman"/>
              </a:rPr>
              <a:t>analisis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lang="en-US" sz="2300" dirty="0" err="1" smtClean="0">
                <a:latin typeface="Times New Roman"/>
                <a:cs typeface="Times New Roman"/>
              </a:rPr>
              <a:t>situasi</a:t>
            </a:r>
            <a:endParaRPr lang="en-US" sz="23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15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latin typeface="Impact"/>
                <a:cs typeface="Impact"/>
              </a:rPr>
              <a:t>Case Study : Exxon Valdez 1989 Oil Spill off Alaska </a:t>
            </a:r>
            <a:br>
              <a:rPr lang="en-US" b="1" dirty="0" smtClean="0">
                <a:latin typeface="Impact"/>
                <a:cs typeface="Impact"/>
              </a:rPr>
            </a:br>
            <a:r>
              <a:rPr lang="en-US" b="1" dirty="0" smtClean="0">
                <a:latin typeface="Impact"/>
                <a:cs typeface="Impact"/>
              </a:rPr>
              <a:t> </a:t>
            </a:r>
            <a:endParaRPr lang="en-US" b="1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7154"/>
            <a:ext cx="8229600" cy="4651784"/>
          </a:xfrm>
          <a:solidFill>
            <a:srgbClr val="FFFFFF">
              <a:alpha val="85000"/>
            </a:srgbClr>
          </a:solidFill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err="1" smtClean="0">
                <a:latin typeface="Times New Roman"/>
                <a:cs typeface="Times New Roman"/>
              </a:rPr>
              <a:t>Tumpahan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minyak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Teluk</a:t>
            </a:r>
            <a:r>
              <a:rPr lang="en-US" dirty="0" smtClean="0">
                <a:latin typeface="Times New Roman"/>
                <a:cs typeface="Times New Roman"/>
              </a:rPr>
              <a:t> Alaska (</a:t>
            </a:r>
            <a:r>
              <a:rPr lang="en-US" dirty="0" err="1" smtClean="0">
                <a:latin typeface="Times New Roman"/>
                <a:cs typeface="Times New Roman"/>
              </a:rPr>
              <a:t>tahun</a:t>
            </a:r>
            <a:r>
              <a:rPr lang="en-US" dirty="0" smtClean="0">
                <a:latin typeface="Times New Roman"/>
                <a:cs typeface="Times New Roman"/>
              </a:rPr>
              <a:t> 1989) </a:t>
            </a:r>
            <a:r>
              <a:rPr lang="en-US" dirty="0" err="1" smtClean="0">
                <a:latin typeface="Times New Roman"/>
                <a:cs typeface="Times New Roman"/>
              </a:rPr>
              <a:t>sebanyak</a:t>
            </a:r>
            <a:r>
              <a:rPr lang="en-US" dirty="0" smtClean="0">
                <a:latin typeface="Times New Roman"/>
                <a:cs typeface="Times New Roman"/>
              </a:rPr>
              <a:t> 37 </a:t>
            </a:r>
            <a:r>
              <a:rPr lang="en-US" dirty="0" err="1" smtClean="0">
                <a:latin typeface="Times New Roman"/>
                <a:cs typeface="Times New Roman"/>
              </a:rPr>
              <a:t>juta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galon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menyebabkan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tercemarnya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lautan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Exxon </a:t>
            </a:r>
            <a:r>
              <a:rPr lang="en-US" dirty="0" err="1" smtClean="0">
                <a:latin typeface="Times New Roman"/>
                <a:cs typeface="Times New Roman"/>
              </a:rPr>
              <a:t>tidak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menerapkan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manajemen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risiko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krisis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baik</a:t>
            </a:r>
            <a:r>
              <a:rPr lang="en-US" dirty="0" smtClean="0">
                <a:latin typeface="Times New Roman"/>
                <a:cs typeface="Times New Roman"/>
              </a:rPr>
              <a:t>. </a:t>
            </a:r>
            <a:r>
              <a:rPr lang="en-US" dirty="0" err="1" smtClean="0">
                <a:latin typeface="Times New Roman"/>
                <a:cs typeface="Times New Roman"/>
              </a:rPr>
              <a:t>Menunjukkan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kesalahan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perusahaan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karena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tidak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memanfaatkan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praktik</a:t>
            </a:r>
            <a:r>
              <a:rPr lang="en-US" dirty="0" smtClean="0">
                <a:latin typeface="Times New Roman"/>
                <a:cs typeface="Times New Roman"/>
              </a:rPr>
              <a:t> PR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baik</a:t>
            </a:r>
            <a:endParaRPr lang="en-US" dirty="0" smtClean="0">
              <a:latin typeface="Times New Roman"/>
              <a:cs typeface="Times New Roman"/>
            </a:endParaRPr>
          </a:p>
          <a:p>
            <a:pPr lvl="0"/>
            <a:r>
              <a:rPr lang="en-US" dirty="0" smtClean="0">
                <a:latin typeface="Times New Roman"/>
                <a:cs typeface="Times New Roman"/>
              </a:rPr>
              <a:t>Exxon </a:t>
            </a:r>
            <a:r>
              <a:rPr lang="en-US" dirty="0" err="1" smtClean="0">
                <a:latin typeface="Times New Roman"/>
                <a:cs typeface="Times New Roman"/>
              </a:rPr>
              <a:t>tidak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mengambil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tindakan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serius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upaya</a:t>
            </a:r>
            <a:r>
              <a:rPr lang="en-US" dirty="0" smtClean="0">
                <a:latin typeface="Times New Roman"/>
                <a:cs typeface="Times New Roman"/>
              </a:rPr>
              <a:t> recovery </a:t>
            </a:r>
            <a:r>
              <a:rPr lang="en-US" dirty="0" err="1" smtClean="0">
                <a:latin typeface="Times New Roman"/>
                <a:cs typeface="Times New Roman"/>
              </a:rPr>
              <a:t>teluk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sangat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lambat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kecelakaan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tersebut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tidak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selesai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teratasi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bahkan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hingga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dua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dekade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kemudian</a:t>
            </a:r>
            <a:endParaRPr lang="en-US" dirty="0" smtClean="0">
              <a:latin typeface="Times New Roman"/>
              <a:cs typeface="Times New Roman"/>
            </a:endParaRPr>
          </a:p>
          <a:p>
            <a:pPr lvl="0"/>
            <a:r>
              <a:rPr lang="en-US" dirty="0" err="1" smtClean="0">
                <a:latin typeface="Times New Roman"/>
                <a:cs typeface="Times New Roman"/>
              </a:rPr>
              <a:t>Efek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negatif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berlanjut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sampai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keluar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perairan</a:t>
            </a:r>
            <a:r>
              <a:rPr lang="en-US" dirty="0" smtClean="0">
                <a:latin typeface="Times New Roman"/>
                <a:cs typeface="Times New Roman"/>
              </a:rPr>
              <a:t> Alaska</a:t>
            </a:r>
          </a:p>
          <a:p>
            <a:pPr lvl="0"/>
            <a:r>
              <a:rPr lang="en-US" dirty="0" err="1" smtClean="0">
                <a:latin typeface="Times New Roman"/>
                <a:cs typeface="Times New Roman"/>
              </a:rPr>
              <a:t>Pengadilan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negara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menuntut</a:t>
            </a:r>
            <a:r>
              <a:rPr lang="en-US" dirty="0" smtClean="0">
                <a:latin typeface="Times New Roman"/>
                <a:cs typeface="Times New Roman"/>
              </a:rPr>
              <a:t> Exxon </a:t>
            </a:r>
            <a:r>
              <a:rPr lang="en-US" dirty="0" err="1" smtClean="0">
                <a:latin typeface="Times New Roman"/>
                <a:cs typeface="Times New Roman"/>
              </a:rPr>
              <a:t>membayar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denda</a:t>
            </a:r>
            <a:r>
              <a:rPr lang="en-US" dirty="0" smtClean="0">
                <a:latin typeface="Times New Roman"/>
                <a:cs typeface="Times New Roman"/>
              </a:rPr>
              <a:t> $3.5 </a:t>
            </a:r>
            <a:r>
              <a:rPr lang="en-US" dirty="0" err="1" smtClean="0">
                <a:latin typeface="Times New Roman"/>
                <a:cs typeface="Times New Roman"/>
              </a:rPr>
              <a:t>triliun</a:t>
            </a:r>
            <a:endParaRPr lang="en-US" dirty="0" smtClean="0">
              <a:latin typeface="Times New Roman"/>
              <a:cs typeface="Times New Roman"/>
            </a:endParaRPr>
          </a:p>
          <a:p>
            <a:pPr lvl="0"/>
            <a:r>
              <a:rPr lang="en-US" dirty="0" err="1" smtClean="0">
                <a:latin typeface="Times New Roman"/>
                <a:cs typeface="Times New Roman"/>
              </a:rPr>
              <a:t>Kejadian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menyebabkan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perusahaan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kehilangan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kepercayaan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publik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memicu</a:t>
            </a:r>
            <a:r>
              <a:rPr lang="en-US" dirty="0" smtClean="0">
                <a:latin typeface="Times New Roman"/>
                <a:cs typeface="Times New Roman"/>
              </a:rPr>
              <a:t> sentimen2 anti-Exxon</a:t>
            </a:r>
          </a:p>
          <a:p>
            <a:pPr lvl="0"/>
            <a:endParaRPr lang="en-US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734" y="274638"/>
            <a:ext cx="3836965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CAPAIAN PEMBELAJARAN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228032" cy="1831634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Mahasiswa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mampu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menjelaskan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mengenai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tahapan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Formative Research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Mahasiswa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mampu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menganalisis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perencanaan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strategi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taktik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public </a:t>
            </a:r>
            <a:r>
              <a:rPr lang="en-US" dirty="0">
                <a:latin typeface="Times New Roman"/>
                <a:cs typeface="Times New Roman"/>
              </a:rPr>
              <a:t>relations.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Impact"/>
                <a:cs typeface="Impact"/>
              </a:rPr>
              <a:t>Case Study : BP Deepwater Horizon 2010 Oil Leak in Gulf of Mexico </a:t>
            </a:r>
            <a:endParaRPr lang="en-US" b="1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7074"/>
            <a:ext cx="8229600" cy="5016088"/>
          </a:xfrm>
          <a:solidFill>
            <a:srgbClr val="FFFFFF">
              <a:alpha val="85000"/>
            </a:srgbClr>
          </a:solidFill>
        </p:spPr>
        <p:txBody>
          <a:bodyPr>
            <a:normAutofit fontScale="55000" lnSpcReduction="20000"/>
          </a:bodyPr>
          <a:lstStyle/>
          <a:p>
            <a:pPr lvl="0"/>
            <a:r>
              <a:rPr lang="en-US" dirty="0" err="1" smtClean="0">
                <a:latin typeface="Times New Roman"/>
                <a:cs typeface="Times New Roman"/>
              </a:rPr>
              <a:t>Tumpahan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minyak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Teluk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Meksiko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dipicu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oleh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ledakan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menyebabkan</a:t>
            </a:r>
            <a:r>
              <a:rPr lang="en-US" dirty="0" smtClean="0">
                <a:latin typeface="Times New Roman"/>
                <a:cs typeface="Times New Roman"/>
              </a:rPr>
              <a:t> 11 </a:t>
            </a:r>
            <a:r>
              <a:rPr lang="en-US" dirty="0" err="1" smtClean="0">
                <a:latin typeface="Times New Roman"/>
                <a:cs typeface="Times New Roman"/>
              </a:rPr>
              <a:t>tewas</a:t>
            </a:r>
            <a:r>
              <a:rPr lang="en-US" dirty="0" smtClean="0">
                <a:latin typeface="Times New Roman"/>
                <a:cs typeface="Times New Roman"/>
              </a:rPr>
              <a:t>, 17 </a:t>
            </a:r>
            <a:r>
              <a:rPr lang="en-US" dirty="0" err="1" smtClean="0">
                <a:latin typeface="Times New Roman"/>
                <a:cs typeface="Times New Roman"/>
              </a:rPr>
              <a:t>luka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210 </a:t>
            </a:r>
            <a:r>
              <a:rPr lang="en-US" dirty="0" err="1" smtClean="0">
                <a:latin typeface="Times New Roman"/>
                <a:cs typeface="Times New Roman"/>
              </a:rPr>
              <a:t>juta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galon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minyak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tumpah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teluk</a:t>
            </a:r>
            <a:endParaRPr lang="en-US" dirty="0" smtClean="0">
              <a:latin typeface="Times New Roman"/>
              <a:cs typeface="Times New Roman"/>
            </a:endParaRPr>
          </a:p>
          <a:p>
            <a:pPr lvl="0"/>
            <a:r>
              <a:rPr lang="en-US" dirty="0" err="1" smtClean="0">
                <a:latin typeface="Times New Roman"/>
                <a:cs typeface="Times New Roman"/>
              </a:rPr>
              <a:t>Menyebabkan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polusi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merusak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industri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perikanan</a:t>
            </a:r>
            <a:endParaRPr lang="en-US" dirty="0" smtClean="0">
              <a:latin typeface="Times New Roman"/>
              <a:cs typeface="Times New Roman"/>
            </a:endParaRPr>
          </a:p>
          <a:p>
            <a:pPr lvl="0"/>
            <a:r>
              <a:rPr lang="en-US" dirty="0" err="1" smtClean="0">
                <a:latin typeface="Times New Roman"/>
                <a:cs typeface="Times New Roman"/>
              </a:rPr>
              <a:t>Awalnya</a:t>
            </a:r>
            <a:r>
              <a:rPr lang="en-US" dirty="0" smtClean="0">
                <a:latin typeface="Times New Roman"/>
                <a:cs typeface="Times New Roman"/>
              </a:rPr>
              <a:t>, BP </a:t>
            </a:r>
            <a:r>
              <a:rPr lang="en-US" dirty="0" err="1" smtClean="0">
                <a:latin typeface="Times New Roman"/>
                <a:cs typeface="Times New Roman"/>
              </a:rPr>
              <a:t>dipandang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sbg</a:t>
            </a:r>
            <a:r>
              <a:rPr lang="en-US" dirty="0" smtClean="0">
                <a:latin typeface="Times New Roman"/>
                <a:cs typeface="Times New Roman"/>
              </a:rPr>
              <a:t> “greenest oil company in America”, </a:t>
            </a:r>
            <a:r>
              <a:rPr lang="en-US" dirty="0" err="1" smtClean="0">
                <a:latin typeface="Times New Roman"/>
                <a:cs typeface="Times New Roman"/>
              </a:rPr>
              <a:t>tapi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bencana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menimbulkan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kritik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terhadap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penanganan</a:t>
            </a:r>
            <a:r>
              <a:rPr lang="en-US" dirty="0" smtClean="0">
                <a:latin typeface="Times New Roman"/>
                <a:cs typeface="Times New Roman"/>
              </a:rPr>
              <a:t> BP</a:t>
            </a:r>
          </a:p>
          <a:p>
            <a:pPr lvl="0"/>
            <a:r>
              <a:rPr lang="en-US" dirty="0" smtClean="0">
                <a:latin typeface="Times New Roman"/>
                <a:cs typeface="Times New Roman"/>
              </a:rPr>
              <a:t>CEO BP Tony Hayward yang </a:t>
            </a:r>
            <a:r>
              <a:rPr lang="en-US" dirty="0" err="1" smtClean="0">
                <a:latin typeface="Times New Roman"/>
                <a:cs typeface="Times New Roman"/>
              </a:rPr>
              <a:t>awalnya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dikenal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dipercaya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namun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tidak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bertindak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cepat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mengabaikan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kejadian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ini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kemudian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Ia</a:t>
            </a:r>
            <a:r>
              <a:rPr lang="en-US" dirty="0" smtClean="0">
                <a:latin typeface="Times New Roman"/>
                <a:cs typeface="Times New Roman"/>
              </a:rPr>
              <a:t> resign </a:t>
            </a:r>
            <a:r>
              <a:rPr lang="en-US" dirty="0" err="1" smtClean="0">
                <a:latin typeface="Times New Roman"/>
                <a:cs typeface="Times New Roman"/>
              </a:rPr>
              <a:t>beberapa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minggu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kemudian</a:t>
            </a:r>
            <a:endParaRPr lang="en-US" dirty="0" smtClean="0">
              <a:latin typeface="Times New Roman"/>
              <a:cs typeface="Times New Roman"/>
            </a:endParaRPr>
          </a:p>
          <a:p>
            <a:pPr lvl="0"/>
            <a:r>
              <a:rPr lang="en-US" dirty="0" err="1" smtClean="0">
                <a:latin typeface="Times New Roman"/>
                <a:cs typeface="Times New Roman"/>
              </a:rPr>
              <a:t>Setelah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itu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secara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cepat</a:t>
            </a:r>
            <a:r>
              <a:rPr lang="en-US" dirty="0" smtClean="0">
                <a:latin typeface="Times New Roman"/>
                <a:cs typeface="Times New Roman"/>
              </a:rPr>
              <a:t> BP </a:t>
            </a:r>
            <a:r>
              <a:rPr lang="en-US" dirty="0" err="1" smtClean="0">
                <a:latin typeface="Times New Roman"/>
                <a:cs typeface="Times New Roman"/>
              </a:rPr>
              <a:t>melakukan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strategi</a:t>
            </a:r>
            <a:r>
              <a:rPr lang="en-US" dirty="0" smtClean="0">
                <a:latin typeface="Times New Roman"/>
                <a:cs typeface="Times New Roman"/>
              </a:rPr>
              <a:t> PR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mengatasi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tumpahan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minyak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memberikan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kompensasi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korban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terdampak</a:t>
            </a:r>
            <a:endParaRPr lang="en-US" dirty="0" smtClean="0">
              <a:latin typeface="Times New Roman"/>
              <a:cs typeface="Times New Roman"/>
            </a:endParaRPr>
          </a:p>
          <a:p>
            <a:pPr lvl="0"/>
            <a:r>
              <a:rPr lang="en-US" dirty="0" smtClean="0">
                <a:latin typeface="Times New Roman"/>
                <a:cs typeface="Times New Roman"/>
              </a:rPr>
              <a:t>BP </a:t>
            </a:r>
            <a:r>
              <a:rPr lang="en-US" dirty="0" err="1" smtClean="0">
                <a:latin typeface="Times New Roman"/>
                <a:cs typeface="Times New Roman"/>
              </a:rPr>
              <a:t>juga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menggunakan</a:t>
            </a:r>
            <a:r>
              <a:rPr lang="en-US" dirty="0" smtClean="0">
                <a:latin typeface="Times New Roman"/>
                <a:cs typeface="Times New Roman"/>
              </a:rPr>
              <a:t> media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menginformasikan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langkah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penanganan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ini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serta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membuat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informasi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edukasi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terkait</a:t>
            </a:r>
            <a:r>
              <a:rPr lang="en-US" dirty="0" smtClean="0">
                <a:latin typeface="Times New Roman"/>
                <a:cs typeface="Times New Roman"/>
              </a:rPr>
              <a:t> water drilling,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memasang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iklan-iklan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informasi</a:t>
            </a:r>
            <a:endParaRPr lang="en-US" dirty="0" smtClean="0">
              <a:latin typeface="Times New Roman"/>
              <a:cs typeface="Times New Roman"/>
            </a:endParaRPr>
          </a:p>
          <a:p>
            <a:pPr lvl="0"/>
            <a:r>
              <a:rPr lang="en-US" dirty="0" err="1" smtClean="0">
                <a:latin typeface="Times New Roman"/>
                <a:cs typeface="Times New Roman"/>
              </a:rPr>
              <a:t>Satu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setengah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tahun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kemudian</a:t>
            </a:r>
            <a:r>
              <a:rPr lang="en-US" dirty="0" smtClean="0">
                <a:latin typeface="Times New Roman"/>
                <a:cs typeface="Times New Roman"/>
              </a:rPr>
              <a:t>, BP </a:t>
            </a:r>
            <a:r>
              <a:rPr lang="en-US" dirty="0" err="1" smtClean="0">
                <a:latin typeface="Times New Roman"/>
                <a:cs typeface="Times New Roman"/>
              </a:rPr>
              <a:t>melakukan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berbagai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upaya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perbaikan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citra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membuat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iklan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program2 </a:t>
            </a:r>
            <a:r>
              <a:rPr lang="en-US" dirty="0" err="1" smtClean="0">
                <a:latin typeface="Times New Roman"/>
                <a:cs typeface="Times New Roman"/>
              </a:rPr>
              <a:t>di</a:t>
            </a:r>
            <a:r>
              <a:rPr lang="en-US" dirty="0" smtClean="0">
                <a:latin typeface="Times New Roman"/>
                <a:cs typeface="Times New Roman"/>
              </a:rPr>
              <a:t> TV, yang </a:t>
            </a:r>
            <a:r>
              <a:rPr lang="en-US" dirty="0" err="1" smtClean="0">
                <a:latin typeface="Times New Roman"/>
                <a:cs typeface="Times New Roman"/>
              </a:rPr>
              <a:t>menghabiskan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banyak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biaya</a:t>
            </a:r>
            <a:endParaRPr lang="en-US" dirty="0" smtClean="0">
              <a:latin typeface="Times New Roman"/>
              <a:cs typeface="Times New Roman"/>
            </a:endParaRPr>
          </a:p>
          <a:p>
            <a:pPr lvl="0"/>
            <a:r>
              <a:rPr lang="en-US" dirty="0" err="1" smtClean="0">
                <a:latin typeface="Times New Roman"/>
                <a:cs typeface="Times New Roman"/>
              </a:rPr>
              <a:t>Tiga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tahun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kemudian</a:t>
            </a:r>
            <a:r>
              <a:rPr lang="en-US" dirty="0" smtClean="0">
                <a:latin typeface="Times New Roman"/>
                <a:cs typeface="Times New Roman"/>
              </a:rPr>
              <a:t> BP </a:t>
            </a:r>
            <a:r>
              <a:rPr lang="en-US" dirty="0" err="1" smtClean="0">
                <a:latin typeface="Times New Roman"/>
                <a:cs typeface="Times New Roman"/>
              </a:rPr>
              <a:t>dituding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lebih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banyak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menghabiskan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uang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iklan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dibanding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mengatasi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tumpahan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minyak</a:t>
            </a:r>
            <a:r>
              <a:rPr lang="en-US" dirty="0" smtClean="0">
                <a:latin typeface="Times New Roman"/>
                <a:cs typeface="Times New Roman"/>
              </a:rPr>
              <a:t>, BP </a:t>
            </a:r>
            <a:r>
              <a:rPr lang="en-US" dirty="0" err="1" smtClean="0">
                <a:latin typeface="Times New Roman"/>
                <a:cs typeface="Times New Roman"/>
              </a:rPr>
              <a:t>kemudian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minta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maaf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segera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menyelesaikan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tumpahan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minyak</a:t>
            </a:r>
            <a:endParaRPr lang="en-US" dirty="0" smtClean="0">
              <a:latin typeface="Times New Roman"/>
              <a:cs typeface="Times New Roman"/>
            </a:endParaRPr>
          </a:p>
          <a:p>
            <a:pPr lvl="0"/>
            <a:r>
              <a:rPr lang="en-US" dirty="0" smtClean="0">
                <a:latin typeface="Times New Roman"/>
                <a:cs typeface="Times New Roman"/>
              </a:rPr>
              <a:t>BP </a:t>
            </a:r>
            <a:r>
              <a:rPr lang="en-US" dirty="0" err="1" smtClean="0">
                <a:latin typeface="Times New Roman"/>
                <a:cs typeface="Times New Roman"/>
              </a:rPr>
              <a:t>juga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menginformasikan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masyarakat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bahwa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teluk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sudah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tidak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rusak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industri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perikanan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sudah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menunjukkan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pemulihan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ekonomi</a:t>
            </a:r>
            <a:endParaRPr lang="en-US" dirty="0" smtClean="0">
              <a:latin typeface="Times New Roman"/>
              <a:cs typeface="Times New Roman"/>
            </a:endParaRPr>
          </a:p>
          <a:p>
            <a:pPr lvl="0"/>
            <a:endParaRPr lang="en-US" dirty="0" smtClean="0">
              <a:latin typeface="Times New Roman"/>
              <a:cs typeface="Times New Roman"/>
            </a:endParaRPr>
          </a:p>
          <a:p>
            <a:pPr lvl="0"/>
            <a:endParaRPr lang="en-US" dirty="0" smtClean="0">
              <a:latin typeface="Times New Roman"/>
              <a:cs typeface="Times New Roman"/>
            </a:endParaRPr>
          </a:p>
          <a:p>
            <a:pPr lvl="0"/>
            <a:endParaRPr lang="en-US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PR Lesson to Be Learned from </a:t>
            </a:r>
            <a:br>
              <a:rPr lang="en-US" dirty="0" smtClean="0">
                <a:latin typeface="Impact"/>
                <a:cs typeface="Impact"/>
              </a:rPr>
            </a:br>
            <a:r>
              <a:rPr lang="en-US" dirty="0" smtClean="0">
                <a:latin typeface="Impact"/>
                <a:cs typeface="Impact"/>
              </a:rPr>
              <a:t>Exxon &amp; BP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4990"/>
            <a:ext cx="8229600" cy="4883383"/>
          </a:xfrm>
          <a:solidFill>
            <a:srgbClr val="FFFFFF">
              <a:alpha val="85000"/>
            </a:srgbClr>
          </a:solidFill>
        </p:spPr>
        <p:txBody>
          <a:bodyPr>
            <a:normAutofit fontScale="70000" lnSpcReduction="20000"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Kedua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kejadian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menunjukkan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contoh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klasik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upaya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manajemen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krisis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buruk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Keduanya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harus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meminimalisir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konsekuensi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lingkungan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reaksi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emosional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akibat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kejadian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Keduanya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terlihat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tidak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tahu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apa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harus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dilakukan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ketika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krisis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terjadi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Tapi</a:t>
            </a:r>
            <a:r>
              <a:rPr lang="en-US" dirty="0" smtClean="0">
                <a:latin typeface="Times New Roman"/>
                <a:cs typeface="Times New Roman"/>
              </a:rPr>
              <a:t> BP </a:t>
            </a:r>
            <a:r>
              <a:rPr lang="en-US" dirty="0" err="1" smtClean="0">
                <a:latin typeface="Times New Roman"/>
                <a:cs typeface="Times New Roman"/>
              </a:rPr>
              <a:t>terlihat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lebih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cepat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memberikan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kompensasi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kepada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korban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terdampak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juga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kerja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sama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pemerintahn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dibandingkan</a:t>
            </a:r>
            <a:r>
              <a:rPr lang="en-US" dirty="0" smtClean="0">
                <a:latin typeface="Times New Roman"/>
                <a:cs typeface="Times New Roman"/>
              </a:rPr>
              <a:t> yang Exxon </a:t>
            </a:r>
            <a:r>
              <a:rPr lang="en-US" dirty="0" err="1" smtClean="0">
                <a:latin typeface="Times New Roman"/>
                <a:cs typeface="Times New Roman"/>
              </a:rPr>
              <a:t>lakukan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BP </a:t>
            </a:r>
            <a:r>
              <a:rPr lang="en-US" dirty="0" err="1" smtClean="0">
                <a:latin typeface="Times New Roman"/>
                <a:cs typeface="Times New Roman"/>
              </a:rPr>
              <a:t>menangani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situasi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lebih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baik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dari</a:t>
            </a:r>
            <a:r>
              <a:rPr lang="en-US" dirty="0" smtClean="0">
                <a:latin typeface="Times New Roman"/>
                <a:cs typeface="Times New Roman"/>
              </a:rPr>
              <a:t> Exxon, </a:t>
            </a:r>
            <a:r>
              <a:rPr lang="en-US" dirty="0" err="1" smtClean="0">
                <a:latin typeface="Times New Roman"/>
                <a:cs typeface="Times New Roman"/>
              </a:rPr>
              <a:t>pimpinan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perusahaan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juga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terlihat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menjadi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bagian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penyelesaian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krisis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daripada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menghindari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tanggung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jawab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seperti</a:t>
            </a:r>
            <a:r>
              <a:rPr lang="en-US" dirty="0" smtClean="0">
                <a:latin typeface="Times New Roman"/>
                <a:cs typeface="Times New Roman"/>
              </a:rPr>
              <a:t> CEO Exxon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Pelajaran</a:t>
            </a:r>
            <a:r>
              <a:rPr lang="en-US" dirty="0" smtClean="0">
                <a:latin typeface="Times New Roman"/>
                <a:cs typeface="Times New Roman"/>
              </a:rPr>
              <a:t> : </a:t>
            </a:r>
            <a:r>
              <a:rPr lang="en-US" dirty="0" err="1" smtClean="0">
                <a:latin typeface="Times New Roman"/>
                <a:cs typeface="Times New Roman"/>
              </a:rPr>
              <a:t>menerima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tanggung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jawab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memperbaiki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masalah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jangan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menyalahkan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keadaan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atau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orang</a:t>
            </a:r>
            <a:r>
              <a:rPr lang="en-US" dirty="0" smtClean="0">
                <a:latin typeface="Times New Roman"/>
                <a:cs typeface="Times New Roman"/>
              </a:rPr>
              <a:t> lain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Pelajaran</a:t>
            </a:r>
            <a:r>
              <a:rPr lang="en-US" dirty="0" smtClean="0">
                <a:latin typeface="Times New Roman"/>
                <a:cs typeface="Times New Roman"/>
              </a:rPr>
              <a:t> : </a:t>
            </a:r>
            <a:r>
              <a:rPr lang="en-US" dirty="0" err="1" smtClean="0">
                <a:latin typeface="Times New Roman"/>
                <a:cs typeface="Times New Roman"/>
              </a:rPr>
              <a:t>pikirkan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hal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terburuk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dapat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terjadi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kemudian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bersiaplah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menghadapinya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" y="846138"/>
            <a:ext cx="3829154" cy="1143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Impact"/>
                <a:cs typeface="Impact"/>
              </a:rPr>
              <a:t>CRISIS MANAGEMENT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18301"/>
            <a:ext cx="8229600" cy="3820742"/>
          </a:xfrm>
          <a:solidFill>
            <a:srgbClr val="FFFFFF">
              <a:alpha val="85000"/>
            </a:srgb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err="1" smtClean="0">
                <a:latin typeface="Times New Roman"/>
                <a:cs typeface="Times New Roman"/>
              </a:rPr>
              <a:t>Ketika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isu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sudah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tidak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bisa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ditangani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maka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isu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tersebut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bisa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dibilang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menjadi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sebuah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krisis</a:t>
            </a:r>
            <a:r>
              <a:rPr lang="en-US" dirty="0" smtClean="0">
                <a:latin typeface="Times New Roman"/>
                <a:cs typeface="Times New Roman"/>
              </a:rPr>
              <a:t>. </a:t>
            </a:r>
            <a:r>
              <a:rPr lang="en-US" dirty="0" err="1" smtClean="0">
                <a:latin typeface="Times New Roman"/>
                <a:cs typeface="Times New Roman"/>
              </a:rPr>
              <a:t>Manajemen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krisis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dilakukan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ketika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masalah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sudah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tidak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dikendalikan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oleh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Berdasarkan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penelitian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dilakukan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oleh</a:t>
            </a:r>
            <a:r>
              <a:rPr lang="en-US" dirty="0">
                <a:latin typeface="Times New Roman"/>
                <a:cs typeface="Times New Roman"/>
              </a:rPr>
              <a:t> Institute for </a:t>
            </a:r>
            <a:r>
              <a:rPr lang="en-US" dirty="0" smtClean="0">
                <a:latin typeface="Times New Roman"/>
                <a:cs typeface="Times New Roman"/>
              </a:rPr>
              <a:t>Crisis Management </a:t>
            </a:r>
            <a:r>
              <a:rPr lang="en-US" dirty="0">
                <a:latin typeface="Times New Roman"/>
                <a:cs typeface="Times New Roman"/>
              </a:rPr>
              <a:t>(</a:t>
            </a:r>
            <a:r>
              <a:rPr lang="en-US" dirty="0" err="1">
                <a:latin typeface="Times New Roman"/>
                <a:cs typeface="Times New Roman"/>
              </a:rPr>
              <a:t>crisisexperts.com</a:t>
            </a:r>
            <a:r>
              <a:rPr lang="en-US" dirty="0">
                <a:latin typeface="Times New Roman"/>
                <a:cs typeface="Times New Roman"/>
              </a:rPr>
              <a:t>) </a:t>
            </a:r>
            <a:r>
              <a:rPr lang="en-US" dirty="0" err="1">
                <a:latin typeface="Times New Roman"/>
                <a:cs typeface="Times New Roman"/>
              </a:rPr>
              <a:t>melaporkan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pada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tahun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2015 </a:t>
            </a:r>
            <a:r>
              <a:rPr lang="en-US" dirty="0" err="1" smtClean="0">
                <a:latin typeface="Times New Roman"/>
                <a:cs typeface="Times New Roman"/>
              </a:rPr>
              <a:t>bahwa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hanya</a:t>
            </a:r>
            <a:r>
              <a:rPr lang="en-US" dirty="0">
                <a:latin typeface="Times New Roman"/>
                <a:cs typeface="Times New Roman"/>
              </a:rPr>
              <a:t> 26 </a:t>
            </a:r>
            <a:r>
              <a:rPr lang="en-US" dirty="0" err="1">
                <a:latin typeface="Times New Roman"/>
                <a:cs typeface="Times New Roman"/>
              </a:rPr>
              <a:t>persen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krisis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perusahaan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tiba-</a:t>
            </a:r>
            <a:r>
              <a:rPr lang="en-US" dirty="0" err="1" smtClean="0">
                <a:latin typeface="Times New Roman"/>
                <a:cs typeface="Times New Roman"/>
              </a:rPr>
              <a:t>tiba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muncul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sementara</a:t>
            </a:r>
            <a:r>
              <a:rPr lang="en-US" dirty="0" smtClean="0">
                <a:latin typeface="Times New Roman"/>
                <a:cs typeface="Times New Roman"/>
              </a:rPr>
              <a:t> 74 </a:t>
            </a:r>
            <a:r>
              <a:rPr lang="en-US" dirty="0" err="1" smtClean="0">
                <a:latin typeface="Times New Roman"/>
                <a:cs typeface="Times New Roman"/>
              </a:rPr>
              <a:t>persen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terjadi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karena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sebuah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situasi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kemudian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tersulut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menjadi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krisis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Banyak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krisis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disebabkan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oleh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kesalahan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pengelolaan</a:t>
            </a:r>
            <a:r>
              <a:rPr lang="en-US" dirty="0" smtClean="0">
                <a:latin typeface="Times New Roman"/>
                <a:cs typeface="Times New Roman"/>
              </a:rPr>
              <a:t> program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sehingga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dibutuhkan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kesiapan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kinerja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mempertahankan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reputasi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2006-crisis-leadership-skil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110" y="-31361"/>
            <a:ext cx="5314846" cy="3011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96" y="827180"/>
            <a:ext cx="339091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Impact"/>
                <a:cs typeface="Impact"/>
              </a:rPr>
              <a:t>CRISIS MANAGEMENT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7881"/>
            <a:ext cx="8229600" cy="3408408"/>
          </a:xfrm>
          <a:solidFill>
            <a:srgbClr val="FFFFFF">
              <a:alpha val="85000"/>
            </a:srgb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err="1">
                <a:latin typeface="Times New Roman"/>
                <a:cs typeface="Times New Roman"/>
              </a:rPr>
              <a:t>Langkah-langkah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manajemen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krisis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adalah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sebagai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berikut</a:t>
            </a:r>
            <a:r>
              <a:rPr lang="en-US" dirty="0">
                <a:latin typeface="Times New Roman"/>
                <a:cs typeface="Times New Roman"/>
              </a:rPr>
              <a:t>: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Buat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perencanaan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terkait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cyber / </a:t>
            </a:r>
            <a:r>
              <a:rPr lang="en-US" dirty="0" err="1">
                <a:latin typeface="Times New Roman"/>
                <a:cs typeface="Times New Roman"/>
              </a:rPr>
              <a:t>masalah</a:t>
            </a:r>
            <a:r>
              <a:rPr lang="en-US" dirty="0">
                <a:latin typeface="Times New Roman"/>
                <a:cs typeface="Times New Roman"/>
              </a:rPr>
              <a:t> digital. Hal </a:t>
            </a:r>
            <a:r>
              <a:rPr lang="en-US" dirty="0" err="1" smtClean="0">
                <a:latin typeface="Times New Roman"/>
                <a:cs typeface="Times New Roman"/>
              </a:rPr>
              <a:t>ini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diperlukan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mengingat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penyebaran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informasi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sangat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cepat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luas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tengah</a:t>
            </a:r>
            <a:r>
              <a:rPr lang="en-US" dirty="0">
                <a:latin typeface="Times New Roman"/>
                <a:cs typeface="Times New Roman"/>
              </a:rPr>
              <a:t> era digital </a:t>
            </a:r>
            <a:r>
              <a:rPr lang="en-US" dirty="0" err="1">
                <a:latin typeface="Times New Roman"/>
                <a:cs typeface="Times New Roman"/>
              </a:rPr>
              <a:t>saat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ini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Jika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tidak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dapat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memprediksi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kapan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terjadinya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krisis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siapkan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perencanaan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penanggulangan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krisis</a:t>
            </a:r>
            <a:r>
              <a:rPr lang="en-US" dirty="0">
                <a:latin typeface="Times New Roman"/>
                <a:cs typeface="Times New Roman"/>
              </a:rPr>
              <a:t>, yang </a:t>
            </a:r>
            <a:r>
              <a:rPr lang="en-US" dirty="0" err="1">
                <a:latin typeface="Times New Roman"/>
                <a:cs typeface="Times New Roman"/>
              </a:rPr>
              <a:t>terdiri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dari</a:t>
            </a:r>
            <a:r>
              <a:rPr lang="en-US" dirty="0" smtClean="0">
                <a:latin typeface="Times New Roman"/>
                <a:cs typeface="Times New Roman"/>
              </a:rPr>
              <a:t>: </a:t>
            </a:r>
            <a:r>
              <a:rPr lang="en-US" dirty="0" err="1" smtClean="0">
                <a:latin typeface="Times New Roman"/>
                <a:cs typeface="Times New Roman"/>
              </a:rPr>
              <a:t>rencana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operasional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penanganan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masalah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rencana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pemulihan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pasca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krisis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2006-crisis-leadership-skil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110" y="-31361"/>
            <a:ext cx="5314846" cy="30117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CRISIS MANAGEMENT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FF">
              <a:alpha val="80000"/>
            </a:srgb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>
                <a:latin typeface="Times New Roman"/>
                <a:cs typeface="Times New Roman"/>
              </a:rPr>
              <a:t>Case Study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Hilangnya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pesawat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maskapai</a:t>
            </a:r>
            <a:r>
              <a:rPr lang="en-US" dirty="0">
                <a:latin typeface="Times New Roman"/>
                <a:cs typeface="Times New Roman"/>
              </a:rPr>
              <a:t> Malaysia Airlines </a:t>
            </a:r>
            <a:r>
              <a:rPr lang="en-US" dirty="0" err="1" smtClean="0">
                <a:latin typeface="Times New Roman"/>
                <a:cs typeface="Times New Roman"/>
              </a:rPr>
              <a:t>dari</a:t>
            </a:r>
            <a:r>
              <a:rPr lang="en-US" dirty="0" smtClean="0">
                <a:latin typeface="Times New Roman"/>
                <a:cs typeface="Times New Roman"/>
              </a:rPr>
              <a:t> Malaysia </a:t>
            </a:r>
            <a:r>
              <a:rPr lang="en-US" dirty="0" err="1">
                <a:latin typeface="Times New Roman"/>
                <a:cs typeface="Times New Roman"/>
              </a:rPr>
              <a:t>ke</a:t>
            </a:r>
            <a:r>
              <a:rPr lang="en-US" dirty="0">
                <a:latin typeface="Times New Roman"/>
                <a:cs typeface="Times New Roman"/>
              </a:rPr>
              <a:t> China </a:t>
            </a:r>
            <a:r>
              <a:rPr lang="en-US" dirty="0" err="1">
                <a:latin typeface="Times New Roman"/>
                <a:cs typeface="Times New Roman"/>
              </a:rPr>
              <a:t>pada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tahun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2014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Pada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tragedi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tersebut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pihak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maskapai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tidak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menunjukan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simpati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pada</a:t>
            </a:r>
            <a:r>
              <a:rPr lang="en-US" dirty="0">
                <a:latin typeface="Times New Roman"/>
                <a:cs typeface="Times New Roman"/>
              </a:rPr>
              <a:t> 239 </a:t>
            </a:r>
            <a:r>
              <a:rPr lang="en-US" dirty="0" err="1">
                <a:latin typeface="Times New Roman"/>
                <a:cs typeface="Times New Roman"/>
              </a:rPr>
              <a:t>penumpang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para</a:t>
            </a:r>
            <a:r>
              <a:rPr lang="en-US" dirty="0" smtClean="0">
                <a:latin typeface="Times New Roman"/>
                <a:cs typeface="Times New Roman"/>
              </a:rPr>
              <a:t> crew </a:t>
            </a:r>
            <a:r>
              <a:rPr lang="en-US" dirty="0" err="1">
                <a:latin typeface="Times New Roman"/>
                <a:cs typeface="Times New Roman"/>
              </a:rPr>
              <a:t>pesawat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cs typeface="Times New Roman"/>
              </a:rPr>
              <a:t>Keluarga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dibiarkan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tanpa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informasi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jelas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selama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berhari-</a:t>
            </a:r>
            <a:r>
              <a:rPr lang="en-US" dirty="0" err="1" smtClean="0">
                <a:latin typeface="Times New Roman"/>
                <a:cs typeface="Times New Roman"/>
              </a:rPr>
              <a:t>hari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Hal </a:t>
            </a:r>
            <a:r>
              <a:rPr lang="en-US" dirty="0" err="1">
                <a:latin typeface="Times New Roman"/>
                <a:cs typeface="Times New Roman"/>
              </a:rPr>
              <a:t>ini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menunjukan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berbagai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spekulasi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pada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publik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memperlihatkan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ketidaksiapan</a:t>
            </a:r>
            <a:r>
              <a:rPr lang="en-US" dirty="0">
                <a:latin typeface="Times New Roman"/>
                <a:cs typeface="Times New Roman"/>
              </a:rPr>
              <a:t> Malaysia </a:t>
            </a:r>
            <a:r>
              <a:rPr lang="en-US" dirty="0" smtClean="0">
                <a:latin typeface="Times New Roman"/>
                <a:cs typeface="Times New Roman"/>
              </a:rPr>
              <a:t>Airlines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manajemen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krisis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CRISIS MANAGEMENT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3326"/>
            <a:ext cx="8229600" cy="4902340"/>
          </a:xfrm>
          <a:solidFill>
            <a:srgbClr val="FFFFFF">
              <a:alpha val="80000"/>
            </a:srgb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>
                <a:latin typeface="Times New Roman"/>
                <a:cs typeface="Times New Roman"/>
              </a:rPr>
              <a:t>Case Study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Berbeda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Malaysia Airlines, </a:t>
            </a:r>
            <a:r>
              <a:rPr lang="en-US" dirty="0" err="1">
                <a:latin typeface="Times New Roman"/>
                <a:cs typeface="Times New Roman"/>
              </a:rPr>
              <a:t>maskapai</a:t>
            </a:r>
            <a:r>
              <a:rPr lang="en-US" dirty="0">
                <a:latin typeface="Times New Roman"/>
                <a:cs typeface="Times New Roman"/>
              </a:rPr>
              <a:t> Air Asia </a:t>
            </a:r>
            <a:r>
              <a:rPr lang="en-US" dirty="0" err="1">
                <a:latin typeface="Times New Roman"/>
                <a:cs typeface="Times New Roman"/>
              </a:rPr>
              <a:t>terlihat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lebih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siap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menangani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krisis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Saat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kecelakaan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pesawat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dari</a:t>
            </a:r>
            <a:r>
              <a:rPr lang="en-US" dirty="0">
                <a:latin typeface="Times New Roman"/>
                <a:cs typeface="Times New Roman"/>
              </a:rPr>
              <a:t> Indonesia </a:t>
            </a:r>
            <a:r>
              <a:rPr lang="en-US" dirty="0" err="1">
                <a:latin typeface="Times New Roman"/>
                <a:cs typeface="Times New Roman"/>
              </a:rPr>
              <a:t>ke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Singapura</a:t>
            </a:r>
            <a:r>
              <a:rPr lang="en-US" dirty="0">
                <a:latin typeface="Times New Roman"/>
                <a:cs typeface="Times New Roman"/>
              </a:rPr>
              <a:t>, Air </a:t>
            </a:r>
            <a:r>
              <a:rPr lang="en-US" dirty="0" smtClean="0">
                <a:latin typeface="Times New Roman"/>
                <a:cs typeface="Times New Roman"/>
              </a:rPr>
              <a:t>Asia </a:t>
            </a:r>
            <a:r>
              <a:rPr lang="en-US" dirty="0" err="1" smtClean="0">
                <a:latin typeface="Times New Roman"/>
                <a:cs typeface="Times New Roman"/>
              </a:rPr>
              <a:t>mampu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menjaga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informasi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pada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publik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baik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terkait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kronologi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kecelakaan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pencairan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kompensasi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hingga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perkembangan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proses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evakuasi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korban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CEO </a:t>
            </a:r>
            <a:r>
              <a:rPr lang="en-US" dirty="0">
                <a:latin typeface="Times New Roman"/>
                <a:cs typeface="Times New Roman"/>
              </a:rPr>
              <a:t>Air Asia </a:t>
            </a:r>
            <a:r>
              <a:rPr lang="en-US" dirty="0" err="1">
                <a:latin typeface="Times New Roman"/>
                <a:cs typeface="Times New Roman"/>
              </a:rPr>
              <a:t>langsung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memimpin</a:t>
            </a:r>
            <a:r>
              <a:rPr lang="en-US" dirty="0">
                <a:latin typeface="Times New Roman"/>
                <a:cs typeface="Times New Roman"/>
              </a:rPr>
              <a:t> press conference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menunjukan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sikap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hormat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pada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keluarga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korban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sedang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berduka</a:t>
            </a:r>
            <a:r>
              <a:rPr lang="en-US" dirty="0" smtClean="0">
                <a:latin typeface="Times New Roman"/>
                <a:cs typeface="Times New Roman"/>
              </a:rPr>
              <a:t>. </a:t>
            </a:r>
            <a:r>
              <a:rPr lang="en-US" dirty="0" err="1" smtClean="0">
                <a:latin typeface="Times New Roman"/>
                <a:cs typeface="Times New Roman"/>
              </a:rPr>
              <a:t>Kedua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kasus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tersebut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menunjukan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pentingnya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merencanakan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manajemen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krisis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pada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setiap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kegiatan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komunikasi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strategis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karena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berdampak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pada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reputasi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jangka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panjang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142"/>
            <a:ext cx="9144000" cy="1143000"/>
          </a:xfrm>
        </p:spPr>
        <p:txBody>
          <a:bodyPr>
            <a:normAutofit/>
          </a:bodyPr>
          <a:lstStyle/>
          <a:p>
            <a:r>
              <a:rPr lang="en-US" sz="3900" dirty="0" smtClean="0">
                <a:latin typeface="Impact"/>
                <a:cs typeface="Impact"/>
              </a:rPr>
              <a:t>Strategic Principles for Crisis Management</a:t>
            </a:r>
            <a:endParaRPr lang="en-US" sz="3900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14310"/>
          <a:ext cx="8229600" cy="566785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3562" y="997802"/>
            <a:ext cx="3644446" cy="1143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Impact"/>
                <a:cs typeface="Impact"/>
              </a:rPr>
              <a:t>PUBLIC RELATIONS AND ETHICS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692" y="1106752"/>
            <a:ext cx="4909662" cy="168724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analisis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situasi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penting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memperhatikan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etika</a:t>
            </a:r>
            <a:r>
              <a:rPr lang="en-US" dirty="0">
                <a:latin typeface="Times New Roman"/>
                <a:cs typeface="Times New Roman"/>
              </a:rPr>
              <a:t> public </a:t>
            </a:r>
            <a:r>
              <a:rPr lang="en-US" dirty="0" smtClean="0">
                <a:latin typeface="Times New Roman"/>
                <a:cs typeface="Times New Roman"/>
              </a:rPr>
              <a:t>relations. Yang </a:t>
            </a:r>
            <a:r>
              <a:rPr lang="en-US" dirty="0" err="1">
                <a:latin typeface="Times New Roman"/>
                <a:cs typeface="Times New Roman"/>
              </a:rPr>
              <a:t>terdiri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dari</a:t>
            </a:r>
            <a:r>
              <a:rPr lang="en-US" dirty="0" smtClean="0">
                <a:latin typeface="Times New Roman"/>
                <a:cs typeface="Times New Roman"/>
              </a:rPr>
              <a:t>: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834077" y="3507201"/>
          <a:ext cx="7530470" cy="312330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Ethics-Business-Team-Ethic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8690"/>
            <a:ext cx="5293430" cy="3308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Impact"/>
                <a:cs typeface="Impact"/>
              </a:rPr>
              <a:t>THE PUBLIC RELATIONS SITUATION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039706"/>
          </a:xfrm>
          <a:solidFill>
            <a:srgbClr val="FFFFFF">
              <a:alpha val="85000"/>
            </a:srgb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 smtClean="0">
                <a:latin typeface="Times New Roman"/>
                <a:cs typeface="Times New Roman"/>
              </a:rPr>
              <a:t>Situasi</a:t>
            </a:r>
            <a:r>
              <a:rPr lang="en-US" dirty="0" smtClean="0">
                <a:latin typeface="Times New Roman"/>
                <a:cs typeface="Times New Roman"/>
              </a:rPr>
              <a:t> public relations </a:t>
            </a:r>
            <a:r>
              <a:rPr lang="en-US" dirty="0" err="1" smtClean="0">
                <a:latin typeface="Times New Roman"/>
                <a:cs typeface="Times New Roman"/>
              </a:rPr>
              <a:t>dapat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diketahui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menjawab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basic questions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kemudian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diperdalam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mencari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informasi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melalui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tahap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pencarian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expanded questions</a:t>
            </a:r>
            <a:endParaRPr lang="en-US" b="1" dirty="0">
              <a:latin typeface="Times New Roman"/>
              <a:cs typeface="Times New Roman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919188" y="3182706"/>
          <a:ext cx="6096000" cy="343358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04419" y="3462071"/>
            <a:ext cx="2608440" cy="120032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lebih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lengkapnya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pedoman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analisis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situasi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dilihat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buku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halaman</a:t>
            </a:r>
            <a:r>
              <a:rPr lang="en-US" dirty="0" smtClean="0">
                <a:latin typeface="Times New Roman"/>
                <a:cs typeface="Times New Roman"/>
              </a:rPr>
              <a:t> 44-46.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03187"/>
          </a:xfrm>
          <a:solidFill>
            <a:srgbClr val="FFFFFF">
              <a:alpha val="85000"/>
            </a:srgbClr>
          </a:solidFill>
        </p:spPr>
        <p:txBody>
          <a:bodyPr>
            <a:normAutofit fontScale="85000" lnSpcReduction="20000"/>
          </a:bodyPr>
          <a:lstStyle/>
          <a:p>
            <a:pPr marL="514350" indent="-514350">
              <a:buAutoNum type="alphaUcPeriod"/>
            </a:pPr>
            <a:r>
              <a:rPr lang="en-US" b="1" dirty="0" smtClean="0">
                <a:latin typeface="Times New Roman"/>
                <a:cs typeface="Times New Roman"/>
              </a:rPr>
              <a:t>Basic Question</a:t>
            </a:r>
          </a:p>
          <a:p>
            <a:pPr marL="514350" indent="-514350">
              <a:buNone/>
            </a:pPr>
            <a:r>
              <a:rPr lang="en-US" dirty="0" err="1" smtClean="0">
                <a:latin typeface="Times New Roman"/>
                <a:cs typeface="Times New Roman"/>
              </a:rPr>
              <a:t>Bagian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berisi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pertanyaan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mendasar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mengenai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analisis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situasi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program PR, </a:t>
            </a:r>
            <a:r>
              <a:rPr lang="en-US" dirty="0" err="1" smtClean="0">
                <a:latin typeface="Times New Roman"/>
                <a:cs typeface="Times New Roman"/>
              </a:rPr>
              <a:t>seperti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isu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besar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dihadapi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latar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belakang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situasi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seberapa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penting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sebuah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isu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dikaji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melalui</a:t>
            </a:r>
            <a:r>
              <a:rPr lang="en-US" dirty="0" smtClean="0">
                <a:latin typeface="Times New Roman"/>
                <a:cs typeface="Times New Roman"/>
              </a:rPr>
              <a:t> program </a:t>
            </a: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strategis</a:t>
            </a:r>
            <a:endParaRPr lang="en-US" dirty="0" smtClean="0">
              <a:latin typeface="Times New Roman"/>
              <a:cs typeface="Times New Roman"/>
            </a:endParaRPr>
          </a:p>
          <a:p>
            <a:pPr marL="514350" indent="-514350">
              <a:buNone/>
            </a:pPr>
            <a:r>
              <a:rPr lang="en-US" b="1" dirty="0" smtClean="0">
                <a:latin typeface="Times New Roman"/>
                <a:cs typeface="Times New Roman"/>
              </a:rPr>
              <a:t>B. Expanded Questions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latin typeface="Times New Roman"/>
                <a:cs typeface="Times New Roman"/>
              </a:rPr>
              <a:t>Existing Information</a:t>
            </a:r>
          </a:p>
          <a:p>
            <a:pPr marL="914400" lvl="1" indent="-514350">
              <a:buAutoNum type="arabicPeriod"/>
            </a:pPr>
            <a:r>
              <a:rPr lang="en-US" b="1" dirty="0" smtClean="0">
                <a:latin typeface="Times New Roman"/>
                <a:cs typeface="Times New Roman"/>
              </a:rPr>
              <a:t>Background on the issue</a:t>
            </a:r>
          </a:p>
          <a:p>
            <a:pPr marL="914400" lvl="1" indent="-514350">
              <a:buAutoNum type="arabicPeriod"/>
            </a:pPr>
            <a:r>
              <a:rPr lang="en-US" b="1" dirty="0" smtClean="0">
                <a:latin typeface="Times New Roman"/>
                <a:cs typeface="Times New Roman"/>
              </a:rPr>
              <a:t>Consequences of the situation</a:t>
            </a:r>
          </a:p>
          <a:p>
            <a:pPr marL="914400" lvl="1" indent="-514350">
              <a:buAutoNum type="arabicPeriod"/>
            </a:pPr>
            <a:r>
              <a:rPr lang="en-US" b="1" dirty="0" smtClean="0">
                <a:latin typeface="Times New Roman"/>
                <a:cs typeface="Times New Roman"/>
              </a:rPr>
              <a:t>Resolution of the situation</a:t>
            </a:r>
          </a:p>
          <a:p>
            <a:pPr marL="914400" lvl="1" indent="-514350">
              <a:buAutoNum type="arabicPeriod"/>
            </a:pPr>
            <a:r>
              <a:rPr lang="en-US" b="1" dirty="0" smtClean="0">
                <a:latin typeface="Times New Roman"/>
                <a:cs typeface="Times New Roman"/>
              </a:rPr>
              <a:t>Best practices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latin typeface="Times New Roman"/>
                <a:cs typeface="Times New Roman"/>
              </a:rPr>
              <a:t>Research Program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latin typeface="Times New Roman"/>
                <a:cs typeface="Times New Roman"/>
              </a:rPr>
              <a:t>Research Finding</a:t>
            </a:r>
          </a:p>
          <a:p>
            <a:pPr marL="514350" indent="-514350">
              <a:buAutoNum type="alphaUcPeriod"/>
            </a:pP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Impact"/>
                <a:cs typeface="Impact"/>
              </a:rPr>
              <a:t>THE PUBLIC RELATIONS SITUATION</a:t>
            </a:r>
            <a:endParaRPr lang="en-US" dirty="0">
              <a:latin typeface="Impact"/>
              <a:cs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ANALISIS SITUASI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188" y="1600199"/>
            <a:ext cx="7280611" cy="1453679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Merupakan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tahap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awal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fase</a:t>
            </a:r>
            <a:r>
              <a:rPr lang="en-US" dirty="0">
                <a:latin typeface="Times New Roman"/>
                <a:cs typeface="Times New Roman"/>
              </a:rPr>
              <a:t> formative </a:t>
            </a:r>
            <a:r>
              <a:rPr lang="en-US" dirty="0" smtClean="0">
                <a:latin typeface="Times New Roman"/>
                <a:cs typeface="Times New Roman"/>
              </a:rPr>
              <a:t>research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Menganalisis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situasi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dihadapi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dirty="0" err="1" smtClean="0">
                <a:latin typeface="Times New Roman"/>
                <a:cs typeface="Times New Roman"/>
              </a:rPr>
              <a:t>Pendekatan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analisis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situasi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di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antaranya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adalah</a:t>
            </a:r>
            <a:r>
              <a:rPr lang="en-US" dirty="0" smtClean="0">
                <a:latin typeface="Times New Roman"/>
                <a:cs typeface="Times New Roman"/>
              </a:rPr>
              <a:t>: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104691" y="2805762"/>
          <a:ext cx="7068020" cy="405223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2448"/>
            <a:ext cx="8229600" cy="5905552"/>
          </a:xfrm>
          <a:solidFill>
            <a:srgbClr val="FFFFFF">
              <a:alpha val="85000"/>
            </a:srgbClr>
          </a:solidFill>
        </p:spPr>
        <p:txBody>
          <a:bodyPr>
            <a:normAutofit fontScale="62500" lnSpcReduction="20000"/>
          </a:bodyPr>
          <a:lstStyle/>
          <a:p>
            <a:pPr marL="514350" indent="-514350">
              <a:buNone/>
            </a:pPr>
            <a:r>
              <a:rPr lang="en-US" b="1" dirty="0" smtClean="0">
                <a:latin typeface="Times New Roman"/>
                <a:cs typeface="Times New Roman"/>
              </a:rPr>
              <a:t>B. Expanded Questions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latin typeface="Times New Roman"/>
                <a:cs typeface="Times New Roman"/>
              </a:rPr>
              <a:t>Existing Information</a:t>
            </a:r>
          </a:p>
          <a:p>
            <a:pPr marL="914400" lvl="1" indent="-514350">
              <a:buAutoNum type="arabicPeriod"/>
            </a:pPr>
            <a:r>
              <a:rPr lang="en-US" b="1" dirty="0" smtClean="0">
                <a:latin typeface="Times New Roman"/>
                <a:cs typeface="Times New Roman"/>
              </a:rPr>
              <a:t>Background on the issue </a:t>
            </a:r>
            <a:r>
              <a:rPr lang="en-US" dirty="0" smtClean="0">
                <a:latin typeface="Times New Roman"/>
                <a:cs typeface="Times New Roman"/>
              </a:rPr>
              <a:t>: </a:t>
            </a:r>
            <a:r>
              <a:rPr lang="en-US" dirty="0" err="1" smtClean="0">
                <a:latin typeface="Times New Roman"/>
                <a:cs typeface="Times New Roman"/>
              </a:rPr>
              <a:t>melalui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bagian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kita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mengetahui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latar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belakang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sebuah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situasi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mulai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sejarah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apakah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pernah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terjadi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sebelumnyya/tidak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apakah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pelibatan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 lain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sebuah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situasi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apakah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konflik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mendasari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situasi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dikaji</a:t>
            </a:r>
            <a:endParaRPr lang="en-US" dirty="0" smtClean="0">
              <a:latin typeface="Times New Roman"/>
              <a:cs typeface="Times New Roman"/>
            </a:endParaRPr>
          </a:p>
          <a:p>
            <a:pPr marL="914400" lvl="1" indent="-514350">
              <a:buAutoNum type="arabicPeriod"/>
            </a:pPr>
            <a:r>
              <a:rPr lang="en-US" b="1" dirty="0" smtClean="0">
                <a:latin typeface="Times New Roman"/>
                <a:cs typeface="Times New Roman"/>
              </a:rPr>
              <a:t>Consequences of the situation </a:t>
            </a:r>
            <a:r>
              <a:rPr lang="en-US" dirty="0" smtClean="0">
                <a:latin typeface="Times New Roman"/>
                <a:cs typeface="Times New Roman"/>
              </a:rPr>
              <a:t>: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mencari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informasi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tahap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mengetahui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seberapa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penting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situasi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dianggap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oleh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prediksi/tren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terkait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situasi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adakah</a:t>
            </a:r>
            <a:r>
              <a:rPr lang="en-US" dirty="0" smtClean="0">
                <a:latin typeface="Times New Roman"/>
                <a:cs typeface="Times New Roman"/>
              </a:rPr>
              <a:t> opportunity/obstacle </a:t>
            </a:r>
            <a:r>
              <a:rPr lang="en-US" dirty="0" err="1" smtClean="0">
                <a:latin typeface="Times New Roman"/>
                <a:cs typeface="Times New Roman"/>
              </a:rPr>
              <a:t>dari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situasi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ini</a:t>
            </a:r>
            <a:endParaRPr lang="en-US" dirty="0" smtClean="0">
              <a:latin typeface="Times New Roman"/>
              <a:cs typeface="Times New Roman"/>
            </a:endParaRPr>
          </a:p>
          <a:p>
            <a:pPr marL="914400" lvl="1" indent="-514350">
              <a:buAutoNum type="arabicPeriod"/>
            </a:pPr>
            <a:r>
              <a:rPr lang="en-US" b="1" dirty="0" smtClean="0">
                <a:latin typeface="Times New Roman"/>
                <a:cs typeface="Times New Roman"/>
              </a:rPr>
              <a:t>Resolution of the situation </a:t>
            </a:r>
            <a:r>
              <a:rPr lang="en-US" dirty="0" smtClean="0">
                <a:latin typeface="Times New Roman"/>
                <a:cs typeface="Times New Roman"/>
              </a:rPr>
              <a:t>: </a:t>
            </a:r>
            <a:r>
              <a:rPr lang="en-US" dirty="0" err="1" smtClean="0">
                <a:latin typeface="Times New Roman"/>
                <a:cs typeface="Times New Roman"/>
              </a:rPr>
              <a:t>melalui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tahap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diketahui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keuntungan/kerugian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ketika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situasi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dihadapi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seberapa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kuat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komitmen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menanggapi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situasi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prioritas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dilakukan</a:t>
            </a:r>
            <a:endParaRPr lang="en-US" dirty="0" smtClean="0">
              <a:latin typeface="Times New Roman"/>
              <a:cs typeface="Times New Roman"/>
            </a:endParaRPr>
          </a:p>
          <a:p>
            <a:pPr marL="914400" lvl="1" indent="-514350">
              <a:buAutoNum type="arabicPeriod"/>
            </a:pPr>
            <a:r>
              <a:rPr lang="en-US" b="1" dirty="0" smtClean="0">
                <a:latin typeface="Times New Roman"/>
                <a:cs typeface="Times New Roman"/>
              </a:rPr>
              <a:t>Best practices </a:t>
            </a:r>
            <a:r>
              <a:rPr lang="en-US" dirty="0" smtClean="0">
                <a:latin typeface="Times New Roman"/>
                <a:cs typeface="Times New Roman"/>
              </a:rPr>
              <a:t>: </a:t>
            </a:r>
            <a:r>
              <a:rPr lang="en-US" dirty="0" err="1" smtClean="0">
                <a:latin typeface="Times New Roman"/>
                <a:cs typeface="Times New Roman"/>
              </a:rPr>
              <a:t>pada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tahap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diketahui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topik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tema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atau</a:t>
            </a:r>
            <a:r>
              <a:rPr lang="en-US" dirty="0" smtClean="0">
                <a:latin typeface="Times New Roman"/>
                <a:cs typeface="Times New Roman"/>
              </a:rPr>
              <a:t> keyword </a:t>
            </a:r>
            <a:r>
              <a:rPr lang="en-US" dirty="0" err="1" smtClean="0">
                <a:latin typeface="Times New Roman"/>
                <a:cs typeface="Times New Roman"/>
              </a:rPr>
              <a:t>pada</a:t>
            </a:r>
            <a:r>
              <a:rPr lang="en-US" dirty="0" smtClean="0">
                <a:latin typeface="Times New Roman"/>
                <a:cs typeface="Times New Roman"/>
              </a:rPr>
              <a:t> program </a:t>
            </a: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strategis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sumber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informasi</a:t>
            </a:r>
            <a:r>
              <a:rPr lang="en-US" dirty="0" smtClean="0">
                <a:latin typeface="Times New Roman"/>
                <a:cs typeface="Times New Roman"/>
              </a:rPr>
              <a:t> (literature/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apa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dapat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dipelajari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hasil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analisis</a:t>
            </a:r>
            <a:endParaRPr lang="en-US" dirty="0" smtClean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r>
              <a:rPr lang="en-US" b="1" dirty="0" smtClean="0">
                <a:latin typeface="Times New Roman"/>
                <a:cs typeface="Times New Roman"/>
              </a:rPr>
              <a:t>Research Program </a:t>
            </a:r>
            <a:r>
              <a:rPr lang="en-US" dirty="0" smtClean="0">
                <a:latin typeface="Times New Roman"/>
                <a:cs typeface="Times New Roman"/>
              </a:rPr>
              <a:t>: </a:t>
            </a:r>
            <a:r>
              <a:rPr lang="en-US" dirty="0" err="1" smtClean="0">
                <a:latin typeface="Times New Roman"/>
                <a:cs typeface="Times New Roman"/>
              </a:rPr>
              <a:t>pada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tahap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ini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kita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menemukan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seberapa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akurat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informasi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dapat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dijadikan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dasar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analisis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situasi</a:t>
            </a:r>
            <a:r>
              <a:rPr lang="en-US" dirty="0" smtClean="0">
                <a:latin typeface="Times New Roman"/>
                <a:cs typeface="Times New Roman"/>
              </a:rPr>
              <a:t>. </a:t>
            </a:r>
            <a:r>
              <a:rPr lang="en-US" dirty="0" err="1" smtClean="0">
                <a:latin typeface="Times New Roman"/>
                <a:cs typeface="Times New Roman"/>
              </a:rPr>
              <a:t>Jika</a:t>
            </a:r>
            <a:r>
              <a:rPr lang="en-US" dirty="0" smtClean="0">
                <a:latin typeface="Times New Roman"/>
                <a:cs typeface="Times New Roman"/>
              </a:rPr>
              <a:t> data yang </a:t>
            </a:r>
            <a:r>
              <a:rPr lang="en-US" dirty="0" err="1" smtClean="0">
                <a:latin typeface="Times New Roman"/>
                <a:cs typeface="Times New Roman"/>
              </a:rPr>
              <a:t>dihimpun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analisis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situasi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masih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dirasa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kurang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mendukung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maka</a:t>
            </a:r>
            <a:r>
              <a:rPr lang="en-US" dirty="0" smtClean="0">
                <a:latin typeface="Times New Roman"/>
                <a:cs typeface="Times New Roman"/>
              </a:rPr>
              <a:t> data </a:t>
            </a:r>
            <a:r>
              <a:rPr lang="en-US" dirty="0" err="1" smtClean="0">
                <a:latin typeface="Times New Roman"/>
                <a:cs typeface="Times New Roman"/>
              </a:rPr>
              <a:t>dapat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diperoleh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melalui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wawancara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observasi</a:t>
            </a:r>
            <a:r>
              <a:rPr lang="en-US" dirty="0" smtClean="0">
                <a:latin typeface="Times New Roman"/>
                <a:cs typeface="Times New Roman"/>
              </a:rPr>
              <a:t>, literature review, </a:t>
            </a:r>
            <a:r>
              <a:rPr lang="en-US" dirty="0" err="1" smtClean="0">
                <a:latin typeface="Times New Roman"/>
                <a:cs typeface="Times New Roman"/>
              </a:rPr>
              <a:t>atau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survei</a:t>
            </a:r>
            <a:endParaRPr lang="en-US" dirty="0" smtClean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r>
              <a:rPr lang="en-US" b="1" dirty="0" smtClean="0">
                <a:latin typeface="Times New Roman"/>
                <a:cs typeface="Times New Roman"/>
              </a:rPr>
              <a:t>Research Finding </a:t>
            </a:r>
            <a:r>
              <a:rPr lang="en-US" dirty="0" smtClean="0">
                <a:latin typeface="Times New Roman"/>
                <a:cs typeface="Times New Roman"/>
              </a:rPr>
              <a:t>: </a:t>
            </a:r>
            <a:r>
              <a:rPr lang="en-US" dirty="0" err="1" smtClean="0">
                <a:latin typeface="Times New Roman"/>
                <a:cs typeface="Times New Roman"/>
              </a:rPr>
              <a:t>pada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tahap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ini</a:t>
            </a:r>
            <a:r>
              <a:rPr lang="en-US" dirty="0" smtClean="0">
                <a:latin typeface="Times New Roman"/>
                <a:cs typeface="Times New Roman"/>
              </a:rPr>
              <a:t>, kalian </a:t>
            </a:r>
            <a:r>
              <a:rPr lang="en-US" dirty="0" err="1" smtClean="0">
                <a:latin typeface="Times New Roman"/>
                <a:cs typeface="Times New Roman"/>
              </a:rPr>
              <a:t>dapat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mengemukakan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masalah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dihadapi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oleh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menjelaskannya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secara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singkat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analisis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situasi</a:t>
            </a:r>
            <a:endParaRPr lang="en-US" dirty="0" smtClean="0">
              <a:latin typeface="Times New Roman"/>
              <a:cs typeface="Times New Roman"/>
            </a:endParaRPr>
          </a:p>
          <a:p>
            <a:pPr marL="514350" indent="-514350">
              <a:buAutoNum type="alphaUcPeriod"/>
            </a:pP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9070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Impact"/>
                <a:cs typeface="Impact"/>
              </a:rPr>
              <a:t>THE PUBLIC RELATIONS SITUATION</a:t>
            </a:r>
            <a:endParaRPr lang="en-US" dirty="0">
              <a:latin typeface="Impact"/>
              <a:cs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2386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THANK YOU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116" y="2472260"/>
            <a:ext cx="7871683" cy="139800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REFERENCES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Smith, R. D. (2017). Strategic Planning for Public Relations (5th edition). </a:t>
            </a:r>
            <a:r>
              <a:rPr lang="en-US" dirty="0" err="1" smtClean="0">
                <a:latin typeface="Times New Roman"/>
                <a:cs typeface="Times New Roman"/>
              </a:rPr>
              <a:t>Routledge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0" y="1027554"/>
            <a:ext cx="4188322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PUBLIC RELATIONS SITUATIONS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62070"/>
            <a:ext cx="8229600" cy="3220179"/>
          </a:xfrm>
          <a:solidFill>
            <a:srgbClr val="FFFFFF">
              <a:alpha val="85000"/>
            </a:srgb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err="1">
                <a:latin typeface="Times New Roman"/>
                <a:cs typeface="Times New Roman"/>
              </a:rPr>
              <a:t>Situasi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public relations </a:t>
            </a:r>
            <a:r>
              <a:rPr lang="en-US" dirty="0" err="1">
                <a:latin typeface="Times New Roman"/>
                <a:cs typeface="Times New Roman"/>
              </a:rPr>
              <a:t>merupakan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sekumpulan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keadaan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dihadapi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perencanaan</a:t>
            </a:r>
            <a:r>
              <a:rPr lang="en-US" dirty="0" smtClean="0">
                <a:latin typeface="Times New Roman"/>
                <a:cs typeface="Times New Roman"/>
              </a:rPr>
              <a:t> program PR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Situasi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bisa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positif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atau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negatif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Situasi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yang </a:t>
            </a:r>
            <a:r>
              <a:rPr lang="en-US" dirty="0" err="1">
                <a:latin typeface="Times New Roman"/>
                <a:cs typeface="Times New Roman"/>
              </a:rPr>
              <a:t>dapat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dikaji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public relations </a:t>
            </a:r>
            <a:r>
              <a:rPr lang="en-US" dirty="0" err="1">
                <a:latin typeface="Times New Roman"/>
                <a:cs typeface="Times New Roman"/>
              </a:rPr>
              <a:t>sangat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beragam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bisa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jadi</a:t>
            </a:r>
            <a:r>
              <a:rPr lang="en-US" dirty="0">
                <a:latin typeface="Times New Roman"/>
                <a:cs typeface="Times New Roman"/>
              </a:rPr>
              <a:t> opportunity (</a:t>
            </a:r>
            <a:r>
              <a:rPr lang="en-US" dirty="0" err="1">
                <a:latin typeface="Times New Roman"/>
                <a:cs typeface="Times New Roman"/>
              </a:rPr>
              <a:t>kesempatan</a:t>
            </a:r>
            <a:r>
              <a:rPr lang="en-US" dirty="0">
                <a:latin typeface="Times New Roman"/>
                <a:cs typeface="Times New Roman"/>
              </a:rPr>
              <a:t>) </a:t>
            </a:r>
            <a:r>
              <a:rPr lang="en-US" dirty="0" err="1">
                <a:latin typeface="Times New Roman"/>
                <a:cs typeface="Times New Roman"/>
              </a:rPr>
              <a:t>membuka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jangkauan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publik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baru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atau</a:t>
            </a:r>
            <a:r>
              <a:rPr lang="en-US" dirty="0">
                <a:latin typeface="Times New Roman"/>
                <a:cs typeface="Times New Roman"/>
              </a:rPr>
              <a:t> obstacle (</a:t>
            </a:r>
            <a:r>
              <a:rPr lang="en-US" dirty="0" err="1">
                <a:latin typeface="Times New Roman"/>
                <a:cs typeface="Times New Roman"/>
              </a:rPr>
              <a:t>kendala</a:t>
            </a:r>
            <a:r>
              <a:rPr lang="en-US" dirty="0">
                <a:latin typeface="Times New Roman"/>
                <a:cs typeface="Times New Roman"/>
              </a:rPr>
              <a:t>) yang </a:t>
            </a:r>
            <a:r>
              <a:rPr lang="en-US" dirty="0" err="1">
                <a:latin typeface="Times New Roman"/>
                <a:cs typeface="Times New Roman"/>
              </a:rPr>
              <a:t>menghambat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terwujudnya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visi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misi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Baik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opportunity </a:t>
            </a:r>
            <a:r>
              <a:rPr lang="en-US" dirty="0" err="1">
                <a:latin typeface="Times New Roman"/>
                <a:cs typeface="Times New Roman"/>
              </a:rPr>
              <a:t>ataupun</a:t>
            </a:r>
            <a:r>
              <a:rPr lang="en-US" dirty="0">
                <a:latin typeface="Times New Roman"/>
                <a:cs typeface="Times New Roman"/>
              </a:rPr>
              <a:t> obstacle </a:t>
            </a:r>
            <a:r>
              <a:rPr lang="en-US" dirty="0" err="1">
                <a:latin typeface="Times New Roman"/>
                <a:cs typeface="Times New Roman"/>
              </a:rPr>
              <a:t>harus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diatasi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melalui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program </a:t>
            </a: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strategis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organiz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442" y="1"/>
            <a:ext cx="4955678" cy="3239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0803" y="1035718"/>
            <a:ext cx="3883198" cy="1143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Impact"/>
                <a:cs typeface="Impact"/>
              </a:rPr>
              <a:t>Learning From Research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53653"/>
            <a:ext cx="8229600" cy="2881593"/>
          </a:xfrm>
          <a:solidFill>
            <a:srgbClr val="FFFFFF">
              <a:alpha val="85000"/>
            </a:srgb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err="1">
                <a:latin typeface="Times New Roman"/>
                <a:cs typeface="Times New Roman"/>
              </a:rPr>
              <a:t>Adalah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pendekatan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digunakan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analisis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situasi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melalui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penelusuran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penelitian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sebelumnya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melakukan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tahap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analisis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situasi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terdapat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dua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cara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mencari</a:t>
            </a:r>
            <a:r>
              <a:rPr lang="en-US" dirty="0">
                <a:latin typeface="Times New Roman"/>
                <a:cs typeface="Times New Roman"/>
              </a:rPr>
              <a:t> data </a:t>
            </a:r>
            <a:r>
              <a:rPr lang="en-US" dirty="0" err="1">
                <a:latin typeface="Times New Roman"/>
                <a:cs typeface="Times New Roman"/>
              </a:rPr>
              <a:t>melalui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penelitian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sebelumnya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yakni</a:t>
            </a:r>
            <a:r>
              <a:rPr lang="en-US" dirty="0" smtClean="0">
                <a:latin typeface="Times New Roman"/>
                <a:cs typeface="Times New Roman"/>
              </a:rPr>
              <a:t>: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latin typeface="Times New Roman"/>
                <a:cs typeface="Times New Roman"/>
              </a:rPr>
              <a:t>Meninjau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literatur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akademis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artikel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ilmiah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kajian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profesional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relevan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situasi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endParaRPr lang="en-US" dirty="0" smtClean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r>
              <a:rPr lang="en-US" dirty="0" err="1" smtClean="0">
                <a:latin typeface="Times New Roman"/>
                <a:cs typeface="Times New Roman"/>
              </a:rPr>
              <a:t>Mengidentifikasi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keberhasilan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program </a:t>
            </a: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lain yang </a:t>
            </a:r>
            <a:r>
              <a:rPr lang="en-US" dirty="0" err="1">
                <a:latin typeface="Times New Roman"/>
                <a:cs typeface="Times New Roman"/>
              </a:rPr>
              <a:t>memiliki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kemiripan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karakteristik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kita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riset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260802" cy="3507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9858"/>
            <a:ext cx="3902154" cy="1143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Impact"/>
                <a:cs typeface="Impact"/>
              </a:rPr>
              <a:t>Learning From Research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7200"/>
            <a:ext cx="8229600" cy="3350799"/>
          </a:xfrm>
          <a:solidFill>
            <a:srgbClr val="FFFFFF">
              <a:alpha val="85000"/>
            </a:srgbClr>
          </a:solidFill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err="1">
                <a:latin typeface="Times New Roman"/>
                <a:cs typeface="Times New Roman"/>
              </a:rPr>
              <a:t>Analisis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situasi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diperoleh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melalui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penelitian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terdahulu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dilakukan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konsep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luas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Artinya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mencari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informasi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analisis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situasi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tidak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hanya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satu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sisi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saja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Contoh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ketika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membuat</a:t>
            </a:r>
            <a:r>
              <a:rPr lang="en-US" dirty="0">
                <a:latin typeface="Times New Roman"/>
                <a:cs typeface="Times New Roman"/>
              </a:rPr>
              <a:t> program </a:t>
            </a: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strategis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mengenai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sikap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pengendara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sepeda</a:t>
            </a:r>
            <a:r>
              <a:rPr lang="en-US" dirty="0">
                <a:latin typeface="Times New Roman"/>
                <a:cs typeface="Times New Roman"/>
              </a:rPr>
              <a:t> motor </a:t>
            </a:r>
            <a:r>
              <a:rPr lang="en-US" dirty="0" err="1" smtClean="0">
                <a:latin typeface="Times New Roman"/>
                <a:cs typeface="Times New Roman"/>
              </a:rPr>
              <a:t>di</a:t>
            </a:r>
            <a:r>
              <a:rPr lang="en-US" dirty="0" smtClean="0">
                <a:latin typeface="Times New Roman"/>
                <a:cs typeface="Times New Roman"/>
              </a:rPr>
              <a:t> Kota </a:t>
            </a:r>
            <a:r>
              <a:rPr lang="en-US" dirty="0">
                <a:latin typeface="Times New Roman"/>
                <a:cs typeface="Times New Roman"/>
              </a:rPr>
              <a:t>Jakarta, </a:t>
            </a:r>
            <a:r>
              <a:rPr lang="en-US" dirty="0" err="1">
                <a:latin typeface="Times New Roman"/>
                <a:cs typeface="Times New Roman"/>
              </a:rPr>
              <a:t>hal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perlu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ditinjau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adalah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bagaimana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ekspektasi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karakteristik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konsumen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hingga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dampak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ditimbulkan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dari</a:t>
            </a:r>
            <a:r>
              <a:rPr lang="en-US" dirty="0">
                <a:latin typeface="Times New Roman"/>
                <a:cs typeface="Times New Roman"/>
              </a:rPr>
              <a:t> program </a:t>
            </a:r>
            <a:r>
              <a:rPr lang="en-US" dirty="0" err="1" smtClean="0">
                <a:latin typeface="Times New Roman"/>
                <a:cs typeface="Times New Roman"/>
              </a:rPr>
              <a:t>serupa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sebelumnya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Identifikasi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analisis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hasil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studi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laporan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artikel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ilmiah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mengenai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hal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tersebut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memberikan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analisis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situasi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yang </a:t>
            </a:r>
            <a:r>
              <a:rPr lang="en-US" dirty="0" err="1" smtClean="0">
                <a:latin typeface="Times New Roman"/>
                <a:cs typeface="Times New Roman"/>
              </a:rPr>
              <a:t>mendalam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pada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perencanaan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program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riset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154" y="0"/>
            <a:ext cx="5260802" cy="3507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0803" y="1092592"/>
            <a:ext cx="3883198" cy="1143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Impact"/>
                <a:cs typeface="Impact"/>
              </a:rPr>
              <a:t>Learning From Research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7200"/>
            <a:ext cx="8229600" cy="3350799"/>
          </a:xfrm>
          <a:solidFill>
            <a:srgbClr val="FFFFFF">
              <a:alpha val="85000"/>
            </a:srgbClr>
          </a:solidFill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>
                <a:latin typeface="Times New Roman"/>
                <a:cs typeface="Times New Roman"/>
              </a:rPr>
              <a:t>Hal </a:t>
            </a:r>
            <a:r>
              <a:rPr lang="en-US" dirty="0" err="1">
                <a:latin typeface="Times New Roman"/>
                <a:cs typeface="Times New Roman"/>
              </a:rPr>
              <a:t>lainnya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perlu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diperhatikan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pendeatan</a:t>
            </a:r>
            <a:r>
              <a:rPr lang="en-US" dirty="0">
                <a:latin typeface="Times New Roman"/>
                <a:cs typeface="Times New Roman"/>
              </a:rPr>
              <a:t> “learning </a:t>
            </a:r>
            <a:r>
              <a:rPr lang="en-US" dirty="0" smtClean="0">
                <a:latin typeface="Times New Roman"/>
                <a:cs typeface="Times New Roman"/>
              </a:rPr>
              <a:t>from research</a:t>
            </a:r>
            <a:r>
              <a:rPr lang="en-US" dirty="0">
                <a:latin typeface="Times New Roman"/>
                <a:cs typeface="Times New Roman"/>
              </a:rPr>
              <a:t>” </a:t>
            </a:r>
            <a:r>
              <a:rPr lang="en-US" dirty="0" err="1">
                <a:latin typeface="Times New Roman"/>
                <a:cs typeface="Times New Roman"/>
              </a:rPr>
              <a:t>adalah</a:t>
            </a:r>
            <a:r>
              <a:rPr lang="en-US" dirty="0" smtClean="0">
                <a:latin typeface="Times New Roman"/>
                <a:cs typeface="Times New Roman"/>
              </a:rPr>
              <a:t>…</a:t>
            </a:r>
          </a:p>
          <a:p>
            <a:pPr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Melihat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kolega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kompetitor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gunakan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pendekatan</a:t>
            </a:r>
            <a:r>
              <a:rPr lang="en-US" dirty="0" smtClean="0">
                <a:latin typeface="Times New Roman"/>
                <a:cs typeface="Times New Roman"/>
              </a:rPr>
              <a:t> “best practice”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Penting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analisis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situasi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menentukan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benchmark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yakni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membuat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perbandingan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produk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/ </a:t>
            </a:r>
            <a:r>
              <a:rPr lang="en-US" dirty="0" err="1">
                <a:latin typeface="Times New Roman"/>
                <a:cs typeface="Times New Roman"/>
              </a:rPr>
              <a:t>jasa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serupa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Sehingga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memiliki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patokan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meningkatkan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kualitas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program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Selain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itu</a:t>
            </a:r>
            <a:r>
              <a:rPr lang="en-US" dirty="0">
                <a:latin typeface="Times New Roman"/>
                <a:cs typeface="Times New Roman"/>
              </a:rPr>
              <a:t>, benchmark </a:t>
            </a:r>
            <a:r>
              <a:rPr lang="en-US" dirty="0" err="1">
                <a:latin typeface="Times New Roman"/>
                <a:cs typeface="Times New Roman"/>
              </a:rPr>
              <a:t>juga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dapat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memunculkan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inovasi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adanya</a:t>
            </a:r>
            <a:r>
              <a:rPr lang="en-US" dirty="0">
                <a:latin typeface="Times New Roman"/>
                <a:cs typeface="Times New Roman"/>
              </a:rPr>
              <a:t> insight </a:t>
            </a:r>
            <a:r>
              <a:rPr lang="en-US" dirty="0" err="1">
                <a:latin typeface="Times New Roman"/>
                <a:cs typeface="Times New Roman"/>
              </a:rPr>
              <a:t>dari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lain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Contoh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e</a:t>
            </a:r>
            <a:r>
              <a:rPr lang="en-US" dirty="0">
                <a:latin typeface="Times New Roman"/>
                <a:cs typeface="Times New Roman"/>
              </a:rPr>
              <a:t>-commerce </a:t>
            </a:r>
            <a:r>
              <a:rPr lang="en-US" dirty="0" err="1">
                <a:latin typeface="Times New Roman"/>
                <a:cs typeface="Times New Roman"/>
              </a:rPr>
              <a:t>dapat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melakukan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benchmarking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menganalisis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tren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sedang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digandrungi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oleh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target market </a:t>
            </a:r>
            <a:r>
              <a:rPr lang="en-US" dirty="0" err="1">
                <a:latin typeface="Times New Roman"/>
                <a:cs typeface="Times New Roman"/>
              </a:rPr>
              <a:t>menggunakan</a:t>
            </a:r>
            <a:r>
              <a:rPr lang="en-US" dirty="0">
                <a:latin typeface="Times New Roman"/>
                <a:cs typeface="Times New Roman"/>
              </a:rPr>
              <a:t> analytics data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customer records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riset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260802" cy="3507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26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Obstacles Into Opportunity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4311"/>
            <a:ext cx="8229600" cy="1065842"/>
          </a:xfrm>
          <a:solidFill>
            <a:srgbClr val="FFFFFF">
              <a:alpha val="70000"/>
            </a:srgbClr>
          </a:solidFill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dirty="0" err="1">
                <a:latin typeface="Times New Roman"/>
                <a:cs typeface="Times New Roman"/>
              </a:rPr>
              <a:t>Pendekatan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analisis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situasi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selanjutnya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adalah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mengubah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obstacles (</a:t>
            </a:r>
            <a:r>
              <a:rPr lang="en-US" dirty="0" err="1">
                <a:latin typeface="Times New Roman"/>
                <a:cs typeface="Times New Roman"/>
              </a:rPr>
              <a:t>kendala/masalah</a:t>
            </a:r>
            <a:r>
              <a:rPr lang="en-US" dirty="0">
                <a:latin typeface="Times New Roman"/>
                <a:cs typeface="Times New Roman"/>
              </a:rPr>
              <a:t>) </a:t>
            </a:r>
            <a:r>
              <a:rPr lang="en-US" dirty="0" err="1">
                <a:latin typeface="Times New Roman"/>
                <a:cs typeface="Times New Roman"/>
              </a:rPr>
              <a:t>menjadi</a:t>
            </a:r>
            <a:r>
              <a:rPr lang="en-US" dirty="0">
                <a:latin typeface="Times New Roman"/>
                <a:cs typeface="Times New Roman"/>
              </a:rPr>
              <a:t> opportunities (</a:t>
            </a:r>
            <a:r>
              <a:rPr lang="en-US" dirty="0" err="1">
                <a:latin typeface="Times New Roman"/>
                <a:cs typeface="Times New Roman"/>
              </a:rPr>
              <a:t>peluang</a:t>
            </a:r>
            <a:r>
              <a:rPr lang="en-US" dirty="0">
                <a:latin typeface="Times New Roman"/>
                <a:cs typeface="Times New Roman"/>
              </a:rPr>
              <a:t>)</a:t>
            </a:r>
          </a:p>
        </p:txBody>
      </p:sp>
      <p:pic>
        <p:nvPicPr>
          <p:cNvPr id="4" name="Picture 3" descr="opportu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91" y="2346356"/>
            <a:ext cx="7798109" cy="4378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Obstacles Into Opportunity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FF">
              <a:alpha val="80000"/>
            </a:srgb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>
                <a:latin typeface="Times New Roman"/>
                <a:cs typeface="Times New Roman"/>
              </a:rPr>
              <a:t>Case Study “How The Pepsi Syringe Hoax Fizzled (1993)”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Sebagai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contoh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klasik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mengubah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masalah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menjadi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peluang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adalah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pepsi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Pada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tahun</a:t>
            </a:r>
            <a:r>
              <a:rPr lang="en-US" dirty="0">
                <a:latin typeface="Times New Roman"/>
                <a:cs typeface="Times New Roman"/>
              </a:rPr>
              <a:t> 1993, </a:t>
            </a:r>
            <a:r>
              <a:rPr lang="en-US" dirty="0" err="1">
                <a:latin typeface="Times New Roman"/>
                <a:cs typeface="Times New Roman"/>
              </a:rPr>
              <a:t>sempat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ada</a:t>
            </a:r>
            <a:r>
              <a:rPr lang="en-US" dirty="0">
                <a:latin typeface="Times New Roman"/>
                <a:cs typeface="Times New Roman"/>
              </a:rPr>
              <a:t> rumor </a:t>
            </a:r>
            <a:r>
              <a:rPr lang="en-US" dirty="0" err="1">
                <a:latin typeface="Times New Roman"/>
                <a:cs typeface="Times New Roman"/>
              </a:rPr>
              <a:t>jika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kaleng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pepsi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ditemukan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jarum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medis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kemudian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pepsi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melansir</a:t>
            </a:r>
            <a:r>
              <a:rPr lang="en-US" dirty="0">
                <a:latin typeface="Times New Roman"/>
                <a:cs typeface="Times New Roman"/>
              </a:rPr>
              <a:t> video </a:t>
            </a:r>
            <a:r>
              <a:rPr lang="en-US" dirty="0" err="1">
                <a:latin typeface="Times New Roman"/>
                <a:cs typeface="Times New Roman"/>
              </a:rPr>
              <a:t>proses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produksi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dimana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tidak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mungkin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hal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tersebut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terjadi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Publik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menjadi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memberikan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tanggapan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positif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pada</a:t>
            </a:r>
            <a:r>
              <a:rPr lang="en-US" dirty="0">
                <a:latin typeface="Times New Roman"/>
                <a:cs typeface="Times New Roman"/>
              </a:rPr>
              <a:t> Pepsi, </a:t>
            </a:r>
            <a:r>
              <a:rPr lang="en-US" dirty="0" err="1" smtClean="0">
                <a:latin typeface="Times New Roman"/>
                <a:cs typeface="Times New Roman"/>
              </a:rPr>
              <a:t>dikarenakan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keberhasilan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Pepsi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menepis</a:t>
            </a:r>
            <a:r>
              <a:rPr lang="en-US" dirty="0">
                <a:latin typeface="Times New Roman"/>
                <a:cs typeface="Times New Roman"/>
              </a:rPr>
              <a:t> hoax yang </a:t>
            </a:r>
            <a:r>
              <a:rPr lang="en-US" dirty="0" err="1">
                <a:latin typeface="Times New Roman"/>
                <a:cs typeface="Times New Roman"/>
              </a:rPr>
              <a:t>beredar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pada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saat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itu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2386</Words>
  <Application>Microsoft Macintosh PowerPoint</Application>
  <PresentationFormat>On-screen Show (4:3)</PresentationFormat>
  <Paragraphs>219</Paragraphs>
  <Slides>31</Slides>
  <Notes>0</Notes>
  <HiddenSlides>1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Strategi &amp; Taktik  Hubungan Masyarakat  Pertemuan 3 : Analisis Situasi</vt:lpstr>
      <vt:lpstr>CAPAIAN PEMBELAJARAN</vt:lpstr>
      <vt:lpstr>ANALISIS SITUASI</vt:lpstr>
      <vt:lpstr>PUBLIC RELATIONS SITUATIONS</vt:lpstr>
      <vt:lpstr>Learning From Research</vt:lpstr>
      <vt:lpstr>Learning From Research</vt:lpstr>
      <vt:lpstr>Learning From Research</vt:lpstr>
      <vt:lpstr>Obstacles Into Opportunity</vt:lpstr>
      <vt:lpstr>Obstacles Into Opportunity</vt:lpstr>
      <vt:lpstr>Obstacles Into Opportunity</vt:lpstr>
      <vt:lpstr>Obstacles Into Opportunity</vt:lpstr>
      <vt:lpstr>Finding Consensus</vt:lpstr>
      <vt:lpstr>Finding Consensus</vt:lpstr>
      <vt:lpstr>ISSUES MANAGEMENT</vt:lpstr>
      <vt:lpstr>ISSUES MANAGEMENT</vt:lpstr>
      <vt:lpstr>ISSUES MANAGEMENT</vt:lpstr>
      <vt:lpstr>RISK MANAGEMENT</vt:lpstr>
      <vt:lpstr>RISK MANAGEMENT</vt:lpstr>
      <vt:lpstr>Case Study : Exxon Valdez 1989 Oil Spill off Alaska   </vt:lpstr>
      <vt:lpstr>Case Study : BP Deepwater Horizon 2010 Oil Leak in Gulf of Mexico </vt:lpstr>
      <vt:lpstr>PR Lesson to Be Learned from  Exxon &amp; BP</vt:lpstr>
      <vt:lpstr>CRISIS MANAGEMENT</vt:lpstr>
      <vt:lpstr>CRISIS MANAGEMENT</vt:lpstr>
      <vt:lpstr>CRISIS MANAGEMENT</vt:lpstr>
      <vt:lpstr>CRISIS MANAGEMENT</vt:lpstr>
      <vt:lpstr>Strategic Principles for Crisis Management</vt:lpstr>
      <vt:lpstr>PUBLIC RELATIONS AND ETHICS</vt:lpstr>
      <vt:lpstr>THE PUBLIC RELATIONS SITUATION</vt:lpstr>
      <vt:lpstr>THE PUBLIC RELATIONS SITUATION</vt:lpstr>
      <vt:lpstr>THE PUBLIC RELATIONS SITUATION</vt:lpstr>
      <vt:lpstr>THANK YOU</vt:lpstr>
    </vt:vector>
  </TitlesOfParts>
  <Company>London School of Public Relation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 &amp; Taktik  Hubungan Masyarakat  Pertemuan 3 : Analisis Situasi</dc:title>
  <dc:creator>Reny Dyanasari</dc:creator>
  <cp:lastModifiedBy>Reny Dyanasari</cp:lastModifiedBy>
  <cp:revision>42</cp:revision>
  <dcterms:created xsi:type="dcterms:W3CDTF">2021-12-27T08:25:46Z</dcterms:created>
  <dcterms:modified xsi:type="dcterms:W3CDTF">2021-12-27T08:26:59Z</dcterms:modified>
</cp:coreProperties>
</file>