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7"/>
  </p:notesMasterIdLst>
  <p:sldIdLst>
    <p:sldId id="291" r:id="rId3"/>
    <p:sldId id="280" r:id="rId4"/>
    <p:sldId id="294" r:id="rId5"/>
    <p:sldId id="287" r:id="rId6"/>
    <p:sldId id="292" r:id="rId7"/>
    <p:sldId id="281" r:id="rId8"/>
    <p:sldId id="282" r:id="rId9"/>
    <p:sldId id="283" r:id="rId10"/>
    <p:sldId id="285" r:id="rId11"/>
    <p:sldId id="293" r:id="rId12"/>
    <p:sldId id="258" r:id="rId13"/>
    <p:sldId id="259" r:id="rId14"/>
    <p:sldId id="260" r:id="rId15"/>
    <p:sldId id="29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3105F6-1093-4D1D-8CD8-50066DC19169}" v="2" dt="2021-11-03T00:46:00.7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/>
    <p:restoredTop sz="94737"/>
  </p:normalViewPr>
  <p:slideViewPr>
    <p:cSldViewPr snapToGrid="0" snapToObjects="1">
      <p:cViewPr varScale="1">
        <p:scale>
          <a:sx n="81" d="100"/>
          <a:sy n="81" d="100"/>
        </p:scale>
        <p:origin x="77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aliudin" userId="ac50bcb3f64ac75e" providerId="LiveId" clId="{8B3105F6-1093-4D1D-8CD8-50066DC19169}"/>
    <pc:docChg chg="undo custSel addSld delSld modSld">
      <pc:chgData name="emma aliudin" userId="ac50bcb3f64ac75e" providerId="LiveId" clId="{8B3105F6-1093-4D1D-8CD8-50066DC19169}" dt="2021-11-03T00:57:31.470" v="991" actId="26606"/>
      <pc:docMkLst>
        <pc:docMk/>
      </pc:docMkLst>
      <pc:sldChg chg="modSp mod">
        <pc:chgData name="emma aliudin" userId="ac50bcb3f64ac75e" providerId="LiveId" clId="{8B3105F6-1093-4D1D-8CD8-50066DC19169}" dt="2021-11-03T00:48:45.054" v="310" actId="1076"/>
        <pc:sldMkLst>
          <pc:docMk/>
          <pc:sldMk cId="0" sldId="258"/>
        </pc:sldMkLst>
        <pc:spChg chg="mod">
          <ac:chgData name="emma aliudin" userId="ac50bcb3f64ac75e" providerId="LiveId" clId="{8B3105F6-1093-4D1D-8CD8-50066DC19169}" dt="2021-11-03T00:48:45.054" v="310" actId="1076"/>
          <ac:spMkLst>
            <pc:docMk/>
            <pc:sldMk cId="0" sldId="258"/>
            <ac:spMk id="110" creationId="{00000000-0000-0000-0000-000000000000}"/>
          </ac:spMkLst>
        </pc:spChg>
      </pc:sldChg>
      <pc:sldChg chg="modSp mod">
        <pc:chgData name="emma aliudin" userId="ac50bcb3f64ac75e" providerId="LiveId" clId="{8B3105F6-1093-4D1D-8CD8-50066DC19169}" dt="2021-11-03T00:44:21.481" v="0" actId="27636"/>
        <pc:sldMkLst>
          <pc:docMk/>
          <pc:sldMk cId="0" sldId="259"/>
        </pc:sldMkLst>
        <pc:spChg chg="mod">
          <ac:chgData name="emma aliudin" userId="ac50bcb3f64ac75e" providerId="LiveId" clId="{8B3105F6-1093-4D1D-8CD8-50066DC19169}" dt="2021-11-03T00:44:21.481" v="0" actId="27636"/>
          <ac:spMkLst>
            <pc:docMk/>
            <pc:sldMk cId="0" sldId="259"/>
            <ac:spMk id="116" creationId="{00000000-0000-0000-0000-000000000000}"/>
          </ac:spMkLst>
        </pc:spChg>
      </pc:sldChg>
      <pc:sldChg chg="modSp del mod">
        <pc:chgData name="emma aliudin" userId="ac50bcb3f64ac75e" providerId="LiveId" clId="{8B3105F6-1093-4D1D-8CD8-50066DC19169}" dt="2021-11-03T00:50:03.108" v="311" actId="47"/>
        <pc:sldMkLst>
          <pc:docMk/>
          <pc:sldMk cId="0" sldId="261"/>
        </pc:sldMkLst>
        <pc:spChg chg="mod">
          <ac:chgData name="emma aliudin" userId="ac50bcb3f64ac75e" providerId="LiveId" clId="{8B3105F6-1093-4D1D-8CD8-50066DC19169}" dt="2021-11-03T00:44:21.501" v="1" actId="27636"/>
          <ac:spMkLst>
            <pc:docMk/>
            <pc:sldMk cId="0" sldId="261"/>
            <ac:spMk id="144" creationId="{00000000-0000-0000-0000-000000000000}"/>
          </ac:spMkLst>
        </pc:spChg>
      </pc:sldChg>
      <pc:sldChg chg="addSp modSp mod">
        <pc:chgData name="emma aliudin" userId="ac50bcb3f64ac75e" providerId="LiveId" clId="{8B3105F6-1093-4D1D-8CD8-50066DC19169}" dt="2021-11-03T00:48:21.709" v="309" actId="13822"/>
        <pc:sldMkLst>
          <pc:docMk/>
          <pc:sldMk cId="1116139839" sldId="293"/>
        </pc:sldMkLst>
        <pc:spChg chg="mod">
          <ac:chgData name="emma aliudin" userId="ac50bcb3f64ac75e" providerId="LiveId" clId="{8B3105F6-1093-4D1D-8CD8-50066DC19169}" dt="2021-11-03T00:45:44.663" v="31" actId="14100"/>
          <ac:spMkLst>
            <pc:docMk/>
            <pc:sldMk cId="1116139839" sldId="293"/>
            <ac:spMk id="3" creationId="{6DD95F9E-CE43-FC4E-903B-6E5D01E16B36}"/>
          </ac:spMkLst>
        </pc:spChg>
        <pc:spChg chg="add mod">
          <ac:chgData name="emma aliudin" userId="ac50bcb3f64ac75e" providerId="LiveId" clId="{8B3105F6-1093-4D1D-8CD8-50066DC19169}" dt="2021-11-03T00:48:21.709" v="309" actId="13822"/>
          <ac:spMkLst>
            <pc:docMk/>
            <pc:sldMk cId="1116139839" sldId="293"/>
            <ac:spMk id="4" creationId="{23E32319-D118-4332-8764-72275DCE75B4}"/>
          </ac:spMkLst>
        </pc:spChg>
        <pc:spChg chg="add mod">
          <ac:chgData name="emma aliudin" userId="ac50bcb3f64ac75e" providerId="LiveId" clId="{8B3105F6-1093-4D1D-8CD8-50066DC19169}" dt="2021-11-03T00:48:02.843" v="308" actId="1076"/>
          <ac:spMkLst>
            <pc:docMk/>
            <pc:sldMk cId="1116139839" sldId="293"/>
            <ac:spMk id="6" creationId="{9C2A6696-0D2C-4681-A110-39B64FCCF6E6}"/>
          </ac:spMkLst>
        </pc:spChg>
      </pc:sldChg>
      <pc:sldChg chg="addSp delSp modSp new mod setBg">
        <pc:chgData name="emma aliudin" userId="ac50bcb3f64ac75e" providerId="LiveId" clId="{8B3105F6-1093-4D1D-8CD8-50066DC19169}" dt="2021-11-03T00:57:31.470" v="991" actId="26606"/>
        <pc:sldMkLst>
          <pc:docMk/>
          <pc:sldMk cId="2361317426" sldId="295"/>
        </pc:sldMkLst>
        <pc:spChg chg="mod">
          <ac:chgData name="emma aliudin" userId="ac50bcb3f64ac75e" providerId="LiveId" clId="{8B3105F6-1093-4D1D-8CD8-50066DC19169}" dt="2021-11-03T00:57:31.470" v="991" actId="26606"/>
          <ac:spMkLst>
            <pc:docMk/>
            <pc:sldMk cId="2361317426" sldId="295"/>
            <ac:spMk id="2" creationId="{CF5F50AA-731E-4136-9AC7-5C59B690BEE8}"/>
          </ac:spMkLst>
        </pc:spChg>
        <pc:spChg chg="mod">
          <ac:chgData name="emma aliudin" userId="ac50bcb3f64ac75e" providerId="LiveId" clId="{8B3105F6-1093-4D1D-8CD8-50066DC19169}" dt="2021-11-03T00:57:31.470" v="991" actId="26606"/>
          <ac:spMkLst>
            <pc:docMk/>
            <pc:sldMk cId="2361317426" sldId="295"/>
            <ac:spMk id="3" creationId="{DB4F4FBC-7951-4ECF-B7AA-10D25AFE31A9}"/>
          </ac:spMkLst>
        </pc:spChg>
        <pc:spChg chg="add del">
          <ac:chgData name="emma aliudin" userId="ac50bcb3f64ac75e" providerId="LiveId" clId="{8B3105F6-1093-4D1D-8CD8-50066DC19169}" dt="2021-11-03T00:57:31.447" v="990" actId="26606"/>
          <ac:spMkLst>
            <pc:docMk/>
            <pc:sldMk cId="2361317426" sldId="295"/>
            <ac:spMk id="8" creationId="{C9A36457-A5F4-4103-A443-02581C09185B}"/>
          </ac:spMkLst>
        </pc:spChg>
        <pc:spChg chg="add del">
          <ac:chgData name="emma aliudin" userId="ac50bcb3f64ac75e" providerId="LiveId" clId="{8B3105F6-1093-4D1D-8CD8-50066DC19169}" dt="2021-11-03T00:57:31.447" v="990" actId="26606"/>
          <ac:spMkLst>
            <pc:docMk/>
            <pc:sldMk cId="2361317426" sldId="295"/>
            <ac:spMk id="10" creationId="{DC5FB7E8-B636-40FA-BE8D-48145C0F5C57}"/>
          </ac:spMkLst>
        </pc:spChg>
        <pc:spChg chg="add del">
          <ac:chgData name="emma aliudin" userId="ac50bcb3f64ac75e" providerId="LiveId" clId="{8B3105F6-1093-4D1D-8CD8-50066DC19169}" dt="2021-11-03T00:57:31.447" v="990" actId="26606"/>
          <ac:spMkLst>
            <pc:docMk/>
            <pc:sldMk cId="2361317426" sldId="295"/>
            <ac:spMk id="12" creationId="{142DCE2C-2863-46FA-9BE7-24365A24D9BA}"/>
          </ac:spMkLst>
        </pc:spChg>
        <pc:spChg chg="add">
          <ac:chgData name="emma aliudin" userId="ac50bcb3f64ac75e" providerId="LiveId" clId="{8B3105F6-1093-4D1D-8CD8-50066DC19169}" dt="2021-11-03T00:57:31.470" v="991" actId="26606"/>
          <ac:spMkLst>
            <pc:docMk/>
            <pc:sldMk cId="2361317426" sldId="295"/>
            <ac:spMk id="14" creationId="{5D7F64A8-D625-4F61-A290-B499BB62ACFF}"/>
          </ac:spMkLst>
        </pc:spChg>
        <pc:picChg chg="add">
          <ac:chgData name="emma aliudin" userId="ac50bcb3f64ac75e" providerId="LiveId" clId="{8B3105F6-1093-4D1D-8CD8-50066DC19169}" dt="2021-11-03T00:57:31.470" v="991" actId="26606"/>
          <ac:picMkLst>
            <pc:docMk/>
            <pc:sldMk cId="2361317426" sldId="295"/>
            <ac:picMk id="7" creationId="{629C4176-B41A-4771-A22F-C23A27B0F044}"/>
          </ac:picMkLst>
        </pc:picChg>
        <pc:picChg chg="add">
          <ac:chgData name="emma aliudin" userId="ac50bcb3f64ac75e" providerId="LiveId" clId="{8B3105F6-1093-4D1D-8CD8-50066DC19169}" dt="2021-11-03T00:57:31.470" v="991" actId="26606"/>
          <ac:picMkLst>
            <pc:docMk/>
            <pc:sldMk cId="2361317426" sldId="295"/>
            <ac:picMk id="9" creationId="{E3AF1068-2B77-4A4D-A373-7B11673A778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549D5-2FD7-264C-905E-EABE51DFB34B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DD0BA-47D9-1B4C-AEAE-E32122D70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7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DD0BA-47D9-1B4C-AEAE-E32122D701E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11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df258e727d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200">
              <a:solidFill>
                <a:srgbClr val="202124"/>
              </a:solidFill>
              <a:highlight>
                <a:srgbClr val="FFFFFF"/>
              </a:highlight>
            </a:endParaRPr>
          </a:p>
        </p:txBody>
      </p:sp>
      <p:sp>
        <p:nvSpPr>
          <p:cNvPr id="106" name="Google Shape;106;gdf258e727d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df5445a416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4" name="Google Shape;114;gdf5445a416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df258e727d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4" name="Google Shape;134;gdf258e727d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34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367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2708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7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835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76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9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9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1800">
                <a:solidFill>
                  <a:srgbClr val="888888"/>
                </a:solidFill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1500">
                <a:solidFill>
                  <a:srgbClr val="888888"/>
                </a:solidFill>
              </a:defRPr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350">
                <a:solidFill>
                  <a:srgbClr val="888888"/>
                </a:solidFill>
              </a:defRPr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483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0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718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1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 b="1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 b="1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 b="1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21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1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 b="1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 b="1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 b="1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21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5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371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807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4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238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2400"/>
            </a:lvl1pPr>
            <a:lvl2pPr marL="685800" lvl="1" indent="-30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100"/>
            </a:lvl2pPr>
            <a:lvl3pPr marL="1028700" lvl="2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3pPr>
            <a:lvl4pPr marL="1371600" lvl="3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4pPr>
            <a:lvl5pPr marL="1714500" lvl="4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5pPr>
            <a:lvl6pPr marL="2057400" lvl="5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6pPr>
            <a:lvl7pPr marL="2400300" lvl="6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7pPr>
            <a:lvl8pPr marL="2743200" lvl="7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8pPr>
            <a:lvl9pPr marL="3086100" lvl="8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24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50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2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74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23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5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5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50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2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802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6671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7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7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2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381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Content">
  <p:cSld name="Title &amp; Conten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df258e727d_1_128"/>
          <p:cNvSpPr txBox="1">
            <a:spLocks noGrp="1"/>
          </p:cNvSpPr>
          <p:nvPr>
            <p:ph type="dt" idx="10"/>
          </p:nvPr>
        </p:nvSpPr>
        <p:spPr>
          <a:xfrm>
            <a:off x="6123898" y="6491415"/>
            <a:ext cx="1986750" cy="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5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gdf258e727d_1_128"/>
          <p:cNvSpPr txBox="1">
            <a:spLocks noGrp="1"/>
          </p:cNvSpPr>
          <p:nvPr>
            <p:ph type="ftr" idx="11"/>
          </p:nvPr>
        </p:nvSpPr>
        <p:spPr>
          <a:xfrm>
            <a:off x="899409" y="6491416"/>
            <a:ext cx="3086100" cy="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5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gdf258e727d_1_128"/>
          <p:cNvSpPr txBox="1">
            <a:spLocks noGrp="1"/>
          </p:cNvSpPr>
          <p:nvPr>
            <p:ph type="sldNum" idx="12"/>
          </p:nvPr>
        </p:nvSpPr>
        <p:spPr>
          <a:xfrm>
            <a:off x="8186351" y="6491417"/>
            <a:ext cx="328950" cy="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7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7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7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7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7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7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7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7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7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4" name="Google Shape;84;gdf258e727d_1_128"/>
          <p:cNvSpPr txBox="1">
            <a:spLocks noGrp="1"/>
          </p:cNvSpPr>
          <p:nvPr>
            <p:ph type="title"/>
          </p:nvPr>
        </p:nvSpPr>
        <p:spPr>
          <a:xfrm>
            <a:off x="882263" y="1438945"/>
            <a:ext cx="7616025" cy="11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>
              <a:lnSpc>
                <a:spcPct val="9090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33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sp>
        <p:nvSpPr>
          <p:cNvPr id="85" name="Google Shape;85;gdf258e727d_1_128"/>
          <p:cNvSpPr txBox="1">
            <a:spLocks noGrp="1"/>
          </p:cNvSpPr>
          <p:nvPr>
            <p:ph type="body" idx="1"/>
          </p:nvPr>
        </p:nvSpPr>
        <p:spPr>
          <a:xfrm>
            <a:off x="882264" y="3435590"/>
            <a:ext cx="7616025" cy="293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marR="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marR="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marR="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962376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content">
  <p:cSld name="Centered conten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df258e727d_1_134"/>
          <p:cNvSpPr txBox="1">
            <a:spLocks noGrp="1"/>
          </p:cNvSpPr>
          <p:nvPr>
            <p:ph type="dt" idx="10"/>
          </p:nvPr>
        </p:nvSpPr>
        <p:spPr>
          <a:xfrm>
            <a:off x="6123898" y="6491415"/>
            <a:ext cx="1986750" cy="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5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Google Shape;88;gdf258e727d_1_134"/>
          <p:cNvSpPr txBox="1">
            <a:spLocks noGrp="1"/>
          </p:cNvSpPr>
          <p:nvPr>
            <p:ph type="ftr" idx="11"/>
          </p:nvPr>
        </p:nvSpPr>
        <p:spPr>
          <a:xfrm>
            <a:off x="899409" y="6491416"/>
            <a:ext cx="3086100" cy="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75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Google Shape;89;gdf258e727d_1_134"/>
          <p:cNvSpPr txBox="1">
            <a:spLocks noGrp="1"/>
          </p:cNvSpPr>
          <p:nvPr>
            <p:ph type="sldNum" idx="12"/>
          </p:nvPr>
        </p:nvSpPr>
        <p:spPr>
          <a:xfrm>
            <a:off x="8186351" y="6491417"/>
            <a:ext cx="328950" cy="2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75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75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75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75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75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75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75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75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75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0" name="Google Shape;90;gdf258e727d_1_134"/>
          <p:cNvSpPr txBox="1">
            <a:spLocks noGrp="1"/>
          </p:cNvSpPr>
          <p:nvPr>
            <p:ph type="title"/>
          </p:nvPr>
        </p:nvSpPr>
        <p:spPr>
          <a:xfrm>
            <a:off x="899409" y="996778"/>
            <a:ext cx="7367175" cy="90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ctr">
              <a:lnSpc>
                <a:spcPct val="90909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sz="33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sp>
        <p:nvSpPr>
          <p:cNvPr id="91" name="Google Shape;91;gdf258e727d_1_134"/>
          <p:cNvSpPr txBox="1">
            <a:spLocks noGrp="1"/>
          </p:cNvSpPr>
          <p:nvPr>
            <p:ph type="body" idx="1"/>
          </p:nvPr>
        </p:nvSpPr>
        <p:spPr>
          <a:xfrm>
            <a:off x="899409" y="2314832"/>
            <a:ext cx="7367175" cy="38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marR="0" lvl="0" indent="-17145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1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26670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15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700" marR="0" lvl="2" indent="-25717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-25717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500" marR="0" lvl="4" indent="-25717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400" marR="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9425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67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08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11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99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6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27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F4B61-A128-C04E-B0F2-006F408623F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8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F4B61-A128-C04E-B0F2-006F408623F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FB5DA-3977-AD49-A0BC-9A5333491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8890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www.fao.org/platform-food-loss-waste/en/?utm_content=bufferf8ef3&amp;utm_medium=social&amp;utm_source=twitter.com&amp;utm_campaign=buffer" TargetMode="External"/><Relationship Id="rId4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doi.org/10.1016/j.jclepro.2014.04.020" TargetMode="Externa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9141714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1" y="0"/>
            <a:ext cx="9143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572A009-C40E-E94E-9CE9-1D9DF4640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443" y="1601735"/>
            <a:ext cx="8013114" cy="1991979"/>
          </a:xfrm>
        </p:spPr>
        <p:txBody>
          <a:bodyPr anchor="b">
            <a:normAutofit/>
          </a:bodyPr>
          <a:lstStyle/>
          <a:p>
            <a:r>
              <a:rPr lang="en-US" sz="5700" dirty="0" err="1">
                <a:solidFill>
                  <a:srgbClr val="FFFFFF"/>
                </a:solidFill>
              </a:rPr>
              <a:t>Mengenali</a:t>
            </a:r>
            <a:r>
              <a:rPr lang="en-US" sz="5700" dirty="0">
                <a:solidFill>
                  <a:srgbClr val="FFFFFF"/>
                </a:solidFill>
              </a:rPr>
              <a:t> </a:t>
            </a:r>
            <a:r>
              <a:rPr lang="en-US" sz="5700" dirty="0" err="1">
                <a:solidFill>
                  <a:srgbClr val="FFFFFF"/>
                </a:solidFill>
              </a:rPr>
              <a:t>Isu-Isu</a:t>
            </a:r>
            <a:r>
              <a:rPr lang="en-US" sz="5700" dirty="0">
                <a:solidFill>
                  <a:srgbClr val="FFFFFF"/>
                </a:solidFill>
              </a:rPr>
              <a:t> </a:t>
            </a:r>
            <a:r>
              <a:rPr lang="en-US" sz="5700" dirty="0" err="1">
                <a:solidFill>
                  <a:srgbClr val="FFFFFF"/>
                </a:solidFill>
              </a:rPr>
              <a:t>Lingkungan</a:t>
            </a:r>
            <a:endParaRPr lang="en-US" sz="5700" dirty="0">
              <a:solidFill>
                <a:srgbClr val="FFFFFF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9143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5844F537-F6DD-6B4E-BA92-F180B22661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8681" y="3806169"/>
            <a:ext cx="7101908" cy="1261777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err="1">
                <a:solidFill>
                  <a:srgbClr val="FFFFFF"/>
                </a:solidFill>
              </a:rPr>
              <a:t>Komunikasi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Lingkungan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FFFFFF"/>
                </a:solidFill>
              </a:rPr>
              <a:t>by Emma </a:t>
            </a:r>
            <a:r>
              <a:rPr lang="en-US" sz="2400" dirty="0" err="1">
                <a:solidFill>
                  <a:srgbClr val="FFFFFF"/>
                </a:solidFill>
              </a:rPr>
              <a:t>Aliudin</a:t>
            </a:r>
            <a:endParaRPr lang="en-US" sz="24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 err="1">
                <a:solidFill>
                  <a:srgbClr val="FFFFFF"/>
                </a:solidFill>
              </a:rPr>
              <a:t>Pertemuan</a:t>
            </a:r>
            <a:r>
              <a:rPr lang="en-US" sz="2400" dirty="0">
                <a:solidFill>
                  <a:srgbClr val="FFFFFF"/>
                </a:solidFill>
              </a:rPr>
              <a:t> 10</a:t>
            </a:r>
          </a:p>
          <a:p>
            <a:pPr>
              <a:lnSpc>
                <a:spcPct val="90000"/>
              </a:lnSpc>
            </a:pP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464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9CD2D09-B1BB-4DF5-9E1C-3D21B21ED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40323" y="0"/>
            <a:ext cx="4703677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3355637-BA71-4F63-94C9-E77BF81BDF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E43A65F-C9C9-FC41-AC76-3283354F8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748" y="798445"/>
            <a:ext cx="3602727" cy="131166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ISU LINGKUNGAN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95F9E-CE43-FC4E-903B-6E5D01E16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748" y="2272143"/>
            <a:ext cx="1875502" cy="1156857"/>
          </a:xfrm>
        </p:spPr>
        <p:txBody>
          <a:bodyPr anchor="ctr"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1700" dirty="0">
                <a:solidFill>
                  <a:srgbClr val="000000"/>
                </a:solidFill>
              </a:rPr>
              <a:t>LOKAL</a:t>
            </a:r>
          </a:p>
          <a:p>
            <a:pPr>
              <a:buFont typeface="Wingdings" pitchFamily="2" charset="2"/>
              <a:buChar char="q"/>
            </a:pPr>
            <a:r>
              <a:rPr lang="en-US" sz="1700" dirty="0">
                <a:solidFill>
                  <a:srgbClr val="000000"/>
                </a:solidFill>
              </a:rPr>
              <a:t>GLOBAL</a:t>
            </a:r>
          </a:p>
        </p:txBody>
      </p:sp>
      <p:sp>
        <p:nvSpPr>
          <p:cNvPr id="18" name="Freeform 49">
            <a:extLst>
              <a:ext uri="{FF2B5EF4-FFF2-40B4-BE49-F238E27FC236}">
                <a16:creationId xmlns:a16="http://schemas.microsoft.com/office/drawing/2014/main" id="{967C29FE-FD32-4AFB-AD20-DBDF5864B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035436" y="590635"/>
            <a:ext cx="4108564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A6D46E-4557-4063-A117-F8376F9895A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194" r="26926" b="1"/>
          <a:stretch/>
        </p:blipFill>
        <p:spPr>
          <a:xfrm>
            <a:off x="5169988" y="770037"/>
            <a:ext cx="3974012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3120528" y="0"/>
                </a:moveTo>
                <a:cubicBezTo>
                  <a:pt x="3874524" y="0"/>
                  <a:pt x="4566062" y="267415"/>
                  <a:pt x="5105473" y="712577"/>
                </a:cubicBezTo>
                <a:lnTo>
                  <a:pt x="5298683" y="888178"/>
                </a:lnTo>
                <a:lnTo>
                  <a:pt x="5298683" y="5352876"/>
                </a:lnTo>
                <a:lnTo>
                  <a:pt x="5105473" y="5528477"/>
                </a:lnTo>
                <a:cubicBezTo>
                  <a:pt x="4874296" y="5719261"/>
                  <a:pt x="4615179" y="5877397"/>
                  <a:pt x="4335177" y="5995828"/>
                </a:cubicBezTo>
                <a:lnTo>
                  <a:pt x="4057556" y="6097438"/>
                </a:lnTo>
                <a:lnTo>
                  <a:pt x="2183499" y="6097438"/>
                </a:lnTo>
                <a:lnTo>
                  <a:pt x="1905878" y="5995828"/>
                </a:lnTo>
                <a:cubicBezTo>
                  <a:pt x="785873" y="5522106"/>
                  <a:pt x="0" y="4413092"/>
                  <a:pt x="0" y="3120527"/>
                </a:cubicBezTo>
                <a:cubicBezTo>
                  <a:pt x="0" y="1397108"/>
                  <a:pt x="1397108" y="0"/>
                  <a:pt x="3120528" y="0"/>
                </a:cubicBezTo>
                <a:close/>
              </a:path>
            </a:pathLst>
          </a:cu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3E32319-D118-4332-8764-72275DCE75B4}"/>
              </a:ext>
            </a:extLst>
          </p:cNvPr>
          <p:cNvSpPr txBox="1"/>
          <p:nvPr/>
        </p:nvSpPr>
        <p:spPr>
          <a:xfrm>
            <a:off x="716437" y="4223208"/>
            <a:ext cx="3602727" cy="17543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PADA SLIDE-SLIDE BERIKUT ADALAH PENJELASAN MENGENAI SALAH SATU ISU LINGKUNGAN YANG BANYAK MENJADI PERHATIAN DUNIA SAAT INI YAITU “FOOD WASTE”.  </a:t>
            </a:r>
            <a:endParaRPr lang="id-ID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9C2A6696-0D2C-4681-A110-39B64FCCF6E6}"/>
              </a:ext>
            </a:extLst>
          </p:cNvPr>
          <p:cNvSpPr/>
          <p:nvPr/>
        </p:nvSpPr>
        <p:spPr>
          <a:xfrm>
            <a:off x="1772239" y="5622558"/>
            <a:ext cx="1508289" cy="35971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6139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gdf258e727d_0_16" descr="Diagram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79310" y="2014841"/>
            <a:ext cx="4779169" cy="2657475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gdf258e727d_0_16"/>
          <p:cNvSpPr txBox="1"/>
          <p:nvPr/>
        </p:nvSpPr>
        <p:spPr>
          <a:xfrm>
            <a:off x="183656" y="2084775"/>
            <a:ext cx="3895650" cy="2550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/>
          <a:p>
            <a:pPr defTabSz="685800">
              <a:buClr>
                <a:srgbClr val="000000"/>
              </a:buClr>
              <a:buSzPts val="2900"/>
            </a:pPr>
            <a:r>
              <a:rPr lang="en-US" sz="2175" kern="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Edible food is lost throughout the food production and supply chain.</a:t>
            </a:r>
            <a:endParaRPr sz="2400" kern="0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defTabSz="685800">
              <a:buClr>
                <a:srgbClr val="000000"/>
              </a:buClr>
              <a:buSzPts val="3200"/>
            </a:pPr>
            <a:r>
              <a:rPr lang="en-US" sz="2400" kern="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→ </a:t>
            </a:r>
            <a:endParaRPr sz="2400" kern="0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defTabSz="685800">
              <a:buClr>
                <a:srgbClr val="000000"/>
              </a:buClr>
              <a:buSzPts val="3200"/>
            </a:pPr>
            <a:r>
              <a:rPr lang="en-US" sz="2400" kern="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Food waste in IN2FOOD project = includes both food </a:t>
            </a:r>
            <a:r>
              <a:rPr lang="en-US" sz="2400" b="1" kern="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waste </a:t>
            </a:r>
            <a:r>
              <a:rPr lang="en-US" sz="2400" kern="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+ food </a:t>
            </a:r>
            <a:r>
              <a:rPr lang="en-US" sz="2400" b="1" kern="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loss</a:t>
            </a:r>
            <a:endParaRPr sz="27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gdf258e727d_0_16"/>
          <p:cNvSpPr txBox="1"/>
          <p:nvPr/>
        </p:nvSpPr>
        <p:spPr>
          <a:xfrm>
            <a:off x="4261080" y="4814196"/>
            <a:ext cx="4779225" cy="830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/>
          <a:p>
            <a:pPr defTabSz="685800">
              <a:buClr>
                <a:srgbClr val="000000"/>
              </a:buClr>
              <a:buSzPts val="1600"/>
            </a:pPr>
            <a:r>
              <a:rPr lang="en-US" sz="1200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Source: FAO </a:t>
            </a:r>
            <a:r>
              <a:rPr lang="en-US" sz="1200" u="sng" kern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http://www.fao.org/platform-food-loss-waste/en/?utm_content=bufferf8ef3&amp;utm_medium=social&amp;utm_source=twitter.com&amp;utm_campaign=buffer</a:t>
            </a:r>
            <a:endParaRPr sz="120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defTabSz="685800">
              <a:buClr>
                <a:srgbClr val="000000"/>
              </a:buClr>
              <a:buSzPts val="1800"/>
            </a:pPr>
            <a:endParaRPr sz="1350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gdf258e727d_0_16"/>
          <p:cNvSpPr txBox="1">
            <a:spLocks noGrp="1"/>
          </p:cNvSpPr>
          <p:nvPr>
            <p:ph type="title"/>
          </p:nvPr>
        </p:nvSpPr>
        <p:spPr>
          <a:xfrm>
            <a:off x="183656" y="976669"/>
            <a:ext cx="7886700" cy="99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rmAutofit/>
          </a:bodyPr>
          <a:lstStyle/>
          <a:p>
            <a:pPr>
              <a:buSzPts val="4400"/>
            </a:pPr>
            <a:r>
              <a:rPr lang="en-US">
                <a:latin typeface="Poppins"/>
                <a:ea typeface="Poppins"/>
                <a:cs typeface="Poppins"/>
                <a:sym typeface="Poppins"/>
              </a:rPr>
              <a:t>FOOD WASTE?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df5445a416_0_9"/>
          <p:cNvSpPr txBox="1">
            <a:spLocks noGrp="1"/>
          </p:cNvSpPr>
          <p:nvPr>
            <p:ph type="title"/>
          </p:nvPr>
        </p:nvSpPr>
        <p:spPr>
          <a:xfrm>
            <a:off x="130894" y="1052719"/>
            <a:ext cx="7886700" cy="99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rmAutofit fontScale="90000"/>
          </a:bodyPr>
          <a:lstStyle/>
          <a:p>
            <a:pPr>
              <a:buSzPts val="4400"/>
            </a:pPr>
            <a:r>
              <a:rPr lang="en-US">
                <a:latin typeface="Poppins"/>
                <a:ea typeface="Poppins"/>
                <a:cs typeface="Poppins"/>
                <a:sym typeface="Poppins"/>
              </a:rPr>
              <a:t>REASONS FOR FW</a:t>
            </a:r>
            <a:br>
              <a:rPr lang="en-US" sz="2400">
                <a:latin typeface="Poppins"/>
                <a:ea typeface="Poppins"/>
                <a:cs typeface="Poppins"/>
                <a:sym typeface="Poppins"/>
              </a:rPr>
            </a:br>
            <a:r>
              <a:rPr lang="en-US" sz="2400">
                <a:latin typeface="Poppins"/>
                <a:ea typeface="Poppins"/>
                <a:cs typeface="Poppins"/>
                <a:sym typeface="Poppins"/>
              </a:rPr>
              <a:t>(see Block et al. 2016)</a:t>
            </a:r>
            <a:endParaRPr sz="2400"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117" name="Google Shape;117;gdf5445a416_0_9"/>
          <p:cNvGrpSpPr/>
          <p:nvPr/>
        </p:nvGrpSpPr>
        <p:grpSpPr>
          <a:xfrm>
            <a:off x="0" y="2047210"/>
            <a:ext cx="2214545" cy="3217556"/>
            <a:chOff x="0" y="1189989"/>
            <a:chExt cx="2214600" cy="3217636"/>
          </a:xfrm>
        </p:grpSpPr>
        <p:sp>
          <p:nvSpPr>
            <p:cNvPr id="118" name="Google Shape;118;gdf5445a416_0_9"/>
            <p:cNvSpPr/>
            <p:nvPr/>
          </p:nvSpPr>
          <p:spPr>
            <a:xfrm>
              <a:off x="0" y="1189989"/>
              <a:ext cx="2214600" cy="669000"/>
            </a:xfrm>
            <a:prstGeom prst="homePlate">
              <a:avLst>
                <a:gd name="adj" fmla="val 50000"/>
              </a:avLst>
            </a:prstGeom>
            <a:solidFill>
              <a:srgbClr val="80201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 defTabSz="685800">
                <a:buClr>
                  <a:srgbClr val="000000"/>
                </a:buClr>
                <a:buSzPts val="1900"/>
              </a:pPr>
              <a:r>
                <a:rPr lang="en-US" sz="1425" ker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Farmers </a:t>
              </a:r>
              <a:br>
                <a:rPr lang="en-US" sz="1425" ker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</a:br>
              <a:r>
                <a:rPr lang="en-US" sz="1425" ker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(agricultural production)</a:t>
              </a:r>
              <a:endParaRPr sz="1425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9" name="Google Shape;119;gdf5445a416_0_9"/>
            <p:cNvSpPr txBox="1"/>
            <p:nvPr/>
          </p:nvSpPr>
          <p:spPr>
            <a:xfrm>
              <a:off x="295050" y="2057125"/>
              <a:ext cx="1624500" cy="235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defTabSz="685800">
                <a:lnSpc>
                  <a:spcPct val="115000"/>
                </a:lnSpc>
                <a:buClr>
                  <a:srgbClr val="000000"/>
                </a:buClr>
                <a:buSzPts val="1500"/>
              </a:pPr>
              <a:r>
                <a:rPr lang="en-US" sz="1125" kern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- </a:t>
              </a:r>
              <a:r>
                <a:rPr lang="en-US" sz="1050" kern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Weather conditions</a:t>
              </a:r>
              <a:endParaRPr sz="1050" ker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defTabSz="685800">
                <a:lnSpc>
                  <a:spcPct val="115000"/>
                </a:lnSpc>
                <a:buClr>
                  <a:srgbClr val="000000"/>
                </a:buClr>
                <a:buSzPts val="1400"/>
              </a:pPr>
              <a:r>
                <a:rPr lang="en-US" sz="1050" kern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- Pests</a:t>
              </a:r>
              <a:endParaRPr sz="1050" ker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defTabSz="685800">
                <a:lnSpc>
                  <a:spcPct val="115000"/>
                </a:lnSpc>
                <a:buClr>
                  <a:srgbClr val="000000"/>
                </a:buClr>
                <a:buSzPts val="1400"/>
              </a:pPr>
              <a:r>
                <a:rPr lang="en-US" sz="1050" kern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- Diminishing financial returns for harvesting</a:t>
              </a:r>
              <a:endParaRPr sz="1050" ker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defTabSz="685800">
                <a:lnSpc>
                  <a:spcPct val="115000"/>
                </a:lnSpc>
                <a:buClr>
                  <a:srgbClr val="000000"/>
                </a:buClr>
                <a:buSzPts val="1400"/>
              </a:pPr>
              <a:r>
                <a:rPr lang="en-US" sz="1050" kern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- Overplanting</a:t>
              </a:r>
              <a:endParaRPr sz="1050" ker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defTabSz="685800">
                <a:lnSpc>
                  <a:spcPct val="115000"/>
                </a:lnSpc>
                <a:buClr>
                  <a:srgbClr val="000000"/>
                </a:buClr>
                <a:buSzPts val="1400"/>
              </a:pPr>
              <a:r>
                <a:rPr lang="en-US" sz="1050" kern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- Quality standards</a:t>
              </a:r>
              <a:endParaRPr sz="1050" ker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defTabSz="685800">
                <a:lnSpc>
                  <a:spcPct val="115000"/>
                </a:lnSpc>
                <a:buClr>
                  <a:srgbClr val="000000"/>
                </a:buClr>
                <a:buSzPts val="1400"/>
              </a:pPr>
              <a:r>
                <a:rPr lang="en-US" sz="1050" kern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- Poor organization of farmers</a:t>
              </a:r>
              <a:endParaRPr sz="1050" ker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defTabSz="685800">
                <a:lnSpc>
                  <a:spcPct val="115000"/>
                </a:lnSpc>
                <a:buClr>
                  <a:srgbClr val="000000"/>
                </a:buClr>
                <a:buSzPts val="1400"/>
              </a:pPr>
              <a:r>
                <a:rPr lang="en-US" sz="1050" kern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- Government policies</a:t>
              </a:r>
              <a:endParaRPr sz="1050" ker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20" name="Google Shape;120;gdf5445a416_0_9"/>
          <p:cNvGrpSpPr/>
          <p:nvPr/>
        </p:nvGrpSpPr>
        <p:grpSpPr>
          <a:xfrm>
            <a:off x="1838280" y="2046996"/>
            <a:ext cx="2063948" cy="3217769"/>
            <a:chOff x="1838325" y="1189775"/>
            <a:chExt cx="2064000" cy="3217850"/>
          </a:xfrm>
        </p:grpSpPr>
        <p:sp>
          <p:nvSpPr>
            <p:cNvPr id="121" name="Google Shape;121;gdf5445a416_0_9"/>
            <p:cNvSpPr/>
            <p:nvPr/>
          </p:nvSpPr>
          <p:spPr>
            <a:xfrm>
              <a:off x="1838325" y="1189775"/>
              <a:ext cx="2064000" cy="669000"/>
            </a:xfrm>
            <a:prstGeom prst="chevron">
              <a:avLst>
                <a:gd name="adj" fmla="val 50000"/>
              </a:avLst>
            </a:prstGeom>
            <a:solidFill>
              <a:srgbClr val="A72A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 defTabSz="685800">
                <a:buClr>
                  <a:srgbClr val="000000"/>
                </a:buClr>
                <a:buSzPts val="1900"/>
              </a:pPr>
              <a:r>
                <a:rPr lang="en-US" sz="1425" ker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Warehouses and transportation</a:t>
              </a:r>
              <a:endParaRPr sz="1425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2" name="Google Shape;122;gdf5445a416_0_9"/>
            <p:cNvSpPr txBox="1"/>
            <p:nvPr/>
          </p:nvSpPr>
          <p:spPr>
            <a:xfrm>
              <a:off x="2017250" y="2057125"/>
              <a:ext cx="1624500" cy="235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defTabSz="685800">
                <a:lnSpc>
                  <a:spcPct val="115000"/>
                </a:lnSpc>
                <a:buClr>
                  <a:srgbClr val="000000"/>
                </a:buClr>
                <a:buSzPts val="1400"/>
              </a:pPr>
              <a:r>
                <a:rPr lang="en-US" sz="1050" kern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- Aging or spoilage (e.g. slowness, temperature conditions)</a:t>
              </a:r>
              <a:endParaRPr sz="1050" ker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defTabSz="685800">
                <a:lnSpc>
                  <a:spcPct val="115000"/>
                </a:lnSpc>
                <a:buClr>
                  <a:srgbClr val="000000"/>
                </a:buClr>
                <a:buSzPts val="1400"/>
              </a:pPr>
              <a:r>
                <a:rPr lang="en-US" sz="1050" kern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- Damage in transport</a:t>
              </a:r>
              <a:endParaRPr sz="1050" ker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defTabSz="685800">
                <a:lnSpc>
                  <a:spcPct val="115000"/>
                </a:lnSpc>
                <a:buClr>
                  <a:srgbClr val="000000"/>
                </a:buClr>
                <a:buSzPts val="1400"/>
              </a:pPr>
              <a:r>
                <a:rPr lang="en-US" sz="1050" kern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- Inefficient transports and warehouses (e.g. boats, trucks)</a:t>
              </a:r>
              <a:endParaRPr sz="1050" ker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23" name="Google Shape;123;gdf5445a416_0_9"/>
          <p:cNvGrpSpPr/>
          <p:nvPr/>
        </p:nvGrpSpPr>
        <p:grpSpPr>
          <a:xfrm>
            <a:off x="3516662" y="2046995"/>
            <a:ext cx="2063948" cy="3217778"/>
            <a:chOff x="3516750" y="1189775"/>
            <a:chExt cx="2064000" cy="3217858"/>
          </a:xfrm>
        </p:grpSpPr>
        <p:sp>
          <p:nvSpPr>
            <p:cNvPr id="124" name="Google Shape;124;gdf5445a416_0_9"/>
            <p:cNvSpPr/>
            <p:nvPr/>
          </p:nvSpPr>
          <p:spPr>
            <a:xfrm>
              <a:off x="3516750" y="1189775"/>
              <a:ext cx="2064000" cy="669000"/>
            </a:xfrm>
            <a:prstGeom prst="chevron">
              <a:avLst>
                <a:gd name="adj" fmla="val 50000"/>
              </a:avLst>
            </a:prstGeom>
            <a:solidFill>
              <a:srgbClr val="B02C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 defTabSz="685800">
                <a:buClr>
                  <a:srgbClr val="000000"/>
                </a:buClr>
                <a:buSzPts val="1900"/>
              </a:pPr>
              <a:r>
                <a:rPr lang="en-US" sz="1425" ker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Food processors/</a:t>
              </a:r>
              <a:br>
                <a:rPr lang="en-US" sz="1425" ker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</a:br>
              <a:r>
                <a:rPr lang="en-US" sz="1425" ker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manufacturers</a:t>
              </a:r>
              <a:endParaRPr sz="1425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5" name="Google Shape;125;gdf5445a416_0_9"/>
            <p:cNvSpPr txBox="1"/>
            <p:nvPr/>
          </p:nvSpPr>
          <p:spPr>
            <a:xfrm>
              <a:off x="3739443" y="2057133"/>
              <a:ext cx="1734600" cy="235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defTabSz="685800">
                <a:lnSpc>
                  <a:spcPct val="115000"/>
                </a:lnSpc>
                <a:buClr>
                  <a:srgbClr val="000000"/>
                </a:buClr>
                <a:buSzPts val="1400"/>
              </a:pPr>
              <a:r>
                <a:rPr lang="en-US" sz="1050" kern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- Contamination or defects in production (e.g. faulty cold storage)</a:t>
              </a:r>
              <a:endParaRPr sz="1050" ker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defTabSz="685800">
                <a:lnSpc>
                  <a:spcPct val="115000"/>
                </a:lnSpc>
                <a:buClr>
                  <a:srgbClr val="000000"/>
                </a:buClr>
                <a:buSzPts val="1400"/>
              </a:pPr>
              <a:r>
                <a:rPr lang="en-US" sz="1050" kern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- Grading standards (e.g. too small produce)</a:t>
              </a:r>
              <a:endParaRPr sz="1050" ker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defTabSz="685800">
                <a:lnSpc>
                  <a:spcPct val="115000"/>
                </a:lnSpc>
                <a:buClr>
                  <a:srgbClr val="000000"/>
                </a:buClr>
                <a:buSzPts val="1400"/>
              </a:pPr>
              <a:r>
                <a:rPr lang="en-US" sz="1050" kern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- Contract terms and rejected shipments</a:t>
              </a:r>
              <a:endParaRPr sz="1050" ker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defTabSz="685800">
                <a:lnSpc>
                  <a:spcPct val="115000"/>
                </a:lnSpc>
                <a:buClr>
                  <a:srgbClr val="000000"/>
                </a:buClr>
                <a:buSzPts val="1400"/>
              </a:pPr>
              <a:r>
                <a:rPr lang="en-US" sz="1050" kern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- Food safety  standards</a:t>
              </a:r>
              <a:endParaRPr sz="1050" ker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defTabSz="685800">
                <a:lnSpc>
                  <a:spcPct val="115000"/>
                </a:lnSpc>
                <a:buClr>
                  <a:srgbClr val="000000"/>
                </a:buClr>
                <a:buSzPts val="1400"/>
              </a:pPr>
              <a:r>
                <a:rPr lang="en-US" sz="1050" kern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- By-products not utilised</a:t>
              </a:r>
              <a:endParaRPr sz="1050" ker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defTabSz="685800">
                <a:lnSpc>
                  <a:spcPct val="115000"/>
                </a:lnSpc>
                <a:buClr>
                  <a:srgbClr val="000000"/>
                </a:buClr>
                <a:buSzPts val="1400"/>
              </a:pPr>
              <a:r>
                <a:rPr lang="en-US" sz="1050" kern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- Packaging decisions</a:t>
              </a:r>
              <a:endParaRPr sz="1050" ker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26" name="Google Shape;126;gdf5445a416_0_9"/>
          <p:cNvGrpSpPr/>
          <p:nvPr/>
        </p:nvGrpSpPr>
        <p:grpSpPr>
          <a:xfrm>
            <a:off x="6873853" y="2046996"/>
            <a:ext cx="2063948" cy="3217769"/>
            <a:chOff x="6874025" y="1189775"/>
            <a:chExt cx="2064000" cy="3217850"/>
          </a:xfrm>
        </p:grpSpPr>
        <p:sp>
          <p:nvSpPr>
            <p:cNvPr id="127" name="Google Shape;127;gdf5445a416_0_9"/>
            <p:cNvSpPr/>
            <p:nvPr/>
          </p:nvSpPr>
          <p:spPr>
            <a:xfrm>
              <a:off x="6874025" y="1189775"/>
              <a:ext cx="2064000" cy="669000"/>
            </a:xfrm>
            <a:prstGeom prst="chevron">
              <a:avLst>
                <a:gd name="adj" fmla="val 50000"/>
              </a:avLst>
            </a:prstGeom>
            <a:solidFill>
              <a:srgbClr val="D8382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 defTabSz="685800">
                <a:buClr>
                  <a:srgbClr val="000000"/>
                </a:buClr>
                <a:buSzPts val="1900"/>
              </a:pPr>
              <a:r>
                <a:rPr lang="en-US" sz="1425" ker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Consumers</a:t>
              </a:r>
              <a:endParaRPr sz="1425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8" name="Google Shape;128;gdf5445a416_0_9"/>
            <p:cNvSpPr txBox="1"/>
            <p:nvPr/>
          </p:nvSpPr>
          <p:spPr>
            <a:xfrm>
              <a:off x="7183850" y="2057125"/>
              <a:ext cx="1624500" cy="235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defTabSz="685800">
                <a:lnSpc>
                  <a:spcPct val="115000"/>
                </a:lnSpc>
                <a:buClr>
                  <a:srgbClr val="000000"/>
                </a:buClr>
                <a:buSzPts val="1400"/>
              </a:pPr>
              <a:r>
                <a:rPr lang="en-US" sz="1050" kern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- Preferences and habits (e.g. variety seeking)</a:t>
              </a:r>
              <a:endParaRPr sz="1050" ker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defTabSz="685800">
                <a:lnSpc>
                  <a:spcPct val="115000"/>
                </a:lnSpc>
                <a:buClr>
                  <a:srgbClr val="000000"/>
                </a:buClr>
                <a:buSzPts val="1400"/>
              </a:pPr>
              <a:r>
                <a:rPr lang="en-US" sz="1050" kern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- Norms, culture and religion (e.g. freshness/health; hospitality)</a:t>
              </a:r>
              <a:endParaRPr sz="1050" ker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defTabSz="685800">
                <a:lnSpc>
                  <a:spcPct val="115000"/>
                </a:lnSpc>
                <a:buClr>
                  <a:srgbClr val="000000"/>
                </a:buClr>
                <a:buSzPts val="1400"/>
              </a:pPr>
              <a:r>
                <a:rPr lang="en-US" sz="1050" kern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- Price sensitivity or impulse purchases</a:t>
              </a:r>
              <a:endParaRPr sz="1050" ker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defTabSz="685800">
                <a:lnSpc>
                  <a:spcPct val="115000"/>
                </a:lnSpc>
                <a:buClr>
                  <a:srgbClr val="000000"/>
                </a:buClr>
                <a:buSzPts val="1400"/>
              </a:pPr>
              <a:r>
                <a:rPr lang="en-US" sz="1050" kern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- Limited knowledge, skills and materials</a:t>
              </a:r>
              <a:endParaRPr sz="1050" ker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defTabSz="685800">
                <a:lnSpc>
                  <a:spcPct val="115000"/>
                </a:lnSpc>
                <a:buClr>
                  <a:srgbClr val="000000"/>
                </a:buClr>
                <a:buSzPts val="1400"/>
              </a:pPr>
              <a:r>
                <a:rPr lang="en-US" sz="1050" kern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- Overcooking</a:t>
              </a:r>
              <a:endParaRPr sz="1050" ker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defTabSz="685800">
                <a:lnSpc>
                  <a:spcPct val="115000"/>
                </a:lnSpc>
                <a:buClr>
                  <a:srgbClr val="000000"/>
                </a:buClr>
                <a:buSzPts val="1400"/>
              </a:pPr>
              <a:r>
                <a:rPr lang="en-US" sz="1050" kern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- Time scarcity &amp; family rhythms</a:t>
              </a:r>
              <a:endParaRPr sz="1050" ker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defTabSz="685800">
                <a:lnSpc>
                  <a:spcPct val="115000"/>
                </a:lnSpc>
                <a:buClr>
                  <a:srgbClr val="000000"/>
                </a:buClr>
                <a:buSzPts val="1400"/>
              </a:pPr>
              <a:endParaRPr sz="1050" ker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29" name="Google Shape;129;gdf5445a416_0_9"/>
          <p:cNvGrpSpPr/>
          <p:nvPr/>
        </p:nvGrpSpPr>
        <p:grpSpPr>
          <a:xfrm>
            <a:off x="5195221" y="2046996"/>
            <a:ext cx="2063948" cy="3781463"/>
            <a:chOff x="5195350" y="1189775"/>
            <a:chExt cx="2064000" cy="3781558"/>
          </a:xfrm>
        </p:grpSpPr>
        <p:sp>
          <p:nvSpPr>
            <p:cNvPr id="130" name="Google Shape;130;gdf5445a416_0_9"/>
            <p:cNvSpPr/>
            <p:nvPr/>
          </p:nvSpPr>
          <p:spPr>
            <a:xfrm>
              <a:off x="5195350" y="1189775"/>
              <a:ext cx="2064000" cy="669000"/>
            </a:xfrm>
            <a:prstGeom prst="chevron">
              <a:avLst>
                <a:gd name="adj" fmla="val 50000"/>
              </a:avLst>
            </a:prstGeom>
            <a:solidFill>
              <a:srgbClr val="BE2F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 defTabSz="685800">
                <a:buClr>
                  <a:srgbClr val="000000"/>
                </a:buClr>
                <a:buSzPts val="1900"/>
              </a:pPr>
              <a:r>
                <a:rPr lang="en-US" sz="1425" kern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Retailing and restaurants</a:t>
              </a:r>
              <a:endParaRPr sz="1425" ker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1" name="Google Shape;131;gdf5445a416_0_9"/>
            <p:cNvSpPr txBox="1"/>
            <p:nvPr/>
          </p:nvSpPr>
          <p:spPr>
            <a:xfrm>
              <a:off x="5461655" y="2057133"/>
              <a:ext cx="1624500" cy="2914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defTabSz="685800">
                <a:lnSpc>
                  <a:spcPct val="115000"/>
                </a:lnSpc>
                <a:buClr>
                  <a:srgbClr val="000000"/>
                </a:buClr>
                <a:buSzPts val="1400"/>
              </a:pPr>
              <a:r>
                <a:rPr lang="en-US" sz="1050" kern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- Demands for appearance</a:t>
              </a:r>
              <a:endParaRPr sz="1050" ker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defTabSz="685800">
                <a:lnSpc>
                  <a:spcPct val="115000"/>
                </a:lnSpc>
                <a:buClr>
                  <a:srgbClr val="000000"/>
                </a:buClr>
                <a:buSzPts val="1400"/>
              </a:pPr>
              <a:r>
                <a:rPr lang="en-US" sz="1050" kern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- Poor handling</a:t>
              </a:r>
              <a:endParaRPr sz="1050" ker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defTabSz="685800">
                <a:lnSpc>
                  <a:spcPct val="115000"/>
                </a:lnSpc>
                <a:buClr>
                  <a:srgbClr val="000000"/>
                </a:buClr>
                <a:buSzPts val="1400"/>
              </a:pPr>
              <a:r>
                <a:rPr lang="en-US" sz="1050" kern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- Poor forecasting of demand </a:t>
              </a:r>
              <a:endParaRPr sz="1050" ker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defTabSz="685800">
                <a:lnSpc>
                  <a:spcPct val="115000"/>
                </a:lnSpc>
                <a:buClr>
                  <a:srgbClr val="000000"/>
                </a:buClr>
                <a:buSzPts val="1400"/>
              </a:pPr>
              <a:r>
                <a:rPr lang="en-US" sz="1050" kern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- Poor utilisation of expiry dates</a:t>
              </a:r>
              <a:endParaRPr sz="1050" ker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defTabSz="685800">
                <a:lnSpc>
                  <a:spcPct val="115000"/>
                </a:lnSpc>
                <a:buClr>
                  <a:srgbClr val="000000"/>
                </a:buClr>
                <a:buSzPts val="1400"/>
              </a:pPr>
              <a:r>
                <a:rPr lang="en-US" sz="1050" kern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- Price promotions (e.g. two-for-one pricing)</a:t>
              </a:r>
              <a:endParaRPr sz="1050" ker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defTabSz="685800">
                <a:lnSpc>
                  <a:spcPct val="115000"/>
                </a:lnSpc>
                <a:buClr>
                  <a:srgbClr val="000000"/>
                </a:buClr>
                <a:buSzPts val="1400"/>
              </a:pPr>
              <a:r>
                <a:rPr lang="en-US" sz="1050" kern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- Food safety regulations</a:t>
              </a:r>
              <a:endParaRPr sz="1050" ker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defTabSz="685800">
                <a:lnSpc>
                  <a:spcPct val="115000"/>
                </a:lnSpc>
                <a:buClr>
                  <a:srgbClr val="000000"/>
                </a:buClr>
                <a:buSzPts val="1400"/>
              </a:pPr>
              <a:r>
                <a:rPr lang="en-US" sz="1050" kern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- Oversized packaging or portions</a:t>
              </a:r>
              <a:endParaRPr sz="1050" ker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defTabSz="685800">
                <a:lnSpc>
                  <a:spcPct val="115000"/>
                </a:lnSpc>
                <a:buClr>
                  <a:srgbClr val="000000"/>
                </a:buClr>
                <a:buSzPts val="1400"/>
              </a:pPr>
              <a:r>
                <a:rPr lang="en-US" sz="1050" kern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- Food displays</a:t>
              </a:r>
              <a:endParaRPr sz="1050" kern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gdf258e727d_0_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1629900"/>
            <a:ext cx="5761293" cy="4370850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gdf258e727d_0_24"/>
          <p:cNvSpPr txBox="1"/>
          <p:nvPr/>
        </p:nvSpPr>
        <p:spPr>
          <a:xfrm>
            <a:off x="5761294" y="3230194"/>
            <a:ext cx="3204450" cy="1431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pPr defTabSz="685800">
              <a:buClr>
                <a:srgbClr val="000000"/>
              </a:buClr>
              <a:buSzPts val="1600"/>
            </a:pPr>
            <a:r>
              <a:rPr lang="en-US" sz="12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See also: </a:t>
            </a:r>
            <a:br>
              <a:rPr lang="en-US" sz="12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2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Papargyropoulou, E., Lozano, R., K. Steinberger, J., Wright, N., &amp; Ujang, Z. Bin. (2014). The food waste hierarchy as a framework for the management of food surplus and food waste. </a:t>
            </a:r>
            <a:r>
              <a:rPr lang="en-US" sz="1200" i="1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Journal of Cleaner Production, 76</a:t>
            </a:r>
            <a:r>
              <a:rPr lang="en-US" sz="12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106–115. </a:t>
            </a:r>
            <a:r>
              <a:rPr lang="en-US" sz="1200" u="sng" kern="0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https://doi.org/10.1016/j.jclepro.2014.04.020</a:t>
            </a:r>
            <a:endParaRPr sz="1200"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gdf258e727d_0_24"/>
          <p:cNvSpPr txBox="1">
            <a:spLocks noGrp="1"/>
          </p:cNvSpPr>
          <p:nvPr>
            <p:ph type="title"/>
          </p:nvPr>
        </p:nvSpPr>
        <p:spPr>
          <a:xfrm>
            <a:off x="92400" y="857250"/>
            <a:ext cx="7886700" cy="99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rmAutofit/>
          </a:bodyPr>
          <a:lstStyle/>
          <a:p>
            <a:pPr>
              <a:buSzPts val="4400"/>
            </a:pPr>
            <a:r>
              <a:rPr lang="en-US" sz="1650">
                <a:latin typeface="Poppins"/>
                <a:ea typeface="Poppins"/>
                <a:cs typeface="Poppins"/>
                <a:sym typeface="Poppins"/>
              </a:rPr>
              <a:t>FW hierarchy as a basis for FW management</a:t>
            </a:r>
            <a:endParaRPr sz="1650"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1">
            <a:extLst>
              <a:ext uri="{FF2B5EF4-FFF2-40B4-BE49-F238E27FC236}">
                <a16:creationId xmlns:a16="http://schemas.microsoft.com/office/drawing/2014/main" id="{5D7F64A8-D625-4F61-A290-B499BB62A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5F50AA-731E-4136-9AC7-5C59B690B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522" y="1671569"/>
            <a:ext cx="4351438" cy="2228760"/>
          </a:xfrm>
        </p:spPr>
        <p:txBody>
          <a:bodyPr anchor="b">
            <a:normAutofit/>
          </a:bodyPr>
          <a:lstStyle/>
          <a:p>
            <a:r>
              <a:rPr lang="en-US" sz="3500"/>
              <a:t>CHALLENGE!</a:t>
            </a:r>
            <a:endParaRPr lang="id-ID" sz="3500"/>
          </a:p>
        </p:txBody>
      </p:sp>
      <p:pic>
        <p:nvPicPr>
          <p:cNvPr id="7" name="Graphic 6" descr="Recycle Sign">
            <a:extLst>
              <a:ext uri="{FF2B5EF4-FFF2-40B4-BE49-F238E27FC236}">
                <a16:creationId xmlns:a16="http://schemas.microsoft.com/office/drawing/2014/main" id="{629C4176-B41A-4771-A22F-C23A27B0F0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2711" y="2843834"/>
            <a:ext cx="898899" cy="898899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4F4FBC-7951-4ECF-B7AA-10D25AFE31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40523" y="4072044"/>
            <a:ext cx="4351437" cy="2057045"/>
          </a:xfrm>
        </p:spPr>
        <p:txBody>
          <a:bodyPr>
            <a:normAutofit/>
          </a:bodyPr>
          <a:lstStyle/>
          <a:p>
            <a:r>
              <a:rPr lang="en-US" sz="1100" dirty="0"/>
              <a:t>BAGAIMANA ANDA MELIHAT ISU FOOD WASTE DI INDONESIA? </a:t>
            </a:r>
          </a:p>
          <a:p>
            <a:r>
              <a:rPr lang="en-US" sz="1100" dirty="0"/>
              <a:t>HAL MENARIK APA YANG BISA DIANGKAT SEBAGAI KAMPANYE ANDA? </a:t>
            </a:r>
          </a:p>
          <a:p>
            <a:r>
              <a:rPr lang="en-US" sz="1100" dirty="0"/>
              <a:t>MULAI SAAT INI, COBALAH MENGIKUTI PERKEMBANGAN ISU FOOD WASTE DI INDONESIA DI BERBAGAI MEDIA KONVENSIONAL ATAU MEDIA SOSIAL. CONTOH: GARDA PANGAN, FOODBANK OF INDONESIA. </a:t>
            </a:r>
          </a:p>
          <a:p>
            <a:r>
              <a:rPr lang="en-US" sz="1100" dirty="0"/>
              <a:t>PERDALAM KNOWLEDGE ANDA TENTANG FOOD WASTE DAN PASTIKAN ANDA MENGIKUTI PERTEMUAN BERIKUTNYA. </a:t>
            </a:r>
            <a:endParaRPr lang="id-ID" sz="1100" dirty="0"/>
          </a:p>
        </p:txBody>
      </p:sp>
      <p:pic>
        <p:nvPicPr>
          <p:cNvPr id="9" name="Graphic 8" descr="Recycle Sign">
            <a:extLst>
              <a:ext uri="{FF2B5EF4-FFF2-40B4-BE49-F238E27FC236}">
                <a16:creationId xmlns:a16="http://schemas.microsoft.com/office/drawing/2014/main" id="{E3AF1068-2B77-4A4D-A373-7B11673A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81073" y="1469503"/>
            <a:ext cx="3918995" cy="3918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317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3804718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Dasar </a:t>
            </a:r>
            <a:r>
              <a:rPr lang="en-US" sz="3200" dirty="0" err="1">
                <a:solidFill>
                  <a:srgbClr val="FFFFFF"/>
                </a:solidFill>
              </a:rPr>
              <a:t>hukum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err="1">
                <a:solidFill>
                  <a:srgbClr val="FFFFFF"/>
                </a:solidFill>
              </a:rPr>
              <a:t>pengelolaan</a:t>
            </a: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err="1">
                <a:solidFill>
                  <a:srgbClr val="FFFFFF"/>
                </a:solidFill>
              </a:rPr>
              <a:t>lingkungan</a:t>
            </a:r>
            <a:r>
              <a:rPr lang="en-US" sz="3200" dirty="0">
                <a:solidFill>
                  <a:srgbClr val="FFFFFF"/>
                </a:solidFill>
              </a:rPr>
              <a:t> di Indonesia:</a:t>
            </a: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  <a:latin typeface="Impact"/>
                <a:cs typeface="Impact"/>
              </a:rPr>
              <a:t>UU RI NO 32 TAHUN 2009</a:t>
            </a:r>
            <a:br>
              <a:rPr lang="en-US" sz="3200" dirty="0">
                <a:solidFill>
                  <a:srgbClr val="FFFFFF"/>
                </a:solidFill>
                <a:latin typeface="Impact"/>
                <a:cs typeface="Impact"/>
              </a:rPr>
            </a:br>
            <a:endParaRPr lang="en-US" sz="3200" dirty="0">
              <a:solidFill>
                <a:srgbClr val="FFFFFF"/>
              </a:solidFill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1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1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1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100" dirty="0">
                <a:solidFill>
                  <a:srgbClr val="000000"/>
                </a:solidFill>
              </a:rPr>
              <a:t>MEMBAHAS TENTANG 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000000"/>
                </a:solidFill>
              </a:rPr>
              <a:t>PERLINDUNGAN 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000000"/>
                </a:solidFill>
              </a:rPr>
              <a:t>DAN PENGELOLAAN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000000"/>
                </a:solidFill>
              </a:rPr>
              <a:t>LINGKUNGAN HIDUP</a:t>
            </a:r>
          </a:p>
        </p:txBody>
      </p:sp>
    </p:spTree>
    <p:extLst>
      <p:ext uri="{BB962C8B-B14F-4D97-AF65-F5344CB8AC3E}">
        <p14:creationId xmlns:p14="http://schemas.microsoft.com/office/powerpoint/2010/main" val="4211929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2843" y="3726"/>
            <a:ext cx="4211157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E3CBE81-511D-C849-9C89-6C5F33C06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005" y="802955"/>
            <a:ext cx="3733482" cy="145405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000000"/>
                </a:solidFill>
              </a:rPr>
              <a:t>DEFINISI LINGKUNGAN MENURUT UU No.32 TAHUN 2009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47F9E-A458-2C49-A61C-38E15FAE8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356" y="2421682"/>
            <a:ext cx="3733184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700" dirty="0" err="1">
                <a:solidFill>
                  <a:srgbClr val="000000"/>
                </a:solidFill>
              </a:rPr>
              <a:t>Adalah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kesatuan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ruang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dengan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semua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benda</a:t>
            </a:r>
            <a:r>
              <a:rPr lang="en-US" sz="1700" dirty="0">
                <a:solidFill>
                  <a:srgbClr val="000000"/>
                </a:solidFill>
              </a:rPr>
              <a:t>, </a:t>
            </a:r>
            <a:r>
              <a:rPr lang="en-US" sz="1700" dirty="0" err="1">
                <a:solidFill>
                  <a:srgbClr val="000000"/>
                </a:solidFill>
              </a:rPr>
              <a:t>daya</a:t>
            </a:r>
            <a:r>
              <a:rPr lang="en-US" sz="1700" dirty="0">
                <a:solidFill>
                  <a:srgbClr val="000000"/>
                </a:solidFill>
              </a:rPr>
              <a:t>, </a:t>
            </a:r>
            <a:r>
              <a:rPr lang="en-US" sz="1700" dirty="0" err="1">
                <a:solidFill>
                  <a:srgbClr val="000000"/>
                </a:solidFill>
              </a:rPr>
              <a:t>keadaan</a:t>
            </a:r>
            <a:r>
              <a:rPr lang="en-US" sz="1700" dirty="0">
                <a:solidFill>
                  <a:srgbClr val="000000"/>
                </a:solidFill>
              </a:rPr>
              <a:t> dan </a:t>
            </a:r>
            <a:r>
              <a:rPr lang="en-US" sz="1700" dirty="0" err="1">
                <a:solidFill>
                  <a:srgbClr val="000000"/>
                </a:solidFill>
              </a:rPr>
              <a:t>makhluk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hidup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termasuk</a:t>
            </a:r>
            <a:r>
              <a:rPr lang="en-US" sz="1700" dirty="0">
                <a:solidFill>
                  <a:srgbClr val="000000"/>
                </a:solidFill>
              </a:rPr>
              <a:t> di </a:t>
            </a:r>
            <a:r>
              <a:rPr lang="en-US" sz="1700" dirty="0" err="1">
                <a:solidFill>
                  <a:srgbClr val="000000"/>
                </a:solidFill>
              </a:rPr>
              <a:t>dalamnya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manusia</a:t>
            </a:r>
            <a:r>
              <a:rPr lang="en-US" sz="1700" dirty="0">
                <a:solidFill>
                  <a:srgbClr val="000000"/>
                </a:solidFill>
              </a:rPr>
              <a:t> dan </a:t>
            </a:r>
            <a:r>
              <a:rPr lang="en-US" sz="1700" dirty="0" err="1">
                <a:solidFill>
                  <a:srgbClr val="000000"/>
                </a:solidFill>
              </a:rPr>
              <a:t>perilakunya</a:t>
            </a:r>
            <a:r>
              <a:rPr lang="en-US" sz="1700" dirty="0">
                <a:solidFill>
                  <a:srgbClr val="000000"/>
                </a:solidFill>
              </a:rPr>
              <a:t>, yang </a:t>
            </a:r>
            <a:r>
              <a:rPr lang="en-US" sz="1700" dirty="0" err="1">
                <a:solidFill>
                  <a:srgbClr val="000000"/>
                </a:solidFill>
              </a:rPr>
              <a:t>memengaruhi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kelangsungan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perikehidupan</a:t>
            </a:r>
            <a:r>
              <a:rPr lang="en-US" sz="1700" dirty="0">
                <a:solidFill>
                  <a:srgbClr val="000000"/>
                </a:solidFill>
              </a:rPr>
              <a:t> dan </a:t>
            </a:r>
            <a:r>
              <a:rPr lang="en-US" sz="1700" dirty="0" err="1">
                <a:solidFill>
                  <a:srgbClr val="000000"/>
                </a:solidFill>
              </a:rPr>
              <a:t>kesejahteraan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manusia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serta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makhluk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hidup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err="1">
                <a:solidFill>
                  <a:srgbClr val="000000"/>
                </a:solidFill>
              </a:rPr>
              <a:t>lainnya</a:t>
            </a:r>
            <a:r>
              <a:rPr lang="en-US" sz="170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93671" y="738619"/>
            <a:ext cx="3750329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Fingerprint">
            <a:extLst>
              <a:ext uri="{FF2B5EF4-FFF2-40B4-BE49-F238E27FC236}">
                <a16:creationId xmlns:a16="http://schemas.microsoft.com/office/drawing/2014/main" id="{494B515A-25FA-487C-91FE-BB52391793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75615" y="2065912"/>
            <a:ext cx="2746374" cy="2746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547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1445" y="1188637"/>
            <a:ext cx="4389533" cy="1597228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300"/>
              <a:t>BIDANG PEMBAHASAN LINGKUNGAN MENURUT UU </a:t>
            </a:r>
          </a:p>
        </p:txBody>
      </p:sp>
      <p:pic>
        <p:nvPicPr>
          <p:cNvPr id="7" name="Graphic 6" descr="Tanabata Tree">
            <a:extLst>
              <a:ext uri="{FF2B5EF4-FFF2-40B4-BE49-F238E27FC236}">
                <a16:creationId xmlns:a16="http://schemas.microsoft.com/office/drawing/2014/main" id="{A04A05B5-2506-4295-91E7-36F4BC920A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2517" y="2142336"/>
            <a:ext cx="2650489" cy="265048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445" y="2998278"/>
            <a:ext cx="3321177" cy="2728198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100"/>
              <a:t>PERLINDUNGAN DAN PENGELOLAAN LINGKUNGAN HIDUP</a:t>
            </a:r>
          </a:p>
          <a:p>
            <a:pPr>
              <a:lnSpc>
                <a:spcPct val="90000"/>
              </a:lnSpc>
            </a:pPr>
            <a:r>
              <a:rPr lang="en-US" sz="1100"/>
              <a:t>PEMBANGUNAN BERKELANJUTAN</a:t>
            </a:r>
          </a:p>
          <a:p>
            <a:pPr>
              <a:lnSpc>
                <a:spcPct val="90000"/>
              </a:lnSpc>
            </a:pPr>
            <a:r>
              <a:rPr lang="en-US" sz="1100"/>
              <a:t>RENCANA PERLINDUNGAN DAN PENGELOLAAN LINGKUNGAN HIDUP (RPPLH)</a:t>
            </a:r>
          </a:p>
          <a:p>
            <a:pPr>
              <a:lnSpc>
                <a:spcPct val="90000"/>
              </a:lnSpc>
            </a:pPr>
            <a:r>
              <a:rPr lang="en-US" sz="1100"/>
              <a:t>EKOSISTEM</a:t>
            </a:r>
          </a:p>
          <a:p>
            <a:pPr>
              <a:lnSpc>
                <a:spcPct val="90000"/>
              </a:lnSpc>
            </a:pPr>
            <a:r>
              <a:rPr lang="en-US" sz="1100"/>
              <a:t>SUMBER DAYA ALAM</a:t>
            </a:r>
          </a:p>
          <a:p>
            <a:pPr>
              <a:lnSpc>
                <a:spcPct val="90000"/>
              </a:lnSpc>
            </a:pPr>
            <a:r>
              <a:rPr lang="en-US" sz="1100"/>
              <a:t>AMDAL (ANALISIS MENGENAI DAMPAK LINGKUNGAN)</a:t>
            </a:r>
          </a:p>
          <a:p>
            <a:pPr>
              <a:lnSpc>
                <a:spcPct val="90000"/>
              </a:lnSpc>
            </a:pPr>
            <a:r>
              <a:rPr lang="en-US" sz="1100"/>
              <a:t>PENCEMARAN LINGKUNGAN HIDUP</a:t>
            </a:r>
          </a:p>
          <a:p>
            <a:pPr>
              <a:lnSpc>
                <a:spcPct val="90000"/>
              </a:lnSpc>
            </a:pPr>
            <a:r>
              <a:rPr lang="en-US" sz="1100"/>
              <a:t>KERUSAKAN LINGKUNGAN HIDUP</a:t>
            </a:r>
          </a:p>
          <a:p>
            <a:pPr>
              <a:lnSpc>
                <a:spcPct val="90000"/>
              </a:lnSpc>
            </a:pPr>
            <a:r>
              <a:rPr lang="en-US" sz="1100"/>
              <a:t>KONSERVASI SUMBER DAYA ALAM</a:t>
            </a:r>
          </a:p>
          <a:p>
            <a:pPr>
              <a:lnSpc>
                <a:spcPct val="90000"/>
              </a:lnSpc>
            </a:pPr>
            <a:r>
              <a:rPr lang="en-US" sz="1100"/>
              <a:t>PERUBAHAN IKLIM</a:t>
            </a:r>
          </a:p>
          <a:p>
            <a:pPr>
              <a:lnSpc>
                <a:spcPct val="90000"/>
              </a:lnSpc>
            </a:pPr>
            <a:r>
              <a:rPr lang="en-US" sz="1100"/>
              <a:t>LIMBAH </a:t>
            </a:r>
          </a:p>
        </p:txBody>
      </p:sp>
    </p:spTree>
    <p:extLst>
      <p:ext uri="{BB962C8B-B14F-4D97-AF65-F5344CB8AC3E}">
        <p14:creationId xmlns:p14="http://schemas.microsoft.com/office/powerpoint/2010/main" val="3819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9141714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1" y="0"/>
            <a:ext cx="9143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6D75AAA-A4A9-E941-9CFF-52308C558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430" y="2653221"/>
            <a:ext cx="8013114" cy="199197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 defTabSz="914400">
              <a:lnSpc>
                <a:spcPct val="90000"/>
              </a:lnSpc>
            </a:pPr>
            <a:br>
              <a:rPr lang="en-US" sz="5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HAK, KEWAJIBAN &amp; PERAN MASYARAKAT DALAM PENGELOLAAN LINGKUNGAN DIATUR OLEH UNDANG-UNDANG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9143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2E6DDDA-33FD-4040-A12D-3DD30101487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18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EBADBCA-DA20-4279-93C6-011DEF18A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53" t="3964" b="3964"/>
          <a:stretch>
            <a:fillRect/>
          </a:stretch>
        </p:blipFill>
        <p:spPr>
          <a:xfrm>
            <a:off x="0" y="1"/>
            <a:ext cx="5665603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1243013"/>
            <a:ext cx="2891790" cy="4371974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defTabSz="914400">
              <a:lnSpc>
                <a:spcPct val="90000"/>
              </a:lnSpc>
            </a:pPr>
            <a:b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HAK MASYARAKAT </a:t>
            </a:r>
            <a:b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37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pasal</a:t>
            </a:r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65) </a:t>
            </a:r>
            <a:b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7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0637" y="0"/>
            <a:ext cx="404336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9150" y="804672"/>
            <a:ext cx="3915918" cy="523036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514350"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900">
                <a:solidFill>
                  <a:srgbClr val="000000"/>
                </a:solidFill>
              </a:rPr>
              <a:t>Setiap orang berhak atas lingkungan hidup yang baik dan sehat sebagai bagian dari hak asasi manusia.</a:t>
            </a:r>
          </a:p>
          <a:p>
            <a:pPr marL="514350"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900">
                <a:solidFill>
                  <a:srgbClr val="000000"/>
                </a:solidFill>
              </a:rPr>
              <a:t>Setiap orang berhak mendapatkan pendidikan lingkungan hidup, akses informasi, akses partisipasi dan akses keadilan dalam memenuhi hak atas lingkungan hidup yang baik dan sehat. </a:t>
            </a:r>
          </a:p>
          <a:p>
            <a:pPr marL="514350"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900">
                <a:solidFill>
                  <a:srgbClr val="000000"/>
                </a:solidFill>
              </a:rPr>
              <a:t>Setiap orang berhak mengajukan usul dan/atau keberatan terhadap rencana usaha dan/atau kegiatan yang diperkirakan dapat menimbulkan dampak terhadap lingkungan hidup.</a:t>
            </a:r>
          </a:p>
        </p:txBody>
      </p:sp>
    </p:spTree>
    <p:extLst>
      <p:ext uri="{BB962C8B-B14F-4D97-AF65-F5344CB8AC3E}">
        <p14:creationId xmlns:p14="http://schemas.microsoft.com/office/powerpoint/2010/main" val="37691918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281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3147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95E59CC-7059-4455-9789-EDFBBE8F5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983" r="60644" b="14447"/>
          <a:stretch/>
        </p:blipFill>
        <p:spPr>
          <a:xfrm>
            <a:off x="2083117" y="2"/>
            <a:ext cx="4639318" cy="6857999"/>
          </a:xfrm>
          <a:custGeom>
            <a:avLst/>
            <a:gdLst>
              <a:gd name="connsiteX0" fmla="*/ 0 w 9414510"/>
              <a:gd name="connsiteY0" fmla="*/ 0 h 6857999"/>
              <a:gd name="connsiteX1" fmla="*/ 9414510 w 9414510"/>
              <a:gd name="connsiteY1" fmla="*/ 0 h 6857999"/>
              <a:gd name="connsiteX2" fmla="*/ 9414510 w 9414510"/>
              <a:gd name="connsiteY2" fmla="*/ 6857999 h 6857999"/>
              <a:gd name="connsiteX3" fmla="*/ 0 w 941451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14510" h="6857999">
                <a:moveTo>
                  <a:pt x="0" y="0"/>
                </a:moveTo>
                <a:lnTo>
                  <a:pt x="9414510" y="0"/>
                </a:lnTo>
                <a:lnTo>
                  <a:pt x="9414510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1243013"/>
            <a:ext cx="2891790" cy="4371974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 dirty="0">
                <a:solidFill>
                  <a:srgbClr val="3F3F3F"/>
                </a:solidFill>
              </a:rPr>
              <a:t>KEWAJIBAN MASYARAKAT</a:t>
            </a:r>
            <a:br>
              <a:rPr lang="en-US" sz="3700" dirty="0">
                <a:solidFill>
                  <a:srgbClr val="3F3F3F"/>
                </a:solidFill>
              </a:rPr>
            </a:br>
            <a:r>
              <a:rPr lang="en-US" sz="3700" dirty="0">
                <a:solidFill>
                  <a:srgbClr val="3F3F3F"/>
                </a:solidFill>
              </a:rPr>
              <a:t>(</a:t>
            </a:r>
            <a:r>
              <a:rPr lang="en-US" sz="3700" dirty="0" err="1">
                <a:solidFill>
                  <a:srgbClr val="3F3F3F"/>
                </a:solidFill>
              </a:rPr>
              <a:t>pasal</a:t>
            </a:r>
            <a:r>
              <a:rPr lang="en-US" sz="3700" dirty="0">
                <a:solidFill>
                  <a:srgbClr val="3F3F3F"/>
                </a:solidFill>
              </a:rPr>
              <a:t> 67)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9162" y="1032987"/>
            <a:ext cx="3934778" cy="4792027"/>
          </a:xfrm>
        </p:spPr>
        <p:txBody>
          <a:bodyPr anchor="ctr">
            <a:normAutofit/>
          </a:bodyPr>
          <a:lstStyle/>
          <a:p>
            <a:r>
              <a:rPr lang="en-US" sz="2100">
                <a:solidFill>
                  <a:srgbClr val="FFFFFF"/>
                </a:solidFill>
              </a:rPr>
              <a:t>Setiap orang berkewajiban memelihara kelestarian fungsi lingkungan hidup serta pengendalian pencemaran dan/atau kerusakan lingkungan hidup.  </a:t>
            </a:r>
          </a:p>
        </p:txBody>
      </p:sp>
    </p:spTree>
    <p:extLst>
      <p:ext uri="{BB962C8B-B14F-4D97-AF65-F5344CB8AC3E}">
        <p14:creationId xmlns:p14="http://schemas.microsoft.com/office/powerpoint/2010/main" val="5577577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6397" y="508838"/>
            <a:ext cx="3913467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1243013"/>
            <a:ext cx="2891790" cy="4371974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100" dirty="0">
                <a:solidFill>
                  <a:schemeClr val="tx2"/>
                </a:solidFill>
              </a:rPr>
              <a:t>PERAN MASYARAKAT</a:t>
            </a:r>
            <a:br>
              <a:rPr lang="en-US" sz="3100" dirty="0">
                <a:solidFill>
                  <a:schemeClr val="tx2"/>
                </a:solidFill>
              </a:rPr>
            </a:br>
            <a:r>
              <a:rPr lang="en-US" sz="3100" dirty="0">
                <a:solidFill>
                  <a:schemeClr val="tx2"/>
                </a:solidFill>
              </a:rPr>
              <a:t>(</a:t>
            </a:r>
            <a:r>
              <a:rPr lang="en-US" sz="3100" dirty="0" err="1">
                <a:solidFill>
                  <a:schemeClr val="tx2"/>
                </a:solidFill>
              </a:rPr>
              <a:t>Pasal</a:t>
            </a:r>
            <a:r>
              <a:rPr lang="en-US" sz="3100" dirty="0">
                <a:solidFill>
                  <a:schemeClr val="tx2"/>
                </a:solidFill>
              </a:rPr>
              <a:t> 70)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9150" y="804672"/>
            <a:ext cx="3915918" cy="5230368"/>
          </a:xfrm>
        </p:spPr>
        <p:txBody>
          <a:bodyPr anchor="ctr"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500" dirty="0"/>
              <a:t>Masyarakat </a:t>
            </a:r>
            <a:r>
              <a:rPr lang="en-US" sz="1500" dirty="0" err="1"/>
              <a:t>memiliki</a:t>
            </a:r>
            <a:r>
              <a:rPr lang="en-US" sz="1500" dirty="0"/>
              <a:t> </a:t>
            </a:r>
            <a:r>
              <a:rPr lang="en-US" sz="1500" dirty="0" err="1"/>
              <a:t>hak</a:t>
            </a:r>
            <a:r>
              <a:rPr lang="en-US" sz="1500" dirty="0"/>
              <a:t> dan </a:t>
            </a:r>
            <a:r>
              <a:rPr lang="en-US" sz="1500" dirty="0" err="1"/>
              <a:t>kesempatan</a:t>
            </a:r>
            <a:r>
              <a:rPr lang="en-US" sz="1500" dirty="0"/>
              <a:t> yang </a:t>
            </a:r>
            <a:r>
              <a:rPr lang="en-US" sz="1500" dirty="0" err="1"/>
              <a:t>sama</a:t>
            </a:r>
            <a:r>
              <a:rPr lang="en-US" sz="1500" dirty="0"/>
              <a:t> dan </a:t>
            </a:r>
            <a:r>
              <a:rPr lang="en-US" sz="1500" dirty="0" err="1"/>
              <a:t>seluas-luasnya</a:t>
            </a:r>
            <a:r>
              <a:rPr lang="en-US" sz="1500" dirty="0"/>
              <a:t> </a:t>
            </a:r>
            <a:r>
              <a:rPr lang="en-US" sz="1500" dirty="0" err="1"/>
              <a:t>untuk</a:t>
            </a:r>
            <a:r>
              <a:rPr lang="en-US" sz="1500" dirty="0"/>
              <a:t> </a:t>
            </a:r>
            <a:r>
              <a:rPr lang="en-US" sz="1500" dirty="0" err="1"/>
              <a:t>berperan</a:t>
            </a:r>
            <a:r>
              <a:rPr lang="en-US" sz="1500" dirty="0"/>
              <a:t> </a:t>
            </a:r>
            <a:r>
              <a:rPr lang="en-US" sz="1500" dirty="0" err="1"/>
              <a:t>aktif</a:t>
            </a:r>
            <a:r>
              <a:rPr lang="en-US" sz="1500" dirty="0"/>
              <a:t> </a:t>
            </a:r>
            <a:r>
              <a:rPr lang="en-US" sz="1500" dirty="0" err="1"/>
              <a:t>dalam</a:t>
            </a:r>
            <a:r>
              <a:rPr lang="en-US" sz="1500" dirty="0"/>
              <a:t> </a:t>
            </a:r>
            <a:r>
              <a:rPr lang="en-US" sz="1500" dirty="0" err="1"/>
              <a:t>perlindungan</a:t>
            </a:r>
            <a:r>
              <a:rPr lang="en-US" sz="1500" dirty="0"/>
              <a:t> dan </a:t>
            </a:r>
            <a:r>
              <a:rPr lang="en-US" sz="1500" dirty="0" err="1"/>
              <a:t>pengelolaan</a:t>
            </a:r>
            <a:r>
              <a:rPr lang="en-US" sz="1500" dirty="0"/>
              <a:t> </a:t>
            </a:r>
            <a:r>
              <a:rPr lang="en-US" sz="1500" dirty="0" err="1"/>
              <a:t>lingkungan</a:t>
            </a:r>
            <a:r>
              <a:rPr lang="en-US" sz="1500" dirty="0"/>
              <a:t> </a:t>
            </a:r>
            <a:r>
              <a:rPr lang="en-US" sz="1500" dirty="0" err="1"/>
              <a:t>hidup</a:t>
            </a:r>
            <a:r>
              <a:rPr lang="en-US" sz="1500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500" dirty="0"/>
              <a:t>Peran </a:t>
            </a:r>
            <a:r>
              <a:rPr lang="en-US" sz="1500" dirty="0" err="1"/>
              <a:t>masyarakat</a:t>
            </a:r>
            <a:r>
              <a:rPr lang="en-US" sz="1500" dirty="0"/>
              <a:t> </a:t>
            </a:r>
            <a:r>
              <a:rPr lang="en-US" sz="1500" dirty="0" err="1"/>
              <a:t>dapat</a:t>
            </a:r>
            <a:r>
              <a:rPr lang="en-US" sz="1500" dirty="0"/>
              <a:t> </a:t>
            </a:r>
            <a:r>
              <a:rPr lang="en-US" sz="1500" dirty="0" err="1"/>
              <a:t>berupa</a:t>
            </a:r>
            <a:r>
              <a:rPr lang="en-US" sz="1500" dirty="0"/>
              <a:t>: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500" dirty="0" err="1"/>
              <a:t>Pengawasan</a:t>
            </a:r>
            <a:r>
              <a:rPr lang="en-US" sz="1500" dirty="0"/>
              <a:t> </a:t>
            </a:r>
            <a:r>
              <a:rPr lang="en-US" sz="1500" dirty="0" err="1"/>
              <a:t>sosial</a:t>
            </a:r>
            <a:endParaRPr lang="en-US" sz="1500" dirty="0"/>
          </a:p>
          <a:p>
            <a:pPr marL="971550" lvl="1" indent="-514350">
              <a:buFont typeface="+mj-lt"/>
              <a:buAutoNum type="alphaLcPeriod"/>
            </a:pPr>
            <a:r>
              <a:rPr lang="en-US" sz="1500" dirty="0" err="1"/>
              <a:t>Pemberian</a:t>
            </a:r>
            <a:r>
              <a:rPr lang="en-US" sz="1500" dirty="0"/>
              <a:t> saran, </a:t>
            </a:r>
            <a:r>
              <a:rPr lang="en-US" sz="1500" dirty="0" err="1"/>
              <a:t>pendapat</a:t>
            </a:r>
            <a:r>
              <a:rPr lang="en-US" sz="1500" dirty="0"/>
              <a:t>, </a:t>
            </a:r>
            <a:r>
              <a:rPr lang="en-US" sz="1500" dirty="0" err="1"/>
              <a:t>usul</a:t>
            </a:r>
            <a:r>
              <a:rPr lang="en-US" sz="1500" dirty="0"/>
              <a:t>, </a:t>
            </a:r>
            <a:r>
              <a:rPr lang="en-US" sz="1500" dirty="0" err="1"/>
              <a:t>keberatan</a:t>
            </a:r>
            <a:r>
              <a:rPr lang="en-US" sz="1500" dirty="0"/>
              <a:t>, </a:t>
            </a:r>
            <a:r>
              <a:rPr lang="en-US" sz="1500" dirty="0" err="1"/>
              <a:t>pengaduan</a:t>
            </a:r>
            <a:r>
              <a:rPr lang="en-US" sz="1500" dirty="0"/>
              <a:t>; dan/</a:t>
            </a:r>
            <a:r>
              <a:rPr lang="en-US" sz="1500" dirty="0" err="1"/>
              <a:t>atau</a:t>
            </a:r>
            <a:endParaRPr lang="en-US" sz="1500" dirty="0"/>
          </a:p>
          <a:p>
            <a:pPr marL="971550" lvl="1" indent="-514350">
              <a:buFont typeface="+mj-lt"/>
              <a:buAutoNum type="alphaLcPeriod"/>
            </a:pPr>
            <a:r>
              <a:rPr lang="en-US" sz="1500" dirty="0" err="1"/>
              <a:t>Penyampaian</a:t>
            </a:r>
            <a:r>
              <a:rPr lang="en-US" sz="1500" dirty="0"/>
              <a:t> </a:t>
            </a:r>
            <a:r>
              <a:rPr lang="en-US" sz="1500" dirty="0" err="1"/>
              <a:t>informasi</a:t>
            </a:r>
            <a:r>
              <a:rPr lang="en-US" sz="1500" dirty="0"/>
              <a:t> dan/</a:t>
            </a:r>
            <a:r>
              <a:rPr lang="en-US" sz="1500" dirty="0" err="1"/>
              <a:t>atau</a:t>
            </a:r>
            <a:r>
              <a:rPr lang="en-US" sz="1500" dirty="0"/>
              <a:t> </a:t>
            </a:r>
            <a:r>
              <a:rPr lang="en-US" sz="1500" dirty="0" err="1"/>
              <a:t>laporan</a:t>
            </a:r>
            <a:endParaRPr lang="en-US" sz="1500" dirty="0"/>
          </a:p>
          <a:p>
            <a:pPr marL="571500" indent="-514350">
              <a:buFont typeface="+mj-lt"/>
              <a:buAutoNum type="arabicPeriod"/>
            </a:pPr>
            <a:r>
              <a:rPr lang="en-US" sz="1900" dirty="0"/>
              <a:t>Peran </a:t>
            </a:r>
            <a:r>
              <a:rPr lang="en-US" sz="1900" dirty="0" err="1"/>
              <a:t>masyarakat</a:t>
            </a:r>
            <a:r>
              <a:rPr lang="en-US" sz="1900" dirty="0"/>
              <a:t> </a:t>
            </a:r>
            <a:r>
              <a:rPr lang="en-US" sz="1900" dirty="0" err="1"/>
              <a:t>dilakukan</a:t>
            </a:r>
            <a:r>
              <a:rPr lang="en-US" sz="1900" dirty="0"/>
              <a:t> </a:t>
            </a:r>
            <a:r>
              <a:rPr lang="en-US" sz="1900" dirty="0" err="1"/>
              <a:t>untuk</a:t>
            </a:r>
            <a:r>
              <a:rPr lang="en-US" sz="1900" dirty="0"/>
              <a:t>: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500" dirty="0" err="1"/>
              <a:t>Meningkatkan</a:t>
            </a:r>
            <a:r>
              <a:rPr lang="en-US" sz="1500" dirty="0"/>
              <a:t> </a:t>
            </a:r>
            <a:r>
              <a:rPr lang="en-US" sz="1500" dirty="0" err="1"/>
              <a:t>kepedulian</a:t>
            </a:r>
            <a:r>
              <a:rPr lang="en-US" sz="1500" dirty="0"/>
              <a:t> </a:t>
            </a:r>
            <a:r>
              <a:rPr lang="en-US" sz="1500" dirty="0" err="1"/>
              <a:t>dalam</a:t>
            </a:r>
            <a:r>
              <a:rPr lang="en-US" sz="1500" dirty="0"/>
              <a:t> </a:t>
            </a:r>
            <a:r>
              <a:rPr lang="en-US" sz="1500" dirty="0" err="1"/>
              <a:t>perlindungan</a:t>
            </a:r>
            <a:r>
              <a:rPr lang="en-US" sz="1500" dirty="0"/>
              <a:t> dan </a:t>
            </a:r>
            <a:r>
              <a:rPr lang="en-US" sz="1500" dirty="0" err="1"/>
              <a:t>pengelolaan</a:t>
            </a:r>
            <a:r>
              <a:rPr lang="en-US" sz="1500" dirty="0"/>
              <a:t> </a:t>
            </a:r>
            <a:r>
              <a:rPr lang="en-US" sz="1500" dirty="0" err="1"/>
              <a:t>lingkungan</a:t>
            </a:r>
            <a:r>
              <a:rPr lang="en-US" sz="1500" dirty="0"/>
              <a:t> </a:t>
            </a:r>
            <a:r>
              <a:rPr lang="en-US" sz="1500" dirty="0" err="1"/>
              <a:t>hidup</a:t>
            </a:r>
            <a:r>
              <a:rPr lang="en-US" sz="1500" dirty="0"/>
              <a:t>;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500" dirty="0" err="1"/>
              <a:t>Meningkatkan</a:t>
            </a:r>
            <a:r>
              <a:rPr lang="en-US" sz="1500" dirty="0"/>
              <a:t> </a:t>
            </a:r>
            <a:r>
              <a:rPr lang="en-US" sz="1500" dirty="0" err="1"/>
              <a:t>kemandirian</a:t>
            </a:r>
            <a:r>
              <a:rPr lang="en-US" sz="1500" dirty="0"/>
              <a:t>, </a:t>
            </a:r>
            <a:r>
              <a:rPr lang="en-US" sz="1500" dirty="0" err="1"/>
              <a:t>keberdayaan</a:t>
            </a:r>
            <a:r>
              <a:rPr lang="en-US" sz="1500" dirty="0"/>
              <a:t> </a:t>
            </a:r>
            <a:r>
              <a:rPr lang="en-US" sz="1500" dirty="0" err="1"/>
              <a:t>masyarakat</a:t>
            </a:r>
            <a:r>
              <a:rPr lang="en-US" sz="1500" dirty="0"/>
              <a:t>, dan </a:t>
            </a:r>
            <a:r>
              <a:rPr lang="en-US" sz="1500" dirty="0" err="1"/>
              <a:t>kemitraan</a:t>
            </a:r>
            <a:r>
              <a:rPr lang="en-US" sz="1500" dirty="0"/>
              <a:t>;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500" dirty="0" err="1"/>
              <a:t>Menumbuhkembangkan</a:t>
            </a:r>
            <a:r>
              <a:rPr lang="en-US" sz="1500" dirty="0"/>
              <a:t> </a:t>
            </a:r>
            <a:r>
              <a:rPr lang="en-US" sz="1500" dirty="0" err="1"/>
              <a:t>kemampuan</a:t>
            </a:r>
            <a:r>
              <a:rPr lang="en-US" sz="1500" dirty="0"/>
              <a:t> dan </a:t>
            </a:r>
            <a:r>
              <a:rPr lang="en-US" sz="1500" dirty="0" err="1"/>
              <a:t>kepeloporan</a:t>
            </a:r>
            <a:r>
              <a:rPr lang="en-US" sz="1500" dirty="0"/>
              <a:t> </a:t>
            </a:r>
            <a:r>
              <a:rPr lang="en-US" sz="1500" dirty="0" err="1"/>
              <a:t>masyarakat</a:t>
            </a:r>
            <a:r>
              <a:rPr lang="en-US" sz="1500" dirty="0"/>
              <a:t>;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500" dirty="0" err="1"/>
              <a:t>Menumbuhkembangkan</a:t>
            </a:r>
            <a:r>
              <a:rPr lang="en-US" sz="1500" dirty="0"/>
              <a:t> </a:t>
            </a:r>
            <a:r>
              <a:rPr lang="en-US" sz="1500" dirty="0" err="1"/>
              <a:t>ketanggapsegeraan</a:t>
            </a:r>
            <a:r>
              <a:rPr lang="en-US" sz="1500" dirty="0"/>
              <a:t> </a:t>
            </a:r>
            <a:r>
              <a:rPr lang="en-US" sz="1500" dirty="0" err="1"/>
              <a:t>masyarakat</a:t>
            </a:r>
            <a:r>
              <a:rPr lang="en-US" sz="1500" dirty="0"/>
              <a:t> </a:t>
            </a:r>
            <a:r>
              <a:rPr lang="en-US" sz="1500" dirty="0" err="1"/>
              <a:t>untuk</a:t>
            </a:r>
            <a:r>
              <a:rPr lang="en-US" sz="1500" dirty="0"/>
              <a:t> </a:t>
            </a:r>
            <a:r>
              <a:rPr lang="en-US" sz="1500" dirty="0" err="1"/>
              <a:t>melakukan</a:t>
            </a:r>
            <a:r>
              <a:rPr lang="en-US" sz="1500" dirty="0"/>
              <a:t> </a:t>
            </a:r>
            <a:r>
              <a:rPr lang="en-US" sz="1500" dirty="0" err="1"/>
              <a:t>pengawasan</a:t>
            </a:r>
            <a:r>
              <a:rPr lang="en-US" sz="1500" dirty="0"/>
              <a:t> </a:t>
            </a:r>
            <a:r>
              <a:rPr lang="en-US" sz="1500" dirty="0" err="1"/>
              <a:t>sosial</a:t>
            </a:r>
            <a:r>
              <a:rPr lang="en-US" sz="1500" dirty="0"/>
              <a:t>; dan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500" dirty="0" err="1"/>
              <a:t>Mengembangkan</a:t>
            </a:r>
            <a:r>
              <a:rPr lang="en-US" sz="1500" dirty="0"/>
              <a:t> dan </a:t>
            </a:r>
            <a:r>
              <a:rPr lang="en-US" sz="1500" dirty="0" err="1"/>
              <a:t>menjaga</a:t>
            </a:r>
            <a:r>
              <a:rPr lang="en-US" sz="1500" dirty="0"/>
              <a:t> </a:t>
            </a:r>
            <a:r>
              <a:rPr lang="en-US" sz="1500" dirty="0" err="1"/>
              <a:t>budaya</a:t>
            </a:r>
            <a:r>
              <a:rPr lang="en-US" sz="1500" dirty="0"/>
              <a:t> dan </a:t>
            </a:r>
            <a:r>
              <a:rPr lang="en-US" sz="1500" b="1" i="1" u="sng" dirty="0" err="1"/>
              <a:t>kearifan</a:t>
            </a:r>
            <a:r>
              <a:rPr lang="en-US" sz="1500" b="1" i="1" u="sng" dirty="0"/>
              <a:t> </a:t>
            </a:r>
            <a:r>
              <a:rPr lang="en-US" sz="1500" b="1" i="1" u="sng" dirty="0" err="1"/>
              <a:t>lokal</a:t>
            </a:r>
            <a:r>
              <a:rPr lang="en-US" sz="1500" dirty="0"/>
              <a:t> </a:t>
            </a:r>
            <a:r>
              <a:rPr lang="en-US" sz="1500" dirty="0" err="1"/>
              <a:t>dalam</a:t>
            </a:r>
            <a:r>
              <a:rPr lang="en-US" sz="1500" dirty="0"/>
              <a:t> </a:t>
            </a:r>
            <a:r>
              <a:rPr lang="en-US" sz="1500" dirty="0" err="1"/>
              <a:t>rangka</a:t>
            </a:r>
            <a:r>
              <a:rPr lang="en-US" sz="1500" dirty="0"/>
              <a:t> </a:t>
            </a:r>
            <a:r>
              <a:rPr lang="en-US" sz="1500" dirty="0" err="1"/>
              <a:t>pelestarian</a:t>
            </a:r>
            <a:r>
              <a:rPr lang="en-US" sz="1500" dirty="0"/>
              <a:t> </a:t>
            </a:r>
            <a:r>
              <a:rPr lang="en-US" sz="1500" dirty="0" err="1"/>
              <a:t>fungsi</a:t>
            </a:r>
            <a:r>
              <a:rPr lang="en-US" sz="1500" dirty="0"/>
              <a:t> </a:t>
            </a:r>
            <a:r>
              <a:rPr lang="en-US" sz="1500" dirty="0" err="1"/>
              <a:t>lingkungan</a:t>
            </a:r>
            <a:r>
              <a:rPr lang="en-US" sz="1500" dirty="0"/>
              <a:t> </a:t>
            </a:r>
            <a:r>
              <a:rPr lang="en-US" sz="1500" dirty="0" err="1"/>
              <a:t>hidup</a:t>
            </a:r>
            <a:r>
              <a:rPr lang="en-US" sz="1500" dirty="0"/>
              <a:t>. </a:t>
            </a:r>
          </a:p>
          <a:p>
            <a:pPr marL="457200" lvl="1" indent="0">
              <a:buNone/>
            </a:pP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186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64D969-46F1-44FC-B488-3FA68C677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707"/>
            <a:ext cx="9141714" cy="6656293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3003D4E-E9FF-4669-90E7-7CED08158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7101"/>
          <a:stretch/>
        </p:blipFill>
        <p:spPr>
          <a:xfrm flipV="1">
            <a:off x="1" y="1"/>
            <a:ext cx="9143999" cy="1878950"/>
          </a:xfrm>
          <a:custGeom>
            <a:avLst/>
            <a:gdLst>
              <a:gd name="connsiteX0" fmla="*/ 0 w 12191999"/>
              <a:gd name="connsiteY0" fmla="*/ 1878950 h 1878950"/>
              <a:gd name="connsiteX1" fmla="*/ 12191999 w 12191999"/>
              <a:gd name="connsiteY1" fmla="*/ 1878950 h 1878950"/>
              <a:gd name="connsiteX2" fmla="*/ 12191999 w 12191999"/>
              <a:gd name="connsiteY2" fmla="*/ 0 h 1878950"/>
              <a:gd name="connsiteX3" fmla="*/ 0 w 12191999"/>
              <a:gd name="connsiteY3" fmla="*/ 0 h 187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878950">
                <a:moveTo>
                  <a:pt x="0" y="1878950"/>
                </a:moveTo>
                <a:lnTo>
                  <a:pt x="12191999" y="187895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7D98261-3895-4FB5-B9CE-26FAF635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914024"/>
            <a:ext cx="9143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245" y="1401859"/>
            <a:ext cx="2633134" cy="405428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500" dirty="0" err="1">
                <a:solidFill>
                  <a:srgbClr val="FFFFFF"/>
                </a:solidFill>
              </a:rPr>
              <a:t>Kearifan</a:t>
            </a:r>
            <a:r>
              <a:rPr lang="en-US" sz="3500" dirty="0">
                <a:solidFill>
                  <a:srgbClr val="FFFFFF"/>
                </a:solidFill>
              </a:rPr>
              <a:t> </a:t>
            </a:r>
            <a:r>
              <a:rPr lang="en-US" sz="3500" dirty="0" err="1">
                <a:solidFill>
                  <a:srgbClr val="FFFFFF"/>
                </a:solidFill>
              </a:rPr>
              <a:t>Lokal</a:t>
            </a:r>
            <a:br>
              <a:rPr lang="en-US" sz="3500" dirty="0">
                <a:solidFill>
                  <a:srgbClr val="FFFFFF"/>
                </a:solidFill>
              </a:rPr>
            </a:br>
            <a:r>
              <a:rPr lang="en-US" sz="3500" dirty="0">
                <a:solidFill>
                  <a:srgbClr val="FFFFFF"/>
                </a:solidFill>
              </a:rPr>
              <a:t>(</a:t>
            </a:r>
            <a:r>
              <a:rPr lang="en-US" sz="3500" dirty="0" err="1">
                <a:solidFill>
                  <a:srgbClr val="FFFFFF"/>
                </a:solidFill>
              </a:rPr>
              <a:t>Pasal</a:t>
            </a:r>
            <a:r>
              <a:rPr lang="en-US" sz="3500" dirty="0">
                <a:solidFill>
                  <a:srgbClr val="FFFFFF"/>
                </a:solidFill>
              </a:rPr>
              <a:t> 1 </a:t>
            </a:r>
            <a:r>
              <a:rPr lang="en-US" sz="3500" dirty="0" err="1">
                <a:solidFill>
                  <a:srgbClr val="FFFFFF"/>
                </a:solidFill>
              </a:rPr>
              <a:t>ayat</a:t>
            </a:r>
            <a:r>
              <a:rPr lang="en-US" sz="3500" dirty="0">
                <a:solidFill>
                  <a:srgbClr val="FFFFFF"/>
                </a:solidFill>
              </a:rPr>
              <a:t> 30)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3350" y="1553134"/>
            <a:ext cx="4596404" cy="375173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190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190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1900">
                <a:solidFill>
                  <a:srgbClr val="FFFFFF"/>
                </a:solidFill>
              </a:rPr>
              <a:t>Adalah nilai-nilai luhur yang berlaku dalam tata kehidupan masyarakat untuk antara lain melindungi dan mengelola lingkungan hidup secara lestari.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E0A01E6-95B9-424D-93AE-19F4928DF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44454"/>
            <a:ext cx="9141714" cy="81354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58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827</Words>
  <Application>Microsoft Office PowerPoint</Application>
  <PresentationFormat>On-screen Show (4:3)</PresentationFormat>
  <Paragraphs>102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Impact</vt:lpstr>
      <vt:lpstr>Poppins</vt:lpstr>
      <vt:lpstr>Roboto</vt:lpstr>
      <vt:lpstr>Wingdings</vt:lpstr>
      <vt:lpstr>Office Theme</vt:lpstr>
      <vt:lpstr>1_Office Theme</vt:lpstr>
      <vt:lpstr>Mengenali Isu-Isu Lingkungan</vt:lpstr>
      <vt:lpstr>Dasar hukum pengelolaan lingkungan di Indonesia: UU RI NO 32 TAHUN 2009 </vt:lpstr>
      <vt:lpstr>DEFINISI LINGKUNGAN MENURUT UU No.32 TAHUN 2009</vt:lpstr>
      <vt:lpstr>BIDANG PEMBAHASAN LINGKUNGAN MENURUT UU </vt:lpstr>
      <vt:lpstr> HAK, KEWAJIBAN &amp; PERAN MASYARAKAT DALAM PENGELOLAAN LINGKUNGAN DIATUR OLEH UNDANG-UNDANG</vt:lpstr>
      <vt:lpstr> HAK MASYARAKAT  (pasal 65)  </vt:lpstr>
      <vt:lpstr>KEWAJIBAN MASYARAKAT (pasal 67)</vt:lpstr>
      <vt:lpstr>PERAN MASYARAKAT (Pasal 70)</vt:lpstr>
      <vt:lpstr>Kearifan Lokal (Pasal 1 ayat 30)</vt:lpstr>
      <vt:lpstr>ISU LINGKUNGAN</vt:lpstr>
      <vt:lpstr>FOOD WASTE?</vt:lpstr>
      <vt:lpstr>REASONS FOR FW (see Block et al. 2016)</vt:lpstr>
      <vt:lpstr>FW hierarchy as a basis for FW management</vt:lpstr>
      <vt:lpstr>CHALLENGE!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Mengenali Isu-Isu Lingkungan</dc:title>
  <dc:creator>Emma  Aliudin</dc:creator>
  <cp:lastModifiedBy>emma aliudin</cp:lastModifiedBy>
  <cp:revision>2</cp:revision>
  <dcterms:created xsi:type="dcterms:W3CDTF">2020-09-27T13:42:21Z</dcterms:created>
  <dcterms:modified xsi:type="dcterms:W3CDTF">2021-11-03T00:57:45Z</dcterms:modified>
</cp:coreProperties>
</file>