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pic" sz="half" idx="13"/>
          </p:nvPr>
        </p:nvSpPr>
        <p:spPr>
          <a:xfrm>
            <a:off x="6502400" y="4879052"/>
            <a:ext cx="6502400" cy="48768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Shape 94"/>
          <p:cNvSpPr/>
          <p:nvPr>
            <p:ph type="pic" sz="half" idx="14"/>
          </p:nvPr>
        </p:nvSpPr>
        <p:spPr>
          <a:xfrm>
            <a:off x="6502400" y="0"/>
            <a:ext cx="6502400" cy="487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5" name="Shape 95"/>
          <p:cNvSpPr/>
          <p:nvPr>
            <p:ph type="pic" idx="15"/>
          </p:nvPr>
        </p:nvSpPr>
        <p:spPr>
          <a:xfrm>
            <a:off x="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13" name="Shape 113"/>
          <p:cNvSpPr/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4" name="Shape 114"/>
          <p:cNvSpPr/>
          <p:nvPr>
            <p:ph type="pic" idx="15"/>
          </p:nvPr>
        </p:nvSpPr>
        <p:spPr>
          <a:xfrm>
            <a:off x="-19050" y="3613150"/>
            <a:ext cx="13004800" cy="613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pic" idx="13"/>
          </p:nvPr>
        </p:nvSpPr>
        <p:spPr>
          <a:xfrm>
            <a:off x="0" y="2717800"/>
            <a:ext cx="13004800" cy="7035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1" name="Shape 3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pic" idx="13"/>
          </p:nvPr>
        </p:nvSpPr>
        <p:spPr>
          <a:xfrm>
            <a:off x="6496050" y="635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9" name="Shape 49"/>
          <p:cNvSpPr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6" name="Shape 76"/>
          <p:cNvSpPr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hape 77"/>
          <p:cNvSpPr/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897" y="9258300"/>
            <a:ext cx="352045" cy="4191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154146989_2880x1920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484" t="710" r="387" b="817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8045">
              <a:defRPr spc="624" sz="3906"/>
            </a:lvl1pPr>
          </a:lstStyle>
          <a:p>
            <a:pPr/>
            <a:r>
              <a:t>Perkembangan Teknologi Informasi dan komunikasi</a:t>
            </a:r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defRPr spc="372" sz="2328"/>
            </a:lvl1pPr>
          </a:lstStyle>
          <a:p>
            <a:pPr/>
            <a:r>
              <a:t>Pertemuan 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pc="612" sz="3825"/>
            </a:lvl1pPr>
          </a:lstStyle>
          <a:p>
            <a:pPr/>
            <a:r>
              <a:t>kemampuan akhir yang diharapkan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</a:lstStyle>
          <a:p>
            <a:pPr/>
            <a:r>
              <a:t>Mahasiswa dapat mengetahui bagaimana ilmu pengetahuan, teknologi dapat berpengaruh dalam budaya dan kehidupan sehari-hari.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Pengetahuan ilmiah, teknologi dan budaya.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sumber pustaka</a:t>
            </a:r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512" indent="-413512" defTabSz="514095">
              <a:spcBef>
                <a:spcPts val="3600"/>
              </a:spcBef>
              <a:defRPr sz="3168"/>
            </a:pPr>
            <a:r>
              <a:t>Williams, Brian K., Stacey Sawyer </a:t>
            </a:r>
            <a:r>
              <a:t>(</a:t>
            </a:r>
            <a:r>
              <a:t>2006</a:t>
            </a:r>
            <a:r>
              <a:t>)</a:t>
            </a:r>
            <a:r>
              <a:t>. </a:t>
            </a:r>
            <a:r>
              <a:rPr i="1">
                <a:latin typeface="Avenir Next"/>
                <a:ea typeface="Avenir Next"/>
                <a:cs typeface="Avenir Next"/>
                <a:sym typeface="Avenir Next"/>
              </a:rPr>
              <a:t>Using Information Technology: A Practical Introduction to Computers and Communications</a:t>
            </a:r>
            <a:r>
              <a:rPr>
                <a:latin typeface="Avenir Next"/>
                <a:ea typeface="Avenir Next"/>
                <a:cs typeface="Avenir Next"/>
                <a:sym typeface="Avenir Next"/>
              </a:rPr>
              <a:t>, 7th Edition, McGraw-Hill Higher Education.</a:t>
            </a:r>
            <a:endParaRPr>
              <a:latin typeface="Avenir Next"/>
              <a:ea typeface="Avenir Next"/>
              <a:cs typeface="Avenir Next"/>
              <a:sym typeface="Avenir Next"/>
            </a:endParaRPr>
          </a:p>
          <a:p>
            <a:pPr marL="413512" indent="-413512" defTabSz="514095">
              <a:spcBef>
                <a:spcPts val="3600"/>
              </a:spcBef>
              <a:defRPr sz="3168"/>
            </a:pPr>
            <a:r>
              <a:t>Aji Supriyanto. (2005). </a:t>
            </a:r>
            <a:r>
              <a:rPr i="1"/>
              <a:t>Pengantar Teknologi Informasi. </a:t>
            </a:r>
            <a:r>
              <a:t>Salemba Infotek.</a:t>
            </a:r>
            <a:endParaRPr sz="2464"/>
          </a:p>
          <a:p>
            <a:pPr marL="413512" indent="-413512" defTabSz="514095">
              <a:spcBef>
                <a:spcPts val="3600"/>
              </a:spcBef>
              <a:defRPr sz="3168"/>
            </a:pPr>
            <a:r>
              <a:t>David Bell</a:t>
            </a:r>
            <a:r>
              <a:t>. (200</a:t>
            </a:r>
            <a:r>
              <a:t>6</a:t>
            </a:r>
            <a:r>
              <a:t>). </a:t>
            </a:r>
            <a:r>
              <a:rPr i="1"/>
              <a:t>Science, Technology and Culture</a:t>
            </a:r>
            <a:r>
              <a:t>, Open University Press</a:t>
            </a:r>
            <a:r>
              <a:t>.</a:t>
            </a:r>
            <a:endParaRPr sz="2464"/>
          </a:p>
          <a:p>
            <a:pPr marL="413512" indent="-413512" defTabSz="514095">
              <a:spcBef>
                <a:spcPts val="3600"/>
              </a:spcBef>
              <a:defRPr sz="3168"/>
            </a:pPr>
            <a:r>
              <a:t>Turban, Rainer, Potter. (2005). </a:t>
            </a:r>
            <a:r>
              <a:rPr i="1"/>
              <a:t>Introduction to Information Technology</a:t>
            </a:r>
            <a:r>
              <a:t>, 3rd edition, Salemba Infotek.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Teknologi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Perkembangan teknologi komunikasi demikian cepatnya,</a:t>
            </a:r>
            <a:r>
              <a:t> sehingga </a:t>
            </a:r>
            <a:r>
              <a:t>budaya sering tertinggal oleh kecepatan perkembangan teknologi.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7256">
              <a:defRPr spc="489" sz="3060"/>
            </a:lvl1pPr>
          </a:lstStyle>
          <a:p>
            <a:pPr/>
            <a:r>
              <a:t>Nilai-nilai budaya dasar yang berhubungan dengan kemajuan teknologi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</a:t>
            </a:r>
            <a:r>
              <a:t>ergeseran zaman yang mengarah ke arah yang lebih canggih membuat manusia cenderung meninggalkan nilai-nilai budaya yang secara turun-temurun dilakukan.</a:t>
            </a:r>
          </a:p>
          <a:p>
            <a:pPr/>
            <a:r>
              <a:t>O</a:t>
            </a:r>
            <a:r>
              <a:t>rang cenderung memilih yang instan dan berfungsi lebih baik.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Technologies of Gender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Work on gender has been incredibly important for considering the mutual</a:t>
            </a:r>
            <a:r>
              <a:t> </a:t>
            </a:r>
            <a:r>
              <a:t>shapings of technology and society, in exploring the technologies of gender and</a:t>
            </a:r>
            <a:r>
              <a:t> the genders of technology.</a:t>
            </a:r>
          </a:p>
          <a:p>
            <a:pPr>
              <a:defRPr i="1"/>
            </a:pPr>
            <a:r>
              <a:t>D</a:t>
            </a:r>
            <a:r>
              <a:t>omestic technologies have been a key focus of this</a:t>
            </a:r>
            <a:r>
              <a:t> </a:t>
            </a:r>
            <a:r>
              <a:t>work, and to get a feel for arguments about gender, home and technology.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