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19" autoAdjust="0"/>
    <p:restoredTop sz="94660"/>
  </p:normalViewPr>
  <p:slideViewPr>
    <p:cSldViewPr snapToGrid="0">
      <p:cViewPr varScale="1">
        <p:scale>
          <a:sx n="74" d="100"/>
          <a:sy n="74" d="100"/>
        </p:scale>
        <p:origin x="52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image" Target="../media/image5.wmf"/><Relationship Id="rId1" Type="http://schemas.openxmlformats.org/officeDocument/2006/relationships/image" Target="../media/image4.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9.wmf"/><Relationship Id="rId7" Type="http://schemas.openxmlformats.org/officeDocument/2006/relationships/image" Target="../media/image13.wmf"/><Relationship Id="rId2" Type="http://schemas.openxmlformats.org/officeDocument/2006/relationships/image" Target="../media/image8.wmf"/><Relationship Id="rId1" Type="http://schemas.openxmlformats.org/officeDocument/2006/relationships/image" Target="../media/image7.wmf"/><Relationship Id="rId6" Type="http://schemas.openxmlformats.org/officeDocument/2006/relationships/image" Target="../media/image12.wmf"/><Relationship Id="rId5" Type="http://schemas.openxmlformats.org/officeDocument/2006/relationships/image" Target="../media/image11.wmf"/><Relationship Id="rId4" Type="http://schemas.openxmlformats.org/officeDocument/2006/relationships/image" Target="../media/image10.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image" Target="../media/image4.wmf"/><Relationship Id="rId1" Type="http://schemas.openxmlformats.org/officeDocument/2006/relationships/image" Target="../media/image15.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BA41457-8EFD-44E6-AD69-543550B56CFB}" type="datetimeFigureOut">
              <a:rPr lang="en-US" smtClean="0"/>
              <a:t>8/1/2018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431416-1E3C-4729-95C6-9A2DC462CC06}" type="slidenum">
              <a:rPr lang="en-US" smtClean="0"/>
              <a:t>‹#›</a:t>
            </a:fld>
            <a:endParaRPr lang="en-US"/>
          </a:p>
        </p:txBody>
      </p:sp>
    </p:spTree>
    <p:extLst>
      <p:ext uri="{BB962C8B-B14F-4D97-AF65-F5344CB8AC3E}">
        <p14:creationId xmlns:p14="http://schemas.microsoft.com/office/powerpoint/2010/main" val="4851567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BA41457-8EFD-44E6-AD69-543550B56CFB}" type="datetimeFigureOut">
              <a:rPr lang="en-US" smtClean="0"/>
              <a:t>8/1/2018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431416-1E3C-4729-95C6-9A2DC462CC06}" type="slidenum">
              <a:rPr lang="en-US" smtClean="0"/>
              <a:t>‹#›</a:t>
            </a:fld>
            <a:endParaRPr lang="en-US"/>
          </a:p>
        </p:txBody>
      </p:sp>
    </p:spTree>
    <p:extLst>
      <p:ext uri="{BB962C8B-B14F-4D97-AF65-F5344CB8AC3E}">
        <p14:creationId xmlns:p14="http://schemas.microsoft.com/office/powerpoint/2010/main" val="26271259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BA41457-8EFD-44E6-AD69-543550B56CFB}" type="datetimeFigureOut">
              <a:rPr lang="en-US" smtClean="0"/>
              <a:t>8/1/2018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431416-1E3C-4729-95C6-9A2DC462CC06}" type="slidenum">
              <a:rPr lang="en-US" smtClean="0"/>
              <a:t>‹#›</a:t>
            </a:fld>
            <a:endParaRPr lang="en-US"/>
          </a:p>
        </p:txBody>
      </p:sp>
    </p:spTree>
    <p:extLst>
      <p:ext uri="{BB962C8B-B14F-4D97-AF65-F5344CB8AC3E}">
        <p14:creationId xmlns:p14="http://schemas.microsoft.com/office/powerpoint/2010/main" val="188476808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90552" y="103188"/>
            <a:ext cx="10991849" cy="1314450"/>
          </a:xfrm>
        </p:spPr>
        <p:txBody>
          <a:bodyPr/>
          <a:lstStyle/>
          <a:p>
            <a:r>
              <a:rPr lang="en-US"/>
              <a:t>Click to edit Master title style</a:t>
            </a:r>
            <a:endParaRPr lang="en-GB"/>
          </a:p>
        </p:txBody>
      </p:sp>
      <p:sp>
        <p:nvSpPr>
          <p:cNvPr id="3" name="Text Placeholder 2"/>
          <p:cNvSpPr>
            <a:spLocks noGrp="1"/>
          </p:cNvSpPr>
          <p:nvPr>
            <p:ph type="body" sz="half" idx="1"/>
          </p:nvPr>
        </p:nvSpPr>
        <p:spPr>
          <a:xfrm>
            <a:off x="609600" y="1600201"/>
            <a:ext cx="5384800" cy="44561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7600" y="1600201"/>
            <a:ext cx="5384800" cy="44561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a:xfrm>
            <a:off x="609600" y="6243638"/>
            <a:ext cx="2844800" cy="457200"/>
          </a:xfrm>
        </p:spPr>
        <p:txBody>
          <a:bodyPr/>
          <a:lstStyle>
            <a:lvl1pPr>
              <a:defRPr/>
            </a:lvl1pPr>
          </a:lstStyle>
          <a:p>
            <a:endParaRPr lang="en-US" altLang="en-US"/>
          </a:p>
        </p:txBody>
      </p:sp>
      <p:sp>
        <p:nvSpPr>
          <p:cNvPr id="6" name="Footer Placeholder 5"/>
          <p:cNvSpPr>
            <a:spLocks noGrp="1"/>
          </p:cNvSpPr>
          <p:nvPr>
            <p:ph type="ftr" sz="quarter" idx="11"/>
          </p:nvPr>
        </p:nvSpPr>
        <p:spPr>
          <a:xfrm>
            <a:off x="4165600" y="6248400"/>
            <a:ext cx="3860800" cy="457200"/>
          </a:xfrm>
        </p:spPr>
        <p:txBody>
          <a:bodyPr/>
          <a:lstStyle>
            <a:lvl1pPr>
              <a:defRPr/>
            </a:lvl1pPr>
          </a:lstStyle>
          <a:p>
            <a:endParaRPr lang="en-US" altLang="en-US"/>
          </a:p>
        </p:txBody>
      </p:sp>
      <p:sp>
        <p:nvSpPr>
          <p:cNvPr id="7" name="Slide Number Placeholder 6"/>
          <p:cNvSpPr>
            <a:spLocks noGrp="1"/>
          </p:cNvSpPr>
          <p:nvPr>
            <p:ph type="sldNum" sz="quarter" idx="12"/>
          </p:nvPr>
        </p:nvSpPr>
        <p:spPr>
          <a:xfrm>
            <a:off x="8737600" y="6243638"/>
            <a:ext cx="2844800" cy="457200"/>
          </a:xfrm>
        </p:spPr>
        <p:txBody>
          <a:bodyPr/>
          <a:lstStyle>
            <a:lvl1pPr>
              <a:defRPr/>
            </a:lvl1pPr>
          </a:lstStyle>
          <a:p>
            <a:fld id="{B7F863A9-A2C3-41E5-B233-7B0372B7A6A6}" type="slidenum">
              <a:rPr lang="en-US" altLang="en-US"/>
              <a:pPr/>
              <a:t>‹#›</a:t>
            </a:fld>
            <a:endParaRPr lang="en-US" altLang="en-US"/>
          </a:p>
        </p:txBody>
      </p:sp>
    </p:spTree>
    <p:extLst>
      <p:ext uri="{BB962C8B-B14F-4D97-AF65-F5344CB8AC3E}">
        <p14:creationId xmlns:p14="http://schemas.microsoft.com/office/powerpoint/2010/main" val="191193442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fourObj">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609600" y="274638"/>
            <a:ext cx="10972800" cy="1143000"/>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609600" y="1600200"/>
            <a:ext cx="53848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6197600" y="1600200"/>
            <a:ext cx="53848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609600" y="3938589"/>
            <a:ext cx="53848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6197600" y="3938589"/>
            <a:ext cx="53848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fld id="{B3823422-2697-46EE-8CCC-49B81FD295D6}" type="slidenum">
              <a:rPr lang="en-US" altLang="en-US"/>
              <a:pPr/>
              <a:t>‹#›</a:t>
            </a:fld>
            <a:endParaRPr lang="en-US" altLang="en-US"/>
          </a:p>
        </p:txBody>
      </p:sp>
    </p:spTree>
    <p:extLst>
      <p:ext uri="{BB962C8B-B14F-4D97-AF65-F5344CB8AC3E}">
        <p14:creationId xmlns:p14="http://schemas.microsoft.com/office/powerpoint/2010/main" val="3175322860"/>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BA41457-8EFD-44E6-AD69-543550B56CFB}" type="datetimeFigureOut">
              <a:rPr lang="en-US" smtClean="0"/>
              <a:t>8/1/2018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431416-1E3C-4729-95C6-9A2DC462CC06}" type="slidenum">
              <a:rPr lang="en-US" smtClean="0"/>
              <a:t>‹#›</a:t>
            </a:fld>
            <a:endParaRPr lang="en-US"/>
          </a:p>
        </p:txBody>
      </p:sp>
    </p:spTree>
    <p:extLst>
      <p:ext uri="{BB962C8B-B14F-4D97-AF65-F5344CB8AC3E}">
        <p14:creationId xmlns:p14="http://schemas.microsoft.com/office/powerpoint/2010/main" val="23377137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BA41457-8EFD-44E6-AD69-543550B56CFB}" type="datetimeFigureOut">
              <a:rPr lang="en-US" smtClean="0"/>
              <a:t>8/1/2018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431416-1E3C-4729-95C6-9A2DC462CC06}" type="slidenum">
              <a:rPr lang="en-US" smtClean="0"/>
              <a:t>‹#›</a:t>
            </a:fld>
            <a:endParaRPr lang="en-US"/>
          </a:p>
        </p:txBody>
      </p:sp>
    </p:spTree>
    <p:extLst>
      <p:ext uri="{BB962C8B-B14F-4D97-AF65-F5344CB8AC3E}">
        <p14:creationId xmlns:p14="http://schemas.microsoft.com/office/powerpoint/2010/main" val="41439492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BA41457-8EFD-44E6-AD69-543550B56CFB}" type="datetimeFigureOut">
              <a:rPr lang="en-US" smtClean="0"/>
              <a:t>8/1/2018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4431416-1E3C-4729-95C6-9A2DC462CC06}" type="slidenum">
              <a:rPr lang="en-US" smtClean="0"/>
              <a:t>‹#›</a:t>
            </a:fld>
            <a:endParaRPr lang="en-US"/>
          </a:p>
        </p:txBody>
      </p:sp>
    </p:spTree>
    <p:extLst>
      <p:ext uri="{BB962C8B-B14F-4D97-AF65-F5344CB8AC3E}">
        <p14:creationId xmlns:p14="http://schemas.microsoft.com/office/powerpoint/2010/main" val="34002743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BA41457-8EFD-44E6-AD69-543550B56CFB}" type="datetimeFigureOut">
              <a:rPr lang="en-US" smtClean="0"/>
              <a:t>8/1/2018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4431416-1E3C-4729-95C6-9A2DC462CC06}" type="slidenum">
              <a:rPr lang="en-US" smtClean="0"/>
              <a:t>‹#›</a:t>
            </a:fld>
            <a:endParaRPr lang="en-US"/>
          </a:p>
        </p:txBody>
      </p:sp>
    </p:spTree>
    <p:extLst>
      <p:ext uri="{BB962C8B-B14F-4D97-AF65-F5344CB8AC3E}">
        <p14:creationId xmlns:p14="http://schemas.microsoft.com/office/powerpoint/2010/main" val="37801431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BA41457-8EFD-44E6-AD69-543550B56CFB}" type="datetimeFigureOut">
              <a:rPr lang="en-US" smtClean="0"/>
              <a:t>8/1/2018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4431416-1E3C-4729-95C6-9A2DC462CC06}" type="slidenum">
              <a:rPr lang="en-US" smtClean="0"/>
              <a:t>‹#›</a:t>
            </a:fld>
            <a:endParaRPr lang="en-US"/>
          </a:p>
        </p:txBody>
      </p:sp>
    </p:spTree>
    <p:extLst>
      <p:ext uri="{BB962C8B-B14F-4D97-AF65-F5344CB8AC3E}">
        <p14:creationId xmlns:p14="http://schemas.microsoft.com/office/powerpoint/2010/main" val="30422914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BA41457-8EFD-44E6-AD69-543550B56CFB}" type="datetimeFigureOut">
              <a:rPr lang="en-US" smtClean="0"/>
              <a:t>8/1/2018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4431416-1E3C-4729-95C6-9A2DC462CC06}" type="slidenum">
              <a:rPr lang="en-US" smtClean="0"/>
              <a:t>‹#›</a:t>
            </a:fld>
            <a:endParaRPr lang="en-US"/>
          </a:p>
        </p:txBody>
      </p:sp>
    </p:spTree>
    <p:extLst>
      <p:ext uri="{BB962C8B-B14F-4D97-AF65-F5344CB8AC3E}">
        <p14:creationId xmlns:p14="http://schemas.microsoft.com/office/powerpoint/2010/main" val="16437164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BA41457-8EFD-44E6-AD69-543550B56CFB}" type="datetimeFigureOut">
              <a:rPr lang="en-US" smtClean="0"/>
              <a:t>8/1/2018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4431416-1E3C-4729-95C6-9A2DC462CC06}" type="slidenum">
              <a:rPr lang="en-US" smtClean="0"/>
              <a:t>‹#›</a:t>
            </a:fld>
            <a:endParaRPr lang="en-US"/>
          </a:p>
        </p:txBody>
      </p:sp>
    </p:spTree>
    <p:extLst>
      <p:ext uri="{BB962C8B-B14F-4D97-AF65-F5344CB8AC3E}">
        <p14:creationId xmlns:p14="http://schemas.microsoft.com/office/powerpoint/2010/main" val="21539478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BA41457-8EFD-44E6-AD69-543550B56CFB}" type="datetimeFigureOut">
              <a:rPr lang="en-US" smtClean="0"/>
              <a:t>8/1/2018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4431416-1E3C-4729-95C6-9A2DC462CC06}" type="slidenum">
              <a:rPr lang="en-US" smtClean="0"/>
              <a:t>‹#›</a:t>
            </a:fld>
            <a:endParaRPr lang="en-US"/>
          </a:p>
        </p:txBody>
      </p:sp>
    </p:spTree>
    <p:extLst>
      <p:ext uri="{BB962C8B-B14F-4D97-AF65-F5344CB8AC3E}">
        <p14:creationId xmlns:p14="http://schemas.microsoft.com/office/powerpoint/2010/main" val="13938540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BA41457-8EFD-44E6-AD69-543550B56CFB}" type="datetimeFigureOut">
              <a:rPr lang="en-US" smtClean="0"/>
              <a:t>8/1/2018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4431416-1E3C-4729-95C6-9A2DC462CC06}" type="slidenum">
              <a:rPr lang="en-US" smtClean="0"/>
              <a:t>‹#›</a:t>
            </a:fld>
            <a:endParaRPr lang="en-US"/>
          </a:p>
        </p:txBody>
      </p:sp>
    </p:spTree>
    <p:extLst>
      <p:ext uri="{BB962C8B-B14F-4D97-AF65-F5344CB8AC3E}">
        <p14:creationId xmlns:p14="http://schemas.microsoft.com/office/powerpoint/2010/main" val="4953163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8" Type="http://schemas.openxmlformats.org/officeDocument/2006/relationships/image" Target="../media/image9.wmf"/><Relationship Id="rId13" Type="http://schemas.openxmlformats.org/officeDocument/2006/relationships/image" Target="../media/image14.wmf"/><Relationship Id="rId3" Type="http://schemas.openxmlformats.org/officeDocument/2006/relationships/oleObject" Target="../embeddings/oleObject5.bin"/><Relationship Id="rId7" Type="http://schemas.openxmlformats.org/officeDocument/2006/relationships/oleObject" Target="../embeddings/oleObject7.bin"/><Relationship Id="rId12" Type="http://schemas.openxmlformats.org/officeDocument/2006/relationships/image" Target="../media/image11.wmf"/><Relationship Id="rId17" Type="http://schemas.openxmlformats.org/officeDocument/2006/relationships/image" Target="../media/image13.wmf"/><Relationship Id="rId2" Type="http://schemas.openxmlformats.org/officeDocument/2006/relationships/slideLayout" Target="../slideLayouts/slideLayout2.xml"/><Relationship Id="rId16" Type="http://schemas.openxmlformats.org/officeDocument/2006/relationships/oleObject" Target="../embeddings/oleObject11.bin"/><Relationship Id="rId1" Type="http://schemas.openxmlformats.org/officeDocument/2006/relationships/vmlDrawing" Target="../drawings/vmlDrawing3.vml"/><Relationship Id="rId6" Type="http://schemas.openxmlformats.org/officeDocument/2006/relationships/image" Target="../media/image8.wmf"/><Relationship Id="rId11" Type="http://schemas.openxmlformats.org/officeDocument/2006/relationships/oleObject" Target="../embeddings/oleObject9.bin"/><Relationship Id="rId5" Type="http://schemas.openxmlformats.org/officeDocument/2006/relationships/oleObject" Target="../embeddings/oleObject6.bin"/><Relationship Id="rId15" Type="http://schemas.openxmlformats.org/officeDocument/2006/relationships/image" Target="../media/image12.wmf"/><Relationship Id="rId10" Type="http://schemas.openxmlformats.org/officeDocument/2006/relationships/image" Target="../media/image10.wmf"/><Relationship Id="rId4" Type="http://schemas.openxmlformats.org/officeDocument/2006/relationships/image" Target="../media/image7.wmf"/><Relationship Id="rId9" Type="http://schemas.openxmlformats.org/officeDocument/2006/relationships/oleObject" Target="../embeddings/oleObject8.bin"/><Relationship Id="rId14" Type="http://schemas.openxmlformats.org/officeDocument/2006/relationships/oleObject" Target="../embeddings/oleObject10.bin"/></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8" Type="http://schemas.openxmlformats.org/officeDocument/2006/relationships/image" Target="../media/image4.wmf"/><Relationship Id="rId13" Type="http://schemas.openxmlformats.org/officeDocument/2006/relationships/oleObject" Target="../embeddings/oleObject19.bin"/><Relationship Id="rId3" Type="http://schemas.openxmlformats.org/officeDocument/2006/relationships/oleObject" Target="../embeddings/oleObject12.bin"/><Relationship Id="rId7" Type="http://schemas.openxmlformats.org/officeDocument/2006/relationships/oleObject" Target="../embeddings/oleObject15.bin"/><Relationship Id="rId12" Type="http://schemas.openxmlformats.org/officeDocument/2006/relationships/oleObject" Target="../embeddings/oleObject18.bin"/><Relationship Id="rId2" Type="http://schemas.openxmlformats.org/officeDocument/2006/relationships/slideLayout" Target="../slideLayouts/slideLayout13.xml"/><Relationship Id="rId1" Type="http://schemas.openxmlformats.org/officeDocument/2006/relationships/vmlDrawing" Target="../drawings/vmlDrawing4.vml"/><Relationship Id="rId6" Type="http://schemas.openxmlformats.org/officeDocument/2006/relationships/oleObject" Target="../embeddings/oleObject14.bin"/><Relationship Id="rId11" Type="http://schemas.openxmlformats.org/officeDocument/2006/relationships/oleObject" Target="../embeddings/oleObject17.bin"/><Relationship Id="rId5" Type="http://schemas.openxmlformats.org/officeDocument/2006/relationships/oleObject" Target="../embeddings/oleObject13.bin"/><Relationship Id="rId10" Type="http://schemas.openxmlformats.org/officeDocument/2006/relationships/image" Target="../media/image5.wmf"/><Relationship Id="rId4" Type="http://schemas.openxmlformats.org/officeDocument/2006/relationships/image" Target="../media/image15.wmf"/><Relationship Id="rId9" Type="http://schemas.openxmlformats.org/officeDocument/2006/relationships/oleObject" Target="../embeddings/oleObject16.bin"/><Relationship Id="rId14" Type="http://schemas.openxmlformats.org/officeDocument/2006/relationships/oleObject" Target="../embeddings/oleObject20.bin"/></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2.xml"/><Relationship Id="rId4" Type="http://schemas.openxmlformats.org/officeDocument/2006/relationships/image" Target="../media/image18.png"/></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1.xml"/><Relationship Id="rId1" Type="http://schemas.openxmlformats.org/officeDocument/2006/relationships/tags" Target="../tags/tag1.xml"/></Relationships>
</file>

<file path=ppt/slides/_rels/slide20.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12.xml"/><Relationship Id="rId1" Type="http://schemas.openxmlformats.org/officeDocument/2006/relationships/tags" Target="../tags/tag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3.wm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image" Target="../media/image6.wmf"/><Relationship Id="rId3" Type="http://schemas.openxmlformats.org/officeDocument/2006/relationships/oleObject" Target="../embeddings/oleObject2.bin"/><Relationship Id="rId7"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5.wmf"/><Relationship Id="rId5" Type="http://schemas.openxmlformats.org/officeDocument/2006/relationships/oleObject" Target="../embeddings/oleObject3.bin"/><Relationship Id="rId4" Type="http://schemas.openxmlformats.org/officeDocument/2006/relationships/image" Target="../media/image4.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id-ID" dirty="0" smtClean="0"/>
              <a:t>Newton</a:t>
            </a:r>
            <a:br>
              <a:rPr lang="id-ID" dirty="0" smtClean="0"/>
            </a:br>
            <a:r>
              <a:rPr lang="id-ID" dirty="0" smtClean="0"/>
              <a:t>dan</a:t>
            </a:r>
            <a:br>
              <a:rPr lang="id-ID" dirty="0" smtClean="0"/>
            </a:br>
            <a:r>
              <a:rPr lang="id-ID" dirty="0" smtClean="0"/>
              <a:t>Kesetimbangan Benda Tegar</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05399991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 Diagonal Corner Rectangle 4"/>
          <p:cNvSpPr>
            <a:spLocks noChangeArrowheads="1"/>
          </p:cNvSpPr>
          <p:nvPr/>
        </p:nvSpPr>
        <p:spPr bwMode="auto">
          <a:xfrm flipH="1">
            <a:off x="1905000" y="381000"/>
            <a:ext cx="8382000" cy="6210300"/>
          </a:xfrm>
          <a:custGeom>
            <a:avLst/>
            <a:gdLst>
              <a:gd name="T0" fmla="*/ 8382000 w 8215312"/>
              <a:gd name="T1" fmla="*/ 3105150 h 6286500"/>
              <a:gd name="T2" fmla="*/ 4191000 w 8215312"/>
              <a:gd name="T3" fmla="*/ 6210300 h 6286500"/>
              <a:gd name="T4" fmla="*/ 0 w 8215312"/>
              <a:gd name="T5" fmla="*/ 3105150 h 6286500"/>
              <a:gd name="T6" fmla="*/ 4191000 w 8215312"/>
              <a:gd name="T7" fmla="*/ 0 h 6286500"/>
              <a:gd name="T8" fmla="*/ 0 60000 65536"/>
              <a:gd name="T9" fmla="*/ 5898240 60000 65536"/>
              <a:gd name="T10" fmla="*/ 11796480 60000 65536"/>
              <a:gd name="T11" fmla="*/ 17694720 60000 65536"/>
              <a:gd name="T12" fmla="*/ 306882 w 8215312"/>
              <a:gd name="T13" fmla="*/ 306882 h 6286500"/>
              <a:gd name="T14" fmla="*/ 7908428 w 8215312"/>
              <a:gd name="T15" fmla="*/ 5979616 h 6286500"/>
            </a:gdLst>
            <a:ahLst/>
            <a:cxnLst>
              <a:cxn ang="T8">
                <a:pos x="T0" y="T1"/>
              </a:cxn>
              <a:cxn ang="T9">
                <a:pos x="T2" y="T3"/>
              </a:cxn>
              <a:cxn ang="T10">
                <a:pos x="T4" y="T5"/>
              </a:cxn>
              <a:cxn ang="T11">
                <a:pos x="T6" y="T7"/>
              </a:cxn>
            </a:cxnLst>
            <a:rect l="T12" t="T13" r="T14" b="T15"/>
            <a:pathLst>
              <a:path w="8215312" h="6286500">
                <a:moveTo>
                  <a:pt x="1047771" y="0"/>
                </a:moveTo>
                <a:lnTo>
                  <a:pt x="8215312" y="0"/>
                </a:lnTo>
                <a:lnTo>
                  <a:pt x="8215312" y="5238729"/>
                </a:lnTo>
                <a:cubicBezTo>
                  <a:pt x="8215312" y="5817396"/>
                  <a:pt x="7746208" y="6286500"/>
                  <a:pt x="7167541" y="6286500"/>
                </a:cubicBezTo>
                <a:cubicBezTo>
                  <a:pt x="7167540" y="6286500"/>
                  <a:pt x="7167540" y="6286499"/>
                  <a:pt x="7167540" y="6286499"/>
                </a:cubicBezTo>
                <a:lnTo>
                  <a:pt x="0" y="6286500"/>
                </a:lnTo>
                <a:lnTo>
                  <a:pt x="0" y="1047771"/>
                </a:lnTo>
                <a:cubicBezTo>
                  <a:pt x="0" y="469103"/>
                  <a:pt x="469103" y="0"/>
                  <a:pt x="1047771" y="1"/>
                </a:cubicBezTo>
                <a:cubicBezTo>
                  <a:pt x="1047771" y="1"/>
                  <a:pt x="1047772" y="1"/>
                  <a:pt x="1047772" y="1"/>
                </a:cubicBezTo>
                <a:close/>
              </a:path>
            </a:pathLst>
          </a:custGeom>
          <a:solidFill>
            <a:schemeClr val="bg1">
              <a:alpha val="39999"/>
            </a:schemeClr>
          </a:solidFill>
          <a:ln w="25400" algn="ctr">
            <a:solidFill>
              <a:schemeClr val="tx1"/>
            </a:solidFill>
            <a:miter lim="800000"/>
            <a:headEnd/>
            <a:tailEnd/>
          </a:ln>
        </p:spPr>
        <p:txBody>
          <a:bodyPr/>
          <a:lstStyle>
            <a:lvl1pPr marL="342900" indent="-342900"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sv-SE" altLang="en-US" sz="3200" b="1">
                <a:latin typeface="Tw Cen MT" panose="020B0602020104020603" pitchFamily="34" charset="0"/>
              </a:rPr>
              <a:t>	Kesetimbangan statik dapat dibedakan menjadi tiga, yatu sebagai berikut.</a:t>
            </a:r>
          </a:p>
          <a:p>
            <a:pPr eaLnBrk="1" hangingPunct="1"/>
            <a:endParaRPr lang="sv-SE" altLang="en-US" sz="3200" b="1">
              <a:latin typeface="Tw Cen MT" panose="020B0602020104020603" pitchFamily="34" charset="0"/>
            </a:endParaRPr>
          </a:p>
          <a:p>
            <a:pPr eaLnBrk="1" hangingPunct="1">
              <a:buFontTx/>
              <a:buChar char="•"/>
            </a:pPr>
            <a:r>
              <a:rPr lang="sv-SE" altLang="en-US" sz="3200" b="1">
                <a:latin typeface="Tw Cen MT" panose="020B0602020104020603" pitchFamily="34" charset="0"/>
              </a:rPr>
              <a:t>Kesetimbangan Stabil</a:t>
            </a:r>
          </a:p>
          <a:p>
            <a:pPr eaLnBrk="1" hangingPunct="1"/>
            <a:r>
              <a:rPr lang="sv-SE" altLang="en-US" sz="3200" b="1">
                <a:latin typeface="Tw Cen MT" panose="020B0602020104020603" pitchFamily="34" charset="0"/>
              </a:rPr>
              <a:t>	Kesetimbangan stabil ditandai dengan naiknya letak titik berat benda jika dberi gaya pengganggu. Setelah gaya pengganggunya hilang, benda akan kembali pada keadaan semula. Contoh benda yang memiliki ketimbangan stabil itu adalah kursi malas.</a:t>
            </a:r>
          </a:p>
        </p:txBody>
      </p:sp>
      <p:sp>
        <p:nvSpPr>
          <p:cNvPr id="12294" name="Rectangle 8"/>
          <p:cNvSpPr>
            <a:spLocks noChangeArrowheads="1"/>
          </p:cNvSpPr>
          <p:nvPr/>
        </p:nvSpPr>
        <p:spPr bwMode="auto">
          <a:xfrm>
            <a:off x="2090738" y="7445375"/>
            <a:ext cx="18415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b="1">
              <a:latin typeface="Tw Cen MT" panose="020B0602020104020603" pitchFamily="34" charset="0"/>
            </a:endParaRPr>
          </a:p>
        </p:txBody>
      </p:sp>
    </p:spTree>
    <p:extLst>
      <p:ext uri="{BB962C8B-B14F-4D97-AF65-F5344CB8AC3E}">
        <p14:creationId xmlns:p14="http://schemas.microsoft.com/office/powerpoint/2010/main" val="1524702988"/>
      </p:ext>
    </p:extLst>
  </p:cSld>
  <p:clrMapOvr>
    <a:masterClrMapping/>
  </p:clrMapOvr>
  <p:transition>
    <p:diamon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9" presetClass="entr" presetSubtype="0" accel="10000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ppt_h</p:attrName>
                                        </p:attrNameLst>
                                      </p:cBhvr>
                                      <p:tavLst>
                                        <p:tav tm="0">
                                          <p:val>
                                            <p:strVal val="#ppt_h/20"/>
                                          </p:val>
                                        </p:tav>
                                        <p:tav tm="50000">
                                          <p:val>
                                            <p:strVal val="#ppt_h/20"/>
                                          </p:val>
                                        </p:tav>
                                        <p:tav tm="100000">
                                          <p:val>
                                            <p:strVal val="#ppt_h"/>
                                          </p:val>
                                        </p:tav>
                                      </p:tavLst>
                                    </p:anim>
                                    <p:anim calcmode="lin" valueType="num">
                                      <p:cBhvr>
                                        <p:cTn id="8" dur="500" fill="hold"/>
                                        <p:tgtEl>
                                          <p:spTgt spid="5"/>
                                        </p:tgtEl>
                                        <p:attrNameLst>
                                          <p:attrName>ppt_w</p:attrName>
                                        </p:attrNameLst>
                                      </p:cBhvr>
                                      <p:tavLst>
                                        <p:tav tm="0">
                                          <p:val>
                                            <p:strVal val="#ppt_w+.3"/>
                                          </p:val>
                                        </p:tav>
                                        <p:tav tm="50000">
                                          <p:val>
                                            <p:strVal val="#ppt_w+.3"/>
                                          </p:val>
                                        </p:tav>
                                        <p:tav tm="100000">
                                          <p:val>
                                            <p:strVal val="#ppt_w"/>
                                          </p:val>
                                        </p:tav>
                                      </p:tavLst>
                                    </p:anim>
                                    <p:anim calcmode="lin" valueType="num">
                                      <p:cBhvr>
                                        <p:cTn id="9" dur="500" fill="hold"/>
                                        <p:tgtEl>
                                          <p:spTgt spid="5"/>
                                        </p:tgtEl>
                                        <p:attrNameLst>
                                          <p:attrName>ppt_x</p:attrName>
                                        </p:attrNameLst>
                                      </p:cBhvr>
                                      <p:tavLst>
                                        <p:tav tm="0">
                                          <p:val>
                                            <p:strVal val="#ppt_x-.3"/>
                                          </p:val>
                                        </p:tav>
                                        <p:tav tm="50000">
                                          <p:val>
                                            <p:strVal val="#ppt_x"/>
                                          </p:val>
                                        </p:tav>
                                        <p:tav tm="100000">
                                          <p:val>
                                            <p:strVal val="#ppt_x"/>
                                          </p:val>
                                        </p:tav>
                                      </p:tavLst>
                                    </p:anim>
                                    <p:anim calcmode="lin" valueType="num">
                                      <p:cBhvr>
                                        <p:cTn id="10" dur="500" fill="hold"/>
                                        <p:tgtEl>
                                          <p:spTgt spid="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 Diagonal Corner Rectangle 4"/>
          <p:cNvSpPr>
            <a:spLocks noChangeArrowheads="1"/>
          </p:cNvSpPr>
          <p:nvPr/>
        </p:nvSpPr>
        <p:spPr bwMode="auto">
          <a:xfrm flipH="1">
            <a:off x="1905000" y="381000"/>
            <a:ext cx="8382000" cy="6210300"/>
          </a:xfrm>
          <a:custGeom>
            <a:avLst/>
            <a:gdLst>
              <a:gd name="T0" fmla="*/ 8382000 w 8215312"/>
              <a:gd name="T1" fmla="*/ 3105150 h 6286500"/>
              <a:gd name="T2" fmla="*/ 4191000 w 8215312"/>
              <a:gd name="T3" fmla="*/ 6210300 h 6286500"/>
              <a:gd name="T4" fmla="*/ 0 w 8215312"/>
              <a:gd name="T5" fmla="*/ 3105150 h 6286500"/>
              <a:gd name="T6" fmla="*/ 4191000 w 8215312"/>
              <a:gd name="T7" fmla="*/ 0 h 6286500"/>
              <a:gd name="T8" fmla="*/ 0 60000 65536"/>
              <a:gd name="T9" fmla="*/ 5898240 60000 65536"/>
              <a:gd name="T10" fmla="*/ 11796480 60000 65536"/>
              <a:gd name="T11" fmla="*/ 17694720 60000 65536"/>
              <a:gd name="T12" fmla="*/ 306882 w 8215312"/>
              <a:gd name="T13" fmla="*/ 306882 h 6286500"/>
              <a:gd name="T14" fmla="*/ 7908428 w 8215312"/>
              <a:gd name="T15" fmla="*/ 5979616 h 6286500"/>
            </a:gdLst>
            <a:ahLst/>
            <a:cxnLst>
              <a:cxn ang="T8">
                <a:pos x="T0" y="T1"/>
              </a:cxn>
              <a:cxn ang="T9">
                <a:pos x="T2" y="T3"/>
              </a:cxn>
              <a:cxn ang="T10">
                <a:pos x="T4" y="T5"/>
              </a:cxn>
              <a:cxn ang="T11">
                <a:pos x="T6" y="T7"/>
              </a:cxn>
            </a:cxnLst>
            <a:rect l="T12" t="T13" r="T14" b="T15"/>
            <a:pathLst>
              <a:path w="8215312" h="6286500">
                <a:moveTo>
                  <a:pt x="1047771" y="0"/>
                </a:moveTo>
                <a:lnTo>
                  <a:pt x="8215312" y="0"/>
                </a:lnTo>
                <a:lnTo>
                  <a:pt x="8215312" y="5238729"/>
                </a:lnTo>
                <a:cubicBezTo>
                  <a:pt x="8215312" y="5817396"/>
                  <a:pt x="7746208" y="6286500"/>
                  <a:pt x="7167541" y="6286500"/>
                </a:cubicBezTo>
                <a:cubicBezTo>
                  <a:pt x="7167540" y="6286500"/>
                  <a:pt x="7167540" y="6286499"/>
                  <a:pt x="7167540" y="6286499"/>
                </a:cubicBezTo>
                <a:lnTo>
                  <a:pt x="0" y="6286500"/>
                </a:lnTo>
                <a:lnTo>
                  <a:pt x="0" y="1047771"/>
                </a:lnTo>
                <a:cubicBezTo>
                  <a:pt x="0" y="469103"/>
                  <a:pt x="469103" y="0"/>
                  <a:pt x="1047771" y="1"/>
                </a:cubicBezTo>
                <a:cubicBezTo>
                  <a:pt x="1047771" y="1"/>
                  <a:pt x="1047772" y="1"/>
                  <a:pt x="1047772" y="1"/>
                </a:cubicBezTo>
                <a:close/>
              </a:path>
            </a:pathLst>
          </a:custGeom>
          <a:solidFill>
            <a:schemeClr val="bg1">
              <a:alpha val="39999"/>
            </a:schemeClr>
          </a:solidFill>
          <a:ln w="25400" algn="ctr">
            <a:solidFill>
              <a:schemeClr val="tx1"/>
            </a:solidFill>
            <a:miter lim="800000"/>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buFontTx/>
              <a:buChar char="•"/>
            </a:pPr>
            <a:r>
              <a:rPr lang="sv-SE" altLang="en-US" sz="3200" b="1" dirty="0">
                <a:latin typeface="Tw Cen MT" panose="020B0602020104020603" pitchFamily="34" charset="0"/>
              </a:rPr>
              <a:t> Kesetimbangan Labil</a:t>
            </a:r>
          </a:p>
          <a:p>
            <a:pPr eaLnBrk="1" hangingPunct="1"/>
            <a:r>
              <a:rPr lang="sv-SE" altLang="en-US" sz="3200" b="1" dirty="0">
                <a:latin typeface="Tw Cen MT" panose="020B0602020104020603" pitchFamily="34" charset="0"/>
              </a:rPr>
              <a:t>Kesetimbangan labil ditandai dengan turunnya letak titik berat benda jika dberi gaya pengganggu. Biasanya, setelah gaya pengganggunya hilang, benda tidak kembali pada kedudukan semula. Contoh benda yang memiliki ketimbangan labil adalah sebuah batang kayu yang berdiri tegak.</a:t>
            </a:r>
          </a:p>
          <a:p>
            <a:pPr eaLnBrk="1" hangingPunct="1"/>
            <a:r>
              <a:rPr lang="sv-SE" altLang="en-US" sz="3200" b="1" dirty="0">
                <a:latin typeface="Tw Cen MT" panose="020B0602020104020603" pitchFamily="34" charset="0"/>
              </a:rPr>
              <a:t>	</a:t>
            </a:r>
          </a:p>
          <a:p>
            <a:pPr eaLnBrk="1" hangingPunct="1">
              <a:buFontTx/>
              <a:buChar char="•"/>
            </a:pPr>
            <a:endParaRPr lang="en-US" altLang="en-US" sz="3200" b="1" dirty="0">
              <a:latin typeface="Tw Cen MT" panose="020B0602020104020603" pitchFamily="34" charset="0"/>
            </a:endParaRPr>
          </a:p>
        </p:txBody>
      </p:sp>
    </p:spTree>
    <p:extLst>
      <p:ext uri="{BB962C8B-B14F-4D97-AF65-F5344CB8AC3E}">
        <p14:creationId xmlns:p14="http://schemas.microsoft.com/office/powerpoint/2010/main" val="3262931385"/>
      </p:ext>
    </p:extLst>
  </p:cSld>
  <p:clrMapOvr>
    <a:masterClrMapping/>
  </p:clrMapOvr>
  <p:transition>
    <p:diamon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9" presetClass="entr" presetSubtype="0" accel="10000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ppt_h</p:attrName>
                                        </p:attrNameLst>
                                      </p:cBhvr>
                                      <p:tavLst>
                                        <p:tav tm="0">
                                          <p:val>
                                            <p:strVal val="#ppt_h/20"/>
                                          </p:val>
                                        </p:tav>
                                        <p:tav tm="50000">
                                          <p:val>
                                            <p:strVal val="#ppt_h/20"/>
                                          </p:val>
                                        </p:tav>
                                        <p:tav tm="100000">
                                          <p:val>
                                            <p:strVal val="#ppt_h"/>
                                          </p:val>
                                        </p:tav>
                                      </p:tavLst>
                                    </p:anim>
                                    <p:anim calcmode="lin" valueType="num">
                                      <p:cBhvr>
                                        <p:cTn id="8" dur="500" fill="hold"/>
                                        <p:tgtEl>
                                          <p:spTgt spid="5"/>
                                        </p:tgtEl>
                                        <p:attrNameLst>
                                          <p:attrName>ppt_w</p:attrName>
                                        </p:attrNameLst>
                                      </p:cBhvr>
                                      <p:tavLst>
                                        <p:tav tm="0">
                                          <p:val>
                                            <p:strVal val="#ppt_w+.3"/>
                                          </p:val>
                                        </p:tav>
                                        <p:tav tm="50000">
                                          <p:val>
                                            <p:strVal val="#ppt_w+.3"/>
                                          </p:val>
                                        </p:tav>
                                        <p:tav tm="100000">
                                          <p:val>
                                            <p:strVal val="#ppt_w"/>
                                          </p:val>
                                        </p:tav>
                                      </p:tavLst>
                                    </p:anim>
                                    <p:anim calcmode="lin" valueType="num">
                                      <p:cBhvr>
                                        <p:cTn id="9" dur="500" fill="hold"/>
                                        <p:tgtEl>
                                          <p:spTgt spid="5"/>
                                        </p:tgtEl>
                                        <p:attrNameLst>
                                          <p:attrName>ppt_x</p:attrName>
                                        </p:attrNameLst>
                                      </p:cBhvr>
                                      <p:tavLst>
                                        <p:tav tm="0">
                                          <p:val>
                                            <p:strVal val="#ppt_x-.3"/>
                                          </p:val>
                                        </p:tav>
                                        <p:tav tm="50000">
                                          <p:val>
                                            <p:strVal val="#ppt_x"/>
                                          </p:val>
                                        </p:tav>
                                        <p:tav tm="100000">
                                          <p:val>
                                            <p:strVal val="#ppt_x"/>
                                          </p:val>
                                        </p:tav>
                                      </p:tavLst>
                                    </p:anim>
                                    <p:anim calcmode="lin" valueType="num">
                                      <p:cBhvr>
                                        <p:cTn id="10" dur="500" fill="hold"/>
                                        <p:tgtEl>
                                          <p:spTgt spid="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 Diagonal Corner Rectangle 4"/>
          <p:cNvSpPr>
            <a:spLocks noChangeArrowheads="1"/>
          </p:cNvSpPr>
          <p:nvPr/>
        </p:nvSpPr>
        <p:spPr bwMode="auto">
          <a:xfrm flipH="1">
            <a:off x="1905000" y="381000"/>
            <a:ext cx="8382000" cy="6210300"/>
          </a:xfrm>
          <a:custGeom>
            <a:avLst/>
            <a:gdLst>
              <a:gd name="T0" fmla="*/ 8382000 w 8215312"/>
              <a:gd name="T1" fmla="*/ 3105150 h 6286500"/>
              <a:gd name="T2" fmla="*/ 4191000 w 8215312"/>
              <a:gd name="T3" fmla="*/ 6210300 h 6286500"/>
              <a:gd name="T4" fmla="*/ 0 w 8215312"/>
              <a:gd name="T5" fmla="*/ 3105150 h 6286500"/>
              <a:gd name="T6" fmla="*/ 4191000 w 8215312"/>
              <a:gd name="T7" fmla="*/ 0 h 6286500"/>
              <a:gd name="T8" fmla="*/ 0 60000 65536"/>
              <a:gd name="T9" fmla="*/ 5898240 60000 65536"/>
              <a:gd name="T10" fmla="*/ 11796480 60000 65536"/>
              <a:gd name="T11" fmla="*/ 17694720 60000 65536"/>
              <a:gd name="T12" fmla="*/ 306882 w 8215312"/>
              <a:gd name="T13" fmla="*/ 306882 h 6286500"/>
              <a:gd name="T14" fmla="*/ 7908428 w 8215312"/>
              <a:gd name="T15" fmla="*/ 5979616 h 6286500"/>
            </a:gdLst>
            <a:ahLst/>
            <a:cxnLst>
              <a:cxn ang="T8">
                <a:pos x="T0" y="T1"/>
              </a:cxn>
              <a:cxn ang="T9">
                <a:pos x="T2" y="T3"/>
              </a:cxn>
              <a:cxn ang="T10">
                <a:pos x="T4" y="T5"/>
              </a:cxn>
              <a:cxn ang="T11">
                <a:pos x="T6" y="T7"/>
              </a:cxn>
            </a:cxnLst>
            <a:rect l="T12" t="T13" r="T14" b="T15"/>
            <a:pathLst>
              <a:path w="8215312" h="6286500">
                <a:moveTo>
                  <a:pt x="1047771" y="0"/>
                </a:moveTo>
                <a:lnTo>
                  <a:pt x="8215312" y="0"/>
                </a:lnTo>
                <a:lnTo>
                  <a:pt x="8215312" y="5238729"/>
                </a:lnTo>
                <a:cubicBezTo>
                  <a:pt x="8215312" y="5817396"/>
                  <a:pt x="7746208" y="6286500"/>
                  <a:pt x="7167541" y="6286500"/>
                </a:cubicBezTo>
                <a:cubicBezTo>
                  <a:pt x="7167540" y="6286500"/>
                  <a:pt x="7167540" y="6286499"/>
                  <a:pt x="7167540" y="6286499"/>
                </a:cubicBezTo>
                <a:lnTo>
                  <a:pt x="0" y="6286500"/>
                </a:lnTo>
                <a:lnTo>
                  <a:pt x="0" y="1047771"/>
                </a:lnTo>
                <a:cubicBezTo>
                  <a:pt x="0" y="469103"/>
                  <a:pt x="469103" y="0"/>
                  <a:pt x="1047771" y="1"/>
                </a:cubicBezTo>
                <a:cubicBezTo>
                  <a:pt x="1047771" y="1"/>
                  <a:pt x="1047772" y="1"/>
                  <a:pt x="1047772" y="1"/>
                </a:cubicBezTo>
                <a:close/>
              </a:path>
            </a:pathLst>
          </a:custGeom>
          <a:solidFill>
            <a:schemeClr val="bg1">
              <a:alpha val="39999"/>
            </a:schemeClr>
          </a:solidFill>
          <a:ln w="25400" algn="ctr">
            <a:solidFill>
              <a:schemeClr val="tx1"/>
            </a:solidFill>
            <a:miter lim="800000"/>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buFontTx/>
              <a:buChar char="•"/>
            </a:pPr>
            <a:r>
              <a:rPr lang="sv-SE" altLang="en-US" sz="3200" dirty="0">
                <a:latin typeface="Tw Cen MT" panose="020B0602020104020603" pitchFamily="34" charset="0"/>
              </a:rPr>
              <a:t> </a:t>
            </a:r>
            <a:r>
              <a:rPr lang="sv-SE" altLang="en-US" sz="3200" b="1" dirty="0">
                <a:latin typeface="Tw Cen MT" panose="020B0602020104020603" pitchFamily="34" charset="0"/>
              </a:rPr>
              <a:t>Kesetimbangan Indiferen (Netral)</a:t>
            </a:r>
          </a:p>
          <a:p>
            <a:pPr eaLnBrk="1" hangingPunct="1"/>
            <a:r>
              <a:rPr lang="sv-SE" altLang="en-US" sz="3200" b="1" dirty="0">
                <a:latin typeface="Tw Cen MT" panose="020B0602020104020603" pitchFamily="34" charset="0"/>
              </a:rPr>
              <a:t>Kesetimbangan netral ditandai dengan tidak berubahnya posisi titik berat benda sebelum dan sesudah diberi gaya pengganggu. Biasanya, setelah gaya pengganggunya hilang, benda tidak kembali pada kedudukan semula. Contoh benda yang memiliki ketimbangan netral adalah sebuah silinder yang diletakkan di lanta datar.</a:t>
            </a:r>
          </a:p>
        </p:txBody>
      </p:sp>
    </p:spTree>
    <p:extLst>
      <p:ext uri="{BB962C8B-B14F-4D97-AF65-F5344CB8AC3E}">
        <p14:creationId xmlns:p14="http://schemas.microsoft.com/office/powerpoint/2010/main" val="3293420485"/>
      </p:ext>
    </p:extLst>
  </p:cSld>
  <p:clrMapOvr>
    <a:masterClrMapping/>
  </p:clrMapOvr>
  <p:transition>
    <p:diamon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9" presetClass="entr" presetSubtype="0" accel="10000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ppt_h</p:attrName>
                                        </p:attrNameLst>
                                      </p:cBhvr>
                                      <p:tavLst>
                                        <p:tav tm="0">
                                          <p:val>
                                            <p:strVal val="#ppt_h/20"/>
                                          </p:val>
                                        </p:tav>
                                        <p:tav tm="50000">
                                          <p:val>
                                            <p:strVal val="#ppt_h/20"/>
                                          </p:val>
                                        </p:tav>
                                        <p:tav tm="100000">
                                          <p:val>
                                            <p:strVal val="#ppt_h"/>
                                          </p:val>
                                        </p:tav>
                                      </p:tavLst>
                                    </p:anim>
                                    <p:anim calcmode="lin" valueType="num">
                                      <p:cBhvr>
                                        <p:cTn id="8" dur="500" fill="hold"/>
                                        <p:tgtEl>
                                          <p:spTgt spid="5"/>
                                        </p:tgtEl>
                                        <p:attrNameLst>
                                          <p:attrName>ppt_w</p:attrName>
                                        </p:attrNameLst>
                                      </p:cBhvr>
                                      <p:tavLst>
                                        <p:tav tm="0">
                                          <p:val>
                                            <p:strVal val="#ppt_w+.3"/>
                                          </p:val>
                                        </p:tav>
                                        <p:tav tm="50000">
                                          <p:val>
                                            <p:strVal val="#ppt_w+.3"/>
                                          </p:val>
                                        </p:tav>
                                        <p:tav tm="100000">
                                          <p:val>
                                            <p:strVal val="#ppt_w"/>
                                          </p:val>
                                        </p:tav>
                                      </p:tavLst>
                                    </p:anim>
                                    <p:anim calcmode="lin" valueType="num">
                                      <p:cBhvr>
                                        <p:cTn id="9" dur="500" fill="hold"/>
                                        <p:tgtEl>
                                          <p:spTgt spid="5"/>
                                        </p:tgtEl>
                                        <p:attrNameLst>
                                          <p:attrName>ppt_x</p:attrName>
                                        </p:attrNameLst>
                                      </p:cBhvr>
                                      <p:tavLst>
                                        <p:tav tm="0">
                                          <p:val>
                                            <p:strVal val="#ppt_x-.3"/>
                                          </p:val>
                                        </p:tav>
                                        <p:tav tm="50000">
                                          <p:val>
                                            <p:strVal val="#ppt_x"/>
                                          </p:val>
                                        </p:tav>
                                        <p:tav tm="100000">
                                          <p:val>
                                            <p:strVal val="#ppt_x"/>
                                          </p:val>
                                        </p:tav>
                                      </p:tavLst>
                                    </p:anim>
                                    <p:anim calcmode="lin" valueType="num">
                                      <p:cBhvr>
                                        <p:cTn id="10" dur="500" fill="hold"/>
                                        <p:tgtEl>
                                          <p:spTgt spid="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 Diagonal Corner Rectangle 4"/>
          <p:cNvSpPr>
            <a:spLocks noChangeArrowheads="1"/>
          </p:cNvSpPr>
          <p:nvPr/>
        </p:nvSpPr>
        <p:spPr bwMode="auto">
          <a:xfrm flipH="1">
            <a:off x="1905000" y="381000"/>
            <a:ext cx="8382000" cy="6210300"/>
          </a:xfrm>
          <a:custGeom>
            <a:avLst/>
            <a:gdLst>
              <a:gd name="T0" fmla="*/ 8382000 w 8215312"/>
              <a:gd name="T1" fmla="*/ 3105150 h 6286500"/>
              <a:gd name="T2" fmla="*/ 4191000 w 8215312"/>
              <a:gd name="T3" fmla="*/ 6210300 h 6286500"/>
              <a:gd name="T4" fmla="*/ 0 w 8215312"/>
              <a:gd name="T5" fmla="*/ 3105150 h 6286500"/>
              <a:gd name="T6" fmla="*/ 4191000 w 8215312"/>
              <a:gd name="T7" fmla="*/ 0 h 6286500"/>
              <a:gd name="T8" fmla="*/ 0 60000 65536"/>
              <a:gd name="T9" fmla="*/ 5898240 60000 65536"/>
              <a:gd name="T10" fmla="*/ 11796480 60000 65536"/>
              <a:gd name="T11" fmla="*/ 17694720 60000 65536"/>
              <a:gd name="T12" fmla="*/ 306882 w 8215312"/>
              <a:gd name="T13" fmla="*/ 306882 h 6286500"/>
              <a:gd name="T14" fmla="*/ 7908428 w 8215312"/>
              <a:gd name="T15" fmla="*/ 5979616 h 6286500"/>
            </a:gdLst>
            <a:ahLst/>
            <a:cxnLst>
              <a:cxn ang="T8">
                <a:pos x="T0" y="T1"/>
              </a:cxn>
              <a:cxn ang="T9">
                <a:pos x="T2" y="T3"/>
              </a:cxn>
              <a:cxn ang="T10">
                <a:pos x="T4" y="T5"/>
              </a:cxn>
              <a:cxn ang="T11">
                <a:pos x="T6" y="T7"/>
              </a:cxn>
            </a:cxnLst>
            <a:rect l="T12" t="T13" r="T14" b="T15"/>
            <a:pathLst>
              <a:path w="8215312" h="6286500">
                <a:moveTo>
                  <a:pt x="1047771" y="0"/>
                </a:moveTo>
                <a:lnTo>
                  <a:pt x="8215312" y="0"/>
                </a:lnTo>
                <a:lnTo>
                  <a:pt x="8215312" y="5238729"/>
                </a:lnTo>
                <a:cubicBezTo>
                  <a:pt x="8215312" y="5817396"/>
                  <a:pt x="7746208" y="6286500"/>
                  <a:pt x="7167541" y="6286500"/>
                </a:cubicBezTo>
                <a:cubicBezTo>
                  <a:pt x="7167540" y="6286500"/>
                  <a:pt x="7167540" y="6286499"/>
                  <a:pt x="7167540" y="6286499"/>
                </a:cubicBezTo>
                <a:lnTo>
                  <a:pt x="0" y="6286500"/>
                </a:lnTo>
                <a:lnTo>
                  <a:pt x="0" y="1047771"/>
                </a:lnTo>
                <a:cubicBezTo>
                  <a:pt x="0" y="469103"/>
                  <a:pt x="469103" y="0"/>
                  <a:pt x="1047771" y="1"/>
                </a:cubicBezTo>
                <a:cubicBezTo>
                  <a:pt x="1047771" y="1"/>
                  <a:pt x="1047772" y="1"/>
                  <a:pt x="1047772" y="1"/>
                </a:cubicBezTo>
                <a:close/>
              </a:path>
            </a:pathLst>
          </a:custGeom>
          <a:solidFill>
            <a:schemeClr val="bg1">
              <a:alpha val="39999"/>
            </a:schemeClr>
          </a:solidFill>
          <a:ln w="25400" algn="ctr">
            <a:solidFill>
              <a:schemeClr val="tx1"/>
            </a:solidFill>
            <a:miter lim="800000"/>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sv-SE" altLang="en-US" sz="2400" b="1">
                <a:latin typeface="Tw Cen MT" panose="020B0602020104020603" pitchFamily="34" charset="0"/>
              </a:rPr>
              <a:t>Contoh Soal</a:t>
            </a:r>
          </a:p>
          <a:p>
            <a:pPr eaLnBrk="1" hangingPunct="1"/>
            <a:r>
              <a:rPr lang="sv-SE" altLang="en-US" sz="2400" b="1">
                <a:latin typeface="Tw Cen MT" panose="020B0602020104020603" pitchFamily="34" charset="0"/>
              </a:rPr>
              <a:t>1. Tentukan tegangan tali pengikat beban di bawah </a:t>
            </a:r>
          </a:p>
          <a:p>
            <a:pPr eaLnBrk="1" hangingPunct="1"/>
            <a:r>
              <a:rPr lang="sv-SE" altLang="en-US" sz="2400" b="1">
                <a:latin typeface="Tw Cen MT" panose="020B0602020104020603" pitchFamily="34" charset="0"/>
              </a:rPr>
              <a:t>                                            </a:t>
            </a:r>
          </a:p>
          <a:p>
            <a:pPr eaLnBrk="1" hangingPunct="1"/>
            <a:r>
              <a:rPr lang="sv-SE" altLang="en-US" sz="2400" b="1">
                <a:latin typeface="Tw Cen MT" panose="020B0602020104020603" pitchFamily="34" charset="0"/>
              </a:rPr>
              <a:t>             30</a:t>
            </a:r>
            <a:r>
              <a:rPr lang="sv-SE" altLang="en-US" sz="2400" b="1" baseline="30000">
                <a:latin typeface="Tw Cen MT" panose="020B0602020104020603" pitchFamily="34" charset="0"/>
              </a:rPr>
              <a:t>0</a:t>
            </a:r>
            <a:r>
              <a:rPr lang="sv-SE" altLang="en-US" sz="2400" b="1">
                <a:latin typeface="Tw Cen MT" panose="020B0602020104020603" pitchFamily="34" charset="0"/>
              </a:rPr>
              <a:t>                               60</a:t>
            </a:r>
            <a:r>
              <a:rPr lang="sv-SE" altLang="en-US" sz="2400" b="1" baseline="30000">
                <a:latin typeface="Tw Cen MT" panose="020B0602020104020603" pitchFamily="34" charset="0"/>
              </a:rPr>
              <a:t>0</a:t>
            </a:r>
            <a:r>
              <a:rPr lang="sv-SE" altLang="en-US" sz="2400" b="1">
                <a:latin typeface="Tw Cen MT" panose="020B0602020104020603" pitchFamily="34" charset="0"/>
              </a:rPr>
              <a:t>	</a:t>
            </a:r>
          </a:p>
          <a:p>
            <a:pPr eaLnBrk="1" hangingPunct="1"/>
            <a:r>
              <a:rPr lang="sv-SE" altLang="en-US" sz="2400" b="1">
                <a:latin typeface="Tw Cen MT" panose="020B0602020104020603" pitchFamily="34" charset="0"/>
              </a:rPr>
              <a:t>              T</a:t>
            </a:r>
            <a:r>
              <a:rPr lang="sv-SE" altLang="en-US" sz="2400" b="1" baseline="-25000">
                <a:latin typeface="Tw Cen MT" panose="020B0602020104020603" pitchFamily="34" charset="0"/>
              </a:rPr>
              <a:t>2</a:t>
            </a:r>
            <a:r>
              <a:rPr lang="sv-SE" altLang="en-US" sz="2400" b="1">
                <a:latin typeface="Tw Cen MT" panose="020B0602020104020603" pitchFamily="34" charset="0"/>
              </a:rPr>
              <a:t>                              T</a:t>
            </a:r>
            <a:r>
              <a:rPr lang="sv-SE" altLang="en-US" sz="2400" b="1" baseline="-25000">
                <a:latin typeface="Tw Cen MT" panose="020B0602020104020603" pitchFamily="34" charset="0"/>
              </a:rPr>
              <a:t>1</a:t>
            </a:r>
            <a:endParaRPr lang="en-US" altLang="en-US" sz="2400" b="1">
              <a:latin typeface="Tw Cen MT" panose="020B0602020104020603" pitchFamily="34" charset="0"/>
            </a:endParaRPr>
          </a:p>
          <a:p>
            <a:pPr eaLnBrk="1" hangingPunct="1"/>
            <a:r>
              <a:rPr lang="en-US" altLang="en-US" sz="2400" b="1">
                <a:latin typeface="Tw Cen MT" panose="020B0602020104020603" pitchFamily="34" charset="0"/>
              </a:rPr>
              <a:t/>
            </a:r>
            <a:br>
              <a:rPr lang="en-US" altLang="en-US" sz="2400" b="1">
                <a:latin typeface="Tw Cen MT" panose="020B0602020104020603" pitchFamily="34" charset="0"/>
              </a:rPr>
            </a:br>
            <a:r>
              <a:rPr lang="sv-SE" altLang="en-US" sz="2400" b="1">
                <a:latin typeface="Tw Cen MT" panose="020B0602020104020603" pitchFamily="34" charset="0"/>
              </a:rPr>
              <a:t>          </a:t>
            </a:r>
            <a:endParaRPr lang="en-US" altLang="en-US" sz="2400" b="1">
              <a:latin typeface="Tw Cen MT" panose="020B0602020104020603" pitchFamily="34" charset="0"/>
            </a:endParaRPr>
          </a:p>
          <a:p>
            <a:pPr eaLnBrk="1" hangingPunct="1"/>
            <a:r>
              <a:rPr lang="sv-SE" altLang="en-US" sz="2400" b="1">
                <a:latin typeface="Tw Cen MT" panose="020B0602020104020603" pitchFamily="34" charset="0"/>
              </a:rPr>
              <a:t>                            </a:t>
            </a:r>
          </a:p>
          <a:p>
            <a:pPr eaLnBrk="1" hangingPunct="1"/>
            <a:endParaRPr lang="sv-SE" altLang="en-US" sz="2400" b="1">
              <a:latin typeface="Tw Cen MT" panose="020B0602020104020603" pitchFamily="34" charset="0"/>
            </a:endParaRPr>
          </a:p>
          <a:p>
            <a:pPr eaLnBrk="1" hangingPunct="1"/>
            <a:endParaRPr lang="sv-SE" altLang="en-US" sz="2400" b="1">
              <a:latin typeface="Tw Cen MT" panose="020B0602020104020603" pitchFamily="34" charset="0"/>
            </a:endParaRPr>
          </a:p>
          <a:p>
            <a:pPr eaLnBrk="1" hangingPunct="1"/>
            <a:r>
              <a:rPr lang="sv-SE" altLang="en-US" sz="2400" b="1">
                <a:latin typeface="Tw Cen MT" panose="020B0602020104020603" pitchFamily="34" charset="0"/>
              </a:rPr>
              <a:t>				</a:t>
            </a:r>
          </a:p>
          <a:p>
            <a:pPr eaLnBrk="1" hangingPunct="1"/>
            <a:r>
              <a:rPr lang="sv-SE" altLang="en-US" sz="2400" b="1">
                <a:latin typeface="Tw Cen MT" panose="020B0602020104020603" pitchFamily="34" charset="0"/>
              </a:rPr>
              <a:t>			   8  kg</a:t>
            </a:r>
          </a:p>
          <a:p>
            <a:pPr eaLnBrk="1" hangingPunct="1"/>
            <a:r>
              <a:rPr lang="sv-SE" altLang="en-US" sz="2400" b="1">
                <a:latin typeface="Tw Cen MT" panose="020B0602020104020603" pitchFamily="34" charset="0"/>
              </a:rPr>
              <a:t>                                   </a:t>
            </a:r>
          </a:p>
          <a:p>
            <a:pPr eaLnBrk="1" hangingPunct="1"/>
            <a:r>
              <a:rPr lang="sv-SE" altLang="en-US" sz="2400" b="1">
                <a:latin typeface="Tw Cen MT" panose="020B0602020104020603" pitchFamily="34" charset="0"/>
              </a:rPr>
              <a:t>      </a:t>
            </a:r>
          </a:p>
          <a:p>
            <a:pPr eaLnBrk="1" hangingPunct="1"/>
            <a:endParaRPr lang="sv-SE" altLang="en-US" sz="2400" b="1">
              <a:latin typeface="Tw Cen MT" panose="020B0602020104020603" pitchFamily="34" charset="0"/>
            </a:endParaRPr>
          </a:p>
          <a:p>
            <a:pPr eaLnBrk="1" hangingPunct="1"/>
            <a:r>
              <a:rPr lang="sv-SE" altLang="en-US" sz="2400" b="1">
                <a:latin typeface="Tw Cen MT" panose="020B0602020104020603" pitchFamily="34" charset="0"/>
              </a:rPr>
              <a:t>               </a:t>
            </a:r>
          </a:p>
          <a:p>
            <a:pPr eaLnBrk="1" hangingPunct="1"/>
            <a:r>
              <a:rPr lang="sv-SE" altLang="en-US" sz="2400" b="1">
                <a:latin typeface="Tw Cen MT" panose="020B0602020104020603" pitchFamily="34" charset="0"/>
              </a:rPr>
              <a:t>                </a:t>
            </a:r>
          </a:p>
          <a:p>
            <a:pPr eaLnBrk="1" hangingPunct="1"/>
            <a:r>
              <a:rPr lang="sv-SE" altLang="en-US" sz="2400">
                <a:latin typeface="Tw Cen MT" panose="020B0602020104020603" pitchFamily="34" charset="0"/>
              </a:rPr>
              <a:t> </a:t>
            </a:r>
          </a:p>
        </p:txBody>
      </p:sp>
      <p:grpSp>
        <p:nvGrpSpPr>
          <p:cNvPr id="2" name="Group 11"/>
          <p:cNvGrpSpPr>
            <a:grpSpLocks/>
          </p:cNvGrpSpPr>
          <p:nvPr/>
        </p:nvGrpSpPr>
        <p:grpSpPr bwMode="auto">
          <a:xfrm>
            <a:off x="2590800" y="1828800"/>
            <a:ext cx="4648200" cy="3429000"/>
            <a:chOff x="1344" y="1482"/>
            <a:chExt cx="960" cy="649"/>
          </a:xfrm>
        </p:grpSpPr>
        <p:sp>
          <p:nvSpPr>
            <p:cNvPr id="15371" name="Line 6"/>
            <p:cNvSpPr>
              <a:spLocks noChangeShapeType="1"/>
            </p:cNvSpPr>
            <p:nvPr/>
          </p:nvSpPr>
          <p:spPr bwMode="auto">
            <a:xfrm>
              <a:off x="1344" y="1488"/>
              <a:ext cx="960" cy="1"/>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372" name="Line 7"/>
            <p:cNvSpPr>
              <a:spLocks noChangeShapeType="1"/>
            </p:cNvSpPr>
            <p:nvPr/>
          </p:nvSpPr>
          <p:spPr bwMode="auto">
            <a:xfrm>
              <a:off x="1440" y="1488"/>
              <a:ext cx="363" cy="354"/>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373" name="Line 8"/>
            <p:cNvSpPr>
              <a:spLocks noChangeShapeType="1"/>
            </p:cNvSpPr>
            <p:nvPr/>
          </p:nvSpPr>
          <p:spPr bwMode="auto">
            <a:xfrm flipV="1">
              <a:off x="1803" y="1482"/>
              <a:ext cx="453" cy="36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374" name="Line 9"/>
            <p:cNvSpPr>
              <a:spLocks noChangeShapeType="1"/>
            </p:cNvSpPr>
            <p:nvPr/>
          </p:nvSpPr>
          <p:spPr bwMode="auto">
            <a:xfrm>
              <a:off x="1803" y="1842"/>
              <a:ext cx="1" cy="144"/>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375" name="Rectangle 10"/>
            <p:cNvSpPr>
              <a:spLocks noChangeArrowheads="1"/>
            </p:cNvSpPr>
            <p:nvPr/>
          </p:nvSpPr>
          <p:spPr bwMode="auto">
            <a:xfrm>
              <a:off x="1707" y="1987"/>
              <a:ext cx="192" cy="144"/>
            </a:xfrm>
            <a:prstGeom prst="rect">
              <a:avLst/>
            </a:prstGeom>
            <a:solidFill>
              <a:srgbClr val="003300"/>
            </a:solidFill>
            <a:ln w="9525">
              <a:solidFill>
                <a:srgbClr val="000000"/>
              </a:solidFill>
              <a:miter lim="800000"/>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sp>
        <p:nvSpPr>
          <p:cNvPr id="15367" name="Rectangle 13"/>
          <p:cNvSpPr>
            <a:spLocks noChangeArrowheads="1"/>
          </p:cNvSpPr>
          <p:nvPr/>
        </p:nvSpPr>
        <p:spPr bwMode="auto">
          <a:xfrm>
            <a:off x="1524001" y="-184666"/>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368" name="Rectangle 15"/>
          <p:cNvSpPr>
            <a:spLocks noChangeArrowheads="1"/>
          </p:cNvSpPr>
          <p:nvPr/>
        </p:nvSpPr>
        <p:spPr bwMode="auto">
          <a:xfrm>
            <a:off x="1524001" y="-184666"/>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369" name="Rectangle 17"/>
          <p:cNvSpPr>
            <a:spLocks noChangeArrowheads="1"/>
          </p:cNvSpPr>
          <p:nvPr/>
        </p:nvSpPr>
        <p:spPr bwMode="auto">
          <a:xfrm>
            <a:off x="1524001" y="-184666"/>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370" name="Rectangle 19"/>
          <p:cNvSpPr>
            <a:spLocks noChangeArrowheads="1"/>
          </p:cNvSpPr>
          <p:nvPr/>
        </p:nvSpPr>
        <p:spPr bwMode="auto">
          <a:xfrm>
            <a:off x="1524001" y="-184666"/>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Tree>
    <p:extLst>
      <p:ext uri="{BB962C8B-B14F-4D97-AF65-F5344CB8AC3E}">
        <p14:creationId xmlns:p14="http://schemas.microsoft.com/office/powerpoint/2010/main" val="2879889438"/>
      </p:ext>
    </p:extLst>
  </p:cSld>
  <p:clrMapOvr>
    <a:masterClrMapping/>
  </p:clrMapOvr>
  <p:transition>
    <p:diamon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9" presetClass="entr" presetSubtype="0" accel="10000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ppt_h</p:attrName>
                                        </p:attrNameLst>
                                      </p:cBhvr>
                                      <p:tavLst>
                                        <p:tav tm="0">
                                          <p:val>
                                            <p:strVal val="#ppt_h/20"/>
                                          </p:val>
                                        </p:tav>
                                        <p:tav tm="50000">
                                          <p:val>
                                            <p:strVal val="#ppt_h/20"/>
                                          </p:val>
                                        </p:tav>
                                        <p:tav tm="100000">
                                          <p:val>
                                            <p:strVal val="#ppt_h"/>
                                          </p:val>
                                        </p:tav>
                                      </p:tavLst>
                                    </p:anim>
                                    <p:anim calcmode="lin" valueType="num">
                                      <p:cBhvr>
                                        <p:cTn id="8" dur="500" fill="hold"/>
                                        <p:tgtEl>
                                          <p:spTgt spid="5"/>
                                        </p:tgtEl>
                                        <p:attrNameLst>
                                          <p:attrName>ppt_w</p:attrName>
                                        </p:attrNameLst>
                                      </p:cBhvr>
                                      <p:tavLst>
                                        <p:tav tm="0">
                                          <p:val>
                                            <p:strVal val="#ppt_w+.3"/>
                                          </p:val>
                                        </p:tav>
                                        <p:tav tm="50000">
                                          <p:val>
                                            <p:strVal val="#ppt_w+.3"/>
                                          </p:val>
                                        </p:tav>
                                        <p:tav tm="100000">
                                          <p:val>
                                            <p:strVal val="#ppt_w"/>
                                          </p:val>
                                        </p:tav>
                                      </p:tavLst>
                                    </p:anim>
                                    <p:anim calcmode="lin" valueType="num">
                                      <p:cBhvr>
                                        <p:cTn id="9" dur="500" fill="hold"/>
                                        <p:tgtEl>
                                          <p:spTgt spid="5"/>
                                        </p:tgtEl>
                                        <p:attrNameLst>
                                          <p:attrName>ppt_x</p:attrName>
                                        </p:attrNameLst>
                                      </p:cBhvr>
                                      <p:tavLst>
                                        <p:tav tm="0">
                                          <p:val>
                                            <p:strVal val="#ppt_x-.3"/>
                                          </p:val>
                                        </p:tav>
                                        <p:tav tm="50000">
                                          <p:val>
                                            <p:strVal val="#ppt_x"/>
                                          </p:val>
                                        </p:tav>
                                        <p:tav tm="100000">
                                          <p:val>
                                            <p:strVal val="#ppt_x"/>
                                          </p:val>
                                        </p:tav>
                                      </p:tavLst>
                                    </p:anim>
                                    <p:anim calcmode="lin" valueType="num">
                                      <p:cBhvr>
                                        <p:cTn id="10" dur="500" fill="hold"/>
                                        <p:tgtEl>
                                          <p:spTgt spid="5"/>
                                        </p:tgtEl>
                                        <p:attrNameLst>
                                          <p:attrName>ppt_y</p:attrName>
                                        </p:attrNameLst>
                                      </p:cBhvr>
                                      <p:tavLst>
                                        <p:tav tm="0">
                                          <p:val>
                                            <p:strVal val="#ppt_y"/>
                                          </p:val>
                                        </p:tav>
                                        <p:tav tm="100000">
                                          <p:val>
                                            <p:strVal val="#ppt_y"/>
                                          </p:val>
                                        </p:tav>
                                      </p:tavLst>
                                    </p:anim>
                                  </p:childTnLst>
                                </p:cTn>
                              </p:par>
                              <p:par>
                                <p:cTn id="11" presetID="10" presetClass="entr" presetSubtype="0" fill="hold" nodeType="with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fade">
                                      <p:cBhvr>
                                        <p:cTn id="13"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 Diagonal Corner Rectangle 4"/>
          <p:cNvSpPr>
            <a:spLocks noChangeArrowheads="1"/>
          </p:cNvSpPr>
          <p:nvPr/>
        </p:nvSpPr>
        <p:spPr bwMode="auto">
          <a:xfrm flipH="1">
            <a:off x="1905000" y="381000"/>
            <a:ext cx="8382000" cy="6210300"/>
          </a:xfrm>
          <a:custGeom>
            <a:avLst/>
            <a:gdLst>
              <a:gd name="T0" fmla="*/ 8382000 w 8215312"/>
              <a:gd name="T1" fmla="*/ 3105150 h 6286500"/>
              <a:gd name="T2" fmla="*/ 4191000 w 8215312"/>
              <a:gd name="T3" fmla="*/ 6210300 h 6286500"/>
              <a:gd name="T4" fmla="*/ 0 w 8215312"/>
              <a:gd name="T5" fmla="*/ 3105150 h 6286500"/>
              <a:gd name="T6" fmla="*/ 4191000 w 8215312"/>
              <a:gd name="T7" fmla="*/ 0 h 6286500"/>
              <a:gd name="T8" fmla="*/ 0 60000 65536"/>
              <a:gd name="T9" fmla="*/ 5898240 60000 65536"/>
              <a:gd name="T10" fmla="*/ 11796480 60000 65536"/>
              <a:gd name="T11" fmla="*/ 17694720 60000 65536"/>
              <a:gd name="T12" fmla="*/ 306882 w 8215312"/>
              <a:gd name="T13" fmla="*/ 306882 h 6286500"/>
              <a:gd name="T14" fmla="*/ 7908428 w 8215312"/>
              <a:gd name="T15" fmla="*/ 5979616 h 6286500"/>
            </a:gdLst>
            <a:ahLst/>
            <a:cxnLst>
              <a:cxn ang="T8">
                <a:pos x="T0" y="T1"/>
              </a:cxn>
              <a:cxn ang="T9">
                <a:pos x="T2" y="T3"/>
              </a:cxn>
              <a:cxn ang="T10">
                <a:pos x="T4" y="T5"/>
              </a:cxn>
              <a:cxn ang="T11">
                <a:pos x="T6" y="T7"/>
              </a:cxn>
            </a:cxnLst>
            <a:rect l="T12" t="T13" r="T14" b="T15"/>
            <a:pathLst>
              <a:path w="8215312" h="6286500">
                <a:moveTo>
                  <a:pt x="1047771" y="0"/>
                </a:moveTo>
                <a:lnTo>
                  <a:pt x="8215312" y="0"/>
                </a:lnTo>
                <a:lnTo>
                  <a:pt x="8215312" y="5238729"/>
                </a:lnTo>
                <a:cubicBezTo>
                  <a:pt x="8215312" y="5817396"/>
                  <a:pt x="7746208" y="6286500"/>
                  <a:pt x="7167541" y="6286500"/>
                </a:cubicBezTo>
                <a:cubicBezTo>
                  <a:pt x="7167540" y="6286500"/>
                  <a:pt x="7167540" y="6286499"/>
                  <a:pt x="7167540" y="6286499"/>
                </a:cubicBezTo>
                <a:lnTo>
                  <a:pt x="0" y="6286500"/>
                </a:lnTo>
                <a:lnTo>
                  <a:pt x="0" y="1047771"/>
                </a:lnTo>
                <a:cubicBezTo>
                  <a:pt x="0" y="469103"/>
                  <a:pt x="469103" y="0"/>
                  <a:pt x="1047771" y="1"/>
                </a:cubicBezTo>
                <a:cubicBezTo>
                  <a:pt x="1047771" y="1"/>
                  <a:pt x="1047772" y="1"/>
                  <a:pt x="1047772" y="1"/>
                </a:cubicBezTo>
                <a:close/>
              </a:path>
            </a:pathLst>
          </a:custGeom>
          <a:solidFill>
            <a:schemeClr val="bg1">
              <a:alpha val="39999"/>
            </a:schemeClr>
          </a:solidFill>
          <a:ln w="25400" algn="ctr">
            <a:solidFill>
              <a:schemeClr val="tx1"/>
            </a:solidFill>
            <a:miter lim="800000"/>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sv-SE" altLang="en-US" b="1"/>
              <a:t>Jawab.</a:t>
            </a:r>
          </a:p>
          <a:p>
            <a:pPr eaLnBrk="1" hangingPunct="1"/>
            <a:r>
              <a:rPr lang="sv-SE" altLang="en-US" b="1"/>
              <a:t>Nilai tegangan tali T</a:t>
            </a:r>
            <a:r>
              <a:rPr lang="sv-SE" altLang="en-US" b="1" baseline="-25000"/>
              <a:t>1</a:t>
            </a:r>
            <a:r>
              <a:rPr lang="sv-SE" altLang="en-US" b="1"/>
              <a:t> =  ?		</a:t>
            </a:r>
            <a:r>
              <a:rPr lang="sv-SE" altLang="en-US"/>
              <a:t>    </a:t>
            </a:r>
            <a:r>
              <a:rPr lang="sv-SE" altLang="en-US" b="1"/>
              <a:t>Nilai tegangan tali T2 =  ?</a:t>
            </a:r>
            <a:r>
              <a:rPr lang="sv-SE" altLang="en-US"/>
              <a:t> </a:t>
            </a:r>
            <a:endParaRPr lang="sv-SE" altLang="en-US" b="1"/>
          </a:p>
          <a:p>
            <a:pPr eaLnBrk="1" hangingPunct="1"/>
            <a:endParaRPr lang="sv-SE" altLang="en-US" b="1"/>
          </a:p>
          <a:p>
            <a:pPr eaLnBrk="1" hangingPunct="1"/>
            <a:endParaRPr lang="sv-SE" altLang="en-US" b="1"/>
          </a:p>
          <a:p>
            <a:pPr eaLnBrk="1" hangingPunct="1"/>
            <a:endParaRPr lang="sv-SE" altLang="en-US" b="1"/>
          </a:p>
          <a:p>
            <a:pPr eaLnBrk="1" hangingPunct="1"/>
            <a:endParaRPr lang="sv-SE" altLang="en-US" b="1"/>
          </a:p>
          <a:p>
            <a:pPr eaLnBrk="1" hangingPunct="1"/>
            <a:endParaRPr lang="sv-SE" altLang="en-US" b="1"/>
          </a:p>
          <a:p>
            <a:pPr eaLnBrk="1" hangingPunct="1"/>
            <a:endParaRPr lang="sv-SE" altLang="en-US" b="1"/>
          </a:p>
          <a:p>
            <a:pPr eaLnBrk="1" hangingPunct="1"/>
            <a:endParaRPr lang="sv-SE" altLang="en-US" b="1"/>
          </a:p>
          <a:p>
            <a:pPr eaLnBrk="1" hangingPunct="1"/>
            <a:endParaRPr lang="sv-SE" altLang="en-US" b="1"/>
          </a:p>
          <a:p>
            <a:pPr eaLnBrk="1" hangingPunct="1"/>
            <a:endParaRPr lang="sv-SE" altLang="en-US" b="1"/>
          </a:p>
          <a:p>
            <a:pPr eaLnBrk="1" hangingPunct="1"/>
            <a:endParaRPr lang="sv-SE" altLang="en-US" b="1"/>
          </a:p>
          <a:p>
            <a:pPr eaLnBrk="1" hangingPunct="1"/>
            <a:endParaRPr lang="sv-SE" altLang="en-US" b="1"/>
          </a:p>
          <a:p>
            <a:pPr eaLnBrk="1" hangingPunct="1"/>
            <a:endParaRPr lang="sv-SE" altLang="en-US" b="1"/>
          </a:p>
          <a:p>
            <a:pPr eaLnBrk="1" hangingPunct="1"/>
            <a:r>
              <a:rPr lang="sv-SE" altLang="en-US" b="1"/>
              <a:t>		</a:t>
            </a:r>
          </a:p>
        </p:txBody>
      </p:sp>
      <p:sp>
        <p:nvSpPr>
          <p:cNvPr id="3085" name="Rectangle 19"/>
          <p:cNvSpPr>
            <a:spLocks noChangeArrowheads="1"/>
          </p:cNvSpPr>
          <p:nvPr/>
        </p:nvSpPr>
        <p:spPr bwMode="auto">
          <a:xfrm>
            <a:off x="1524001" y="-184666"/>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3086" name="Rectangle 22"/>
          <p:cNvSpPr>
            <a:spLocks noChangeArrowheads="1"/>
          </p:cNvSpPr>
          <p:nvPr/>
        </p:nvSpPr>
        <p:spPr bwMode="auto">
          <a:xfrm>
            <a:off x="1524001" y="-184666"/>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3087" name="Rectangle 24"/>
          <p:cNvSpPr>
            <a:spLocks noChangeArrowheads="1"/>
          </p:cNvSpPr>
          <p:nvPr/>
        </p:nvSpPr>
        <p:spPr bwMode="auto">
          <a:xfrm>
            <a:off x="1524001" y="-184666"/>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nvGrpSpPr>
          <p:cNvPr id="2" name="Group 26"/>
          <p:cNvGrpSpPr>
            <a:grpSpLocks/>
          </p:cNvGrpSpPr>
          <p:nvPr/>
        </p:nvGrpSpPr>
        <p:grpSpPr bwMode="auto">
          <a:xfrm>
            <a:off x="2286000" y="1409701"/>
            <a:ext cx="6705600" cy="3641725"/>
            <a:chOff x="480" y="888"/>
            <a:chExt cx="4224" cy="2294"/>
          </a:xfrm>
        </p:grpSpPr>
        <p:graphicFrame>
          <p:nvGraphicFramePr>
            <p:cNvPr id="3074" name="Object 6"/>
            <p:cNvGraphicFramePr>
              <a:graphicFrameLocks noChangeAspect="1"/>
            </p:cNvGraphicFramePr>
            <p:nvPr/>
          </p:nvGraphicFramePr>
          <p:xfrm>
            <a:off x="480" y="888"/>
            <a:ext cx="1680" cy="540"/>
          </p:xfrm>
          <a:graphic>
            <a:graphicData uri="http://schemas.openxmlformats.org/presentationml/2006/ole">
              <mc:AlternateContent xmlns:mc="http://schemas.openxmlformats.org/markup-compatibility/2006">
                <mc:Choice xmlns:v="urn:schemas-microsoft-com:vml" Requires="v">
                  <p:oleObj spid="_x0000_s3088" r:id="rId3" imgW="1333500" imgH="431800" progId="Equation.DSMT4">
                    <p:embed/>
                  </p:oleObj>
                </mc:Choice>
                <mc:Fallback>
                  <p:oleObj r:id="rId3" imgW="1333500" imgH="431800"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80" y="888"/>
                          <a:ext cx="1680" cy="54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075" name="Object 7"/>
            <p:cNvGraphicFramePr>
              <a:graphicFrameLocks noChangeAspect="1"/>
            </p:cNvGraphicFramePr>
            <p:nvPr/>
          </p:nvGraphicFramePr>
          <p:xfrm>
            <a:off x="480" y="1464"/>
            <a:ext cx="1824" cy="591"/>
          </p:xfrm>
          <a:graphic>
            <a:graphicData uri="http://schemas.openxmlformats.org/presentationml/2006/ole">
              <mc:AlternateContent xmlns:mc="http://schemas.openxmlformats.org/markup-compatibility/2006">
                <mc:Choice xmlns:v="urn:schemas-microsoft-com:vml" Requires="v">
                  <p:oleObj spid="_x0000_s3089" r:id="rId5" imgW="1320227" imgH="431613" progId="Equation.DSMT4">
                    <p:embed/>
                  </p:oleObj>
                </mc:Choice>
                <mc:Fallback>
                  <p:oleObj r:id="rId5" imgW="1320227" imgH="431613" progId="Equation.DSMT4">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80" y="1464"/>
                          <a:ext cx="1824" cy="591"/>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076" name="Object 8"/>
            <p:cNvGraphicFramePr>
              <a:graphicFrameLocks noChangeAspect="1"/>
            </p:cNvGraphicFramePr>
            <p:nvPr/>
          </p:nvGraphicFramePr>
          <p:xfrm>
            <a:off x="480" y="1992"/>
            <a:ext cx="1488" cy="797"/>
          </p:xfrm>
          <a:graphic>
            <a:graphicData uri="http://schemas.openxmlformats.org/presentationml/2006/ole">
              <mc:AlternateContent xmlns:mc="http://schemas.openxmlformats.org/markup-compatibility/2006">
                <mc:Choice xmlns:v="urn:schemas-microsoft-com:vml" Requires="v">
                  <p:oleObj spid="_x0000_s3090" r:id="rId7" imgW="1066800" imgH="571500" progId="Equation.DSMT4">
                    <p:embed/>
                  </p:oleObj>
                </mc:Choice>
                <mc:Fallback>
                  <p:oleObj r:id="rId7" imgW="1066800" imgH="571500" progId="Equation.DSMT4">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80" y="1992"/>
                          <a:ext cx="1488" cy="79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3089" name="Group 17"/>
            <p:cNvGrpSpPr>
              <a:grpSpLocks/>
            </p:cNvGrpSpPr>
            <p:nvPr/>
          </p:nvGrpSpPr>
          <p:grpSpPr bwMode="auto">
            <a:xfrm>
              <a:off x="480" y="2808"/>
              <a:ext cx="1248" cy="312"/>
              <a:chOff x="480" y="2784"/>
              <a:chExt cx="1248" cy="312"/>
            </a:xfrm>
          </p:grpSpPr>
          <p:graphicFrame>
            <p:nvGraphicFramePr>
              <p:cNvPr id="3080" name="Object 9"/>
              <p:cNvGraphicFramePr>
                <a:graphicFrameLocks noChangeAspect="1"/>
              </p:cNvGraphicFramePr>
              <p:nvPr/>
            </p:nvGraphicFramePr>
            <p:xfrm>
              <a:off x="480" y="2784"/>
              <a:ext cx="1248" cy="312"/>
            </p:xfrm>
            <a:graphic>
              <a:graphicData uri="http://schemas.openxmlformats.org/presentationml/2006/ole">
                <mc:AlternateContent xmlns:mc="http://schemas.openxmlformats.org/markup-compatibility/2006">
                  <mc:Choice xmlns:v="urn:schemas-microsoft-com:vml" Requires="v">
                    <p:oleObj spid="_x0000_s3091" r:id="rId9" imgW="863225" imgH="241195" progId="Equation.DSMT4">
                      <p:embed/>
                    </p:oleObj>
                  </mc:Choice>
                  <mc:Fallback>
                    <p:oleObj r:id="rId9" imgW="863225" imgH="241195" progId="Equation.DSMT4">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80" y="2784"/>
                            <a:ext cx="1248" cy="3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091" name="WordArt 16"/>
              <p:cNvSpPr>
                <a:spLocks noChangeArrowheads="1" noChangeShapeType="1" noTextEdit="1"/>
              </p:cNvSpPr>
              <p:nvPr/>
            </p:nvSpPr>
            <p:spPr bwMode="auto">
              <a:xfrm>
                <a:off x="1632" y="2880"/>
                <a:ext cx="96" cy="119"/>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latin typeface="Tw Cen MT" panose="020B0602020104020603" pitchFamily="34" charset="0"/>
                  </a:rPr>
                  <a:t>N</a:t>
                </a:r>
              </a:p>
            </p:txBody>
          </p:sp>
        </p:grpSp>
        <p:graphicFrame>
          <p:nvGraphicFramePr>
            <p:cNvPr id="3077" name="Object 18"/>
            <p:cNvGraphicFramePr>
              <a:graphicFrameLocks noChangeAspect="1"/>
            </p:cNvGraphicFramePr>
            <p:nvPr/>
          </p:nvGraphicFramePr>
          <p:xfrm>
            <a:off x="2976" y="2016"/>
            <a:ext cx="1056" cy="763"/>
          </p:xfrm>
          <a:graphic>
            <a:graphicData uri="http://schemas.openxmlformats.org/presentationml/2006/ole">
              <mc:AlternateContent xmlns:mc="http://schemas.openxmlformats.org/markup-compatibility/2006">
                <mc:Choice xmlns:v="urn:schemas-microsoft-com:vml" Requires="v">
                  <p:oleObj spid="_x0000_s3092" r:id="rId11" imgW="787400" imgH="571500" progId="Equation.DSMT4">
                    <p:embed/>
                  </p:oleObj>
                </mc:Choice>
                <mc:Fallback>
                  <p:oleObj r:id="rId11" imgW="787400" imgH="571500" progId="Equation.DSMT4">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2976" y="2016"/>
                          <a:ext cx="1056" cy="7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pic>
          <p:nvPicPr>
            <p:cNvPr id="3090" name="Picture 20"/>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2976" y="912"/>
              <a:ext cx="1632" cy="5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3078" name="Object 21"/>
            <p:cNvGraphicFramePr>
              <a:graphicFrameLocks noChangeAspect="1"/>
            </p:cNvGraphicFramePr>
            <p:nvPr/>
          </p:nvGraphicFramePr>
          <p:xfrm>
            <a:off x="2976" y="1488"/>
            <a:ext cx="1728" cy="584"/>
          </p:xfrm>
          <a:graphic>
            <a:graphicData uri="http://schemas.openxmlformats.org/presentationml/2006/ole">
              <mc:AlternateContent xmlns:mc="http://schemas.openxmlformats.org/markup-compatibility/2006">
                <mc:Choice xmlns:v="urn:schemas-microsoft-com:vml" Requires="v">
                  <p:oleObj spid="_x0000_s3093" r:id="rId14" imgW="1269449" imgH="431613" progId="Equation.DSMT4">
                    <p:embed/>
                  </p:oleObj>
                </mc:Choice>
                <mc:Fallback>
                  <p:oleObj r:id="rId14" imgW="1269449" imgH="431613" progId="Equation.DSMT4">
                    <p:embed/>
                    <p:pic>
                      <p:nvPicPr>
                        <p:cNvPr id="0" name=""/>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2976" y="1488"/>
                          <a:ext cx="1728" cy="58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079" name="Object 23"/>
            <p:cNvGraphicFramePr>
              <a:graphicFrameLocks noChangeAspect="1"/>
            </p:cNvGraphicFramePr>
            <p:nvPr/>
          </p:nvGraphicFramePr>
          <p:xfrm>
            <a:off x="2976" y="2880"/>
            <a:ext cx="1104" cy="302"/>
          </p:xfrm>
          <a:graphic>
            <a:graphicData uri="http://schemas.openxmlformats.org/presentationml/2006/ole">
              <mc:AlternateContent xmlns:mc="http://schemas.openxmlformats.org/markup-compatibility/2006">
                <mc:Choice xmlns:v="urn:schemas-microsoft-com:vml" Requires="v">
                  <p:oleObj spid="_x0000_s3094" r:id="rId16" imgW="799753" imgH="215806" progId="Equation.DSMT4">
                    <p:embed/>
                  </p:oleObj>
                </mc:Choice>
                <mc:Fallback>
                  <p:oleObj r:id="rId16" imgW="799753" imgH="215806" progId="Equation.DSMT4">
                    <p:embed/>
                    <p:pic>
                      <p:nvPicPr>
                        <p:cNvPr id="0" name=""/>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2976" y="2880"/>
                          <a:ext cx="1104" cy="30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spTree>
    <p:extLst>
      <p:ext uri="{BB962C8B-B14F-4D97-AF65-F5344CB8AC3E}">
        <p14:creationId xmlns:p14="http://schemas.microsoft.com/office/powerpoint/2010/main" val="4134148614"/>
      </p:ext>
    </p:extLst>
  </p:cSld>
  <p:clrMapOvr>
    <a:masterClrMapping/>
  </p:clrMapOvr>
  <p:transition>
    <p:diamon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9" presetClass="entr" presetSubtype="0" accel="10000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ppt_h</p:attrName>
                                        </p:attrNameLst>
                                      </p:cBhvr>
                                      <p:tavLst>
                                        <p:tav tm="0">
                                          <p:val>
                                            <p:strVal val="#ppt_h/20"/>
                                          </p:val>
                                        </p:tav>
                                        <p:tav tm="50000">
                                          <p:val>
                                            <p:strVal val="#ppt_h/20"/>
                                          </p:val>
                                        </p:tav>
                                        <p:tav tm="100000">
                                          <p:val>
                                            <p:strVal val="#ppt_h"/>
                                          </p:val>
                                        </p:tav>
                                      </p:tavLst>
                                    </p:anim>
                                    <p:anim calcmode="lin" valueType="num">
                                      <p:cBhvr>
                                        <p:cTn id="8" dur="500" fill="hold"/>
                                        <p:tgtEl>
                                          <p:spTgt spid="5"/>
                                        </p:tgtEl>
                                        <p:attrNameLst>
                                          <p:attrName>ppt_w</p:attrName>
                                        </p:attrNameLst>
                                      </p:cBhvr>
                                      <p:tavLst>
                                        <p:tav tm="0">
                                          <p:val>
                                            <p:strVal val="#ppt_w+.3"/>
                                          </p:val>
                                        </p:tav>
                                        <p:tav tm="50000">
                                          <p:val>
                                            <p:strVal val="#ppt_w+.3"/>
                                          </p:val>
                                        </p:tav>
                                        <p:tav tm="100000">
                                          <p:val>
                                            <p:strVal val="#ppt_w"/>
                                          </p:val>
                                        </p:tav>
                                      </p:tavLst>
                                    </p:anim>
                                    <p:anim calcmode="lin" valueType="num">
                                      <p:cBhvr>
                                        <p:cTn id="9" dur="500" fill="hold"/>
                                        <p:tgtEl>
                                          <p:spTgt spid="5"/>
                                        </p:tgtEl>
                                        <p:attrNameLst>
                                          <p:attrName>ppt_x</p:attrName>
                                        </p:attrNameLst>
                                      </p:cBhvr>
                                      <p:tavLst>
                                        <p:tav tm="0">
                                          <p:val>
                                            <p:strVal val="#ppt_x-.3"/>
                                          </p:val>
                                        </p:tav>
                                        <p:tav tm="50000">
                                          <p:val>
                                            <p:strVal val="#ppt_x"/>
                                          </p:val>
                                        </p:tav>
                                        <p:tav tm="100000">
                                          <p:val>
                                            <p:strVal val="#ppt_x"/>
                                          </p:val>
                                        </p:tav>
                                      </p:tavLst>
                                    </p:anim>
                                    <p:anim calcmode="lin" valueType="num">
                                      <p:cBhvr>
                                        <p:cTn id="10" dur="500" fill="hold"/>
                                        <p:tgtEl>
                                          <p:spTgt spid="5"/>
                                        </p:tgtEl>
                                        <p:attrNameLst>
                                          <p:attrName>ppt_y</p:attrName>
                                        </p:attrNameLst>
                                      </p:cBhvr>
                                      <p:tavLst>
                                        <p:tav tm="0">
                                          <p:val>
                                            <p:strVal val="#ppt_y"/>
                                          </p:val>
                                        </p:tav>
                                        <p:tav tm="100000">
                                          <p:val>
                                            <p:strVal val="#ppt_y"/>
                                          </p:val>
                                        </p:tav>
                                      </p:tavLst>
                                    </p:anim>
                                  </p:childTnLst>
                                </p:cTn>
                              </p:par>
                            </p:childTnLst>
                          </p:cTn>
                        </p:par>
                        <p:par>
                          <p:cTn id="11" fill="hold" nodeType="afterGroup">
                            <p:stCondLst>
                              <p:cond delay="500"/>
                            </p:stCondLst>
                            <p:childTnLst>
                              <p:par>
                                <p:cTn id="12" presetID="10" presetClass="entr" presetSubtype="0" fill="hold" nodeType="after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fade">
                                      <p:cBhvr>
                                        <p:cTn id="14"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 Diagonal Corner Rectangle 4"/>
          <p:cNvSpPr>
            <a:spLocks noChangeArrowheads="1"/>
          </p:cNvSpPr>
          <p:nvPr/>
        </p:nvSpPr>
        <p:spPr bwMode="auto">
          <a:xfrm flipH="1">
            <a:off x="1905000" y="381000"/>
            <a:ext cx="8382000" cy="6210300"/>
          </a:xfrm>
          <a:custGeom>
            <a:avLst/>
            <a:gdLst>
              <a:gd name="T0" fmla="*/ 8382000 w 8215312"/>
              <a:gd name="T1" fmla="*/ 3105150 h 6286500"/>
              <a:gd name="T2" fmla="*/ 4191000 w 8215312"/>
              <a:gd name="T3" fmla="*/ 6210300 h 6286500"/>
              <a:gd name="T4" fmla="*/ 0 w 8215312"/>
              <a:gd name="T5" fmla="*/ 3105150 h 6286500"/>
              <a:gd name="T6" fmla="*/ 4191000 w 8215312"/>
              <a:gd name="T7" fmla="*/ 0 h 6286500"/>
              <a:gd name="T8" fmla="*/ 0 60000 65536"/>
              <a:gd name="T9" fmla="*/ 5898240 60000 65536"/>
              <a:gd name="T10" fmla="*/ 11796480 60000 65536"/>
              <a:gd name="T11" fmla="*/ 17694720 60000 65536"/>
              <a:gd name="T12" fmla="*/ 306882 w 8215312"/>
              <a:gd name="T13" fmla="*/ 306882 h 6286500"/>
              <a:gd name="T14" fmla="*/ 7908428 w 8215312"/>
              <a:gd name="T15" fmla="*/ 5979616 h 6286500"/>
            </a:gdLst>
            <a:ahLst/>
            <a:cxnLst>
              <a:cxn ang="T8">
                <a:pos x="T0" y="T1"/>
              </a:cxn>
              <a:cxn ang="T9">
                <a:pos x="T2" y="T3"/>
              </a:cxn>
              <a:cxn ang="T10">
                <a:pos x="T4" y="T5"/>
              </a:cxn>
              <a:cxn ang="T11">
                <a:pos x="T6" y="T7"/>
              </a:cxn>
            </a:cxnLst>
            <a:rect l="T12" t="T13" r="T14" b="T15"/>
            <a:pathLst>
              <a:path w="8215312" h="6286500">
                <a:moveTo>
                  <a:pt x="1047771" y="0"/>
                </a:moveTo>
                <a:lnTo>
                  <a:pt x="8215312" y="0"/>
                </a:lnTo>
                <a:lnTo>
                  <a:pt x="8215312" y="5238729"/>
                </a:lnTo>
                <a:cubicBezTo>
                  <a:pt x="8215312" y="5817396"/>
                  <a:pt x="7746208" y="6286500"/>
                  <a:pt x="7167541" y="6286500"/>
                </a:cubicBezTo>
                <a:cubicBezTo>
                  <a:pt x="7167540" y="6286500"/>
                  <a:pt x="7167540" y="6286499"/>
                  <a:pt x="7167540" y="6286499"/>
                </a:cubicBezTo>
                <a:lnTo>
                  <a:pt x="0" y="6286500"/>
                </a:lnTo>
                <a:lnTo>
                  <a:pt x="0" y="1047771"/>
                </a:lnTo>
                <a:cubicBezTo>
                  <a:pt x="0" y="469103"/>
                  <a:pt x="469103" y="0"/>
                  <a:pt x="1047771" y="1"/>
                </a:cubicBezTo>
                <a:cubicBezTo>
                  <a:pt x="1047771" y="1"/>
                  <a:pt x="1047772" y="1"/>
                  <a:pt x="1047772" y="1"/>
                </a:cubicBezTo>
                <a:close/>
              </a:path>
            </a:pathLst>
          </a:custGeom>
          <a:solidFill>
            <a:schemeClr val="bg1">
              <a:alpha val="39999"/>
            </a:schemeClr>
          </a:solidFill>
          <a:ln w="25400" algn="ctr">
            <a:solidFill>
              <a:schemeClr val="tx1"/>
            </a:solidFill>
            <a:miter lim="800000"/>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sv-SE" altLang="en-US" sz="3200" b="1">
                <a:latin typeface="Tw Cen MT" panose="020B0602020104020603" pitchFamily="34" charset="0"/>
              </a:rPr>
              <a:t>2. </a:t>
            </a:r>
            <a:r>
              <a:rPr lang="sv-SE" altLang="en-US" b="1"/>
              <a:t>Tentukan besar gaya F agar sistem setimbang</a:t>
            </a:r>
            <a:endParaRPr lang="en-US" altLang="en-US" b="1"/>
          </a:p>
          <a:p>
            <a:pPr eaLnBrk="1" hangingPunct="1"/>
            <a:r>
              <a:rPr lang="en-US" altLang="en-US" b="1"/>
              <a:t/>
            </a:r>
            <a:br>
              <a:rPr lang="en-US" altLang="en-US" b="1"/>
            </a:br>
            <a:r>
              <a:rPr lang="sv-SE" altLang="en-US" b="1"/>
              <a:t>                           </a:t>
            </a:r>
          </a:p>
          <a:p>
            <a:pPr eaLnBrk="1" hangingPunct="1"/>
            <a:endParaRPr lang="sv-SE" altLang="en-US" b="1"/>
          </a:p>
          <a:p>
            <a:pPr eaLnBrk="1" hangingPunct="1"/>
            <a:endParaRPr lang="sv-SE" altLang="en-US" b="1"/>
          </a:p>
          <a:p>
            <a:pPr eaLnBrk="1" hangingPunct="1"/>
            <a:r>
              <a:rPr lang="sv-SE" altLang="en-US" b="1"/>
              <a:t>                    300</a:t>
            </a:r>
            <a:endParaRPr lang="en-US" altLang="en-US" b="1"/>
          </a:p>
          <a:p>
            <a:pPr eaLnBrk="1" hangingPunct="1"/>
            <a:r>
              <a:rPr lang="sv-SE" altLang="en-US" b="1"/>
              <a:t>                                600</a:t>
            </a:r>
          </a:p>
          <a:p>
            <a:pPr eaLnBrk="1" hangingPunct="1"/>
            <a:r>
              <a:rPr lang="sv-SE" altLang="en-US" b="1"/>
              <a:t>   </a:t>
            </a:r>
          </a:p>
          <a:p>
            <a:pPr eaLnBrk="1" hangingPunct="1"/>
            <a:endParaRPr lang="sv-SE" altLang="en-US" b="1"/>
          </a:p>
          <a:p>
            <a:pPr eaLnBrk="1" hangingPunct="1"/>
            <a:endParaRPr lang="sv-SE" altLang="en-US" b="1"/>
          </a:p>
          <a:p>
            <a:pPr eaLnBrk="1" hangingPunct="1"/>
            <a:r>
              <a:rPr lang="sv-SE" altLang="en-US" b="1"/>
              <a:t>                       F                                       60 kg</a:t>
            </a:r>
          </a:p>
        </p:txBody>
      </p:sp>
      <p:grpSp>
        <p:nvGrpSpPr>
          <p:cNvPr id="2" name="Group 27"/>
          <p:cNvGrpSpPr>
            <a:grpSpLocks/>
          </p:cNvGrpSpPr>
          <p:nvPr/>
        </p:nvGrpSpPr>
        <p:grpSpPr bwMode="auto">
          <a:xfrm>
            <a:off x="2819400" y="1524000"/>
            <a:ext cx="3473450" cy="2438400"/>
            <a:chOff x="884" y="472"/>
            <a:chExt cx="935" cy="663"/>
          </a:xfrm>
        </p:grpSpPr>
        <p:sp>
          <p:nvSpPr>
            <p:cNvPr id="16391" name="Line 17"/>
            <p:cNvSpPr>
              <a:spLocks noChangeShapeType="1"/>
            </p:cNvSpPr>
            <p:nvPr/>
          </p:nvSpPr>
          <p:spPr bwMode="auto">
            <a:xfrm>
              <a:off x="884" y="472"/>
              <a:ext cx="0" cy="144"/>
            </a:xfrm>
            <a:prstGeom prst="line">
              <a:avLst/>
            </a:prstGeom>
            <a:noFill/>
            <a:ln w="57150" cmpd="thinThick">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392" name="Line 18"/>
            <p:cNvSpPr>
              <a:spLocks noChangeShapeType="1"/>
            </p:cNvSpPr>
            <p:nvPr/>
          </p:nvSpPr>
          <p:spPr bwMode="auto">
            <a:xfrm>
              <a:off x="884" y="544"/>
              <a:ext cx="358" cy="404"/>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393" name="Line 19"/>
            <p:cNvSpPr>
              <a:spLocks noChangeShapeType="1"/>
            </p:cNvSpPr>
            <p:nvPr/>
          </p:nvSpPr>
          <p:spPr bwMode="auto">
            <a:xfrm>
              <a:off x="1243" y="948"/>
              <a:ext cx="0" cy="187"/>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6394" name="Line 20"/>
            <p:cNvSpPr>
              <a:spLocks noChangeShapeType="1"/>
            </p:cNvSpPr>
            <p:nvPr/>
          </p:nvSpPr>
          <p:spPr bwMode="auto">
            <a:xfrm flipV="1">
              <a:off x="1243" y="670"/>
              <a:ext cx="373" cy="278"/>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395" name="Oval 21"/>
            <p:cNvSpPr>
              <a:spLocks noChangeArrowheads="1"/>
            </p:cNvSpPr>
            <p:nvPr/>
          </p:nvSpPr>
          <p:spPr bwMode="auto">
            <a:xfrm>
              <a:off x="1579" y="660"/>
              <a:ext cx="192" cy="144"/>
            </a:xfrm>
            <a:prstGeom prst="ellipse">
              <a:avLst/>
            </a:prstGeom>
            <a:solidFill>
              <a:srgbClr val="FFFFFF"/>
            </a:solidFill>
            <a:ln w="952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396" name="Line 22"/>
            <p:cNvSpPr>
              <a:spLocks noChangeShapeType="1"/>
            </p:cNvSpPr>
            <p:nvPr/>
          </p:nvSpPr>
          <p:spPr bwMode="auto">
            <a:xfrm flipV="1">
              <a:off x="1675" y="516"/>
              <a:ext cx="0" cy="216"/>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397" name="Line 23"/>
            <p:cNvSpPr>
              <a:spLocks noChangeShapeType="1"/>
            </p:cNvSpPr>
            <p:nvPr/>
          </p:nvSpPr>
          <p:spPr bwMode="auto">
            <a:xfrm>
              <a:off x="1579" y="517"/>
              <a:ext cx="192" cy="0"/>
            </a:xfrm>
            <a:prstGeom prst="line">
              <a:avLst/>
            </a:prstGeom>
            <a:noFill/>
            <a:ln w="57150" cmpd="thickThin">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398" name="Line 24"/>
            <p:cNvSpPr>
              <a:spLocks noChangeShapeType="1"/>
            </p:cNvSpPr>
            <p:nvPr/>
          </p:nvSpPr>
          <p:spPr bwMode="auto">
            <a:xfrm>
              <a:off x="1771" y="732"/>
              <a:ext cx="0" cy="288"/>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399" name="Rectangle 25"/>
            <p:cNvSpPr>
              <a:spLocks noChangeArrowheads="1"/>
            </p:cNvSpPr>
            <p:nvPr/>
          </p:nvSpPr>
          <p:spPr bwMode="auto">
            <a:xfrm>
              <a:off x="1723" y="1020"/>
              <a:ext cx="96" cy="72"/>
            </a:xfrm>
            <a:prstGeom prst="rect">
              <a:avLst/>
            </a:prstGeom>
            <a:solidFill>
              <a:srgbClr val="00FFFF"/>
            </a:solidFill>
            <a:ln w="9525">
              <a:solidFill>
                <a:srgbClr val="000000"/>
              </a:solidFill>
              <a:miter lim="800000"/>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400" name="Line 26"/>
            <p:cNvSpPr>
              <a:spLocks noChangeShapeType="1"/>
            </p:cNvSpPr>
            <p:nvPr/>
          </p:nvSpPr>
          <p:spPr bwMode="auto">
            <a:xfrm>
              <a:off x="1243" y="524"/>
              <a:ext cx="0" cy="432"/>
            </a:xfrm>
            <a:prstGeom prst="line">
              <a:avLst/>
            </a:prstGeom>
            <a:noFill/>
            <a:ln w="9525">
              <a:solidFill>
                <a:srgbClr val="000000"/>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grpSp>
    </p:spTree>
    <p:extLst>
      <p:ext uri="{BB962C8B-B14F-4D97-AF65-F5344CB8AC3E}">
        <p14:creationId xmlns:p14="http://schemas.microsoft.com/office/powerpoint/2010/main" val="2888204053"/>
      </p:ext>
    </p:extLst>
  </p:cSld>
  <p:clrMapOvr>
    <a:masterClrMapping/>
  </p:clrMapOvr>
  <p:transition>
    <p:diamon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9" presetClass="entr" presetSubtype="0" accel="10000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ppt_h</p:attrName>
                                        </p:attrNameLst>
                                      </p:cBhvr>
                                      <p:tavLst>
                                        <p:tav tm="0">
                                          <p:val>
                                            <p:strVal val="#ppt_h/20"/>
                                          </p:val>
                                        </p:tav>
                                        <p:tav tm="50000">
                                          <p:val>
                                            <p:strVal val="#ppt_h/20"/>
                                          </p:val>
                                        </p:tav>
                                        <p:tav tm="100000">
                                          <p:val>
                                            <p:strVal val="#ppt_h"/>
                                          </p:val>
                                        </p:tav>
                                      </p:tavLst>
                                    </p:anim>
                                    <p:anim calcmode="lin" valueType="num">
                                      <p:cBhvr>
                                        <p:cTn id="8" dur="500" fill="hold"/>
                                        <p:tgtEl>
                                          <p:spTgt spid="5"/>
                                        </p:tgtEl>
                                        <p:attrNameLst>
                                          <p:attrName>ppt_w</p:attrName>
                                        </p:attrNameLst>
                                      </p:cBhvr>
                                      <p:tavLst>
                                        <p:tav tm="0">
                                          <p:val>
                                            <p:strVal val="#ppt_w+.3"/>
                                          </p:val>
                                        </p:tav>
                                        <p:tav tm="50000">
                                          <p:val>
                                            <p:strVal val="#ppt_w+.3"/>
                                          </p:val>
                                        </p:tav>
                                        <p:tav tm="100000">
                                          <p:val>
                                            <p:strVal val="#ppt_w"/>
                                          </p:val>
                                        </p:tav>
                                      </p:tavLst>
                                    </p:anim>
                                    <p:anim calcmode="lin" valueType="num">
                                      <p:cBhvr>
                                        <p:cTn id="9" dur="500" fill="hold"/>
                                        <p:tgtEl>
                                          <p:spTgt spid="5"/>
                                        </p:tgtEl>
                                        <p:attrNameLst>
                                          <p:attrName>ppt_x</p:attrName>
                                        </p:attrNameLst>
                                      </p:cBhvr>
                                      <p:tavLst>
                                        <p:tav tm="0">
                                          <p:val>
                                            <p:strVal val="#ppt_x-.3"/>
                                          </p:val>
                                        </p:tav>
                                        <p:tav tm="50000">
                                          <p:val>
                                            <p:strVal val="#ppt_x"/>
                                          </p:val>
                                        </p:tav>
                                        <p:tav tm="100000">
                                          <p:val>
                                            <p:strVal val="#ppt_x"/>
                                          </p:val>
                                        </p:tav>
                                      </p:tavLst>
                                    </p:anim>
                                    <p:anim calcmode="lin" valueType="num">
                                      <p:cBhvr>
                                        <p:cTn id="10" dur="500" fill="hold"/>
                                        <p:tgtEl>
                                          <p:spTgt spid="5"/>
                                        </p:tgtEl>
                                        <p:attrNameLst>
                                          <p:attrName>ppt_y</p:attrName>
                                        </p:attrNameLst>
                                      </p:cBhvr>
                                      <p:tavLst>
                                        <p:tav tm="0">
                                          <p:val>
                                            <p:strVal val="#ppt_y"/>
                                          </p:val>
                                        </p:tav>
                                        <p:tav tm="100000">
                                          <p:val>
                                            <p:strVal val="#ppt_y"/>
                                          </p:val>
                                        </p:tav>
                                      </p:tavLst>
                                    </p:anim>
                                  </p:childTnLst>
                                </p:cTn>
                              </p:par>
                              <p:par>
                                <p:cTn id="11" presetID="10" presetClass="entr" presetSubtype="0" fill="hold" nodeType="with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fade">
                                      <p:cBhvr>
                                        <p:cTn id="13"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 Diagonal Corner Rectangle 4"/>
          <p:cNvSpPr>
            <a:spLocks noChangeArrowheads="1"/>
          </p:cNvSpPr>
          <p:nvPr/>
        </p:nvSpPr>
        <p:spPr bwMode="auto">
          <a:xfrm flipH="1">
            <a:off x="1905000" y="381000"/>
            <a:ext cx="8382000" cy="6210300"/>
          </a:xfrm>
          <a:custGeom>
            <a:avLst/>
            <a:gdLst>
              <a:gd name="T0" fmla="*/ 8382000 w 8215312"/>
              <a:gd name="T1" fmla="*/ 3105150 h 6286500"/>
              <a:gd name="T2" fmla="*/ 4191000 w 8215312"/>
              <a:gd name="T3" fmla="*/ 6210300 h 6286500"/>
              <a:gd name="T4" fmla="*/ 0 w 8215312"/>
              <a:gd name="T5" fmla="*/ 3105150 h 6286500"/>
              <a:gd name="T6" fmla="*/ 4191000 w 8215312"/>
              <a:gd name="T7" fmla="*/ 0 h 6286500"/>
              <a:gd name="T8" fmla="*/ 0 60000 65536"/>
              <a:gd name="T9" fmla="*/ 5898240 60000 65536"/>
              <a:gd name="T10" fmla="*/ 11796480 60000 65536"/>
              <a:gd name="T11" fmla="*/ 17694720 60000 65536"/>
              <a:gd name="T12" fmla="*/ 306882 w 8215312"/>
              <a:gd name="T13" fmla="*/ 306882 h 6286500"/>
              <a:gd name="T14" fmla="*/ 7908428 w 8215312"/>
              <a:gd name="T15" fmla="*/ 5979616 h 6286500"/>
            </a:gdLst>
            <a:ahLst/>
            <a:cxnLst>
              <a:cxn ang="T8">
                <a:pos x="T0" y="T1"/>
              </a:cxn>
              <a:cxn ang="T9">
                <a:pos x="T2" y="T3"/>
              </a:cxn>
              <a:cxn ang="T10">
                <a:pos x="T4" y="T5"/>
              </a:cxn>
              <a:cxn ang="T11">
                <a:pos x="T6" y="T7"/>
              </a:cxn>
            </a:cxnLst>
            <a:rect l="T12" t="T13" r="T14" b="T15"/>
            <a:pathLst>
              <a:path w="8215312" h="6286500">
                <a:moveTo>
                  <a:pt x="1047771" y="0"/>
                </a:moveTo>
                <a:lnTo>
                  <a:pt x="8215312" y="0"/>
                </a:lnTo>
                <a:lnTo>
                  <a:pt x="8215312" y="5238729"/>
                </a:lnTo>
                <a:cubicBezTo>
                  <a:pt x="8215312" y="5817396"/>
                  <a:pt x="7746208" y="6286500"/>
                  <a:pt x="7167541" y="6286500"/>
                </a:cubicBezTo>
                <a:cubicBezTo>
                  <a:pt x="7167540" y="6286500"/>
                  <a:pt x="7167540" y="6286499"/>
                  <a:pt x="7167540" y="6286499"/>
                </a:cubicBezTo>
                <a:lnTo>
                  <a:pt x="0" y="6286500"/>
                </a:lnTo>
                <a:lnTo>
                  <a:pt x="0" y="1047771"/>
                </a:lnTo>
                <a:cubicBezTo>
                  <a:pt x="0" y="469103"/>
                  <a:pt x="469103" y="0"/>
                  <a:pt x="1047771" y="1"/>
                </a:cubicBezTo>
                <a:cubicBezTo>
                  <a:pt x="1047771" y="1"/>
                  <a:pt x="1047772" y="1"/>
                  <a:pt x="1047772" y="1"/>
                </a:cubicBezTo>
                <a:close/>
              </a:path>
            </a:pathLst>
          </a:custGeom>
          <a:solidFill>
            <a:schemeClr val="bg1">
              <a:alpha val="39999"/>
            </a:schemeClr>
          </a:solidFill>
          <a:ln w="25400" algn="ctr">
            <a:solidFill>
              <a:schemeClr val="tx1"/>
            </a:solidFill>
            <a:miter lim="800000"/>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sv-SE" altLang="en-US" b="1"/>
              <a:t>Perhatikan uraian vektor pada sistem itu.</a:t>
            </a:r>
          </a:p>
          <a:p>
            <a:pPr eaLnBrk="1" hangingPunct="1"/>
            <a:endParaRPr lang="sv-SE" altLang="en-US" b="1"/>
          </a:p>
          <a:p>
            <a:pPr eaLnBrk="1" hangingPunct="1"/>
            <a:r>
              <a:rPr lang="sv-SE" altLang="en-US" b="1"/>
              <a:t>                                  Y </a:t>
            </a:r>
            <a:endParaRPr lang="en-US" altLang="en-US" b="1"/>
          </a:p>
          <a:p>
            <a:pPr eaLnBrk="1" hangingPunct="1"/>
            <a:r>
              <a:rPr lang="en-US" altLang="en-US" b="1"/>
              <a:t/>
            </a:r>
            <a:br>
              <a:rPr lang="en-US" altLang="en-US" b="1"/>
            </a:br>
            <a:r>
              <a:rPr lang="sv-SE" altLang="en-US" b="1"/>
              <a:t>                     T</a:t>
            </a:r>
            <a:r>
              <a:rPr lang="sv-SE" altLang="en-US" b="1" baseline="-25000"/>
              <a:t>1</a:t>
            </a:r>
            <a:r>
              <a:rPr lang="sv-SE" altLang="en-US" b="1"/>
              <a:t>  30</a:t>
            </a:r>
            <a:r>
              <a:rPr lang="sv-SE" altLang="en-US" b="1" baseline="30000"/>
              <a:t>0</a:t>
            </a:r>
            <a:endParaRPr lang="en-US" altLang="en-US" b="1"/>
          </a:p>
          <a:p>
            <a:pPr eaLnBrk="1" hangingPunct="1"/>
            <a:r>
              <a:rPr lang="sv-SE" altLang="en-US" b="1"/>
              <a:t>                                 60</a:t>
            </a:r>
            <a:r>
              <a:rPr lang="sv-SE" altLang="en-US" b="1" baseline="30000"/>
              <a:t>0</a:t>
            </a:r>
            <a:r>
              <a:rPr lang="sv-SE" altLang="en-US" b="1"/>
              <a:t>     T</a:t>
            </a:r>
            <a:r>
              <a:rPr lang="sv-SE" altLang="en-US" b="1" baseline="-25000"/>
              <a:t>2</a:t>
            </a:r>
            <a:r>
              <a:rPr lang="sv-SE" altLang="en-US" b="1"/>
              <a:t> </a:t>
            </a:r>
          </a:p>
          <a:p>
            <a:pPr eaLnBrk="1" hangingPunct="1"/>
            <a:r>
              <a:rPr lang="sv-SE" altLang="en-US" b="1"/>
              <a:t>               </a:t>
            </a:r>
          </a:p>
          <a:p>
            <a:pPr eaLnBrk="1" hangingPunct="1"/>
            <a:r>
              <a:rPr lang="sv-SE" altLang="en-US" b="1"/>
              <a:t>                                    F                  60 kg</a:t>
            </a:r>
          </a:p>
          <a:p>
            <a:pPr eaLnBrk="1" hangingPunct="1"/>
            <a:endParaRPr lang="sv-SE" altLang="en-US" b="1"/>
          </a:p>
          <a:p>
            <a:pPr eaLnBrk="1" hangingPunct="1"/>
            <a:endParaRPr lang="sv-SE" altLang="en-US" b="1"/>
          </a:p>
          <a:p>
            <a:pPr eaLnBrk="1" hangingPunct="1"/>
            <a:endParaRPr lang="sv-SE" altLang="en-US" b="1"/>
          </a:p>
          <a:p>
            <a:pPr eaLnBrk="1" hangingPunct="1"/>
            <a:r>
              <a:rPr lang="sv-SE" altLang="en-US" b="1"/>
              <a:t>Jawab.</a:t>
            </a:r>
          </a:p>
          <a:p>
            <a:pPr eaLnBrk="1" hangingPunct="1"/>
            <a:r>
              <a:rPr lang="sv-SE" altLang="en-US" b="1"/>
              <a:t>                                            T</a:t>
            </a:r>
            <a:r>
              <a:rPr lang="sv-SE" altLang="en-US" b="1" baseline="-25000"/>
              <a:t>1</a:t>
            </a:r>
            <a:r>
              <a:rPr lang="sv-SE" altLang="en-US" b="1"/>
              <a:t>           T</a:t>
            </a:r>
            <a:r>
              <a:rPr lang="sv-SE" altLang="en-US" b="1" baseline="-25000"/>
              <a:t>1</a:t>
            </a:r>
            <a:r>
              <a:rPr lang="sv-SE" altLang="en-US" b="1"/>
              <a:t>y</a:t>
            </a:r>
            <a:endParaRPr lang="en-US" altLang="en-US" b="1"/>
          </a:p>
          <a:p>
            <a:pPr eaLnBrk="1" hangingPunct="1"/>
            <a:r>
              <a:rPr lang="en-US" altLang="en-US" b="1"/>
              <a:t>           T 2    =   W                                T</a:t>
            </a:r>
            <a:r>
              <a:rPr lang="en-US" altLang="en-US" b="1" baseline="-25000"/>
              <a:t>2</a:t>
            </a:r>
            <a:r>
              <a:rPr lang="en-US" altLang="en-US" b="1"/>
              <a:t>y            </a:t>
            </a:r>
            <a:r>
              <a:rPr lang="sv-SE" altLang="en-US" b="1"/>
              <a:t>T</a:t>
            </a:r>
            <a:r>
              <a:rPr lang="sv-SE" altLang="en-US" b="1" baseline="-25000"/>
              <a:t>2</a:t>
            </a:r>
            <a:endParaRPr lang="en-US" altLang="en-US" b="1" baseline="-25000"/>
          </a:p>
          <a:p>
            <a:pPr eaLnBrk="1" hangingPunct="1"/>
            <a:r>
              <a:rPr lang="en-US" altLang="en-US" b="1"/>
              <a:t>                  =    m. g</a:t>
            </a:r>
          </a:p>
          <a:p>
            <a:pPr eaLnBrk="1" hangingPunct="1"/>
            <a:r>
              <a:rPr lang="en-US" altLang="en-US" b="1"/>
              <a:t>                  =   600  N 	         30</a:t>
            </a:r>
            <a:r>
              <a:rPr lang="en-US" altLang="en-US" b="1" baseline="30000"/>
              <a:t>0</a:t>
            </a:r>
            <a:r>
              <a:rPr lang="en-US" altLang="en-US" b="1"/>
              <a:t>   60</a:t>
            </a:r>
            <a:r>
              <a:rPr lang="en-US" altLang="en-US" b="1" baseline="30000"/>
              <a:t>0</a:t>
            </a:r>
            <a:endParaRPr lang="en-US" altLang="en-US" b="1"/>
          </a:p>
          <a:p>
            <a:pPr eaLnBrk="1" hangingPunct="1"/>
            <a:r>
              <a:rPr lang="en-US" altLang="en-US" b="1"/>
              <a:t>                                          </a:t>
            </a:r>
          </a:p>
          <a:p>
            <a:pPr eaLnBrk="1" hangingPunct="1"/>
            <a:r>
              <a:rPr lang="en-US" altLang="en-US" b="1"/>
              <a:t>		          </a:t>
            </a:r>
          </a:p>
          <a:p>
            <a:pPr eaLnBrk="1" hangingPunct="1"/>
            <a:r>
              <a:rPr lang="en-US" altLang="en-US" b="1"/>
              <a:t>		          T</a:t>
            </a:r>
            <a:r>
              <a:rPr lang="en-US" altLang="en-US" b="1" baseline="-25000"/>
              <a:t>1</a:t>
            </a:r>
            <a:r>
              <a:rPr lang="en-US" altLang="en-US" b="1"/>
              <a:t>x                              T</a:t>
            </a:r>
            <a:r>
              <a:rPr lang="en-US" altLang="en-US" b="1" baseline="-25000"/>
              <a:t>2</a:t>
            </a:r>
            <a:r>
              <a:rPr lang="en-US" altLang="en-US" b="1"/>
              <a:t> x</a:t>
            </a:r>
          </a:p>
          <a:p>
            <a:pPr eaLnBrk="1" hangingPunct="1"/>
            <a:r>
              <a:rPr lang="en-US" altLang="en-US" b="1"/>
              <a:t>				    F</a:t>
            </a:r>
            <a:endParaRPr lang="sv-SE" altLang="en-US" b="1"/>
          </a:p>
        </p:txBody>
      </p:sp>
      <p:grpSp>
        <p:nvGrpSpPr>
          <p:cNvPr id="2" name="Group 30"/>
          <p:cNvGrpSpPr>
            <a:grpSpLocks/>
          </p:cNvGrpSpPr>
          <p:nvPr/>
        </p:nvGrpSpPr>
        <p:grpSpPr bwMode="auto">
          <a:xfrm>
            <a:off x="3352800" y="1295400"/>
            <a:ext cx="2438400" cy="1981200"/>
            <a:chOff x="859" y="1364"/>
            <a:chExt cx="960" cy="684"/>
          </a:xfrm>
        </p:grpSpPr>
        <p:sp>
          <p:nvSpPr>
            <p:cNvPr id="17429" name="Line 17"/>
            <p:cNvSpPr>
              <a:spLocks noChangeShapeType="1"/>
            </p:cNvSpPr>
            <p:nvPr/>
          </p:nvSpPr>
          <p:spPr bwMode="auto">
            <a:xfrm>
              <a:off x="886" y="1364"/>
              <a:ext cx="0" cy="144"/>
            </a:xfrm>
            <a:prstGeom prst="line">
              <a:avLst/>
            </a:prstGeom>
            <a:noFill/>
            <a:ln w="57150" cmpd="thinThick">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430" name="Line 18"/>
            <p:cNvSpPr>
              <a:spLocks noChangeShapeType="1"/>
            </p:cNvSpPr>
            <p:nvPr/>
          </p:nvSpPr>
          <p:spPr bwMode="auto">
            <a:xfrm>
              <a:off x="907" y="1431"/>
              <a:ext cx="336" cy="381"/>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431" name="Line 19"/>
            <p:cNvSpPr>
              <a:spLocks noChangeShapeType="1"/>
            </p:cNvSpPr>
            <p:nvPr/>
          </p:nvSpPr>
          <p:spPr bwMode="auto">
            <a:xfrm>
              <a:off x="1243" y="1832"/>
              <a:ext cx="0" cy="216"/>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7432" name="Line 20"/>
            <p:cNvSpPr>
              <a:spLocks noChangeShapeType="1"/>
            </p:cNvSpPr>
            <p:nvPr/>
          </p:nvSpPr>
          <p:spPr bwMode="auto">
            <a:xfrm flipV="1">
              <a:off x="1243" y="1524"/>
              <a:ext cx="432" cy="288"/>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433" name="Oval 21"/>
            <p:cNvSpPr>
              <a:spLocks noChangeArrowheads="1"/>
            </p:cNvSpPr>
            <p:nvPr/>
          </p:nvSpPr>
          <p:spPr bwMode="auto">
            <a:xfrm>
              <a:off x="1606" y="1518"/>
              <a:ext cx="165" cy="144"/>
            </a:xfrm>
            <a:prstGeom prst="ellipse">
              <a:avLst/>
            </a:prstGeom>
            <a:solidFill>
              <a:srgbClr val="FFFFFF"/>
            </a:solidFill>
            <a:ln w="952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7434" name="Line 22"/>
            <p:cNvSpPr>
              <a:spLocks noChangeShapeType="1"/>
            </p:cNvSpPr>
            <p:nvPr/>
          </p:nvSpPr>
          <p:spPr bwMode="auto">
            <a:xfrm flipV="1">
              <a:off x="1702" y="1436"/>
              <a:ext cx="0" cy="144"/>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435" name="Line 23"/>
            <p:cNvSpPr>
              <a:spLocks noChangeShapeType="1"/>
            </p:cNvSpPr>
            <p:nvPr/>
          </p:nvSpPr>
          <p:spPr bwMode="auto">
            <a:xfrm>
              <a:off x="1606" y="1436"/>
              <a:ext cx="192" cy="0"/>
            </a:xfrm>
            <a:prstGeom prst="line">
              <a:avLst/>
            </a:prstGeom>
            <a:noFill/>
            <a:ln w="57150" cmpd="thickThin">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436" name="Line 24"/>
            <p:cNvSpPr>
              <a:spLocks noChangeShapeType="1"/>
            </p:cNvSpPr>
            <p:nvPr/>
          </p:nvSpPr>
          <p:spPr bwMode="auto">
            <a:xfrm>
              <a:off x="1771" y="1596"/>
              <a:ext cx="0" cy="288"/>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437" name="Rectangle 25"/>
            <p:cNvSpPr>
              <a:spLocks noChangeArrowheads="1"/>
            </p:cNvSpPr>
            <p:nvPr/>
          </p:nvSpPr>
          <p:spPr bwMode="auto">
            <a:xfrm>
              <a:off x="1723" y="1832"/>
              <a:ext cx="96" cy="72"/>
            </a:xfrm>
            <a:prstGeom prst="rect">
              <a:avLst/>
            </a:prstGeom>
            <a:solidFill>
              <a:srgbClr val="00FFFF"/>
            </a:solidFill>
            <a:ln w="9525">
              <a:solidFill>
                <a:srgbClr val="000000"/>
              </a:solidFill>
              <a:miter lim="800000"/>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7438" name="Line 26"/>
            <p:cNvSpPr>
              <a:spLocks noChangeShapeType="1"/>
            </p:cNvSpPr>
            <p:nvPr/>
          </p:nvSpPr>
          <p:spPr bwMode="auto">
            <a:xfrm>
              <a:off x="1243" y="1431"/>
              <a:ext cx="0" cy="432"/>
            </a:xfrm>
            <a:prstGeom prst="line">
              <a:avLst/>
            </a:prstGeom>
            <a:noFill/>
            <a:ln w="9525">
              <a:solidFill>
                <a:srgbClr val="000000"/>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17439" name="Line 27"/>
            <p:cNvSpPr>
              <a:spLocks noChangeShapeType="1"/>
            </p:cNvSpPr>
            <p:nvPr/>
          </p:nvSpPr>
          <p:spPr bwMode="auto">
            <a:xfrm flipH="1" flipV="1">
              <a:off x="1051" y="1596"/>
              <a:ext cx="192" cy="216"/>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7440" name="Line 28"/>
            <p:cNvSpPr>
              <a:spLocks noChangeShapeType="1"/>
            </p:cNvSpPr>
            <p:nvPr/>
          </p:nvSpPr>
          <p:spPr bwMode="auto">
            <a:xfrm flipV="1">
              <a:off x="1243" y="1678"/>
              <a:ext cx="192" cy="144"/>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7441" name="Line 29"/>
            <p:cNvSpPr>
              <a:spLocks noChangeShapeType="1"/>
            </p:cNvSpPr>
            <p:nvPr/>
          </p:nvSpPr>
          <p:spPr bwMode="auto">
            <a:xfrm>
              <a:off x="859" y="1812"/>
              <a:ext cx="768"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3" name="Group 44"/>
          <p:cNvGrpSpPr>
            <a:grpSpLocks/>
          </p:cNvGrpSpPr>
          <p:nvPr/>
        </p:nvGrpSpPr>
        <p:grpSpPr bwMode="auto">
          <a:xfrm>
            <a:off x="4572000" y="4267200"/>
            <a:ext cx="3124200" cy="2133600"/>
            <a:chOff x="1920" y="2688"/>
            <a:chExt cx="1968" cy="1344"/>
          </a:xfrm>
        </p:grpSpPr>
        <p:grpSp>
          <p:nvGrpSpPr>
            <p:cNvPr id="17416" name="Group 42"/>
            <p:cNvGrpSpPr>
              <a:grpSpLocks/>
            </p:cNvGrpSpPr>
            <p:nvPr/>
          </p:nvGrpSpPr>
          <p:grpSpPr bwMode="auto">
            <a:xfrm>
              <a:off x="1920" y="2688"/>
              <a:ext cx="1968" cy="1344"/>
              <a:chOff x="1510" y="2309"/>
              <a:chExt cx="624" cy="577"/>
            </a:xfrm>
          </p:grpSpPr>
          <p:sp>
            <p:nvSpPr>
              <p:cNvPr id="17418" name="Line 31"/>
              <p:cNvSpPr>
                <a:spLocks noChangeShapeType="1"/>
              </p:cNvSpPr>
              <p:nvPr/>
            </p:nvSpPr>
            <p:spPr bwMode="auto">
              <a:xfrm>
                <a:off x="1510" y="2670"/>
                <a:ext cx="624"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419" name="Line 32"/>
              <p:cNvSpPr>
                <a:spLocks noChangeShapeType="1"/>
              </p:cNvSpPr>
              <p:nvPr/>
            </p:nvSpPr>
            <p:spPr bwMode="auto">
              <a:xfrm>
                <a:off x="1798" y="2670"/>
                <a:ext cx="0" cy="216"/>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7420" name="Line 33"/>
              <p:cNvSpPr>
                <a:spLocks noChangeShapeType="1"/>
              </p:cNvSpPr>
              <p:nvPr/>
            </p:nvSpPr>
            <p:spPr bwMode="auto">
              <a:xfrm flipV="1">
                <a:off x="1798" y="2374"/>
                <a:ext cx="261" cy="295"/>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7421" name="Line 34"/>
              <p:cNvSpPr>
                <a:spLocks noChangeShapeType="1"/>
              </p:cNvSpPr>
              <p:nvPr/>
            </p:nvSpPr>
            <p:spPr bwMode="auto">
              <a:xfrm>
                <a:off x="1798" y="2381"/>
                <a:ext cx="240" cy="0"/>
              </a:xfrm>
              <a:prstGeom prst="line">
                <a:avLst/>
              </a:prstGeom>
              <a:noFill/>
              <a:ln w="9525">
                <a:solidFill>
                  <a:srgbClr val="000000"/>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17422" name="Line 35"/>
              <p:cNvSpPr>
                <a:spLocks noChangeShapeType="1"/>
              </p:cNvSpPr>
              <p:nvPr/>
            </p:nvSpPr>
            <p:spPr bwMode="auto">
              <a:xfrm flipH="1">
                <a:off x="2038" y="2381"/>
                <a:ext cx="0" cy="288"/>
              </a:xfrm>
              <a:prstGeom prst="line">
                <a:avLst/>
              </a:prstGeom>
              <a:noFill/>
              <a:ln w="9525">
                <a:solidFill>
                  <a:srgbClr val="000000"/>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17423" name="Line 36"/>
              <p:cNvSpPr>
                <a:spLocks noChangeShapeType="1"/>
              </p:cNvSpPr>
              <p:nvPr/>
            </p:nvSpPr>
            <p:spPr bwMode="auto">
              <a:xfrm>
                <a:off x="1846" y="2670"/>
                <a:ext cx="192"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7424" name="Line 37"/>
              <p:cNvSpPr>
                <a:spLocks noChangeShapeType="1"/>
              </p:cNvSpPr>
              <p:nvPr/>
            </p:nvSpPr>
            <p:spPr bwMode="auto">
              <a:xfrm flipH="1">
                <a:off x="1606" y="2670"/>
                <a:ext cx="192"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7425" name="Line 38"/>
              <p:cNvSpPr>
                <a:spLocks noChangeShapeType="1"/>
              </p:cNvSpPr>
              <p:nvPr/>
            </p:nvSpPr>
            <p:spPr bwMode="auto">
              <a:xfrm flipH="1" flipV="1">
                <a:off x="1606" y="2309"/>
                <a:ext cx="192" cy="36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7426" name="Line 39"/>
              <p:cNvSpPr>
                <a:spLocks noChangeShapeType="1"/>
              </p:cNvSpPr>
              <p:nvPr/>
            </p:nvSpPr>
            <p:spPr bwMode="auto">
              <a:xfrm flipV="1">
                <a:off x="1798" y="2309"/>
                <a:ext cx="0" cy="36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7427" name="Line 40"/>
              <p:cNvSpPr>
                <a:spLocks noChangeShapeType="1"/>
              </p:cNvSpPr>
              <p:nvPr/>
            </p:nvSpPr>
            <p:spPr bwMode="auto">
              <a:xfrm>
                <a:off x="1606" y="2309"/>
                <a:ext cx="0" cy="360"/>
              </a:xfrm>
              <a:prstGeom prst="line">
                <a:avLst/>
              </a:prstGeom>
              <a:noFill/>
              <a:ln w="9525">
                <a:solidFill>
                  <a:srgbClr val="000000"/>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17428" name="Line 41"/>
              <p:cNvSpPr>
                <a:spLocks noChangeShapeType="1"/>
              </p:cNvSpPr>
              <p:nvPr/>
            </p:nvSpPr>
            <p:spPr bwMode="auto">
              <a:xfrm>
                <a:off x="1606" y="2309"/>
                <a:ext cx="192" cy="0"/>
              </a:xfrm>
              <a:prstGeom prst="line">
                <a:avLst/>
              </a:prstGeom>
              <a:noFill/>
              <a:ln w="9525">
                <a:solidFill>
                  <a:srgbClr val="000000"/>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17417" name="Line 43"/>
            <p:cNvSpPr>
              <a:spLocks noChangeShapeType="1"/>
            </p:cNvSpPr>
            <p:nvPr/>
          </p:nvSpPr>
          <p:spPr bwMode="auto">
            <a:xfrm flipV="1">
              <a:off x="2832" y="2832"/>
              <a:ext cx="0" cy="672"/>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spTree>
    <p:extLst>
      <p:ext uri="{BB962C8B-B14F-4D97-AF65-F5344CB8AC3E}">
        <p14:creationId xmlns:p14="http://schemas.microsoft.com/office/powerpoint/2010/main" val="2589189250"/>
      </p:ext>
    </p:extLst>
  </p:cSld>
  <p:clrMapOvr>
    <a:masterClrMapping/>
  </p:clrMapOvr>
  <p:transition>
    <p:diamon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9" presetClass="entr" presetSubtype="0" accel="10000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ppt_h</p:attrName>
                                        </p:attrNameLst>
                                      </p:cBhvr>
                                      <p:tavLst>
                                        <p:tav tm="0">
                                          <p:val>
                                            <p:strVal val="#ppt_h/20"/>
                                          </p:val>
                                        </p:tav>
                                        <p:tav tm="50000">
                                          <p:val>
                                            <p:strVal val="#ppt_h/20"/>
                                          </p:val>
                                        </p:tav>
                                        <p:tav tm="100000">
                                          <p:val>
                                            <p:strVal val="#ppt_h"/>
                                          </p:val>
                                        </p:tav>
                                      </p:tavLst>
                                    </p:anim>
                                    <p:anim calcmode="lin" valueType="num">
                                      <p:cBhvr>
                                        <p:cTn id="8" dur="500" fill="hold"/>
                                        <p:tgtEl>
                                          <p:spTgt spid="5"/>
                                        </p:tgtEl>
                                        <p:attrNameLst>
                                          <p:attrName>ppt_w</p:attrName>
                                        </p:attrNameLst>
                                      </p:cBhvr>
                                      <p:tavLst>
                                        <p:tav tm="0">
                                          <p:val>
                                            <p:strVal val="#ppt_w+.3"/>
                                          </p:val>
                                        </p:tav>
                                        <p:tav tm="50000">
                                          <p:val>
                                            <p:strVal val="#ppt_w+.3"/>
                                          </p:val>
                                        </p:tav>
                                        <p:tav tm="100000">
                                          <p:val>
                                            <p:strVal val="#ppt_w"/>
                                          </p:val>
                                        </p:tav>
                                      </p:tavLst>
                                    </p:anim>
                                    <p:anim calcmode="lin" valueType="num">
                                      <p:cBhvr>
                                        <p:cTn id="9" dur="500" fill="hold"/>
                                        <p:tgtEl>
                                          <p:spTgt spid="5"/>
                                        </p:tgtEl>
                                        <p:attrNameLst>
                                          <p:attrName>ppt_x</p:attrName>
                                        </p:attrNameLst>
                                      </p:cBhvr>
                                      <p:tavLst>
                                        <p:tav tm="0">
                                          <p:val>
                                            <p:strVal val="#ppt_x-.3"/>
                                          </p:val>
                                        </p:tav>
                                        <p:tav tm="50000">
                                          <p:val>
                                            <p:strVal val="#ppt_x"/>
                                          </p:val>
                                        </p:tav>
                                        <p:tav tm="100000">
                                          <p:val>
                                            <p:strVal val="#ppt_x"/>
                                          </p:val>
                                        </p:tav>
                                      </p:tavLst>
                                    </p:anim>
                                    <p:anim calcmode="lin" valueType="num">
                                      <p:cBhvr>
                                        <p:cTn id="10" dur="500" fill="hold"/>
                                        <p:tgtEl>
                                          <p:spTgt spid="5"/>
                                        </p:tgtEl>
                                        <p:attrNameLst>
                                          <p:attrName>ppt_y</p:attrName>
                                        </p:attrNameLst>
                                      </p:cBhvr>
                                      <p:tavLst>
                                        <p:tav tm="0">
                                          <p:val>
                                            <p:strVal val="#ppt_y"/>
                                          </p:val>
                                        </p:tav>
                                        <p:tav tm="100000">
                                          <p:val>
                                            <p:strVal val="#ppt_y"/>
                                          </p:val>
                                        </p:tav>
                                      </p:tavLst>
                                    </p:anim>
                                  </p:childTnLst>
                                </p:cTn>
                              </p:par>
                              <p:par>
                                <p:cTn id="11" presetID="10" presetClass="entr" presetSubtype="0" fill="hold" nodeType="with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fade">
                                      <p:cBhvr>
                                        <p:cTn id="13" dur="2000"/>
                                        <p:tgtEl>
                                          <p:spTgt spid="2"/>
                                        </p:tgtEl>
                                      </p:cBhvr>
                                    </p:animEffect>
                                  </p:childTnLst>
                                </p:cTn>
                              </p:par>
                              <p:par>
                                <p:cTn id="14" presetID="10" presetClass="entr" presetSubtype="0" fill="hold" nodeType="withEffect">
                                  <p:stCondLst>
                                    <p:cond delay="0"/>
                                  </p:stCondLst>
                                  <p:childTnLst>
                                    <p:set>
                                      <p:cBhvr>
                                        <p:cTn id="15" dur="1" fill="hold">
                                          <p:stCondLst>
                                            <p:cond delay="0"/>
                                          </p:stCondLst>
                                        </p:cTn>
                                        <p:tgtEl>
                                          <p:spTgt spid="3"/>
                                        </p:tgtEl>
                                        <p:attrNameLst>
                                          <p:attrName>style.visibility</p:attrName>
                                        </p:attrNameLst>
                                      </p:cBhvr>
                                      <p:to>
                                        <p:strVal val="visible"/>
                                      </p:to>
                                    </p:set>
                                    <p:animEffect transition="in" filter="fade">
                                      <p:cBhvr>
                                        <p:cTn id="16"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 Diagonal Corner Rectangle 4"/>
          <p:cNvSpPr>
            <a:spLocks noChangeArrowheads="1"/>
          </p:cNvSpPr>
          <p:nvPr/>
        </p:nvSpPr>
        <p:spPr bwMode="auto">
          <a:xfrm flipH="1">
            <a:off x="1905000" y="381000"/>
            <a:ext cx="8382000" cy="6210300"/>
          </a:xfrm>
          <a:custGeom>
            <a:avLst/>
            <a:gdLst>
              <a:gd name="T0" fmla="*/ 8382000 w 8215312"/>
              <a:gd name="T1" fmla="*/ 3105150 h 6286500"/>
              <a:gd name="T2" fmla="*/ 4191000 w 8215312"/>
              <a:gd name="T3" fmla="*/ 6210300 h 6286500"/>
              <a:gd name="T4" fmla="*/ 0 w 8215312"/>
              <a:gd name="T5" fmla="*/ 3105150 h 6286500"/>
              <a:gd name="T6" fmla="*/ 4191000 w 8215312"/>
              <a:gd name="T7" fmla="*/ 0 h 6286500"/>
              <a:gd name="T8" fmla="*/ 0 60000 65536"/>
              <a:gd name="T9" fmla="*/ 5898240 60000 65536"/>
              <a:gd name="T10" fmla="*/ 11796480 60000 65536"/>
              <a:gd name="T11" fmla="*/ 17694720 60000 65536"/>
              <a:gd name="T12" fmla="*/ 306882 w 8215312"/>
              <a:gd name="T13" fmla="*/ 306882 h 6286500"/>
              <a:gd name="T14" fmla="*/ 7908428 w 8215312"/>
              <a:gd name="T15" fmla="*/ 5979616 h 6286500"/>
            </a:gdLst>
            <a:ahLst/>
            <a:cxnLst>
              <a:cxn ang="T8">
                <a:pos x="T0" y="T1"/>
              </a:cxn>
              <a:cxn ang="T9">
                <a:pos x="T2" y="T3"/>
              </a:cxn>
              <a:cxn ang="T10">
                <a:pos x="T4" y="T5"/>
              </a:cxn>
              <a:cxn ang="T11">
                <a:pos x="T6" y="T7"/>
              </a:cxn>
            </a:cxnLst>
            <a:rect l="T12" t="T13" r="T14" b="T15"/>
            <a:pathLst>
              <a:path w="8215312" h="6286500">
                <a:moveTo>
                  <a:pt x="1047771" y="0"/>
                </a:moveTo>
                <a:lnTo>
                  <a:pt x="8215312" y="0"/>
                </a:lnTo>
                <a:lnTo>
                  <a:pt x="8215312" y="5238729"/>
                </a:lnTo>
                <a:cubicBezTo>
                  <a:pt x="8215312" y="5817396"/>
                  <a:pt x="7746208" y="6286500"/>
                  <a:pt x="7167541" y="6286500"/>
                </a:cubicBezTo>
                <a:cubicBezTo>
                  <a:pt x="7167540" y="6286500"/>
                  <a:pt x="7167540" y="6286499"/>
                  <a:pt x="7167540" y="6286499"/>
                </a:cubicBezTo>
                <a:lnTo>
                  <a:pt x="0" y="6286500"/>
                </a:lnTo>
                <a:lnTo>
                  <a:pt x="0" y="1047771"/>
                </a:lnTo>
                <a:cubicBezTo>
                  <a:pt x="0" y="469103"/>
                  <a:pt x="469103" y="0"/>
                  <a:pt x="1047771" y="1"/>
                </a:cubicBezTo>
                <a:cubicBezTo>
                  <a:pt x="1047771" y="1"/>
                  <a:pt x="1047772" y="1"/>
                  <a:pt x="1047772" y="1"/>
                </a:cubicBezTo>
                <a:close/>
              </a:path>
            </a:pathLst>
          </a:custGeom>
          <a:solidFill>
            <a:schemeClr val="bg1">
              <a:alpha val="39999"/>
            </a:schemeClr>
          </a:solidFill>
          <a:ln w="25400" algn="ctr">
            <a:solidFill>
              <a:schemeClr val="tx1"/>
            </a:solidFill>
            <a:miter lim="800000"/>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t>Sumbu x 			</a:t>
            </a:r>
            <a:r>
              <a:rPr lang="en-US" altLang="en-US"/>
              <a:t> </a:t>
            </a:r>
            <a:r>
              <a:rPr lang="en-US" altLang="en-US" b="1"/>
              <a:t>Sumbu y.</a:t>
            </a:r>
          </a:p>
          <a:p>
            <a:pPr eaLnBrk="1" hangingPunct="1"/>
            <a:r>
              <a:rPr lang="en-US" altLang="en-US" b="1"/>
              <a:t>	</a:t>
            </a:r>
          </a:p>
          <a:p>
            <a:pPr eaLnBrk="1" hangingPunct="1"/>
            <a:endParaRPr lang="sv-SE" altLang="en-US" b="1"/>
          </a:p>
          <a:p>
            <a:pPr eaLnBrk="1" hangingPunct="1"/>
            <a:endParaRPr lang="sv-SE" altLang="en-US" b="1"/>
          </a:p>
          <a:p>
            <a:pPr eaLnBrk="1" hangingPunct="1"/>
            <a:endParaRPr lang="sv-SE" altLang="en-US" b="1"/>
          </a:p>
          <a:p>
            <a:pPr eaLnBrk="1" hangingPunct="1"/>
            <a:r>
              <a:rPr lang="sv-SE" altLang="en-US" b="1"/>
              <a:t>T2 x   –  T1x  =   0		</a:t>
            </a:r>
            <a:r>
              <a:rPr lang="en-US" altLang="en-US"/>
              <a:t> </a:t>
            </a:r>
            <a:r>
              <a:rPr lang="en-US" altLang="en-US" b="1"/>
              <a:t>T1 y  +  T2 y  –  F   =  0</a:t>
            </a:r>
            <a:endParaRPr lang="sv-SE" altLang="en-US" b="1"/>
          </a:p>
          <a:p>
            <a:pPr eaLnBrk="1" hangingPunct="1"/>
            <a:r>
              <a:rPr lang="sv-SE" altLang="en-US" b="1"/>
              <a:t>         </a:t>
            </a:r>
          </a:p>
          <a:p>
            <a:pPr eaLnBrk="1" hangingPunct="1"/>
            <a:r>
              <a:rPr lang="sv-SE" altLang="en-US" b="1"/>
              <a:t>T2 sin 60  =  T1 sin 30  		</a:t>
            </a:r>
            <a:r>
              <a:rPr lang="en-US" altLang="en-US"/>
              <a:t> </a:t>
            </a:r>
            <a:r>
              <a:rPr lang="en-US" altLang="en-US" b="1"/>
              <a:t>T1 cos 30 + T2 cos 60  =  F</a:t>
            </a:r>
            <a:r>
              <a:rPr lang="en-US" altLang="en-US"/>
              <a:t> </a:t>
            </a:r>
            <a:endParaRPr lang="sv-SE" altLang="en-US" b="1"/>
          </a:p>
          <a:p>
            <a:pPr eaLnBrk="1" hangingPunct="1"/>
            <a:r>
              <a:rPr lang="sv-SE" altLang="en-US" b="1"/>
              <a:t>     </a:t>
            </a:r>
          </a:p>
          <a:p>
            <a:pPr eaLnBrk="1" hangingPunct="1"/>
            <a:r>
              <a:rPr lang="en-US" altLang="en-US" b="1"/>
              <a:t>T2 . ½       =  T1  ½		</a:t>
            </a:r>
            <a:r>
              <a:rPr lang="en-US" altLang="en-US"/>
              <a:t> </a:t>
            </a:r>
            <a:r>
              <a:rPr lang="en-US" altLang="en-US" b="1"/>
              <a:t>½      T1  +  ½  T 2  =  F</a:t>
            </a:r>
          </a:p>
          <a:p>
            <a:pPr eaLnBrk="1" hangingPunct="1"/>
            <a:endParaRPr lang="en-US" altLang="en-US" b="1"/>
          </a:p>
          <a:p>
            <a:pPr eaLnBrk="1" hangingPunct="1"/>
            <a:r>
              <a:rPr lang="en-US" altLang="en-US" b="1"/>
              <a:t>T1  =   600     N   …..1		</a:t>
            </a:r>
            <a:r>
              <a:rPr lang="en-US" altLang="en-US"/>
              <a:t> </a:t>
            </a:r>
            <a:r>
              <a:rPr lang="en-US" altLang="en-US" b="1"/>
              <a:t>F  =  ½      T1  +  ½ T 2</a:t>
            </a:r>
            <a:r>
              <a:rPr lang="en-US" altLang="en-US"/>
              <a:t> </a:t>
            </a:r>
            <a:endParaRPr lang="en-US" altLang="en-US" b="1"/>
          </a:p>
          <a:p>
            <a:pPr eaLnBrk="1" hangingPunct="1"/>
            <a:endParaRPr lang="en-US" altLang="en-US" b="1"/>
          </a:p>
          <a:p>
            <a:pPr eaLnBrk="1" hangingPunct="1"/>
            <a:r>
              <a:rPr lang="en-US" altLang="en-US" b="1"/>
              <a:t>T1  =  T2</a:t>
            </a:r>
            <a:r>
              <a:rPr lang="en-US" altLang="en-US"/>
              <a:t> 			 </a:t>
            </a:r>
            <a:r>
              <a:rPr lang="en-US" altLang="en-US" b="1"/>
              <a:t>F  =      . 600       +  600   </a:t>
            </a:r>
          </a:p>
          <a:p>
            <a:pPr eaLnBrk="1" hangingPunct="1"/>
            <a:endParaRPr lang="en-US" altLang="en-US" b="1"/>
          </a:p>
          <a:p>
            <a:pPr eaLnBrk="1" hangingPunct="1"/>
            <a:r>
              <a:rPr lang="en-US" altLang="en-US" b="1"/>
              <a:t>				 F  =  3. 600  +  600</a:t>
            </a:r>
          </a:p>
          <a:p>
            <a:pPr eaLnBrk="1" hangingPunct="1"/>
            <a:endParaRPr lang="en-US" altLang="en-US" b="1"/>
          </a:p>
          <a:p>
            <a:pPr eaLnBrk="1" hangingPunct="1"/>
            <a:r>
              <a:rPr lang="en-US" altLang="en-US" b="1"/>
              <a:t>				 F  =  2400   N</a:t>
            </a:r>
            <a:r>
              <a:rPr lang="en-US" altLang="en-US"/>
              <a:t> </a:t>
            </a:r>
            <a:endParaRPr lang="sv-SE" altLang="en-US"/>
          </a:p>
        </p:txBody>
      </p:sp>
      <p:sp>
        <p:nvSpPr>
          <p:cNvPr id="4111" name="Rectangle 41"/>
          <p:cNvSpPr>
            <a:spLocks noChangeArrowheads="1"/>
          </p:cNvSpPr>
          <p:nvPr/>
        </p:nvSpPr>
        <p:spPr bwMode="auto">
          <a:xfrm>
            <a:off x="1524001" y="-184666"/>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112" name="Rectangle 43"/>
          <p:cNvSpPr>
            <a:spLocks noChangeArrowheads="1"/>
          </p:cNvSpPr>
          <p:nvPr/>
        </p:nvSpPr>
        <p:spPr bwMode="auto">
          <a:xfrm>
            <a:off x="1524001" y="-184666"/>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aphicFrame>
        <p:nvGraphicFramePr>
          <p:cNvPr id="4098" name="Object 42"/>
          <p:cNvGraphicFramePr>
            <a:graphicFrameLocks noChangeAspect="1"/>
          </p:cNvGraphicFramePr>
          <p:nvPr/>
        </p:nvGraphicFramePr>
        <p:xfrm>
          <a:off x="3352800" y="3733800"/>
          <a:ext cx="381000" cy="304800"/>
        </p:xfrm>
        <a:graphic>
          <a:graphicData uri="http://schemas.openxmlformats.org/presentationml/2006/ole">
            <mc:AlternateContent xmlns:mc="http://schemas.openxmlformats.org/markup-compatibility/2006">
              <mc:Choice xmlns:v="urn:schemas-microsoft-com:vml" Requires="v">
                <p:oleObj spid="_x0000_s4116" r:id="rId3" imgW="228600" imgH="228600" progId="Equation.DSMT4">
                  <p:embed/>
                </p:oleObj>
              </mc:Choice>
              <mc:Fallback>
                <p:oleObj r:id="rId3" imgW="228600" imgH="228600"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52800" y="3733800"/>
                        <a:ext cx="381000" cy="304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113" name="Rectangle 45"/>
          <p:cNvSpPr>
            <a:spLocks noChangeArrowheads="1"/>
          </p:cNvSpPr>
          <p:nvPr/>
        </p:nvSpPr>
        <p:spPr bwMode="auto">
          <a:xfrm>
            <a:off x="1524001" y="-184666"/>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aphicFrame>
        <p:nvGraphicFramePr>
          <p:cNvPr id="4099" name="Object 50"/>
          <p:cNvGraphicFramePr>
            <a:graphicFrameLocks noGrp="1" noChangeAspect="1"/>
          </p:cNvGraphicFramePr>
          <p:nvPr>
            <p:ph sz="quarter" idx="1"/>
          </p:nvPr>
        </p:nvGraphicFramePr>
        <p:xfrm>
          <a:off x="2971800" y="3124200"/>
          <a:ext cx="381000" cy="381000"/>
        </p:xfrm>
        <a:graphic>
          <a:graphicData uri="http://schemas.openxmlformats.org/presentationml/2006/ole">
            <mc:AlternateContent xmlns:mc="http://schemas.openxmlformats.org/markup-compatibility/2006">
              <mc:Choice xmlns:v="urn:schemas-microsoft-com:vml" Requires="v">
                <p:oleObj spid="_x0000_s4117" r:id="rId5" imgW="228600" imgH="228600" progId="Equation.DSMT4">
                  <p:embed/>
                </p:oleObj>
              </mc:Choice>
              <mc:Fallback>
                <p:oleObj r:id="rId5" imgW="228600" imgH="228600"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971800" y="3124200"/>
                        <a:ext cx="381000" cy="381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4100" name="Object 46"/>
          <p:cNvGraphicFramePr>
            <a:graphicFrameLocks noGrp="1" noChangeAspect="1"/>
          </p:cNvGraphicFramePr>
          <p:nvPr>
            <p:ph sz="quarter" idx="2"/>
          </p:nvPr>
        </p:nvGraphicFramePr>
        <p:xfrm>
          <a:off x="3200400" y="4267200"/>
          <a:ext cx="381000" cy="381000"/>
        </p:xfrm>
        <a:graphic>
          <a:graphicData uri="http://schemas.openxmlformats.org/presentationml/2006/ole">
            <mc:AlternateContent xmlns:mc="http://schemas.openxmlformats.org/markup-compatibility/2006">
              <mc:Choice xmlns:v="urn:schemas-microsoft-com:vml" Requires="v">
                <p:oleObj spid="_x0000_s4118" r:id="rId6" imgW="228600" imgH="228600" progId="Equation.DSMT4">
                  <p:embed/>
                </p:oleObj>
              </mc:Choice>
              <mc:Fallback>
                <p:oleObj r:id="rId6" imgW="228600" imgH="228600"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00400" y="4267200"/>
                        <a:ext cx="381000" cy="381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4101" name="Object 53"/>
          <p:cNvGraphicFramePr>
            <a:graphicFrameLocks noGrp="1" noChangeAspect="1"/>
          </p:cNvGraphicFramePr>
          <p:nvPr>
            <p:ph sz="quarter" idx="3"/>
          </p:nvPr>
        </p:nvGraphicFramePr>
        <p:xfrm>
          <a:off x="2286000" y="1143000"/>
          <a:ext cx="2133600" cy="723900"/>
        </p:xfrm>
        <a:graphic>
          <a:graphicData uri="http://schemas.openxmlformats.org/presentationml/2006/ole">
            <mc:AlternateContent xmlns:mc="http://schemas.openxmlformats.org/markup-compatibility/2006">
              <mc:Choice xmlns:v="urn:schemas-microsoft-com:vml" Requires="v">
                <p:oleObj spid="_x0000_s4119" r:id="rId7" imgW="748975" imgH="253890" progId="Equation.DSMT4">
                  <p:embed/>
                </p:oleObj>
              </mc:Choice>
              <mc:Fallback>
                <p:oleObj r:id="rId7" imgW="748975" imgH="253890" progId="Equation.DSMT4">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286000" y="1143000"/>
                        <a:ext cx="2133600" cy="723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4102" name="Object 57"/>
          <p:cNvGraphicFramePr>
            <a:graphicFrameLocks noGrp="1" noChangeAspect="1"/>
          </p:cNvGraphicFramePr>
          <p:nvPr>
            <p:ph sz="quarter" idx="4"/>
          </p:nvPr>
        </p:nvGraphicFramePr>
        <p:xfrm>
          <a:off x="6019800" y="1143000"/>
          <a:ext cx="1981200" cy="660400"/>
        </p:xfrm>
        <a:graphic>
          <a:graphicData uri="http://schemas.openxmlformats.org/presentationml/2006/ole">
            <mc:AlternateContent xmlns:mc="http://schemas.openxmlformats.org/markup-compatibility/2006">
              <mc:Choice xmlns:v="urn:schemas-microsoft-com:vml" Requires="v">
                <p:oleObj spid="_x0000_s4120" r:id="rId9" imgW="761669" imgH="253890" progId="Equation.DSMT4">
                  <p:embed/>
                </p:oleObj>
              </mc:Choice>
              <mc:Fallback>
                <p:oleObj r:id="rId9" imgW="761669" imgH="253890" progId="Equation.DSMT4">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6019800" y="1143000"/>
                        <a:ext cx="1981200" cy="660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4114" name="Rectangle 61"/>
          <p:cNvSpPr>
            <a:spLocks noChangeArrowheads="1"/>
          </p:cNvSpPr>
          <p:nvPr/>
        </p:nvSpPr>
        <p:spPr bwMode="auto">
          <a:xfrm>
            <a:off x="1524001" y="3115747"/>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115" name="Rectangle 63"/>
          <p:cNvSpPr>
            <a:spLocks noChangeArrowheads="1"/>
          </p:cNvSpPr>
          <p:nvPr/>
        </p:nvSpPr>
        <p:spPr bwMode="auto">
          <a:xfrm>
            <a:off x="1524001" y="-184666"/>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aphicFrame>
        <p:nvGraphicFramePr>
          <p:cNvPr id="4103" name="Object 62"/>
          <p:cNvGraphicFramePr>
            <a:graphicFrameLocks noChangeAspect="1"/>
          </p:cNvGraphicFramePr>
          <p:nvPr/>
        </p:nvGraphicFramePr>
        <p:xfrm>
          <a:off x="6172200" y="3200400"/>
          <a:ext cx="381000" cy="304800"/>
        </p:xfrm>
        <a:graphic>
          <a:graphicData uri="http://schemas.openxmlformats.org/presentationml/2006/ole">
            <mc:AlternateContent xmlns:mc="http://schemas.openxmlformats.org/markup-compatibility/2006">
              <mc:Choice xmlns:v="urn:schemas-microsoft-com:vml" Requires="v">
                <p:oleObj spid="_x0000_s4121" r:id="rId11" imgW="228600" imgH="228600" progId="Equation.DSMT4">
                  <p:embed/>
                </p:oleObj>
              </mc:Choice>
              <mc:Fallback>
                <p:oleObj r:id="rId11" imgW="228600" imgH="228600"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172200" y="3200400"/>
                        <a:ext cx="381000" cy="304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104" name="Object 64"/>
          <p:cNvGraphicFramePr>
            <a:graphicFrameLocks noChangeAspect="1"/>
          </p:cNvGraphicFramePr>
          <p:nvPr/>
        </p:nvGraphicFramePr>
        <p:xfrm>
          <a:off x="6705600" y="3733800"/>
          <a:ext cx="381000" cy="304800"/>
        </p:xfrm>
        <a:graphic>
          <a:graphicData uri="http://schemas.openxmlformats.org/presentationml/2006/ole">
            <mc:AlternateContent xmlns:mc="http://schemas.openxmlformats.org/markup-compatibility/2006">
              <mc:Choice xmlns:v="urn:schemas-microsoft-com:vml" Requires="v">
                <p:oleObj spid="_x0000_s4122" r:id="rId12" imgW="228600" imgH="228600" progId="Equation.DSMT4">
                  <p:embed/>
                </p:oleObj>
              </mc:Choice>
              <mc:Fallback>
                <p:oleObj r:id="rId12" imgW="228600" imgH="228600"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705600" y="3733800"/>
                        <a:ext cx="381000" cy="304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116" name="Rectangle 66"/>
          <p:cNvSpPr>
            <a:spLocks noChangeArrowheads="1"/>
          </p:cNvSpPr>
          <p:nvPr/>
        </p:nvSpPr>
        <p:spPr bwMode="auto">
          <a:xfrm>
            <a:off x="1524001" y="-184666"/>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aphicFrame>
        <p:nvGraphicFramePr>
          <p:cNvPr id="4105" name="Object 65"/>
          <p:cNvGraphicFramePr>
            <a:graphicFrameLocks noChangeAspect="1"/>
          </p:cNvGraphicFramePr>
          <p:nvPr/>
        </p:nvGraphicFramePr>
        <p:xfrm>
          <a:off x="6400800" y="4267200"/>
          <a:ext cx="381000" cy="381000"/>
        </p:xfrm>
        <a:graphic>
          <a:graphicData uri="http://schemas.openxmlformats.org/presentationml/2006/ole">
            <mc:AlternateContent xmlns:mc="http://schemas.openxmlformats.org/markup-compatibility/2006">
              <mc:Choice xmlns:v="urn:schemas-microsoft-com:vml" Requires="v">
                <p:oleObj spid="_x0000_s4123" r:id="rId13" imgW="228600" imgH="228600" progId="Equation.DSMT4">
                  <p:embed/>
                </p:oleObj>
              </mc:Choice>
              <mc:Fallback>
                <p:oleObj r:id="rId13" imgW="228600" imgH="228600"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00800" y="4267200"/>
                        <a:ext cx="381000" cy="381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117" name="Rectangle 68"/>
          <p:cNvSpPr>
            <a:spLocks noChangeArrowheads="1"/>
          </p:cNvSpPr>
          <p:nvPr/>
        </p:nvSpPr>
        <p:spPr bwMode="auto">
          <a:xfrm>
            <a:off x="1524001" y="-184666"/>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aphicFrame>
        <p:nvGraphicFramePr>
          <p:cNvPr id="4106" name="Object 67"/>
          <p:cNvGraphicFramePr>
            <a:graphicFrameLocks noChangeAspect="1"/>
          </p:cNvGraphicFramePr>
          <p:nvPr/>
        </p:nvGraphicFramePr>
        <p:xfrm>
          <a:off x="7315200" y="4267200"/>
          <a:ext cx="381000" cy="381000"/>
        </p:xfrm>
        <a:graphic>
          <a:graphicData uri="http://schemas.openxmlformats.org/presentationml/2006/ole">
            <mc:AlternateContent xmlns:mc="http://schemas.openxmlformats.org/markup-compatibility/2006">
              <mc:Choice xmlns:v="urn:schemas-microsoft-com:vml" Requires="v">
                <p:oleObj spid="_x0000_s4124" r:id="rId14" imgW="228600" imgH="228600" progId="Equation.DSMT4">
                  <p:embed/>
                </p:oleObj>
              </mc:Choice>
              <mc:Fallback>
                <p:oleObj r:id="rId14" imgW="228600" imgH="228600"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315200" y="4267200"/>
                        <a:ext cx="381000" cy="381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2451140841"/>
      </p:ext>
    </p:extLst>
  </p:cSld>
  <p:clrMapOvr>
    <a:masterClrMapping/>
  </p:clrMapOvr>
  <p:transition>
    <p:diamon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9" presetClass="entr" presetSubtype="0" accel="10000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ppt_h</p:attrName>
                                        </p:attrNameLst>
                                      </p:cBhvr>
                                      <p:tavLst>
                                        <p:tav tm="0">
                                          <p:val>
                                            <p:strVal val="#ppt_h/20"/>
                                          </p:val>
                                        </p:tav>
                                        <p:tav tm="50000">
                                          <p:val>
                                            <p:strVal val="#ppt_h/20"/>
                                          </p:val>
                                        </p:tav>
                                        <p:tav tm="100000">
                                          <p:val>
                                            <p:strVal val="#ppt_h"/>
                                          </p:val>
                                        </p:tav>
                                      </p:tavLst>
                                    </p:anim>
                                    <p:anim calcmode="lin" valueType="num">
                                      <p:cBhvr>
                                        <p:cTn id="8" dur="500" fill="hold"/>
                                        <p:tgtEl>
                                          <p:spTgt spid="5"/>
                                        </p:tgtEl>
                                        <p:attrNameLst>
                                          <p:attrName>ppt_w</p:attrName>
                                        </p:attrNameLst>
                                      </p:cBhvr>
                                      <p:tavLst>
                                        <p:tav tm="0">
                                          <p:val>
                                            <p:strVal val="#ppt_w+.3"/>
                                          </p:val>
                                        </p:tav>
                                        <p:tav tm="50000">
                                          <p:val>
                                            <p:strVal val="#ppt_w+.3"/>
                                          </p:val>
                                        </p:tav>
                                        <p:tav tm="100000">
                                          <p:val>
                                            <p:strVal val="#ppt_w"/>
                                          </p:val>
                                        </p:tav>
                                      </p:tavLst>
                                    </p:anim>
                                    <p:anim calcmode="lin" valueType="num">
                                      <p:cBhvr>
                                        <p:cTn id="9" dur="500" fill="hold"/>
                                        <p:tgtEl>
                                          <p:spTgt spid="5"/>
                                        </p:tgtEl>
                                        <p:attrNameLst>
                                          <p:attrName>ppt_x</p:attrName>
                                        </p:attrNameLst>
                                      </p:cBhvr>
                                      <p:tavLst>
                                        <p:tav tm="0">
                                          <p:val>
                                            <p:strVal val="#ppt_x-.3"/>
                                          </p:val>
                                        </p:tav>
                                        <p:tav tm="50000">
                                          <p:val>
                                            <p:strVal val="#ppt_x"/>
                                          </p:val>
                                        </p:tav>
                                        <p:tav tm="100000">
                                          <p:val>
                                            <p:strVal val="#ppt_x"/>
                                          </p:val>
                                        </p:tav>
                                      </p:tavLst>
                                    </p:anim>
                                    <p:anim calcmode="lin" valueType="num">
                                      <p:cBhvr>
                                        <p:cTn id="10" dur="500" fill="hold"/>
                                        <p:tgtEl>
                                          <p:spTgt spid="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52596" y="1500174"/>
            <a:ext cx="8401080" cy="1725602"/>
          </a:xfrm>
        </p:spPr>
        <p:txBody>
          <a:bodyPr>
            <a:normAutofit fontScale="90000"/>
          </a:bodyPr>
          <a:lstStyle/>
          <a:p>
            <a:r>
              <a:rPr lang="id-ID" dirty="0"/>
              <a:t>Kesetimbangan</a:t>
            </a:r>
            <a:br>
              <a:rPr lang="id-ID" dirty="0"/>
            </a:br>
            <a:r>
              <a:rPr lang="id-ID" dirty="0"/>
              <a:t>dan</a:t>
            </a:r>
            <a:br>
              <a:rPr lang="id-ID" dirty="0"/>
            </a:br>
            <a:r>
              <a:rPr lang="id-ID" dirty="0"/>
              <a:t>Dinamika Rotasi</a:t>
            </a:r>
          </a:p>
        </p:txBody>
      </p:sp>
      <p:sp>
        <p:nvSpPr>
          <p:cNvPr id="4" name="Content Placeholder 3"/>
          <p:cNvSpPr>
            <a:spLocks noGrp="1"/>
          </p:cNvSpPr>
          <p:nvPr>
            <p:ph idx="1"/>
          </p:nvPr>
        </p:nvSpPr>
        <p:spPr/>
        <p:txBody>
          <a:bodyPr/>
          <a:lstStyle/>
          <a:p>
            <a:endParaRPr lang="en-US"/>
          </a:p>
        </p:txBody>
      </p:sp>
    </p:spTree>
    <p:extLst>
      <p:ext uri="{BB962C8B-B14F-4D97-AF65-F5344CB8AC3E}">
        <p14:creationId xmlns:p14="http://schemas.microsoft.com/office/powerpoint/2010/main" val="281731724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24034" y="0"/>
            <a:ext cx="2757478" cy="1143000"/>
          </a:xfrm>
        </p:spPr>
        <p:txBody>
          <a:bodyPr/>
          <a:lstStyle/>
          <a:p>
            <a:r>
              <a:rPr lang="id-ID" dirty="0"/>
              <a:t>Torsi</a:t>
            </a:r>
          </a:p>
        </p:txBody>
      </p:sp>
      <p:sp>
        <p:nvSpPr>
          <p:cNvPr id="6" name="TextBox 5"/>
          <p:cNvSpPr txBox="1"/>
          <p:nvPr/>
        </p:nvSpPr>
        <p:spPr>
          <a:xfrm>
            <a:off x="1952596" y="928671"/>
            <a:ext cx="4786346" cy="5293757"/>
          </a:xfrm>
          <a:prstGeom prst="rect">
            <a:avLst/>
          </a:prstGeom>
          <a:noFill/>
        </p:spPr>
        <p:txBody>
          <a:bodyPr wrap="square" rtlCol="0">
            <a:spAutoFit/>
          </a:bodyPr>
          <a:lstStyle/>
          <a:p>
            <a:r>
              <a:rPr lang="id-ID" sz="2800" dirty="0"/>
              <a:t>Tinjau gaya yang dibutuhkan</a:t>
            </a:r>
          </a:p>
          <a:p>
            <a:r>
              <a:rPr lang="id-ID" sz="2800" dirty="0"/>
              <a:t>untuk membuka pintu. Apakah</a:t>
            </a:r>
          </a:p>
          <a:p>
            <a:r>
              <a:rPr lang="id-ID" sz="2800" dirty="0"/>
              <a:t>lebih mudah membuka pintu</a:t>
            </a:r>
          </a:p>
          <a:p>
            <a:r>
              <a:rPr lang="id-ID" sz="2800" dirty="0"/>
              <a:t>dengan mendorong/menarik</a:t>
            </a:r>
          </a:p>
          <a:p>
            <a:r>
              <a:rPr lang="da-DK" sz="2800" dirty="0"/>
              <a:t>jauh dari engsel atau dekat ke</a:t>
            </a:r>
          </a:p>
          <a:p>
            <a:r>
              <a:rPr lang="id-ID" sz="2800" dirty="0"/>
              <a:t>engsel?</a:t>
            </a:r>
          </a:p>
          <a:p>
            <a:endParaRPr lang="id-ID" sz="2800" dirty="0"/>
          </a:p>
          <a:p>
            <a:endParaRPr lang="id-ID" sz="2800" dirty="0"/>
          </a:p>
          <a:p>
            <a:endParaRPr lang="id-ID" dirty="0"/>
          </a:p>
          <a:p>
            <a:r>
              <a:rPr lang="id-ID" sz="2400" dirty="0"/>
              <a:t>Jauh dari</a:t>
            </a:r>
          </a:p>
          <a:p>
            <a:r>
              <a:rPr lang="id-ID" sz="2400" dirty="0"/>
              <a:t>engsel, efek</a:t>
            </a:r>
          </a:p>
          <a:p>
            <a:r>
              <a:rPr lang="id-ID" sz="2400" dirty="0"/>
              <a:t>rotasi lebih</a:t>
            </a:r>
          </a:p>
          <a:p>
            <a:r>
              <a:rPr lang="id-ID" sz="2400" dirty="0"/>
              <a:t>besar!</a:t>
            </a:r>
          </a:p>
        </p:txBody>
      </p:sp>
      <p:pic>
        <p:nvPicPr>
          <p:cNvPr id="25604" name="Picture 4"/>
          <p:cNvPicPr>
            <a:picLocks noChangeAspect="1" noChangeArrowheads="1"/>
          </p:cNvPicPr>
          <p:nvPr/>
        </p:nvPicPr>
        <p:blipFill>
          <a:blip r:embed="rId2"/>
          <a:srcRect/>
          <a:stretch>
            <a:fillRect/>
          </a:stretch>
        </p:blipFill>
        <p:spPr bwMode="auto">
          <a:xfrm>
            <a:off x="4167174" y="3286124"/>
            <a:ext cx="2667000" cy="3333750"/>
          </a:xfrm>
          <a:prstGeom prst="rect">
            <a:avLst/>
          </a:prstGeom>
          <a:noFill/>
          <a:ln w="9525">
            <a:noFill/>
            <a:miter lim="800000"/>
            <a:headEnd/>
            <a:tailEnd/>
          </a:ln>
          <a:effectLst/>
        </p:spPr>
      </p:pic>
      <p:pic>
        <p:nvPicPr>
          <p:cNvPr id="25607" name="Picture 7"/>
          <p:cNvPicPr>
            <a:picLocks noChangeAspect="1" noChangeArrowheads="1"/>
          </p:cNvPicPr>
          <p:nvPr/>
        </p:nvPicPr>
        <p:blipFill>
          <a:blip r:embed="rId3"/>
          <a:srcRect/>
          <a:stretch>
            <a:fillRect/>
          </a:stretch>
        </p:blipFill>
        <p:spPr bwMode="auto">
          <a:xfrm>
            <a:off x="7239008" y="1214422"/>
            <a:ext cx="2214578" cy="5156142"/>
          </a:xfrm>
          <a:prstGeom prst="rect">
            <a:avLst/>
          </a:prstGeom>
          <a:noFill/>
          <a:ln w="9525">
            <a:noFill/>
            <a:miter lim="800000"/>
            <a:headEnd/>
            <a:tailEnd/>
          </a:ln>
          <a:effectLst/>
        </p:spPr>
      </p:pic>
      <p:pic>
        <p:nvPicPr>
          <p:cNvPr id="25608" name="Picture 8"/>
          <p:cNvPicPr>
            <a:picLocks noChangeAspect="1" noChangeArrowheads="1"/>
          </p:cNvPicPr>
          <p:nvPr/>
        </p:nvPicPr>
        <p:blipFill>
          <a:blip r:embed="rId4"/>
          <a:srcRect/>
          <a:stretch>
            <a:fillRect/>
          </a:stretch>
        </p:blipFill>
        <p:spPr bwMode="auto">
          <a:xfrm>
            <a:off x="8362950" y="428604"/>
            <a:ext cx="2305050" cy="590550"/>
          </a:xfrm>
          <a:prstGeom prst="rect">
            <a:avLst/>
          </a:prstGeom>
          <a:noFill/>
          <a:ln w="9525">
            <a:noFill/>
            <a:miter lim="800000"/>
            <a:headEnd/>
            <a:tailEnd/>
          </a:ln>
          <a:effectLst/>
        </p:spPr>
      </p:pic>
      <p:cxnSp>
        <p:nvCxnSpPr>
          <p:cNvPr id="13" name="Straight Connector 12"/>
          <p:cNvCxnSpPr/>
          <p:nvPr/>
        </p:nvCxnSpPr>
        <p:spPr>
          <a:xfrm flipV="1">
            <a:off x="9310710" y="1142985"/>
            <a:ext cx="1142976" cy="2578071"/>
          </a:xfrm>
          <a:prstGeom prst="line">
            <a:avLst/>
          </a:prstGeom>
          <a:ln w="12700">
            <a:solidFill>
              <a:srgbClr val="C0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7962006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2133600" y="1295400"/>
            <a:ext cx="3581400" cy="1295400"/>
          </a:xfrm>
        </p:spPr>
        <p:txBody>
          <a:bodyPr/>
          <a:lstStyle/>
          <a:p>
            <a:r>
              <a:rPr lang="en-US" altLang="en-US" sz="7000"/>
              <a:t>Sir Isaac</a:t>
            </a:r>
          </a:p>
        </p:txBody>
      </p:sp>
      <p:sp>
        <p:nvSpPr>
          <p:cNvPr id="2051" name="Rectangle 3"/>
          <p:cNvSpPr>
            <a:spLocks noGrp="1" noChangeArrowheads="1"/>
          </p:cNvSpPr>
          <p:nvPr>
            <p:ph type="subTitle" idx="1"/>
          </p:nvPr>
        </p:nvSpPr>
        <p:spPr>
          <a:xfrm>
            <a:off x="1828800" y="5257800"/>
            <a:ext cx="8534400" cy="1371600"/>
          </a:xfrm>
        </p:spPr>
        <p:txBody>
          <a:bodyPr>
            <a:normAutofit lnSpcReduction="10000"/>
          </a:bodyPr>
          <a:lstStyle/>
          <a:p>
            <a:pPr>
              <a:lnSpc>
                <a:spcPct val="80000"/>
              </a:lnSpc>
            </a:pPr>
            <a:r>
              <a:rPr lang="en-US" altLang="en-US"/>
              <a:t>“Nature and Nature's laws lay hid in night</a:t>
            </a:r>
            <a:br>
              <a:rPr lang="en-US" altLang="en-US"/>
            </a:br>
            <a:r>
              <a:rPr lang="en-US" altLang="en-US"/>
              <a:t>God said ‘Let Newton be!’</a:t>
            </a:r>
            <a:br>
              <a:rPr lang="en-US" altLang="en-US"/>
            </a:br>
            <a:r>
              <a:rPr lang="en-US" altLang="en-US"/>
              <a:t>And all was light.”</a:t>
            </a:r>
          </a:p>
          <a:p>
            <a:pPr>
              <a:lnSpc>
                <a:spcPct val="80000"/>
              </a:lnSpc>
            </a:pPr>
            <a:r>
              <a:rPr lang="en-US" altLang="en-US"/>
              <a:t>- Alexander Pope</a:t>
            </a:r>
          </a:p>
        </p:txBody>
      </p:sp>
      <p:pic>
        <p:nvPicPr>
          <p:cNvPr id="2052" name="Picture 4" descr="Newton_17[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48400" y="304800"/>
            <a:ext cx="4000500" cy="4648200"/>
          </a:xfrm>
          <a:prstGeom prst="rect">
            <a:avLst/>
          </a:prstGeom>
          <a:noFill/>
          <a:extLst>
            <a:ext uri="{909E8E84-426E-40DD-AFC4-6F175D3DCCD1}">
              <a14:hiddenFill xmlns:a14="http://schemas.microsoft.com/office/drawing/2010/main">
                <a:solidFill>
                  <a:srgbClr val="FFFFFF"/>
                </a:solidFill>
              </a14:hiddenFill>
            </a:ext>
          </a:extLst>
        </p:spPr>
      </p:pic>
      <p:sp>
        <p:nvSpPr>
          <p:cNvPr id="2055" name="Rectangle 7"/>
          <p:cNvSpPr>
            <a:spLocks noChangeArrowheads="1"/>
          </p:cNvSpPr>
          <p:nvPr/>
        </p:nvSpPr>
        <p:spPr bwMode="auto">
          <a:xfrm>
            <a:off x="2133600" y="2438400"/>
            <a:ext cx="3581400" cy="1600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nchorCtr="1"/>
          <a:lstStyle>
            <a:lvl1pPr algn="ctr">
              <a:defRPr sz="5400">
                <a:solidFill>
                  <a:schemeClr val="tx2"/>
                </a:solidFill>
                <a:effectLst>
                  <a:outerShdw blurRad="38100" dist="38100" dir="2700000" algn="tl">
                    <a:srgbClr val="000000"/>
                  </a:outerShdw>
                </a:effectLst>
                <a:latin typeface="Tahoma" pitchFamily="34" charset="0"/>
              </a:defRPr>
            </a:lvl1pPr>
            <a:lvl2pPr algn="ctr">
              <a:defRPr sz="5400">
                <a:solidFill>
                  <a:schemeClr val="tx2"/>
                </a:solidFill>
                <a:effectLst>
                  <a:outerShdw blurRad="38100" dist="38100" dir="2700000" algn="tl">
                    <a:srgbClr val="000000"/>
                  </a:outerShdw>
                </a:effectLst>
                <a:latin typeface="Tahoma" pitchFamily="34" charset="0"/>
              </a:defRPr>
            </a:lvl2pPr>
            <a:lvl3pPr algn="ctr">
              <a:defRPr sz="5400">
                <a:solidFill>
                  <a:schemeClr val="tx2"/>
                </a:solidFill>
                <a:effectLst>
                  <a:outerShdw blurRad="38100" dist="38100" dir="2700000" algn="tl">
                    <a:srgbClr val="000000"/>
                  </a:outerShdw>
                </a:effectLst>
                <a:latin typeface="Tahoma" pitchFamily="34" charset="0"/>
              </a:defRPr>
            </a:lvl3pPr>
            <a:lvl4pPr algn="ctr">
              <a:defRPr sz="5400">
                <a:solidFill>
                  <a:schemeClr val="tx2"/>
                </a:solidFill>
                <a:effectLst>
                  <a:outerShdw blurRad="38100" dist="38100" dir="2700000" algn="tl">
                    <a:srgbClr val="000000"/>
                  </a:outerShdw>
                </a:effectLst>
                <a:latin typeface="Tahoma" pitchFamily="34" charset="0"/>
              </a:defRPr>
            </a:lvl4pPr>
            <a:lvl5pPr algn="ctr">
              <a:defRPr sz="5400">
                <a:solidFill>
                  <a:schemeClr val="tx2"/>
                </a:solidFill>
                <a:effectLst>
                  <a:outerShdw blurRad="38100" dist="38100" dir="2700000" algn="tl">
                    <a:srgbClr val="000000"/>
                  </a:outerShdw>
                </a:effectLst>
                <a:latin typeface="Tahoma" pitchFamily="34" charset="0"/>
              </a:defRPr>
            </a:lvl5pPr>
            <a:lvl6pPr marL="457200" algn="ctr" fontAlgn="base">
              <a:spcBef>
                <a:spcPct val="0"/>
              </a:spcBef>
              <a:spcAft>
                <a:spcPct val="0"/>
              </a:spcAft>
              <a:defRPr sz="5400">
                <a:solidFill>
                  <a:schemeClr val="tx2"/>
                </a:solidFill>
                <a:effectLst>
                  <a:outerShdw blurRad="38100" dist="38100" dir="2700000" algn="tl">
                    <a:srgbClr val="000000"/>
                  </a:outerShdw>
                </a:effectLst>
                <a:latin typeface="Tahoma" pitchFamily="34" charset="0"/>
              </a:defRPr>
            </a:lvl6pPr>
            <a:lvl7pPr marL="914400" algn="ctr" fontAlgn="base">
              <a:spcBef>
                <a:spcPct val="0"/>
              </a:spcBef>
              <a:spcAft>
                <a:spcPct val="0"/>
              </a:spcAft>
              <a:defRPr sz="5400">
                <a:solidFill>
                  <a:schemeClr val="tx2"/>
                </a:solidFill>
                <a:effectLst>
                  <a:outerShdw blurRad="38100" dist="38100" dir="2700000" algn="tl">
                    <a:srgbClr val="000000"/>
                  </a:outerShdw>
                </a:effectLst>
                <a:latin typeface="Tahoma" pitchFamily="34" charset="0"/>
              </a:defRPr>
            </a:lvl7pPr>
            <a:lvl8pPr marL="1371600" algn="ctr" fontAlgn="base">
              <a:spcBef>
                <a:spcPct val="0"/>
              </a:spcBef>
              <a:spcAft>
                <a:spcPct val="0"/>
              </a:spcAft>
              <a:defRPr sz="5400">
                <a:solidFill>
                  <a:schemeClr val="tx2"/>
                </a:solidFill>
                <a:effectLst>
                  <a:outerShdw blurRad="38100" dist="38100" dir="2700000" algn="tl">
                    <a:srgbClr val="000000"/>
                  </a:outerShdw>
                </a:effectLst>
                <a:latin typeface="Tahoma" pitchFamily="34" charset="0"/>
              </a:defRPr>
            </a:lvl8pPr>
            <a:lvl9pPr marL="1828800" algn="ctr" fontAlgn="base">
              <a:spcBef>
                <a:spcPct val="0"/>
              </a:spcBef>
              <a:spcAft>
                <a:spcPct val="0"/>
              </a:spcAft>
              <a:defRPr sz="5400">
                <a:solidFill>
                  <a:schemeClr val="tx2"/>
                </a:solidFill>
                <a:effectLst>
                  <a:outerShdw blurRad="38100" dist="38100" dir="2700000" algn="tl">
                    <a:srgbClr val="000000"/>
                  </a:outerShdw>
                </a:effectLst>
                <a:latin typeface="Tahoma" pitchFamily="34" charset="0"/>
              </a:defRPr>
            </a:lvl9pPr>
          </a:lstStyle>
          <a:p>
            <a:pPr eaLnBrk="1" hangingPunct="1"/>
            <a:r>
              <a:rPr lang="en-US" altLang="en-US" sz="7000" dirty="0"/>
              <a:t>Newton</a:t>
            </a:r>
          </a:p>
          <a:p>
            <a:pPr eaLnBrk="1" hangingPunct="1"/>
            <a:r>
              <a:rPr lang="en-US" altLang="en-US" sz="4000" dirty="0"/>
              <a:t>(1643-1727)</a:t>
            </a:r>
          </a:p>
        </p:txBody>
      </p:sp>
    </p:spTree>
    <p:custDataLst>
      <p:tags r:id="rId1"/>
    </p:custDataLst>
    <p:extLst>
      <p:ext uri="{BB962C8B-B14F-4D97-AF65-F5344CB8AC3E}">
        <p14:creationId xmlns:p14="http://schemas.microsoft.com/office/powerpoint/2010/main" val="1618487472"/>
      </p:ext>
    </p:extLst>
  </p:cSld>
  <p:clrMapOvr>
    <a:masterClrMapping/>
  </p:clrMapOvr>
  <p:transition spd="slow">
    <p:push dir="u"/>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52596" y="0"/>
            <a:ext cx="8229600" cy="1143000"/>
          </a:xfrm>
        </p:spPr>
        <p:txBody>
          <a:bodyPr/>
          <a:lstStyle/>
          <a:p>
            <a:r>
              <a:rPr lang="id-ID" dirty="0"/>
              <a:t>Torsi</a:t>
            </a:r>
          </a:p>
        </p:txBody>
      </p:sp>
      <p:sp>
        <p:nvSpPr>
          <p:cNvPr id="5" name="TextBox 4"/>
          <p:cNvSpPr txBox="1"/>
          <p:nvPr/>
        </p:nvSpPr>
        <p:spPr>
          <a:xfrm>
            <a:off x="2166910" y="1142985"/>
            <a:ext cx="8072494" cy="2062103"/>
          </a:xfrm>
          <a:prstGeom prst="rect">
            <a:avLst/>
          </a:prstGeom>
          <a:noFill/>
        </p:spPr>
        <p:txBody>
          <a:bodyPr wrap="square" rtlCol="0">
            <a:spAutoFit/>
          </a:bodyPr>
          <a:lstStyle/>
          <a:p>
            <a:r>
              <a:rPr lang="id-ID" sz="3200" dirty="0"/>
              <a:t>Torsi, </a:t>
            </a:r>
            <a:r>
              <a:rPr lang="id-ID" sz="3200" dirty="0">
                <a:latin typeface="Symbol" pitchFamily="18" charset="2"/>
              </a:rPr>
              <a:t>t</a:t>
            </a:r>
            <a:r>
              <a:rPr lang="id-ID" sz="3200" dirty="0"/>
              <a:t> adalah kecenderungan dari</a:t>
            </a:r>
          </a:p>
          <a:p>
            <a:r>
              <a:rPr lang="id-ID" sz="3200" dirty="0"/>
              <a:t>sebuah gaya untuk merotasikan</a:t>
            </a:r>
          </a:p>
          <a:p>
            <a:r>
              <a:rPr lang="id-ID" sz="3200" dirty="0"/>
              <a:t>sebuah benda terhadap sumbu</a:t>
            </a:r>
          </a:p>
          <a:p>
            <a:r>
              <a:rPr lang="id-ID" sz="3200" dirty="0"/>
              <a:t>tertentu</a:t>
            </a:r>
          </a:p>
        </p:txBody>
      </p:sp>
      <p:sp>
        <p:nvSpPr>
          <p:cNvPr id="6" name="TextBox 5"/>
          <p:cNvSpPr txBox="1"/>
          <p:nvPr/>
        </p:nvSpPr>
        <p:spPr>
          <a:xfrm>
            <a:off x="2309786" y="5286389"/>
            <a:ext cx="4286280" cy="1384995"/>
          </a:xfrm>
          <a:prstGeom prst="rect">
            <a:avLst/>
          </a:prstGeom>
          <a:noFill/>
        </p:spPr>
        <p:txBody>
          <a:bodyPr wrap="square" rtlCol="0">
            <a:spAutoFit/>
          </a:bodyPr>
          <a:lstStyle/>
          <a:p>
            <a:r>
              <a:rPr lang="id-ID" sz="2800" dirty="0">
                <a:latin typeface="Symbol" pitchFamily="18" charset="2"/>
              </a:rPr>
              <a:t>t </a:t>
            </a:r>
            <a:r>
              <a:rPr lang="id-ID" sz="2800" dirty="0"/>
              <a:t>adalah torsi</a:t>
            </a:r>
          </a:p>
          <a:p>
            <a:r>
              <a:rPr lang="id-ID" sz="2800" dirty="0"/>
              <a:t>– d adalah lengan gaya</a:t>
            </a:r>
          </a:p>
          <a:p>
            <a:r>
              <a:rPr lang="id-ID" sz="2800" dirty="0"/>
              <a:t>– F adalah gaya</a:t>
            </a:r>
          </a:p>
        </p:txBody>
      </p:sp>
      <p:pic>
        <p:nvPicPr>
          <p:cNvPr id="26627" name="Picture 3"/>
          <p:cNvPicPr>
            <a:picLocks noChangeAspect="1" noChangeArrowheads="1"/>
          </p:cNvPicPr>
          <p:nvPr/>
        </p:nvPicPr>
        <p:blipFill>
          <a:blip r:embed="rId2"/>
          <a:srcRect/>
          <a:stretch>
            <a:fillRect/>
          </a:stretch>
        </p:blipFill>
        <p:spPr bwMode="auto">
          <a:xfrm>
            <a:off x="3167042" y="3214687"/>
            <a:ext cx="5981700" cy="1781175"/>
          </a:xfrm>
          <a:prstGeom prst="rect">
            <a:avLst/>
          </a:prstGeom>
          <a:noFill/>
          <a:ln w="9525">
            <a:noFill/>
            <a:miter lim="800000"/>
            <a:headEnd/>
            <a:tailEnd/>
          </a:ln>
          <a:effectLst/>
        </p:spPr>
      </p:pic>
      <p:cxnSp>
        <p:nvCxnSpPr>
          <p:cNvPr id="9" name="Straight Connector 8"/>
          <p:cNvCxnSpPr/>
          <p:nvPr/>
        </p:nvCxnSpPr>
        <p:spPr>
          <a:xfrm>
            <a:off x="5310182" y="6500834"/>
            <a:ext cx="3643338"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rot="5400000" flipH="1" flipV="1">
            <a:off x="8061339" y="5607065"/>
            <a:ext cx="178595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flipV="1">
            <a:off x="2952728" y="4857760"/>
            <a:ext cx="3500462" cy="1000132"/>
          </a:xfrm>
          <a:prstGeom prst="line">
            <a:avLst/>
          </a:prstGeom>
          <a:ln w="28575"/>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3125727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a:t>Lengan Gaya</a:t>
            </a:r>
          </a:p>
        </p:txBody>
      </p:sp>
      <p:sp>
        <p:nvSpPr>
          <p:cNvPr id="3" name="Content Placeholder 2"/>
          <p:cNvSpPr>
            <a:spLocks noGrp="1"/>
          </p:cNvSpPr>
          <p:nvPr>
            <p:ph idx="1"/>
          </p:nvPr>
        </p:nvSpPr>
        <p:spPr>
          <a:xfrm>
            <a:off x="1981200" y="1600200"/>
            <a:ext cx="4900618" cy="4614882"/>
          </a:xfrm>
        </p:spPr>
        <p:txBody>
          <a:bodyPr/>
          <a:lstStyle/>
          <a:p>
            <a:r>
              <a:rPr lang="id-ID" dirty="0"/>
              <a:t>Lengan gaya, </a:t>
            </a:r>
            <a:r>
              <a:rPr lang="id-ID" dirty="0" smtClean="0"/>
              <a:t>d,adalah </a:t>
            </a:r>
            <a:r>
              <a:rPr lang="id-ID" dirty="0"/>
              <a:t>jarak </a:t>
            </a:r>
            <a:r>
              <a:rPr lang="id-ID" dirty="0" smtClean="0"/>
              <a:t>terdekat </a:t>
            </a:r>
            <a:r>
              <a:rPr lang="id-ID" i="1" dirty="0" smtClean="0"/>
              <a:t>(tegak </a:t>
            </a:r>
            <a:r>
              <a:rPr lang="id-ID" i="1" dirty="0"/>
              <a:t>lurus) </a:t>
            </a:r>
            <a:r>
              <a:rPr lang="id-ID" i="1" dirty="0" smtClean="0"/>
              <a:t>dari </a:t>
            </a:r>
            <a:r>
              <a:rPr lang="id-ID" dirty="0" smtClean="0"/>
              <a:t>sumbu </a:t>
            </a:r>
            <a:r>
              <a:rPr lang="id-ID" dirty="0"/>
              <a:t>rotasi ke </a:t>
            </a:r>
            <a:r>
              <a:rPr lang="id-ID" dirty="0" smtClean="0"/>
              <a:t>garis searah perpanjangangaya</a:t>
            </a:r>
            <a:endParaRPr lang="id-ID" dirty="0"/>
          </a:p>
          <a:p>
            <a:pPr>
              <a:buNone/>
            </a:pPr>
            <a:r>
              <a:rPr lang="id-ID" dirty="0"/>
              <a:t>– d = L sin </a:t>
            </a:r>
            <a:r>
              <a:rPr lang="id-ID" dirty="0">
                <a:latin typeface="Symbol" pitchFamily="18" charset="2"/>
              </a:rPr>
              <a:t>f</a:t>
            </a:r>
            <a:endParaRPr lang="id-ID" dirty="0"/>
          </a:p>
        </p:txBody>
      </p:sp>
      <p:pic>
        <p:nvPicPr>
          <p:cNvPr id="27650" name="Picture 2"/>
          <p:cNvPicPr>
            <a:picLocks noChangeAspect="1" noChangeArrowheads="1"/>
          </p:cNvPicPr>
          <p:nvPr/>
        </p:nvPicPr>
        <p:blipFill>
          <a:blip r:embed="rId2"/>
          <a:srcRect/>
          <a:stretch>
            <a:fillRect/>
          </a:stretch>
        </p:blipFill>
        <p:spPr bwMode="auto">
          <a:xfrm>
            <a:off x="6453191" y="2143116"/>
            <a:ext cx="4025299" cy="3714776"/>
          </a:xfrm>
          <a:prstGeom prst="rect">
            <a:avLst/>
          </a:prstGeom>
          <a:noFill/>
          <a:ln w="9525">
            <a:noFill/>
            <a:miter lim="800000"/>
            <a:headEnd/>
            <a:tailEnd/>
          </a:ln>
          <a:effectLst/>
        </p:spPr>
      </p:pic>
    </p:spTree>
    <p:extLst>
      <p:ext uri="{BB962C8B-B14F-4D97-AF65-F5344CB8AC3E}">
        <p14:creationId xmlns:p14="http://schemas.microsoft.com/office/powerpoint/2010/main" val="270463146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81158" y="-214338"/>
            <a:ext cx="4257676" cy="1143000"/>
          </a:xfrm>
        </p:spPr>
        <p:txBody>
          <a:bodyPr/>
          <a:lstStyle/>
          <a:p>
            <a:r>
              <a:rPr lang="id-ID" dirty="0"/>
              <a:t>Arah Torsi</a:t>
            </a:r>
          </a:p>
        </p:txBody>
      </p:sp>
      <p:sp>
        <p:nvSpPr>
          <p:cNvPr id="3" name="Content Placeholder 2"/>
          <p:cNvSpPr>
            <a:spLocks noGrp="1"/>
          </p:cNvSpPr>
          <p:nvPr>
            <p:ph idx="1"/>
          </p:nvPr>
        </p:nvSpPr>
        <p:spPr>
          <a:xfrm>
            <a:off x="1881158" y="857232"/>
            <a:ext cx="4500594" cy="5143536"/>
          </a:xfrm>
        </p:spPr>
        <p:txBody>
          <a:bodyPr>
            <a:normAutofit/>
          </a:bodyPr>
          <a:lstStyle/>
          <a:p>
            <a:r>
              <a:rPr lang="id-ID" dirty="0"/>
              <a:t>Torsi adalah besaran vektor</a:t>
            </a:r>
          </a:p>
          <a:p>
            <a:pPr>
              <a:buNone/>
            </a:pPr>
            <a:r>
              <a:rPr lang="id-ID" dirty="0"/>
              <a:t>– Arahnya adalah </a:t>
            </a:r>
            <a:r>
              <a:rPr lang="id-ID" dirty="0" smtClean="0"/>
              <a:t>tegaklurus terhadap </a:t>
            </a:r>
            <a:r>
              <a:rPr lang="id-ID" dirty="0"/>
              <a:t>bidang </a:t>
            </a:r>
            <a:r>
              <a:rPr lang="id-ID" dirty="0" smtClean="0"/>
              <a:t>yang memuat </a:t>
            </a:r>
            <a:r>
              <a:rPr lang="id-ID" dirty="0"/>
              <a:t>lengan dan gaya</a:t>
            </a:r>
          </a:p>
          <a:p>
            <a:pPr>
              <a:buNone/>
            </a:pPr>
            <a:r>
              <a:rPr lang="id-ID" dirty="0"/>
              <a:t>– Arah dan tanda:</a:t>
            </a:r>
          </a:p>
          <a:p>
            <a:r>
              <a:rPr lang="id-ID" dirty="0" smtClean="0"/>
              <a:t>Jika </a:t>
            </a:r>
            <a:r>
              <a:rPr lang="id-ID" dirty="0"/>
              <a:t>gaya cenderung </a:t>
            </a:r>
            <a:r>
              <a:rPr lang="id-ID" dirty="0" smtClean="0"/>
              <a:t>memutar berlawanan </a:t>
            </a:r>
            <a:r>
              <a:rPr lang="id-ID" dirty="0"/>
              <a:t>jarum jam, </a:t>
            </a:r>
            <a:r>
              <a:rPr lang="id-ID" dirty="0" smtClean="0"/>
              <a:t>torsi bertanda </a:t>
            </a:r>
            <a:r>
              <a:rPr lang="id-ID" dirty="0"/>
              <a:t>positif</a:t>
            </a:r>
          </a:p>
          <a:p>
            <a:r>
              <a:rPr lang="id-ID" dirty="0"/>
              <a:t>Jika gaya cenderung </a:t>
            </a:r>
            <a:r>
              <a:rPr lang="id-ID" dirty="0" smtClean="0"/>
              <a:t>memutar searah </a:t>
            </a:r>
            <a:r>
              <a:rPr lang="id-ID" dirty="0"/>
              <a:t>jarum jam, </a:t>
            </a:r>
            <a:r>
              <a:rPr lang="id-ID" dirty="0" smtClean="0"/>
              <a:t>torsi bertanda </a:t>
            </a:r>
            <a:r>
              <a:rPr lang="id-ID" dirty="0"/>
              <a:t>negatif</a:t>
            </a:r>
          </a:p>
        </p:txBody>
      </p:sp>
      <p:pic>
        <p:nvPicPr>
          <p:cNvPr id="28674" name="Picture 2"/>
          <p:cNvPicPr>
            <a:picLocks noChangeAspect="1" noChangeArrowheads="1"/>
          </p:cNvPicPr>
          <p:nvPr/>
        </p:nvPicPr>
        <p:blipFill>
          <a:blip r:embed="rId2"/>
          <a:srcRect/>
          <a:stretch>
            <a:fillRect/>
          </a:stretch>
        </p:blipFill>
        <p:spPr bwMode="auto">
          <a:xfrm>
            <a:off x="6453191" y="428604"/>
            <a:ext cx="4267853" cy="3786214"/>
          </a:xfrm>
          <a:prstGeom prst="rect">
            <a:avLst/>
          </a:prstGeom>
          <a:noFill/>
          <a:ln w="9525">
            <a:noFill/>
            <a:miter lim="800000"/>
            <a:headEnd/>
            <a:tailEnd/>
          </a:ln>
          <a:effectLst/>
        </p:spPr>
      </p:pic>
      <p:pic>
        <p:nvPicPr>
          <p:cNvPr id="28675" name="Picture 3"/>
          <p:cNvPicPr>
            <a:picLocks noChangeAspect="1" noChangeArrowheads="1"/>
          </p:cNvPicPr>
          <p:nvPr/>
        </p:nvPicPr>
        <p:blipFill>
          <a:blip r:embed="rId3"/>
          <a:srcRect/>
          <a:stretch>
            <a:fillRect/>
          </a:stretch>
        </p:blipFill>
        <p:spPr bwMode="auto">
          <a:xfrm>
            <a:off x="5709072" y="5500678"/>
            <a:ext cx="4958929" cy="1357322"/>
          </a:xfrm>
          <a:prstGeom prst="rect">
            <a:avLst/>
          </a:prstGeom>
          <a:noFill/>
          <a:ln w="9525">
            <a:noFill/>
            <a:miter lim="800000"/>
            <a:headEnd/>
            <a:tailEnd/>
          </a:ln>
          <a:effectLst/>
        </p:spPr>
      </p:pic>
    </p:spTree>
    <p:extLst>
      <p:ext uri="{BB962C8B-B14F-4D97-AF65-F5344CB8AC3E}">
        <p14:creationId xmlns:p14="http://schemas.microsoft.com/office/powerpoint/2010/main" val="395721250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dirty="0" smtClean="0"/>
              <a:t>Bagaimana </a:t>
            </a:r>
            <a:r>
              <a:rPr lang="id-ID" dirty="0"/>
              <a:t>jika dua atau lebih gaya yang</a:t>
            </a:r>
            <a:br>
              <a:rPr lang="id-ID" dirty="0"/>
            </a:br>
            <a:r>
              <a:rPr lang="id-ID" dirty="0"/>
              <a:t>berbeda bekerja pada lengan-lengan gaya?</a:t>
            </a:r>
          </a:p>
        </p:txBody>
      </p:sp>
      <p:pic>
        <p:nvPicPr>
          <p:cNvPr id="29698" name="Picture 2"/>
          <p:cNvPicPr>
            <a:picLocks noChangeAspect="1" noChangeArrowheads="1"/>
          </p:cNvPicPr>
          <p:nvPr/>
        </p:nvPicPr>
        <p:blipFill>
          <a:blip r:embed="rId2"/>
          <a:srcRect/>
          <a:stretch>
            <a:fillRect/>
          </a:stretch>
        </p:blipFill>
        <p:spPr bwMode="auto">
          <a:xfrm>
            <a:off x="2309786" y="2143116"/>
            <a:ext cx="7769123" cy="3357586"/>
          </a:xfrm>
          <a:prstGeom prst="rect">
            <a:avLst/>
          </a:prstGeom>
          <a:noFill/>
          <a:ln w="9525">
            <a:noFill/>
            <a:miter lim="800000"/>
            <a:headEnd/>
            <a:tailEnd/>
          </a:ln>
          <a:effectLst/>
        </p:spPr>
      </p:pic>
    </p:spTree>
    <p:extLst>
      <p:ext uri="{BB962C8B-B14F-4D97-AF65-F5344CB8AC3E}">
        <p14:creationId xmlns:p14="http://schemas.microsoft.com/office/powerpoint/2010/main" val="383893604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Grp="1" noRot="1" noChangeArrowheads="1"/>
          </p:cNvSpPr>
          <p:nvPr>
            <p:ph type="title"/>
          </p:nvPr>
        </p:nvSpPr>
        <p:spPr/>
        <p:txBody>
          <a:bodyPr/>
          <a:lstStyle/>
          <a:p>
            <a:r>
              <a:rPr lang="en-US" altLang="en-US" dirty="0"/>
              <a:t>Apples and </a:t>
            </a:r>
            <a:r>
              <a:rPr lang="en-US" altLang="en-US" dirty="0" smtClean="0"/>
              <a:t>Stuff (?)</a:t>
            </a:r>
            <a:endParaRPr lang="en-US" altLang="en-US" dirty="0"/>
          </a:p>
        </p:txBody>
      </p:sp>
      <p:sp>
        <p:nvSpPr>
          <p:cNvPr id="123907" name="Rectangle 3"/>
          <p:cNvSpPr>
            <a:spLocks noGrp="1" noRot="1" noChangeArrowheads="1"/>
          </p:cNvSpPr>
          <p:nvPr>
            <p:ph type="body" sz="half" idx="1"/>
          </p:nvPr>
        </p:nvSpPr>
        <p:spPr/>
        <p:txBody>
          <a:bodyPr>
            <a:normAutofit/>
          </a:bodyPr>
          <a:lstStyle/>
          <a:p>
            <a:pPr>
              <a:lnSpc>
                <a:spcPct val="90000"/>
              </a:lnSpc>
            </a:pPr>
            <a:r>
              <a:rPr lang="en-US" altLang="en-US" dirty="0"/>
              <a:t>Formulated Newton’s Laws</a:t>
            </a:r>
          </a:p>
        </p:txBody>
      </p:sp>
      <p:pic>
        <p:nvPicPr>
          <p:cNvPr id="123908" name="Picture 4" descr="Newton_27[1]"/>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6611938" y="1779588"/>
            <a:ext cx="3314700" cy="4140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ustDataLst>
      <p:tags r:id="rId1"/>
    </p:custDataLst>
    <p:extLst>
      <p:ext uri="{BB962C8B-B14F-4D97-AF65-F5344CB8AC3E}">
        <p14:creationId xmlns:p14="http://schemas.microsoft.com/office/powerpoint/2010/main" val="1399898163"/>
      </p:ext>
    </p:extLst>
  </p:cSld>
  <p:clrMapOvr>
    <a:masterClrMapping/>
  </p:clrMapOvr>
  <p:transition spd="slow">
    <p:push di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Newton’s Law</a:t>
            </a:r>
            <a:endParaRPr lang="en-GB" dirty="0"/>
          </a:p>
        </p:txBody>
      </p:sp>
      <p:sp>
        <p:nvSpPr>
          <p:cNvPr id="8" name="Content Placeholder 7"/>
          <p:cNvSpPr>
            <a:spLocks noGrp="1"/>
          </p:cNvSpPr>
          <p:nvPr>
            <p:ph idx="1"/>
          </p:nvPr>
        </p:nvSpPr>
        <p:spPr/>
        <p:txBody>
          <a:bodyPr/>
          <a:lstStyle/>
          <a:p>
            <a:r>
              <a:rPr lang="en-US" altLang="en-US" dirty="0"/>
              <a:t>A moving object moves in a straight line with constant speed unless a force acts on </a:t>
            </a:r>
            <a:r>
              <a:rPr lang="en-US" altLang="en-US" dirty="0" smtClean="0"/>
              <a:t>it</a:t>
            </a:r>
          </a:p>
          <a:p>
            <a:r>
              <a:rPr lang="en-US" altLang="en-US" dirty="0"/>
              <a:t>If the same force is applied to an object with greater mass, the object accelerates at a slower rate because mass adds </a:t>
            </a:r>
            <a:r>
              <a:rPr lang="en-US" altLang="en-US" dirty="0" smtClean="0"/>
              <a:t>inertia</a:t>
            </a:r>
          </a:p>
          <a:p>
            <a:r>
              <a:rPr lang="en-US" altLang="en-US" dirty="0"/>
              <a:t>For every action there is an equal and opposite reaction</a:t>
            </a:r>
            <a:endParaRPr lang="en-GB" dirty="0"/>
          </a:p>
        </p:txBody>
      </p:sp>
    </p:spTree>
    <p:extLst>
      <p:ext uri="{BB962C8B-B14F-4D97-AF65-F5344CB8AC3E}">
        <p14:creationId xmlns:p14="http://schemas.microsoft.com/office/powerpoint/2010/main" val="4011601386"/>
      </p:ext>
    </p:extLst>
  </p:cSld>
  <p:clrMapOvr>
    <a:masterClrMapping/>
  </p:clrMapOvr>
  <p:transition spd="slow">
    <p:push di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 Diagonal Corner Rectangle 4"/>
          <p:cNvSpPr>
            <a:spLocks noChangeArrowheads="1"/>
          </p:cNvSpPr>
          <p:nvPr/>
        </p:nvSpPr>
        <p:spPr bwMode="auto">
          <a:xfrm flipH="1">
            <a:off x="1905000" y="2057400"/>
            <a:ext cx="8382000" cy="4533900"/>
          </a:xfrm>
          <a:custGeom>
            <a:avLst/>
            <a:gdLst>
              <a:gd name="T0" fmla="*/ 8382000 w 8215312"/>
              <a:gd name="T1" fmla="*/ 2266950 h 6286500"/>
              <a:gd name="T2" fmla="*/ 4191000 w 8215312"/>
              <a:gd name="T3" fmla="*/ 4533900 h 6286500"/>
              <a:gd name="T4" fmla="*/ 0 w 8215312"/>
              <a:gd name="T5" fmla="*/ 2266950 h 6286500"/>
              <a:gd name="T6" fmla="*/ 4191000 w 8215312"/>
              <a:gd name="T7" fmla="*/ 0 h 6286500"/>
              <a:gd name="T8" fmla="*/ 0 60000 65536"/>
              <a:gd name="T9" fmla="*/ 5898240 60000 65536"/>
              <a:gd name="T10" fmla="*/ 11796480 60000 65536"/>
              <a:gd name="T11" fmla="*/ 17694720 60000 65536"/>
              <a:gd name="T12" fmla="*/ 306882 w 8215312"/>
              <a:gd name="T13" fmla="*/ 306882 h 6286500"/>
              <a:gd name="T14" fmla="*/ 7908428 w 8215312"/>
              <a:gd name="T15" fmla="*/ 5979617 h 6286500"/>
            </a:gdLst>
            <a:ahLst/>
            <a:cxnLst>
              <a:cxn ang="T8">
                <a:pos x="T0" y="T1"/>
              </a:cxn>
              <a:cxn ang="T9">
                <a:pos x="T2" y="T3"/>
              </a:cxn>
              <a:cxn ang="T10">
                <a:pos x="T4" y="T5"/>
              </a:cxn>
              <a:cxn ang="T11">
                <a:pos x="T6" y="T7"/>
              </a:cxn>
            </a:cxnLst>
            <a:rect l="T12" t="T13" r="T14" b="T15"/>
            <a:pathLst>
              <a:path w="8215312" h="6286500">
                <a:moveTo>
                  <a:pt x="1047771" y="0"/>
                </a:moveTo>
                <a:lnTo>
                  <a:pt x="8215312" y="0"/>
                </a:lnTo>
                <a:lnTo>
                  <a:pt x="8215312" y="5238729"/>
                </a:lnTo>
                <a:cubicBezTo>
                  <a:pt x="8215312" y="5817396"/>
                  <a:pt x="7746208" y="6286500"/>
                  <a:pt x="7167541" y="6286500"/>
                </a:cubicBezTo>
                <a:cubicBezTo>
                  <a:pt x="7167540" y="6286500"/>
                  <a:pt x="7167540" y="6286499"/>
                  <a:pt x="7167540" y="6286499"/>
                </a:cubicBezTo>
                <a:lnTo>
                  <a:pt x="0" y="6286500"/>
                </a:lnTo>
                <a:lnTo>
                  <a:pt x="0" y="1047771"/>
                </a:lnTo>
                <a:cubicBezTo>
                  <a:pt x="0" y="469103"/>
                  <a:pt x="469103" y="0"/>
                  <a:pt x="1047771" y="1"/>
                </a:cubicBezTo>
                <a:cubicBezTo>
                  <a:pt x="1047771" y="1"/>
                  <a:pt x="1047772" y="1"/>
                  <a:pt x="1047772" y="1"/>
                </a:cubicBezTo>
                <a:close/>
              </a:path>
            </a:pathLst>
          </a:custGeom>
          <a:solidFill>
            <a:schemeClr val="bg1">
              <a:alpha val="39999"/>
            </a:schemeClr>
          </a:solidFill>
          <a:ln w="25400" algn="ctr">
            <a:solidFill>
              <a:schemeClr val="tx1"/>
            </a:solidFill>
            <a:miter lim="800000"/>
            <a:headEnd/>
            <a:tailEnd/>
          </a:ln>
        </p:spPr>
        <p:txBody>
          <a:bodyPr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3500" b="1">
                <a:latin typeface="Tw Cen MT" panose="020B0602020104020603" pitchFamily="34" charset="0"/>
                <a:cs typeface="Arial" panose="020B0604020202020204" pitchFamily="34" charset="0"/>
              </a:rPr>
              <a:t>“Benda tegar dikatakan berada dalam kesetimbangan statik jika jumlah gaya yang bekerja pada benda itu sama dengan nol dan jumlah torsi terhadap sembarang titik pada benda tegar itu sama dengan nol.”</a:t>
            </a:r>
          </a:p>
        </p:txBody>
      </p:sp>
      <p:sp>
        <p:nvSpPr>
          <p:cNvPr id="4103" name="Rectangle 7"/>
          <p:cNvSpPr>
            <a:spLocks noChangeArrowheads="1"/>
          </p:cNvSpPr>
          <p:nvPr/>
        </p:nvSpPr>
        <p:spPr bwMode="auto">
          <a:xfrm>
            <a:off x="1905000" y="304800"/>
            <a:ext cx="8382000" cy="1371600"/>
          </a:xfrm>
          <a:prstGeom prst="rect">
            <a:avLst/>
          </a:prstGeom>
          <a:solidFill>
            <a:schemeClr val="bg1">
              <a:alpha val="39999"/>
            </a:schemeClr>
          </a:solidFill>
          <a:ln w="25400">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3600">
                <a:latin typeface="Showcard Gothic" panose="04020904020102020604" pitchFamily="82" charset="0"/>
              </a:rPr>
              <a:t>KESETIMBANGAN BENDA TEGAR</a:t>
            </a:r>
          </a:p>
        </p:txBody>
      </p:sp>
    </p:spTree>
    <p:extLst>
      <p:ext uri="{BB962C8B-B14F-4D97-AF65-F5344CB8AC3E}">
        <p14:creationId xmlns:p14="http://schemas.microsoft.com/office/powerpoint/2010/main" val="673262068"/>
      </p:ext>
    </p:extLst>
  </p:cSld>
  <p:clrMapOvr>
    <a:masterClrMapping/>
  </p:clrMapOvr>
  <p:transition>
    <p:diamon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4103"/>
                                        </p:tgtEl>
                                        <p:attrNameLst>
                                          <p:attrName>style.visibility</p:attrName>
                                        </p:attrNameLst>
                                      </p:cBhvr>
                                      <p:to>
                                        <p:strVal val="visible"/>
                                      </p:to>
                                    </p:set>
                                    <p:anim calcmode="lin" valueType="num">
                                      <p:cBhvr>
                                        <p:cTn id="7" dur="1000" fill="hold"/>
                                        <p:tgtEl>
                                          <p:spTgt spid="4103"/>
                                        </p:tgtEl>
                                        <p:attrNameLst>
                                          <p:attrName>ppt_x</p:attrName>
                                        </p:attrNameLst>
                                      </p:cBhvr>
                                      <p:tavLst>
                                        <p:tav tm="0">
                                          <p:val>
                                            <p:strVal val="#ppt_x"/>
                                          </p:val>
                                        </p:tav>
                                        <p:tav tm="50000">
                                          <p:val>
                                            <p:strVal val="#ppt_x+.1"/>
                                          </p:val>
                                        </p:tav>
                                        <p:tav tm="100000">
                                          <p:val>
                                            <p:strVal val="#ppt_x"/>
                                          </p:val>
                                        </p:tav>
                                      </p:tavLst>
                                    </p:anim>
                                    <p:anim calcmode="lin" valueType="num">
                                      <p:cBhvr>
                                        <p:cTn id="8" dur="1000" fill="hold"/>
                                        <p:tgtEl>
                                          <p:spTgt spid="4103"/>
                                        </p:tgtEl>
                                        <p:attrNameLst>
                                          <p:attrName>ppt_y</p:attrName>
                                        </p:attrNameLst>
                                      </p:cBhvr>
                                      <p:tavLst>
                                        <p:tav tm="0">
                                          <p:val>
                                            <p:strVal val="#ppt_y"/>
                                          </p:val>
                                        </p:tav>
                                        <p:tav tm="100000">
                                          <p:val>
                                            <p:strVal val="#ppt_y"/>
                                          </p:val>
                                        </p:tav>
                                      </p:tavLst>
                                    </p:anim>
                                    <p:anim calcmode="lin" valueType="num">
                                      <p:cBhvr>
                                        <p:cTn id="9" dur="1000" fill="hold"/>
                                        <p:tgtEl>
                                          <p:spTgt spid="4103"/>
                                        </p:tgtEl>
                                        <p:attrNameLst>
                                          <p:attrName>ppt_h</p:attrName>
                                        </p:attrNameLst>
                                      </p:cBhvr>
                                      <p:tavLst>
                                        <p:tav tm="0">
                                          <p:val>
                                            <p:strVal val="#ppt_h/10"/>
                                          </p:val>
                                        </p:tav>
                                        <p:tav tm="50000">
                                          <p:val>
                                            <p:strVal val="#ppt_h+.01"/>
                                          </p:val>
                                        </p:tav>
                                        <p:tav tm="100000">
                                          <p:val>
                                            <p:strVal val="#ppt_h"/>
                                          </p:val>
                                        </p:tav>
                                      </p:tavLst>
                                    </p:anim>
                                    <p:anim calcmode="lin" valueType="num">
                                      <p:cBhvr>
                                        <p:cTn id="10" dur="1000" fill="hold"/>
                                        <p:tgtEl>
                                          <p:spTgt spid="4103"/>
                                        </p:tgtEl>
                                        <p:attrNameLst>
                                          <p:attrName>ppt_w</p:attrName>
                                        </p:attrNameLst>
                                      </p:cBhvr>
                                      <p:tavLst>
                                        <p:tav tm="0">
                                          <p:val>
                                            <p:strVal val="#ppt_w/10"/>
                                          </p:val>
                                        </p:tav>
                                        <p:tav tm="50000">
                                          <p:val>
                                            <p:strVal val="#ppt_w+.01"/>
                                          </p:val>
                                        </p:tav>
                                        <p:tav tm="100000">
                                          <p:val>
                                            <p:strVal val="#ppt_w"/>
                                          </p:val>
                                        </p:tav>
                                      </p:tavLst>
                                    </p:anim>
                                    <p:animEffect transition="in" filter="fade">
                                      <p:cBhvr>
                                        <p:cTn id="11" dur="1000" tmFilter="0,0; .5, 1; 1, 1"/>
                                        <p:tgtEl>
                                          <p:spTgt spid="4103"/>
                                        </p:tgtEl>
                                      </p:cBhvr>
                                    </p:animEffect>
                                  </p:childTnLst>
                                </p:cTn>
                              </p:par>
                              <p:par>
                                <p:cTn id="12" presetID="39" presetClass="entr" presetSubtype="0" accel="100000" fill="hold" grpId="0" nodeType="withEffect">
                                  <p:stCondLst>
                                    <p:cond delay="500"/>
                                  </p:stCondLst>
                                  <p:childTnLst>
                                    <p:set>
                                      <p:cBhvr>
                                        <p:cTn id="13" dur="1" fill="hold">
                                          <p:stCondLst>
                                            <p:cond delay="0"/>
                                          </p:stCondLst>
                                        </p:cTn>
                                        <p:tgtEl>
                                          <p:spTgt spid="5"/>
                                        </p:tgtEl>
                                        <p:attrNameLst>
                                          <p:attrName>style.visibility</p:attrName>
                                        </p:attrNameLst>
                                      </p:cBhvr>
                                      <p:to>
                                        <p:strVal val="visible"/>
                                      </p:to>
                                    </p:set>
                                    <p:anim calcmode="lin" valueType="num">
                                      <p:cBhvr>
                                        <p:cTn id="14" dur="1000" fill="hold"/>
                                        <p:tgtEl>
                                          <p:spTgt spid="5"/>
                                        </p:tgtEl>
                                        <p:attrNameLst>
                                          <p:attrName>ppt_h</p:attrName>
                                        </p:attrNameLst>
                                      </p:cBhvr>
                                      <p:tavLst>
                                        <p:tav tm="0">
                                          <p:val>
                                            <p:strVal val="#ppt_h/20"/>
                                          </p:val>
                                        </p:tav>
                                        <p:tav tm="50000">
                                          <p:val>
                                            <p:strVal val="#ppt_h/20"/>
                                          </p:val>
                                        </p:tav>
                                        <p:tav tm="100000">
                                          <p:val>
                                            <p:strVal val="#ppt_h"/>
                                          </p:val>
                                        </p:tav>
                                      </p:tavLst>
                                    </p:anim>
                                    <p:anim calcmode="lin" valueType="num">
                                      <p:cBhvr>
                                        <p:cTn id="15" dur="1000" fill="hold"/>
                                        <p:tgtEl>
                                          <p:spTgt spid="5"/>
                                        </p:tgtEl>
                                        <p:attrNameLst>
                                          <p:attrName>ppt_w</p:attrName>
                                        </p:attrNameLst>
                                      </p:cBhvr>
                                      <p:tavLst>
                                        <p:tav tm="0">
                                          <p:val>
                                            <p:strVal val="#ppt_w+.3"/>
                                          </p:val>
                                        </p:tav>
                                        <p:tav tm="50000">
                                          <p:val>
                                            <p:strVal val="#ppt_w+.3"/>
                                          </p:val>
                                        </p:tav>
                                        <p:tav tm="100000">
                                          <p:val>
                                            <p:strVal val="#ppt_w"/>
                                          </p:val>
                                        </p:tav>
                                      </p:tavLst>
                                    </p:anim>
                                    <p:anim calcmode="lin" valueType="num">
                                      <p:cBhvr>
                                        <p:cTn id="16" dur="1000" fill="hold"/>
                                        <p:tgtEl>
                                          <p:spTgt spid="5"/>
                                        </p:tgtEl>
                                        <p:attrNameLst>
                                          <p:attrName>ppt_x</p:attrName>
                                        </p:attrNameLst>
                                      </p:cBhvr>
                                      <p:tavLst>
                                        <p:tav tm="0">
                                          <p:val>
                                            <p:strVal val="#ppt_x-.3"/>
                                          </p:val>
                                        </p:tav>
                                        <p:tav tm="50000">
                                          <p:val>
                                            <p:strVal val="#ppt_x"/>
                                          </p:val>
                                        </p:tav>
                                        <p:tav tm="100000">
                                          <p:val>
                                            <p:strVal val="#ppt_x"/>
                                          </p:val>
                                        </p:tav>
                                      </p:tavLst>
                                    </p:anim>
                                    <p:anim calcmode="lin" valueType="num">
                                      <p:cBhvr>
                                        <p:cTn id="17" dur="1000" fill="hold"/>
                                        <p:tgtEl>
                                          <p:spTgt spid="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4103"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 Diagonal Corner Rectangle 4"/>
          <p:cNvSpPr>
            <a:spLocks noChangeArrowheads="1"/>
          </p:cNvSpPr>
          <p:nvPr/>
        </p:nvSpPr>
        <p:spPr bwMode="auto">
          <a:xfrm flipH="1">
            <a:off x="1905000" y="381000"/>
            <a:ext cx="8382000" cy="6210300"/>
          </a:xfrm>
          <a:custGeom>
            <a:avLst/>
            <a:gdLst>
              <a:gd name="T0" fmla="*/ 8382000 w 8215312"/>
              <a:gd name="T1" fmla="*/ 3105150 h 6286500"/>
              <a:gd name="T2" fmla="*/ 4191000 w 8215312"/>
              <a:gd name="T3" fmla="*/ 6210300 h 6286500"/>
              <a:gd name="T4" fmla="*/ 0 w 8215312"/>
              <a:gd name="T5" fmla="*/ 3105150 h 6286500"/>
              <a:gd name="T6" fmla="*/ 4191000 w 8215312"/>
              <a:gd name="T7" fmla="*/ 0 h 6286500"/>
              <a:gd name="T8" fmla="*/ 0 60000 65536"/>
              <a:gd name="T9" fmla="*/ 5898240 60000 65536"/>
              <a:gd name="T10" fmla="*/ 11796480 60000 65536"/>
              <a:gd name="T11" fmla="*/ 17694720 60000 65536"/>
              <a:gd name="T12" fmla="*/ 306882 w 8215312"/>
              <a:gd name="T13" fmla="*/ 306882 h 6286500"/>
              <a:gd name="T14" fmla="*/ 7908428 w 8215312"/>
              <a:gd name="T15" fmla="*/ 5979616 h 6286500"/>
            </a:gdLst>
            <a:ahLst/>
            <a:cxnLst>
              <a:cxn ang="T8">
                <a:pos x="T0" y="T1"/>
              </a:cxn>
              <a:cxn ang="T9">
                <a:pos x="T2" y="T3"/>
              </a:cxn>
              <a:cxn ang="T10">
                <a:pos x="T4" y="T5"/>
              </a:cxn>
              <a:cxn ang="T11">
                <a:pos x="T6" y="T7"/>
              </a:cxn>
            </a:cxnLst>
            <a:rect l="T12" t="T13" r="T14" b="T15"/>
            <a:pathLst>
              <a:path w="8215312" h="6286500">
                <a:moveTo>
                  <a:pt x="1047771" y="0"/>
                </a:moveTo>
                <a:lnTo>
                  <a:pt x="8215312" y="0"/>
                </a:lnTo>
                <a:lnTo>
                  <a:pt x="8215312" y="5238729"/>
                </a:lnTo>
                <a:cubicBezTo>
                  <a:pt x="8215312" y="5817396"/>
                  <a:pt x="7746208" y="6286500"/>
                  <a:pt x="7167541" y="6286500"/>
                </a:cubicBezTo>
                <a:cubicBezTo>
                  <a:pt x="7167540" y="6286500"/>
                  <a:pt x="7167540" y="6286499"/>
                  <a:pt x="7167540" y="6286499"/>
                </a:cubicBezTo>
                <a:lnTo>
                  <a:pt x="0" y="6286500"/>
                </a:lnTo>
                <a:lnTo>
                  <a:pt x="0" y="1047771"/>
                </a:lnTo>
                <a:cubicBezTo>
                  <a:pt x="0" y="469103"/>
                  <a:pt x="469103" y="0"/>
                  <a:pt x="1047771" y="1"/>
                </a:cubicBezTo>
                <a:cubicBezTo>
                  <a:pt x="1047771" y="1"/>
                  <a:pt x="1047772" y="1"/>
                  <a:pt x="1047772" y="1"/>
                </a:cubicBezTo>
                <a:close/>
              </a:path>
            </a:pathLst>
          </a:custGeom>
          <a:solidFill>
            <a:schemeClr val="bg1">
              <a:alpha val="39999"/>
            </a:schemeClr>
          </a:solidFill>
          <a:ln w="25400" algn="ctr">
            <a:solidFill>
              <a:schemeClr val="tx1"/>
            </a:solidFill>
            <a:miter lim="800000"/>
            <a:headEnd/>
            <a:tailEnd/>
          </a:ln>
        </p:spPr>
        <p:txBody>
          <a:bodyPr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sv-SE" altLang="en-US" sz="3200" b="1">
                <a:latin typeface="Tw Cen MT" panose="020B0602020104020603" pitchFamily="34" charset="0"/>
              </a:rPr>
              <a:t>Benda tegar yaitu benda yang jika dikenai gaya dan kemudian gayanya dihilangkan bentuk dan ukurannya tidak berubah. Tentu saja gaya yang bekerja pada benda tersebut besarnya dalam batas kewajaran sehingga pengaruh gaya tersebut tidak mengakibatkan kerusakan pada benda yang dikenainya, dan perlu untuk diingat bahwa benda itu sendiri tersusun atas partikel-partikel kecil.</a:t>
            </a:r>
            <a:endParaRPr lang="en-US" altLang="en-US" sz="3200" b="1">
              <a:latin typeface="Tw Cen MT" panose="020B0602020104020603" pitchFamily="34" charset="0"/>
            </a:endParaRPr>
          </a:p>
          <a:p>
            <a:pPr algn="ctr" eaLnBrk="1" hangingPunct="1"/>
            <a:endParaRPr lang="en-US" altLang="en-US" sz="3200" b="1">
              <a:latin typeface="Tw Cen MT" panose="020B0602020104020603" pitchFamily="34" charset="0"/>
            </a:endParaRPr>
          </a:p>
        </p:txBody>
      </p:sp>
    </p:spTree>
    <p:extLst>
      <p:ext uri="{BB962C8B-B14F-4D97-AF65-F5344CB8AC3E}">
        <p14:creationId xmlns:p14="http://schemas.microsoft.com/office/powerpoint/2010/main" val="1461843620"/>
      </p:ext>
    </p:extLst>
  </p:cSld>
  <p:clrMapOvr>
    <a:masterClrMapping/>
  </p:clrMapOvr>
  <p:transition>
    <p:diamon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9" presetClass="entr" presetSubtype="0" accel="10000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ppt_h</p:attrName>
                                        </p:attrNameLst>
                                      </p:cBhvr>
                                      <p:tavLst>
                                        <p:tav tm="0">
                                          <p:val>
                                            <p:strVal val="#ppt_h/20"/>
                                          </p:val>
                                        </p:tav>
                                        <p:tav tm="50000">
                                          <p:val>
                                            <p:strVal val="#ppt_h/20"/>
                                          </p:val>
                                        </p:tav>
                                        <p:tav tm="100000">
                                          <p:val>
                                            <p:strVal val="#ppt_h"/>
                                          </p:val>
                                        </p:tav>
                                      </p:tavLst>
                                    </p:anim>
                                    <p:anim calcmode="lin" valueType="num">
                                      <p:cBhvr>
                                        <p:cTn id="8" dur="500" fill="hold"/>
                                        <p:tgtEl>
                                          <p:spTgt spid="5"/>
                                        </p:tgtEl>
                                        <p:attrNameLst>
                                          <p:attrName>ppt_w</p:attrName>
                                        </p:attrNameLst>
                                      </p:cBhvr>
                                      <p:tavLst>
                                        <p:tav tm="0">
                                          <p:val>
                                            <p:strVal val="#ppt_w+.3"/>
                                          </p:val>
                                        </p:tav>
                                        <p:tav tm="50000">
                                          <p:val>
                                            <p:strVal val="#ppt_w+.3"/>
                                          </p:val>
                                        </p:tav>
                                        <p:tav tm="100000">
                                          <p:val>
                                            <p:strVal val="#ppt_w"/>
                                          </p:val>
                                        </p:tav>
                                      </p:tavLst>
                                    </p:anim>
                                    <p:anim calcmode="lin" valueType="num">
                                      <p:cBhvr>
                                        <p:cTn id="9" dur="500" fill="hold"/>
                                        <p:tgtEl>
                                          <p:spTgt spid="5"/>
                                        </p:tgtEl>
                                        <p:attrNameLst>
                                          <p:attrName>ppt_x</p:attrName>
                                        </p:attrNameLst>
                                      </p:cBhvr>
                                      <p:tavLst>
                                        <p:tav tm="0">
                                          <p:val>
                                            <p:strVal val="#ppt_x-.3"/>
                                          </p:val>
                                        </p:tav>
                                        <p:tav tm="50000">
                                          <p:val>
                                            <p:strVal val="#ppt_x"/>
                                          </p:val>
                                        </p:tav>
                                        <p:tav tm="100000">
                                          <p:val>
                                            <p:strVal val="#ppt_x"/>
                                          </p:val>
                                        </p:tav>
                                      </p:tavLst>
                                    </p:anim>
                                    <p:anim calcmode="lin" valueType="num">
                                      <p:cBhvr>
                                        <p:cTn id="10" dur="500" fill="hold"/>
                                        <p:tgtEl>
                                          <p:spTgt spid="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 Diagonal Corner Rectangle 4"/>
          <p:cNvSpPr>
            <a:spLocks noChangeArrowheads="1"/>
          </p:cNvSpPr>
          <p:nvPr/>
        </p:nvSpPr>
        <p:spPr bwMode="auto">
          <a:xfrm flipH="1">
            <a:off x="1905000" y="381000"/>
            <a:ext cx="8382000" cy="6210300"/>
          </a:xfrm>
          <a:custGeom>
            <a:avLst/>
            <a:gdLst>
              <a:gd name="T0" fmla="*/ 8382000 w 8215312"/>
              <a:gd name="T1" fmla="*/ 3105150 h 6286500"/>
              <a:gd name="T2" fmla="*/ 4191000 w 8215312"/>
              <a:gd name="T3" fmla="*/ 6210300 h 6286500"/>
              <a:gd name="T4" fmla="*/ 0 w 8215312"/>
              <a:gd name="T5" fmla="*/ 3105150 h 6286500"/>
              <a:gd name="T6" fmla="*/ 4191000 w 8215312"/>
              <a:gd name="T7" fmla="*/ 0 h 6286500"/>
              <a:gd name="T8" fmla="*/ 0 60000 65536"/>
              <a:gd name="T9" fmla="*/ 5898240 60000 65536"/>
              <a:gd name="T10" fmla="*/ 11796480 60000 65536"/>
              <a:gd name="T11" fmla="*/ 17694720 60000 65536"/>
              <a:gd name="T12" fmla="*/ 306882 w 8215312"/>
              <a:gd name="T13" fmla="*/ 306882 h 6286500"/>
              <a:gd name="T14" fmla="*/ 7908428 w 8215312"/>
              <a:gd name="T15" fmla="*/ 5979616 h 6286500"/>
            </a:gdLst>
            <a:ahLst/>
            <a:cxnLst>
              <a:cxn ang="T8">
                <a:pos x="T0" y="T1"/>
              </a:cxn>
              <a:cxn ang="T9">
                <a:pos x="T2" y="T3"/>
              </a:cxn>
              <a:cxn ang="T10">
                <a:pos x="T4" y="T5"/>
              </a:cxn>
              <a:cxn ang="T11">
                <a:pos x="T6" y="T7"/>
              </a:cxn>
            </a:cxnLst>
            <a:rect l="T12" t="T13" r="T14" b="T15"/>
            <a:pathLst>
              <a:path w="8215312" h="6286500">
                <a:moveTo>
                  <a:pt x="1047771" y="0"/>
                </a:moveTo>
                <a:lnTo>
                  <a:pt x="8215312" y="0"/>
                </a:lnTo>
                <a:lnTo>
                  <a:pt x="8215312" y="5238729"/>
                </a:lnTo>
                <a:cubicBezTo>
                  <a:pt x="8215312" y="5817396"/>
                  <a:pt x="7746208" y="6286500"/>
                  <a:pt x="7167541" y="6286500"/>
                </a:cubicBezTo>
                <a:cubicBezTo>
                  <a:pt x="7167540" y="6286500"/>
                  <a:pt x="7167540" y="6286499"/>
                  <a:pt x="7167540" y="6286499"/>
                </a:cubicBezTo>
                <a:lnTo>
                  <a:pt x="0" y="6286500"/>
                </a:lnTo>
                <a:lnTo>
                  <a:pt x="0" y="1047771"/>
                </a:lnTo>
                <a:cubicBezTo>
                  <a:pt x="0" y="469103"/>
                  <a:pt x="469103" y="0"/>
                  <a:pt x="1047771" y="1"/>
                </a:cubicBezTo>
                <a:cubicBezTo>
                  <a:pt x="1047771" y="1"/>
                  <a:pt x="1047772" y="1"/>
                  <a:pt x="1047772" y="1"/>
                </a:cubicBezTo>
                <a:close/>
              </a:path>
            </a:pathLst>
          </a:custGeom>
          <a:solidFill>
            <a:schemeClr val="bg1">
              <a:alpha val="39999"/>
            </a:schemeClr>
          </a:solidFill>
          <a:ln w="25400" algn="ctr">
            <a:solidFill>
              <a:schemeClr val="tx1"/>
            </a:solidFill>
            <a:miter lim="800000"/>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sv-SE" altLang="en-US" sz="3500" b="1">
                <a:latin typeface="Tw Cen MT" panose="020B0602020104020603" pitchFamily="34" charset="0"/>
              </a:rPr>
              <a:t>Partikel yaitu ukuran atau bentuk kecil dari benda, misalkan saja partikel itu kita gambarkan berupa benda titik.</a:t>
            </a:r>
          </a:p>
          <a:p>
            <a:pPr algn="ctr" eaLnBrk="1" hangingPunct="1"/>
            <a:r>
              <a:rPr lang="sv-SE" altLang="en-US" sz="3500" b="1">
                <a:latin typeface="Tw Cen MT" panose="020B0602020104020603" pitchFamily="34" charset="0"/>
              </a:rPr>
              <a:t>Partikel dikatakan setimbang jika jumlah gaya yang bekerja pada partikel sama dengan nol, dan jika ditulis dalam bentuk persamaan akan didapat seperti di bawah.</a:t>
            </a:r>
          </a:p>
          <a:p>
            <a:pPr algn="ctr" eaLnBrk="1" hangingPunct="1"/>
            <a:r>
              <a:rPr lang="sv-SE" altLang="en-US" sz="3500" b="1">
                <a:latin typeface="Tw Cen MT" panose="020B0602020104020603" pitchFamily="34" charset="0"/>
              </a:rPr>
              <a:t>                 (  Hkm I  Newton  )</a:t>
            </a:r>
            <a:endParaRPr lang="en-US" altLang="en-US" sz="3500" b="1">
              <a:latin typeface="Tw Cen MT" panose="020B0602020104020603" pitchFamily="34" charset="0"/>
            </a:endParaRPr>
          </a:p>
        </p:txBody>
      </p:sp>
      <p:sp>
        <p:nvSpPr>
          <p:cNvPr id="1031" name="Rectangle 9"/>
          <p:cNvSpPr>
            <a:spLocks noChangeArrowheads="1"/>
          </p:cNvSpPr>
          <p:nvPr/>
        </p:nvSpPr>
        <p:spPr bwMode="auto">
          <a:xfrm>
            <a:off x="1524001" y="-184666"/>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aphicFrame>
        <p:nvGraphicFramePr>
          <p:cNvPr id="12296" name="Object 8"/>
          <p:cNvGraphicFramePr>
            <a:graphicFrameLocks noChangeAspect="1"/>
          </p:cNvGraphicFramePr>
          <p:nvPr/>
        </p:nvGraphicFramePr>
        <p:xfrm>
          <a:off x="3581400" y="5013326"/>
          <a:ext cx="1524000" cy="595313"/>
        </p:xfrm>
        <a:graphic>
          <a:graphicData uri="http://schemas.openxmlformats.org/presentationml/2006/ole">
            <mc:AlternateContent xmlns:mc="http://schemas.openxmlformats.org/markup-compatibility/2006">
              <mc:Choice xmlns:v="urn:schemas-microsoft-com:vml" Requires="v">
                <p:oleObj spid="_x0000_s1028" r:id="rId3" imgW="660113" imgH="253890" progId="Equation.DSMT4">
                  <p:embed/>
                </p:oleObj>
              </mc:Choice>
              <mc:Fallback>
                <p:oleObj r:id="rId3" imgW="660113" imgH="253890"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81400" y="5013326"/>
                        <a:ext cx="1524000" cy="595313"/>
                      </a:xfrm>
                      <a:prstGeom prst="rect">
                        <a:avLst/>
                      </a:prstGeom>
                      <a:noFill/>
                      <a:ln w="31750">
                        <a:solidFill>
                          <a:schemeClr val="tx1"/>
                        </a:solidFill>
                        <a:miter lim="800000"/>
                        <a:headEnd/>
                        <a:tailEnd/>
                      </a:ln>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3186945641"/>
      </p:ext>
    </p:extLst>
  </p:cSld>
  <p:clrMapOvr>
    <a:masterClrMapping/>
  </p:clrMapOvr>
  <p:transition>
    <p:diamon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9" presetClass="entr" presetSubtype="0" accel="10000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ppt_h</p:attrName>
                                        </p:attrNameLst>
                                      </p:cBhvr>
                                      <p:tavLst>
                                        <p:tav tm="0">
                                          <p:val>
                                            <p:strVal val="#ppt_h/20"/>
                                          </p:val>
                                        </p:tav>
                                        <p:tav tm="50000">
                                          <p:val>
                                            <p:strVal val="#ppt_h/20"/>
                                          </p:val>
                                        </p:tav>
                                        <p:tav tm="100000">
                                          <p:val>
                                            <p:strVal val="#ppt_h"/>
                                          </p:val>
                                        </p:tav>
                                      </p:tavLst>
                                    </p:anim>
                                    <p:anim calcmode="lin" valueType="num">
                                      <p:cBhvr>
                                        <p:cTn id="8" dur="500" fill="hold"/>
                                        <p:tgtEl>
                                          <p:spTgt spid="5"/>
                                        </p:tgtEl>
                                        <p:attrNameLst>
                                          <p:attrName>ppt_w</p:attrName>
                                        </p:attrNameLst>
                                      </p:cBhvr>
                                      <p:tavLst>
                                        <p:tav tm="0">
                                          <p:val>
                                            <p:strVal val="#ppt_w+.3"/>
                                          </p:val>
                                        </p:tav>
                                        <p:tav tm="50000">
                                          <p:val>
                                            <p:strVal val="#ppt_w+.3"/>
                                          </p:val>
                                        </p:tav>
                                        <p:tav tm="100000">
                                          <p:val>
                                            <p:strVal val="#ppt_w"/>
                                          </p:val>
                                        </p:tav>
                                      </p:tavLst>
                                    </p:anim>
                                    <p:anim calcmode="lin" valueType="num">
                                      <p:cBhvr>
                                        <p:cTn id="9" dur="500" fill="hold"/>
                                        <p:tgtEl>
                                          <p:spTgt spid="5"/>
                                        </p:tgtEl>
                                        <p:attrNameLst>
                                          <p:attrName>ppt_x</p:attrName>
                                        </p:attrNameLst>
                                      </p:cBhvr>
                                      <p:tavLst>
                                        <p:tav tm="0">
                                          <p:val>
                                            <p:strVal val="#ppt_x-.3"/>
                                          </p:val>
                                        </p:tav>
                                        <p:tav tm="50000">
                                          <p:val>
                                            <p:strVal val="#ppt_x"/>
                                          </p:val>
                                        </p:tav>
                                        <p:tav tm="100000">
                                          <p:val>
                                            <p:strVal val="#ppt_x"/>
                                          </p:val>
                                        </p:tav>
                                      </p:tavLst>
                                    </p:anim>
                                    <p:anim calcmode="lin" valueType="num">
                                      <p:cBhvr>
                                        <p:cTn id="10" dur="500" fill="hold"/>
                                        <p:tgtEl>
                                          <p:spTgt spid="5"/>
                                        </p:tgtEl>
                                        <p:attrNameLst>
                                          <p:attrName>ppt_y</p:attrName>
                                        </p:attrNameLst>
                                      </p:cBhvr>
                                      <p:tavLst>
                                        <p:tav tm="0">
                                          <p:val>
                                            <p:strVal val="#ppt_y"/>
                                          </p:val>
                                        </p:tav>
                                        <p:tav tm="100000">
                                          <p:val>
                                            <p:strVal val="#ppt_y"/>
                                          </p:val>
                                        </p:tav>
                                      </p:tavLst>
                                    </p:anim>
                                  </p:childTnLst>
                                </p:cTn>
                              </p:par>
                            </p:childTnLst>
                          </p:cTn>
                        </p:par>
                        <p:par>
                          <p:cTn id="11" fill="hold" nodeType="afterGroup">
                            <p:stCondLst>
                              <p:cond delay="500"/>
                            </p:stCondLst>
                            <p:childTnLst>
                              <p:par>
                                <p:cTn id="12" presetID="10" presetClass="entr" presetSubtype="0" fill="hold" nodeType="afterEffect">
                                  <p:stCondLst>
                                    <p:cond delay="0"/>
                                  </p:stCondLst>
                                  <p:childTnLst>
                                    <p:set>
                                      <p:cBhvr>
                                        <p:cTn id="13" dur="1" fill="hold">
                                          <p:stCondLst>
                                            <p:cond delay="0"/>
                                          </p:stCondLst>
                                        </p:cTn>
                                        <p:tgtEl>
                                          <p:spTgt spid="12296"/>
                                        </p:tgtEl>
                                        <p:attrNameLst>
                                          <p:attrName>style.visibility</p:attrName>
                                        </p:attrNameLst>
                                      </p:cBhvr>
                                      <p:to>
                                        <p:strVal val="visible"/>
                                      </p:to>
                                    </p:set>
                                    <p:animEffect transition="in" filter="fade">
                                      <p:cBhvr>
                                        <p:cTn id="14" dur="2000"/>
                                        <p:tgtEl>
                                          <p:spTgt spid="1229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 Diagonal Corner Rectangle 4"/>
          <p:cNvSpPr>
            <a:spLocks noChangeArrowheads="1"/>
          </p:cNvSpPr>
          <p:nvPr/>
        </p:nvSpPr>
        <p:spPr bwMode="auto">
          <a:xfrm flipH="1">
            <a:off x="1905000" y="381000"/>
            <a:ext cx="8382000" cy="6210300"/>
          </a:xfrm>
          <a:custGeom>
            <a:avLst/>
            <a:gdLst>
              <a:gd name="T0" fmla="*/ 8382000 w 8215312"/>
              <a:gd name="T1" fmla="*/ 3105150 h 6286500"/>
              <a:gd name="T2" fmla="*/ 4191000 w 8215312"/>
              <a:gd name="T3" fmla="*/ 6210300 h 6286500"/>
              <a:gd name="T4" fmla="*/ 0 w 8215312"/>
              <a:gd name="T5" fmla="*/ 3105150 h 6286500"/>
              <a:gd name="T6" fmla="*/ 4191000 w 8215312"/>
              <a:gd name="T7" fmla="*/ 0 h 6286500"/>
              <a:gd name="T8" fmla="*/ 0 60000 65536"/>
              <a:gd name="T9" fmla="*/ 5898240 60000 65536"/>
              <a:gd name="T10" fmla="*/ 11796480 60000 65536"/>
              <a:gd name="T11" fmla="*/ 17694720 60000 65536"/>
              <a:gd name="T12" fmla="*/ 306882 w 8215312"/>
              <a:gd name="T13" fmla="*/ 306882 h 6286500"/>
              <a:gd name="T14" fmla="*/ 7908428 w 8215312"/>
              <a:gd name="T15" fmla="*/ 5979616 h 6286500"/>
            </a:gdLst>
            <a:ahLst/>
            <a:cxnLst>
              <a:cxn ang="T8">
                <a:pos x="T0" y="T1"/>
              </a:cxn>
              <a:cxn ang="T9">
                <a:pos x="T2" y="T3"/>
              </a:cxn>
              <a:cxn ang="T10">
                <a:pos x="T4" y="T5"/>
              </a:cxn>
              <a:cxn ang="T11">
                <a:pos x="T6" y="T7"/>
              </a:cxn>
            </a:cxnLst>
            <a:rect l="T12" t="T13" r="T14" b="T15"/>
            <a:pathLst>
              <a:path w="8215312" h="6286500">
                <a:moveTo>
                  <a:pt x="1047771" y="0"/>
                </a:moveTo>
                <a:lnTo>
                  <a:pt x="8215312" y="0"/>
                </a:lnTo>
                <a:lnTo>
                  <a:pt x="8215312" y="5238729"/>
                </a:lnTo>
                <a:cubicBezTo>
                  <a:pt x="8215312" y="5817396"/>
                  <a:pt x="7746208" y="6286500"/>
                  <a:pt x="7167541" y="6286500"/>
                </a:cubicBezTo>
                <a:cubicBezTo>
                  <a:pt x="7167540" y="6286500"/>
                  <a:pt x="7167540" y="6286499"/>
                  <a:pt x="7167540" y="6286499"/>
                </a:cubicBezTo>
                <a:lnTo>
                  <a:pt x="0" y="6286500"/>
                </a:lnTo>
                <a:lnTo>
                  <a:pt x="0" y="1047771"/>
                </a:lnTo>
                <a:cubicBezTo>
                  <a:pt x="0" y="469103"/>
                  <a:pt x="469103" y="0"/>
                  <a:pt x="1047771" y="1"/>
                </a:cubicBezTo>
                <a:cubicBezTo>
                  <a:pt x="1047771" y="1"/>
                  <a:pt x="1047772" y="1"/>
                  <a:pt x="1047772" y="1"/>
                </a:cubicBezTo>
                <a:close/>
              </a:path>
            </a:pathLst>
          </a:custGeom>
          <a:solidFill>
            <a:schemeClr val="bg1">
              <a:alpha val="39999"/>
            </a:schemeClr>
          </a:solidFill>
          <a:ln w="25400" algn="ctr">
            <a:solidFill>
              <a:schemeClr val="tx1"/>
            </a:solidFill>
            <a:miter lim="800000"/>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sv-SE" altLang="en-US" sz="3500" b="1" dirty="0">
                <a:latin typeface="Tw Cen MT" panose="020B0602020104020603" pitchFamily="34" charset="0"/>
              </a:rPr>
              <a:t>Jika jumlah gaya yang bekerja pada partikel sama dengan nol maka partikel itu </a:t>
            </a:r>
            <a:r>
              <a:rPr lang="sv-SE" altLang="en-US" sz="3500" b="1" dirty="0" smtClean="0">
                <a:latin typeface="Tw Cen MT" panose="020B0602020104020603" pitchFamily="34" charset="0"/>
              </a:rPr>
              <a:t>kemungkinan:</a:t>
            </a:r>
            <a:endParaRPr lang="sv-SE" altLang="en-US" sz="3500" b="1" dirty="0">
              <a:latin typeface="Tw Cen MT" panose="020B0602020104020603" pitchFamily="34" charset="0"/>
            </a:endParaRPr>
          </a:p>
          <a:p>
            <a:pPr eaLnBrk="1" hangingPunct="1"/>
            <a:r>
              <a:rPr lang="sv-SE" altLang="en-US" sz="3500" b="1" dirty="0">
                <a:latin typeface="Tw Cen MT" panose="020B0602020104020603" pitchFamily="34" charset="0"/>
              </a:rPr>
              <a:t>1.   </a:t>
            </a:r>
            <a:r>
              <a:rPr lang="sv-SE" altLang="en-US" sz="3500" b="1" dirty="0" smtClean="0">
                <a:latin typeface="Tw Cen MT" panose="020B0602020104020603" pitchFamily="34" charset="0"/>
              </a:rPr>
              <a:t>Be</a:t>
            </a:r>
            <a:r>
              <a:rPr lang="id-ID" altLang="en-US" sz="3500" b="1" dirty="0" smtClean="0">
                <a:latin typeface="Tw Cen MT" panose="020B0602020104020603" pitchFamily="34" charset="0"/>
              </a:rPr>
              <a:t>rada</a:t>
            </a:r>
            <a:r>
              <a:rPr lang="sv-SE" altLang="en-US" sz="3500" b="1" dirty="0" smtClean="0">
                <a:latin typeface="Tw Cen MT" panose="020B0602020104020603" pitchFamily="34" charset="0"/>
              </a:rPr>
              <a:t> </a:t>
            </a:r>
            <a:r>
              <a:rPr lang="sv-SE" altLang="en-US" sz="3500" b="1" dirty="0">
                <a:latin typeface="Tw Cen MT" panose="020B0602020104020603" pitchFamily="34" charset="0"/>
              </a:rPr>
              <a:t>dalam keadaan diam. </a:t>
            </a:r>
          </a:p>
          <a:p>
            <a:pPr eaLnBrk="1" hangingPunct="1"/>
            <a:r>
              <a:rPr lang="sv-SE" altLang="en-US" sz="3500" b="1" dirty="0">
                <a:latin typeface="Tw Cen MT" panose="020B0602020104020603" pitchFamily="34" charset="0"/>
              </a:rPr>
              <a:t>2.   </a:t>
            </a:r>
            <a:r>
              <a:rPr lang="sv-SE" altLang="en-US" sz="3500" b="1" dirty="0" smtClean="0">
                <a:latin typeface="Tw Cen MT" panose="020B0602020104020603" pitchFamily="34" charset="0"/>
              </a:rPr>
              <a:t>Bergerak </a:t>
            </a:r>
            <a:r>
              <a:rPr lang="sv-SE" altLang="en-US" sz="3500" b="1" dirty="0">
                <a:latin typeface="Tw Cen MT" panose="020B0602020104020603" pitchFamily="34" charset="0"/>
              </a:rPr>
              <a:t>lurus beraturan (glb)</a:t>
            </a:r>
            <a:r>
              <a:rPr lang="sv-SE" altLang="en-US" sz="3500" dirty="0">
                <a:latin typeface="Tw Cen MT" panose="020B0602020104020603" pitchFamily="34" charset="0"/>
              </a:rPr>
              <a:t> </a:t>
            </a:r>
            <a:endParaRPr lang="en-US" altLang="en-US" sz="3500" dirty="0">
              <a:latin typeface="Tw Cen MT" panose="020B0602020104020603" pitchFamily="34" charset="0"/>
            </a:endParaRPr>
          </a:p>
        </p:txBody>
      </p:sp>
    </p:spTree>
    <p:extLst>
      <p:ext uri="{BB962C8B-B14F-4D97-AF65-F5344CB8AC3E}">
        <p14:creationId xmlns:p14="http://schemas.microsoft.com/office/powerpoint/2010/main" val="1725307021"/>
      </p:ext>
    </p:extLst>
  </p:cSld>
  <p:clrMapOvr>
    <a:masterClrMapping/>
  </p:clrMapOvr>
  <p:transition>
    <p:diamon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9" presetClass="entr" presetSubtype="0" accel="10000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ppt_h</p:attrName>
                                        </p:attrNameLst>
                                      </p:cBhvr>
                                      <p:tavLst>
                                        <p:tav tm="0">
                                          <p:val>
                                            <p:strVal val="#ppt_h/20"/>
                                          </p:val>
                                        </p:tav>
                                        <p:tav tm="50000">
                                          <p:val>
                                            <p:strVal val="#ppt_h/20"/>
                                          </p:val>
                                        </p:tav>
                                        <p:tav tm="100000">
                                          <p:val>
                                            <p:strVal val="#ppt_h"/>
                                          </p:val>
                                        </p:tav>
                                      </p:tavLst>
                                    </p:anim>
                                    <p:anim calcmode="lin" valueType="num">
                                      <p:cBhvr>
                                        <p:cTn id="8" dur="500" fill="hold"/>
                                        <p:tgtEl>
                                          <p:spTgt spid="5"/>
                                        </p:tgtEl>
                                        <p:attrNameLst>
                                          <p:attrName>ppt_w</p:attrName>
                                        </p:attrNameLst>
                                      </p:cBhvr>
                                      <p:tavLst>
                                        <p:tav tm="0">
                                          <p:val>
                                            <p:strVal val="#ppt_w+.3"/>
                                          </p:val>
                                        </p:tav>
                                        <p:tav tm="50000">
                                          <p:val>
                                            <p:strVal val="#ppt_w+.3"/>
                                          </p:val>
                                        </p:tav>
                                        <p:tav tm="100000">
                                          <p:val>
                                            <p:strVal val="#ppt_w"/>
                                          </p:val>
                                        </p:tav>
                                      </p:tavLst>
                                    </p:anim>
                                    <p:anim calcmode="lin" valueType="num">
                                      <p:cBhvr>
                                        <p:cTn id="9" dur="500" fill="hold"/>
                                        <p:tgtEl>
                                          <p:spTgt spid="5"/>
                                        </p:tgtEl>
                                        <p:attrNameLst>
                                          <p:attrName>ppt_x</p:attrName>
                                        </p:attrNameLst>
                                      </p:cBhvr>
                                      <p:tavLst>
                                        <p:tav tm="0">
                                          <p:val>
                                            <p:strVal val="#ppt_x-.3"/>
                                          </p:val>
                                        </p:tav>
                                        <p:tav tm="50000">
                                          <p:val>
                                            <p:strVal val="#ppt_x"/>
                                          </p:val>
                                        </p:tav>
                                        <p:tav tm="100000">
                                          <p:val>
                                            <p:strVal val="#ppt_x"/>
                                          </p:val>
                                        </p:tav>
                                      </p:tavLst>
                                    </p:anim>
                                    <p:anim calcmode="lin" valueType="num">
                                      <p:cBhvr>
                                        <p:cTn id="10" dur="500" fill="hold"/>
                                        <p:tgtEl>
                                          <p:spTgt spid="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 Diagonal Corner Rectangle 4"/>
          <p:cNvSpPr>
            <a:spLocks noChangeArrowheads="1"/>
          </p:cNvSpPr>
          <p:nvPr/>
        </p:nvSpPr>
        <p:spPr bwMode="auto">
          <a:xfrm flipH="1">
            <a:off x="1905000" y="304800"/>
            <a:ext cx="8382000" cy="6286500"/>
          </a:xfrm>
          <a:custGeom>
            <a:avLst/>
            <a:gdLst>
              <a:gd name="T0" fmla="*/ 8382000 w 8215312"/>
              <a:gd name="T1" fmla="*/ 3143250 h 6286500"/>
              <a:gd name="T2" fmla="*/ 4191000 w 8215312"/>
              <a:gd name="T3" fmla="*/ 6286500 h 6286500"/>
              <a:gd name="T4" fmla="*/ 0 w 8215312"/>
              <a:gd name="T5" fmla="*/ 3143250 h 6286500"/>
              <a:gd name="T6" fmla="*/ 4191000 w 8215312"/>
              <a:gd name="T7" fmla="*/ 0 h 6286500"/>
              <a:gd name="T8" fmla="*/ 0 60000 65536"/>
              <a:gd name="T9" fmla="*/ 5898240 60000 65536"/>
              <a:gd name="T10" fmla="*/ 11796480 60000 65536"/>
              <a:gd name="T11" fmla="*/ 17694720 60000 65536"/>
              <a:gd name="T12" fmla="*/ 306882 w 8215312"/>
              <a:gd name="T13" fmla="*/ 306882 h 6286500"/>
              <a:gd name="T14" fmla="*/ 7908428 w 8215312"/>
              <a:gd name="T15" fmla="*/ 5979616 h 6286500"/>
            </a:gdLst>
            <a:ahLst/>
            <a:cxnLst>
              <a:cxn ang="T8">
                <a:pos x="T0" y="T1"/>
              </a:cxn>
              <a:cxn ang="T9">
                <a:pos x="T2" y="T3"/>
              </a:cxn>
              <a:cxn ang="T10">
                <a:pos x="T4" y="T5"/>
              </a:cxn>
              <a:cxn ang="T11">
                <a:pos x="T6" y="T7"/>
              </a:cxn>
            </a:cxnLst>
            <a:rect l="T12" t="T13" r="T14" b="T15"/>
            <a:pathLst>
              <a:path w="8215312" h="6286500">
                <a:moveTo>
                  <a:pt x="1047771" y="0"/>
                </a:moveTo>
                <a:lnTo>
                  <a:pt x="8215312" y="0"/>
                </a:lnTo>
                <a:lnTo>
                  <a:pt x="8215312" y="5238729"/>
                </a:lnTo>
                <a:cubicBezTo>
                  <a:pt x="8215312" y="5817396"/>
                  <a:pt x="7746208" y="6286500"/>
                  <a:pt x="7167541" y="6286500"/>
                </a:cubicBezTo>
                <a:cubicBezTo>
                  <a:pt x="7167540" y="6286500"/>
                  <a:pt x="7167540" y="6286499"/>
                  <a:pt x="7167540" y="6286499"/>
                </a:cubicBezTo>
                <a:lnTo>
                  <a:pt x="0" y="6286500"/>
                </a:lnTo>
                <a:lnTo>
                  <a:pt x="0" y="1047771"/>
                </a:lnTo>
                <a:cubicBezTo>
                  <a:pt x="0" y="469103"/>
                  <a:pt x="469103" y="0"/>
                  <a:pt x="1047771" y="1"/>
                </a:cubicBezTo>
                <a:cubicBezTo>
                  <a:pt x="1047771" y="1"/>
                  <a:pt x="1047772" y="1"/>
                  <a:pt x="1047772" y="1"/>
                </a:cubicBezTo>
                <a:close/>
              </a:path>
            </a:pathLst>
          </a:custGeom>
          <a:solidFill>
            <a:schemeClr val="bg1">
              <a:alpha val="39999"/>
            </a:schemeClr>
          </a:solidFill>
          <a:ln w="25400" algn="ctr">
            <a:solidFill>
              <a:schemeClr val="tx1"/>
            </a:solidFill>
            <a:miter lim="800000"/>
            <a:headEnd/>
            <a:tailEnd/>
          </a:ln>
        </p:spPr>
        <p:txBody>
          <a:bodyPr/>
          <a:lstStyle>
            <a:lvl1pPr marL="342900" indent="-342900"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sv-SE" altLang="en-US" sz="3000" b="1">
                <a:latin typeface="Tw Cen MT" panose="020B0602020104020603" pitchFamily="34" charset="0"/>
              </a:rPr>
              <a:t>	Persamaan di atas dapat diuraikan menjadi tiga komponen gaya yaitu terhadap sumbu x, sumbu y dan sumbu z , dimana komponen terhadap masing-masing sumbu yaitu : </a:t>
            </a:r>
          </a:p>
          <a:p>
            <a:pPr eaLnBrk="1" hangingPunct="1">
              <a:buFontTx/>
              <a:buAutoNum type="arabicPeriod"/>
            </a:pPr>
            <a:r>
              <a:rPr lang="sv-SE" altLang="en-US" sz="3000" b="1">
                <a:latin typeface="Tw Cen MT" panose="020B0602020104020603" pitchFamily="34" charset="0"/>
              </a:rPr>
              <a:t>Terhadap sumbu x ditulis menjadi </a:t>
            </a:r>
          </a:p>
          <a:p>
            <a:pPr eaLnBrk="1" hangingPunct="1">
              <a:buFontTx/>
              <a:buAutoNum type="arabicPeriod"/>
            </a:pPr>
            <a:endParaRPr lang="sv-SE" altLang="en-US" sz="3000" b="1">
              <a:latin typeface="Tw Cen MT" panose="020B0602020104020603" pitchFamily="34" charset="0"/>
            </a:endParaRPr>
          </a:p>
          <a:p>
            <a:pPr eaLnBrk="1" hangingPunct="1"/>
            <a:r>
              <a:rPr lang="sv-SE" altLang="en-US" sz="3000" b="1">
                <a:latin typeface="Tw Cen MT" panose="020B0602020104020603" pitchFamily="34" charset="0"/>
              </a:rPr>
              <a:t>                </a:t>
            </a:r>
          </a:p>
          <a:p>
            <a:pPr eaLnBrk="1" hangingPunct="1">
              <a:buFontTx/>
              <a:buAutoNum type="arabicPeriod" startAt="2"/>
            </a:pPr>
            <a:r>
              <a:rPr lang="sv-SE" altLang="en-US" sz="3000" b="1">
                <a:latin typeface="Tw Cen MT" panose="020B0602020104020603" pitchFamily="34" charset="0"/>
              </a:rPr>
              <a:t>Terhadap sumbu y  ditulis menjadi </a:t>
            </a:r>
          </a:p>
          <a:p>
            <a:pPr eaLnBrk="1" hangingPunct="1">
              <a:buFontTx/>
              <a:buAutoNum type="arabicPeriod" startAt="2"/>
            </a:pPr>
            <a:endParaRPr lang="sv-SE" altLang="en-US" sz="3000" b="1">
              <a:latin typeface="Tw Cen MT" panose="020B0602020104020603" pitchFamily="34" charset="0"/>
            </a:endParaRPr>
          </a:p>
          <a:p>
            <a:pPr eaLnBrk="1" hangingPunct="1"/>
            <a:r>
              <a:rPr lang="sv-SE" altLang="en-US" sz="3000" b="1">
                <a:latin typeface="Tw Cen MT" panose="020B0602020104020603" pitchFamily="34" charset="0"/>
              </a:rPr>
              <a:t>                                   </a:t>
            </a:r>
          </a:p>
          <a:p>
            <a:pPr eaLnBrk="1" hangingPunct="1"/>
            <a:r>
              <a:rPr lang="sv-SE" altLang="en-US" sz="3000" b="1">
                <a:latin typeface="Tw Cen MT" panose="020B0602020104020603" pitchFamily="34" charset="0"/>
              </a:rPr>
              <a:t>3.   Terhadap  sumbu z ditulis menjadi  </a:t>
            </a:r>
          </a:p>
          <a:p>
            <a:pPr algn="just" eaLnBrk="1" hangingPunct="1"/>
            <a:r>
              <a:rPr lang="sv-SE" altLang="en-US" sz="3000">
                <a:latin typeface="Tw Cen MT" panose="020B0602020104020603" pitchFamily="34" charset="0"/>
              </a:rPr>
              <a:t> </a:t>
            </a:r>
            <a:endParaRPr lang="en-US" altLang="en-US" sz="3000">
              <a:latin typeface="Tw Cen MT" panose="020B0602020104020603" pitchFamily="34" charset="0"/>
            </a:endParaRPr>
          </a:p>
        </p:txBody>
      </p:sp>
      <p:sp>
        <p:nvSpPr>
          <p:cNvPr id="2054" name="Rectangle 7"/>
          <p:cNvSpPr>
            <a:spLocks noChangeArrowheads="1"/>
          </p:cNvSpPr>
          <p:nvPr/>
        </p:nvSpPr>
        <p:spPr bwMode="auto">
          <a:xfrm>
            <a:off x="1524001" y="-184666"/>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2055" name="Rectangle 9"/>
          <p:cNvSpPr>
            <a:spLocks noChangeArrowheads="1"/>
          </p:cNvSpPr>
          <p:nvPr/>
        </p:nvSpPr>
        <p:spPr bwMode="auto">
          <a:xfrm>
            <a:off x="1524001" y="-184666"/>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2056" name="Rectangle 13"/>
          <p:cNvSpPr>
            <a:spLocks noChangeArrowheads="1"/>
          </p:cNvSpPr>
          <p:nvPr/>
        </p:nvSpPr>
        <p:spPr bwMode="auto">
          <a:xfrm>
            <a:off x="1524001" y="-184666"/>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2057" name="Rectangle 17"/>
          <p:cNvSpPr>
            <a:spLocks noChangeArrowheads="1"/>
          </p:cNvSpPr>
          <p:nvPr/>
        </p:nvSpPr>
        <p:spPr bwMode="auto">
          <a:xfrm>
            <a:off x="1524001" y="-184666"/>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2061" name="Rectangle 22"/>
          <p:cNvSpPr>
            <a:spLocks noChangeArrowheads="1"/>
          </p:cNvSpPr>
          <p:nvPr/>
        </p:nvSpPr>
        <p:spPr bwMode="auto">
          <a:xfrm>
            <a:off x="1524001" y="-184666"/>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aphicFrame>
        <p:nvGraphicFramePr>
          <p:cNvPr id="6165" name="Object 21"/>
          <p:cNvGraphicFramePr>
            <a:graphicFrameLocks noChangeAspect="1"/>
          </p:cNvGraphicFramePr>
          <p:nvPr/>
        </p:nvGraphicFramePr>
        <p:xfrm>
          <a:off x="4267200" y="3048001"/>
          <a:ext cx="1981200" cy="677863"/>
        </p:xfrm>
        <a:graphic>
          <a:graphicData uri="http://schemas.openxmlformats.org/presentationml/2006/ole">
            <mc:AlternateContent xmlns:mc="http://schemas.openxmlformats.org/markup-compatibility/2006">
              <mc:Choice xmlns:v="urn:schemas-microsoft-com:vml" Requires="v">
                <p:oleObj spid="_x0000_s2056" r:id="rId3" imgW="748975" imgH="253890" progId="Equation.DSMT4">
                  <p:embed/>
                </p:oleObj>
              </mc:Choice>
              <mc:Fallback>
                <p:oleObj r:id="rId3" imgW="748975" imgH="253890"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267200" y="3048001"/>
                        <a:ext cx="1981200" cy="6778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062" name="Rectangle 24"/>
          <p:cNvSpPr>
            <a:spLocks noChangeArrowheads="1"/>
          </p:cNvSpPr>
          <p:nvPr/>
        </p:nvSpPr>
        <p:spPr bwMode="auto">
          <a:xfrm>
            <a:off x="1524001" y="-184666"/>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aphicFrame>
        <p:nvGraphicFramePr>
          <p:cNvPr id="6167" name="Object 23"/>
          <p:cNvGraphicFramePr>
            <a:graphicFrameLocks noChangeAspect="1"/>
          </p:cNvGraphicFramePr>
          <p:nvPr/>
        </p:nvGraphicFramePr>
        <p:xfrm>
          <a:off x="4267200" y="4419600"/>
          <a:ext cx="2057400" cy="693738"/>
        </p:xfrm>
        <a:graphic>
          <a:graphicData uri="http://schemas.openxmlformats.org/presentationml/2006/ole">
            <mc:AlternateContent xmlns:mc="http://schemas.openxmlformats.org/markup-compatibility/2006">
              <mc:Choice xmlns:v="urn:schemas-microsoft-com:vml" Requires="v">
                <p:oleObj spid="_x0000_s2057" r:id="rId5" imgW="761669" imgH="253890" progId="Equation.DSMT4">
                  <p:embed/>
                </p:oleObj>
              </mc:Choice>
              <mc:Fallback>
                <p:oleObj r:id="rId5" imgW="761669" imgH="253890" progId="Equation.DSMT4">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267200" y="4419600"/>
                        <a:ext cx="2057400" cy="6937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063" name="Rectangle 26"/>
          <p:cNvSpPr>
            <a:spLocks noChangeArrowheads="1"/>
          </p:cNvSpPr>
          <p:nvPr/>
        </p:nvSpPr>
        <p:spPr bwMode="auto">
          <a:xfrm>
            <a:off x="1524001" y="-184666"/>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aphicFrame>
        <p:nvGraphicFramePr>
          <p:cNvPr id="6169" name="Object 25"/>
          <p:cNvGraphicFramePr>
            <a:graphicFrameLocks noChangeAspect="1"/>
          </p:cNvGraphicFramePr>
          <p:nvPr/>
        </p:nvGraphicFramePr>
        <p:xfrm>
          <a:off x="4267200" y="5715001"/>
          <a:ext cx="2057400" cy="703263"/>
        </p:xfrm>
        <a:graphic>
          <a:graphicData uri="http://schemas.openxmlformats.org/presentationml/2006/ole">
            <mc:AlternateContent xmlns:mc="http://schemas.openxmlformats.org/markup-compatibility/2006">
              <mc:Choice xmlns:v="urn:schemas-microsoft-com:vml" Requires="v">
                <p:oleObj spid="_x0000_s2058" r:id="rId7" imgW="748975" imgH="253890" progId="Equation.DSMT4">
                  <p:embed/>
                </p:oleObj>
              </mc:Choice>
              <mc:Fallback>
                <p:oleObj r:id="rId7" imgW="748975" imgH="253890" progId="Equation.DSMT4">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267200" y="5715001"/>
                        <a:ext cx="2057400" cy="7032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2300450935"/>
      </p:ext>
    </p:extLst>
  </p:cSld>
  <p:clrMapOvr>
    <a:masterClrMapping/>
  </p:clrMapOvr>
  <p:transition>
    <p:diamon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9" presetClass="entr" presetSubtype="0" accel="10000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ppt_h</p:attrName>
                                        </p:attrNameLst>
                                      </p:cBhvr>
                                      <p:tavLst>
                                        <p:tav tm="0">
                                          <p:val>
                                            <p:strVal val="#ppt_h/20"/>
                                          </p:val>
                                        </p:tav>
                                        <p:tav tm="50000">
                                          <p:val>
                                            <p:strVal val="#ppt_h/20"/>
                                          </p:val>
                                        </p:tav>
                                        <p:tav tm="100000">
                                          <p:val>
                                            <p:strVal val="#ppt_h"/>
                                          </p:val>
                                        </p:tav>
                                      </p:tavLst>
                                    </p:anim>
                                    <p:anim calcmode="lin" valueType="num">
                                      <p:cBhvr>
                                        <p:cTn id="8" dur="500" fill="hold"/>
                                        <p:tgtEl>
                                          <p:spTgt spid="5"/>
                                        </p:tgtEl>
                                        <p:attrNameLst>
                                          <p:attrName>ppt_w</p:attrName>
                                        </p:attrNameLst>
                                      </p:cBhvr>
                                      <p:tavLst>
                                        <p:tav tm="0">
                                          <p:val>
                                            <p:strVal val="#ppt_w+.3"/>
                                          </p:val>
                                        </p:tav>
                                        <p:tav tm="50000">
                                          <p:val>
                                            <p:strVal val="#ppt_w+.3"/>
                                          </p:val>
                                        </p:tav>
                                        <p:tav tm="100000">
                                          <p:val>
                                            <p:strVal val="#ppt_w"/>
                                          </p:val>
                                        </p:tav>
                                      </p:tavLst>
                                    </p:anim>
                                    <p:anim calcmode="lin" valueType="num">
                                      <p:cBhvr>
                                        <p:cTn id="9" dur="500" fill="hold"/>
                                        <p:tgtEl>
                                          <p:spTgt spid="5"/>
                                        </p:tgtEl>
                                        <p:attrNameLst>
                                          <p:attrName>ppt_x</p:attrName>
                                        </p:attrNameLst>
                                      </p:cBhvr>
                                      <p:tavLst>
                                        <p:tav tm="0">
                                          <p:val>
                                            <p:strVal val="#ppt_x-.3"/>
                                          </p:val>
                                        </p:tav>
                                        <p:tav tm="50000">
                                          <p:val>
                                            <p:strVal val="#ppt_x"/>
                                          </p:val>
                                        </p:tav>
                                        <p:tav tm="100000">
                                          <p:val>
                                            <p:strVal val="#ppt_x"/>
                                          </p:val>
                                        </p:tav>
                                      </p:tavLst>
                                    </p:anim>
                                    <p:anim calcmode="lin" valueType="num">
                                      <p:cBhvr>
                                        <p:cTn id="10" dur="500" fill="hold"/>
                                        <p:tgtEl>
                                          <p:spTgt spid="5"/>
                                        </p:tgtEl>
                                        <p:attrNameLst>
                                          <p:attrName>ppt_y</p:attrName>
                                        </p:attrNameLst>
                                      </p:cBhvr>
                                      <p:tavLst>
                                        <p:tav tm="0">
                                          <p:val>
                                            <p:strVal val="#ppt_y"/>
                                          </p:val>
                                        </p:tav>
                                        <p:tav tm="100000">
                                          <p:val>
                                            <p:strVal val="#ppt_y"/>
                                          </p:val>
                                        </p:tav>
                                      </p:tavLst>
                                    </p:anim>
                                  </p:childTnLst>
                                </p:cTn>
                              </p:par>
                            </p:childTnLst>
                          </p:cTn>
                        </p:par>
                        <p:par>
                          <p:cTn id="11" fill="hold" nodeType="afterGroup">
                            <p:stCondLst>
                              <p:cond delay="500"/>
                            </p:stCondLst>
                            <p:childTnLst>
                              <p:par>
                                <p:cTn id="12" presetID="10" presetClass="entr" presetSubtype="0" fill="hold" nodeType="afterEffect">
                                  <p:stCondLst>
                                    <p:cond delay="0"/>
                                  </p:stCondLst>
                                  <p:childTnLst>
                                    <p:set>
                                      <p:cBhvr>
                                        <p:cTn id="13" dur="1" fill="hold">
                                          <p:stCondLst>
                                            <p:cond delay="0"/>
                                          </p:stCondLst>
                                        </p:cTn>
                                        <p:tgtEl>
                                          <p:spTgt spid="6165"/>
                                        </p:tgtEl>
                                        <p:attrNameLst>
                                          <p:attrName>style.visibility</p:attrName>
                                        </p:attrNameLst>
                                      </p:cBhvr>
                                      <p:to>
                                        <p:strVal val="visible"/>
                                      </p:to>
                                    </p:set>
                                    <p:animEffect transition="in" filter="fade">
                                      <p:cBhvr>
                                        <p:cTn id="14" dur="2000"/>
                                        <p:tgtEl>
                                          <p:spTgt spid="6165"/>
                                        </p:tgtEl>
                                      </p:cBhvr>
                                    </p:animEffect>
                                  </p:childTnLst>
                                </p:cTn>
                              </p:par>
                            </p:childTnLst>
                          </p:cTn>
                        </p:par>
                        <p:par>
                          <p:cTn id="15" fill="hold" nodeType="afterGroup">
                            <p:stCondLst>
                              <p:cond delay="2500"/>
                            </p:stCondLst>
                            <p:childTnLst>
                              <p:par>
                                <p:cTn id="16" presetID="10" presetClass="entr" presetSubtype="0" fill="hold" nodeType="afterEffect">
                                  <p:stCondLst>
                                    <p:cond delay="0"/>
                                  </p:stCondLst>
                                  <p:childTnLst>
                                    <p:set>
                                      <p:cBhvr>
                                        <p:cTn id="17" dur="1" fill="hold">
                                          <p:stCondLst>
                                            <p:cond delay="0"/>
                                          </p:stCondLst>
                                        </p:cTn>
                                        <p:tgtEl>
                                          <p:spTgt spid="6167"/>
                                        </p:tgtEl>
                                        <p:attrNameLst>
                                          <p:attrName>style.visibility</p:attrName>
                                        </p:attrNameLst>
                                      </p:cBhvr>
                                      <p:to>
                                        <p:strVal val="visible"/>
                                      </p:to>
                                    </p:set>
                                    <p:animEffect transition="in" filter="fade">
                                      <p:cBhvr>
                                        <p:cTn id="18" dur="2000"/>
                                        <p:tgtEl>
                                          <p:spTgt spid="6167"/>
                                        </p:tgtEl>
                                      </p:cBhvr>
                                    </p:animEffect>
                                  </p:childTnLst>
                                </p:cTn>
                              </p:par>
                            </p:childTnLst>
                          </p:cTn>
                        </p:par>
                        <p:par>
                          <p:cTn id="19" fill="hold" nodeType="afterGroup">
                            <p:stCondLst>
                              <p:cond delay="4500"/>
                            </p:stCondLst>
                            <p:childTnLst>
                              <p:par>
                                <p:cTn id="20" presetID="10" presetClass="entr" presetSubtype="0" fill="hold" nodeType="afterEffect">
                                  <p:stCondLst>
                                    <p:cond delay="0"/>
                                  </p:stCondLst>
                                  <p:childTnLst>
                                    <p:set>
                                      <p:cBhvr>
                                        <p:cTn id="21" dur="1" fill="hold">
                                          <p:stCondLst>
                                            <p:cond delay="0"/>
                                          </p:stCondLst>
                                        </p:cTn>
                                        <p:tgtEl>
                                          <p:spTgt spid="6169"/>
                                        </p:tgtEl>
                                        <p:attrNameLst>
                                          <p:attrName>style.visibility</p:attrName>
                                        </p:attrNameLst>
                                      </p:cBhvr>
                                      <p:to>
                                        <p:strVal val="visible"/>
                                      </p:to>
                                    </p:set>
                                    <p:animEffect transition="in" filter="fade">
                                      <p:cBhvr>
                                        <p:cTn id="22" dur="2000"/>
                                        <p:tgtEl>
                                          <p:spTgt spid="616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POWER3D OPTIONS" val="Medium "/>
</p:tagLst>
</file>

<file path=ppt/tags/tag2.xml><?xml version="1.0" encoding="utf-8"?>
<p:tagLst xmlns:a="http://schemas.openxmlformats.org/drawingml/2006/main" xmlns:r="http://schemas.openxmlformats.org/officeDocument/2006/relationships" xmlns:p="http://schemas.openxmlformats.org/presentationml/2006/main">
  <p:tag name="POWER3D OPTIONS" val="Medium "/>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TotalTime>
  <Words>528</Words>
  <Application>Microsoft Office PowerPoint</Application>
  <PresentationFormat>Widescreen</PresentationFormat>
  <Paragraphs>152</Paragraphs>
  <Slides>23</Slides>
  <Notes>0</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23</vt:i4>
      </vt:variant>
    </vt:vector>
  </HeadingPairs>
  <TitlesOfParts>
    <vt:vector size="32" baseType="lpstr">
      <vt:lpstr>Arial</vt:lpstr>
      <vt:lpstr>Calibri</vt:lpstr>
      <vt:lpstr>Calibri Light</vt:lpstr>
      <vt:lpstr>Showcard Gothic</vt:lpstr>
      <vt:lpstr>Symbol</vt:lpstr>
      <vt:lpstr>Tahoma</vt:lpstr>
      <vt:lpstr>Tw Cen MT</vt:lpstr>
      <vt:lpstr>Office Theme</vt:lpstr>
      <vt:lpstr>Equation.DSMT4</vt:lpstr>
      <vt:lpstr>Newton dan Kesetimbangan Benda Tegar</vt:lpstr>
      <vt:lpstr>Sir Isaac</vt:lpstr>
      <vt:lpstr>Apples and Stuff (?)</vt:lpstr>
      <vt:lpstr>Newton’s Law</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Kesetimbangan dan Dinamika Rotasi</vt:lpstr>
      <vt:lpstr>Torsi</vt:lpstr>
      <vt:lpstr>Torsi</vt:lpstr>
      <vt:lpstr>Lengan Gaya</vt:lpstr>
      <vt:lpstr>Arah Torsi</vt:lpstr>
      <vt:lpstr>Bagaimana jika dua atau lebih gaya yang berbeda bekerja pada lengan-lengan gaya?</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Newton dan Kesetimbangan Benda Tegar</dc:title>
  <dc:creator>Tri Nugraha Adikesuma</dc:creator>
  <cp:lastModifiedBy>Supriyanto</cp:lastModifiedBy>
  <cp:revision>2</cp:revision>
  <dcterms:created xsi:type="dcterms:W3CDTF">2016-11-09T16:18:28Z</dcterms:created>
  <dcterms:modified xsi:type="dcterms:W3CDTF">2018-08-01T04:18:36Z</dcterms:modified>
</cp:coreProperties>
</file>