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9" autoAdjust="0"/>
    <p:restoredTop sz="94660"/>
  </p:normalViewPr>
  <p:slideViewPr>
    <p:cSldViewPr snapToGrid="0">
      <p:cViewPr varScale="1">
        <p:scale>
          <a:sx n="74" d="100"/>
          <a:sy n="74" d="100"/>
        </p:scale>
        <p:origin x="52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7" Type="http://schemas.openxmlformats.org/officeDocument/2006/relationships/image" Target="../media/image13.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1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A41457-8EFD-44E6-AD69-543550B56CFB}" type="datetimeFigureOut">
              <a:rPr lang="en-US" smtClean="0"/>
              <a:t>8/1/2018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485156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A41457-8EFD-44E6-AD69-543550B56CFB}" type="datetimeFigureOut">
              <a:rPr lang="en-US" smtClean="0"/>
              <a:t>8/1/2018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2627125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A41457-8EFD-44E6-AD69-543550B56CFB}" type="datetimeFigureOut">
              <a:rPr lang="en-US" smtClean="0"/>
              <a:t>8/1/2018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1884768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90552" y="103188"/>
            <a:ext cx="10991849" cy="131445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1600201"/>
            <a:ext cx="53848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609600" y="6243638"/>
            <a:ext cx="28448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8737600" y="6243638"/>
            <a:ext cx="2844800" cy="457200"/>
          </a:xfrm>
        </p:spPr>
        <p:txBody>
          <a:bodyPr/>
          <a:lstStyle>
            <a:lvl1pPr>
              <a:defRPr/>
            </a:lvl1pPr>
          </a:lstStyle>
          <a:p>
            <a:fld id="{B7F863A9-A2C3-41E5-B233-7B0372B7A6A6}" type="slidenum">
              <a:rPr lang="en-US" altLang="en-US"/>
              <a:pPr/>
              <a:t>‹#›</a:t>
            </a:fld>
            <a:endParaRPr lang="en-US" altLang="en-US"/>
          </a:p>
        </p:txBody>
      </p:sp>
    </p:spTree>
    <p:extLst>
      <p:ext uri="{BB962C8B-B14F-4D97-AF65-F5344CB8AC3E}">
        <p14:creationId xmlns:p14="http://schemas.microsoft.com/office/powerpoint/2010/main" val="19119344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B3823422-2697-46EE-8CCC-49B81FD295D6}" type="slidenum">
              <a:rPr lang="en-US" altLang="en-US"/>
              <a:pPr/>
              <a:t>‹#›</a:t>
            </a:fld>
            <a:endParaRPr lang="en-US" altLang="en-US"/>
          </a:p>
        </p:txBody>
      </p:sp>
    </p:spTree>
    <p:extLst>
      <p:ext uri="{BB962C8B-B14F-4D97-AF65-F5344CB8AC3E}">
        <p14:creationId xmlns:p14="http://schemas.microsoft.com/office/powerpoint/2010/main" val="317532286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A41457-8EFD-44E6-AD69-543550B56CFB}" type="datetimeFigureOut">
              <a:rPr lang="en-US" smtClean="0"/>
              <a:t>8/1/2018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2337713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A41457-8EFD-44E6-AD69-543550B56CFB}" type="datetimeFigureOut">
              <a:rPr lang="en-US" smtClean="0"/>
              <a:t>8/1/2018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4143949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A41457-8EFD-44E6-AD69-543550B56CFB}" type="datetimeFigureOut">
              <a:rPr lang="en-US" smtClean="0"/>
              <a:t>8/1/2018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3400274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A41457-8EFD-44E6-AD69-543550B56CFB}" type="datetimeFigureOut">
              <a:rPr lang="en-US" smtClean="0"/>
              <a:t>8/1/2018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3780143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A41457-8EFD-44E6-AD69-543550B56CFB}" type="datetimeFigureOut">
              <a:rPr lang="en-US" smtClean="0"/>
              <a:t>8/1/2018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3042291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A41457-8EFD-44E6-AD69-543550B56CFB}" type="datetimeFigureOut">
              <a:rPr lang="en-US" smtClean="0"/>
              <a:t>8/1/2018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1643716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A41457-8EFD-44E6-AD69-543550B56CFB}" type="datetimeFigureOut">
              <a:rPr lang="en-US" smtClean="0"/>
              <a:t>8/1/2018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2153947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A41457-8EFD-44E6-AD69-543550B56CFB}" type="datetimeFigureOut">
              <a:rPr lang="en-US" smtClean="0"/>
              <a:t>8/1/2018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31416-1E3C-4729-95C6-9A2DC462CC06}" type="slidenum">
              <a:rPr lang="en-US" smtClean="0"/>
              <a:t>‹#›</a:t>
            </a:fld>
            <a:endParaRPr lang="en-US"/>
          </a:p>
        </p:txBody>
      </p:sp>
    </p:spTree>
    <p:extLst>
      <p:ext uri="{BB962C8B-B14F-4D97-AF65-F5344CB8AC3E}">
        <p14:creationId xmlns:p14="http://schemas.microsoft.com/office/powerpoint/2010/main" val="1393854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A41457-8EFD-44E6-AD69-543550B56CFB}" type="datetimeFigureOut">
              <a:rPr lang="en-US" smtClean="0"/>
              <a:t>8/1/2018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431416-1E3C-4729-95C6-9A2DC462CC06}" type="slidenum">
              <a:rPr lang="en-US" smtClean="0"/>
              <a:t>‹#›</a:t>
            </a:fld>
            <a:endParaRPr lang="en-US"/>
          </a:p>
        </p:txBody>
      </p:sp>
    </p:spTree>
    <p:extLst>
      <p:ext uri="{BB962C8B-B14F-4D97-AF65-F5344CB8AC3E}">
        <p14:creationId xmlns:p14="http://schemas.microsoft.com/office/powerpoint/2010/main" val="495316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4.wmf"/><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11.wmf"/><Relationship Id="rId17" Type="http://schemas.openxmlformats.org/officeDocument/2006/relationships/image" Target="../media/image13.wmf"/><Relationship Id="rId2" Type="http://schemas.openxmlformats.org/officeDocument/2006/relationships/slideLayout" Target="../slideLayouts/slideLayout2.xml"/><Relationship Id="rId16" Type="http://schemas.openxmlformats.org/officeDocument/2006/relationships/oleObject" Target="../embeddings/oleObject11.bin"/><Relationship Id="rId1" Type="http://schemas.openxmlformats.org/officeDocument/2006/relationships/vmlDrawing" Target="../drawings/vmlDrawing3.vml"/><Relationship Id="rId6" Type="http://schemas.openxmlformats.org/officeDocument/2006/relationships/image" Target="../media/image8.wmf"/><Relationship Id="rId11" Type="http://schemas.openxmlformats.org/officeDocument/2006/relationships/oleObject" Target="../embeddings/oleObject9.bin"/><Relationship Id="rId5" Type="http://schemas.openxmlformats.org/officeDocument/2006/relationships/oleObject" Target="../embeddings/oleObject6.bin"/><Relationship Id="rId15" Type="http://schemas.openxmlformats.org/officeDocument/2006/relationships/image" Target="../media/image12.wmf"/><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8.bin"/><Relationship Id="rId14"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19.bin"/><Relationship Id="rId3" Type="http://schemas.openxmlformats.org/officeDocument/2006/relationships/oleObject" Target="../embeddings/oleObject12.bin"/><Relationship Id="rId7" Type="http://schemas.openxmlformats.org/officeDocument/2006/relationships/oleObject" Target="../embeddings/oleObject15.bin"/><Relationship Id="rId12" Type="http://schemas.openxmlformats.org/officeDocument/2006/relationships/oleObject" Target="../embeddings/oleObject18.bin"/><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oleObject" Target="../embeddings/oleObject14.bin"/><Relationship Id="rId11" Type="http://schemas.openxmlformats.org/officeDocument/2006/relationships/oleObject" Target="../embeddings/oleObject17.bin"/><Relationship Id="rId5" Type="http://schemas.openxmlformats.org/officeDocument/2006/relationships/oleObject" Target="../embeddings/oleObject13.bin"/><Relationship Id="rId10" Type="http://schemas.openxmlformats.org/officeDocument/2006/relationships/image" Target="../media/image5.wmf"/><Relationship Id="rId4" Type="http://schemas.openxmlformats.org/officeDocument/2006/relationships/image" Target="../media/image15.wmf"/><Relationship Id="rId9" Type="http://schemas.openxmlformats.org/officeDocument/2006/relationships/oleObject" Target="../embeddings/oleObject16.bin"/><Relationship Id="rId14" Type="http://schemas.openxmlformats.org/officeDocument/2006/relationships/oleObject" Target="../embeddings/oleObject20.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3.bin"/><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Newton</a:t>
            </a:r>
            <a:br>
              <a:rPr lang="id-ID" dirty="0" smtClean="0"/>
            </a:br>
            <a:r>
              <a:rPr lang="id-ID" dirty="0" smtClean="0"/>
              <a:t>dan</a:t>
            </a:r>
            <a:br>
              <a:rPr lang="id-ID" dirty="0" smtClean="0"/>
            </a:br>
            <a:r>
              <a:rPr lang="id-ID" dirty="0" smtClean="0"/>
              <a:t>Kesetimbangan Benda Tegar</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53999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v-SE" altLang="en-US" sz="3200" b="1">
                <a:latin typeface="Tw Cen MT" panose="020B0602020104020603" pitchFamily="34" charset="0"/>
              </a:rPr>
              <a:t>	Kesetimbangan statik dapat dibedakan menjadi tiga, yatu sebagai berikut.</a:t>
            </a:r>
          </a:p>
          <a:p>
            <a:pPr eaLnBrk="1" hangingPunct="1"/>
            <a:endParaRPr lang="sv-SE" altLang="en-US" sz="3200" b="1">
              <a:latin typeface="Tw Cen MT" panose="020B0602020104020603" pitchFamily="34" charset="0"/>
            </a:endParaRPr>
          </a:p>
          <a:p>
            <a:pPr eaLnBrk="1" hangingPunct="1">
              <a:buFontTx/>
              <a:buChar char="•"/>
            </a:pPr>
            <a:r>
              <a:rPr lang="sv-SE" altLang="en-US" sz="3200" b="1">
                <a:latin typeface="Tw Cen MT" panose="020B0602020104020603" pitchFamily="34" charset="0"/>
              </a:rPr>
              <a:t>Kesetimbangan Stabil</a:t>
            </a:r>
          </a:p>
          <a:p>
            <a:pPr eaLnBrk="1" hangingPunct="1"/>
            <a:r>
              <a:rPr lang="sv-SE" altLang="en-US" sz="3200" b="1">
                <a:latin typeface="Tw Cen MT" panose="020B0602020104020603" pitchFamily="34" charset="0"/>
              </a:rPr>
              <a:t>	Kesetimbangan stabil ditandai dengan naiknya letak titik berat benda jika dberi gaya pengganggu. Setelah gaya pengganggunya hilang, benda akan kembali pada keadaan semula. Contoh benda yang memiliki ketimbangan stabil itu adalah kursi malas.</a:t>
            </a:r>
          </a:p>
        </p:txBody>
      </p:sp>
      <p:sp>
        <p:nvSpPr>
          <p:cNvPr id="12294" name="Rectangle 8"/>
          <p:cNvSpPr>
            <a:spLocks noChangeArrowheads="1"/>
          </p:cNvSpPr>
          <p:nvPr/>
        </p:nvSpPr>
        <p:spPr bwMode="auto">
          <a:xfrm>
            <a:off x="2090738" y="7445375"/>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3200" b="1">
              <a:latin typeface="Tw Cen MT" panose="020B0602020104020603" pitchFamily="34" charset="0"/>
            </a:endParaRPr>
          </a:p>
        </p:txBody>
      </p:sp>
    </p:spTree>
    <p:extLst>
      <p:ext uri="{BB962C8B-B14F-4D97-AF65-F5344CB8AC3E}">
        <p14:creationId xmlns:p14="http://schemas.microsoft.com/office/powerpoint/2010/main" val="1524702988"/>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Char char="•"/>
            </a:pPr>
            <a:r>
              <a:rPr lang="sv-SE" altLang="en-US" sz="3200" b="1" dirty="0">
                <a:latin typeface="Tw Cen MT" panose="020B0602020104020603" pitchFamily="34" charset="0"/>
              </a:rPr>
              <a:t> Kesetimbangan Labil</a:t>
            </a:r>
          </a:p>
          <a:p>
            <a:pPr eaLnBrk="1" hangingPunct="1"/>
            <a:r>
              <a:rPr lang="sv-SE" altLang="en-US" sz="3200" b="1" dirty="0">
                <a:latin typeface="Tw Cen MT" panose="020B0602020104020603" pitchFamily="34" charset="0"/>
              </a:rPr>
              <a:t>Kesetimbangan labil ditandai dengan turunnya letak titik berat benda jika dberi gaya pengganggu. Biasanya, setelah gaya pengganggunya hilang, benda tidak kembali pada kedudukan semula. Contoh benda yang memiliki ketimbangan labil adalah sebuah batang kayu yang berdiri tegak.</a:t>
            </a:r>
          </a:p>
          <a:p>
            <a:pPr eaLnBrk="1" hangingPunct="1"/>
            <a:r>
              <a:rPr lang="sv-SE" altLang="en-US" sz="3200" b="1" dirty="0">
                <a:latin typeface="Tw Cen MT" panose="020B0602020104020603" pitchFamily="34" charset="0"/>
              </a:rPr>
              <a:t>	</a:t>
            </a:r>
          </a:p>
          <a:p>
            <a:pPr eaLnBrk="1" hangingPunct="1">
              <a:buFontTx/>
              <a:buChar char="•"/>
            </a:pPr>
            <a:endParaRPr lang="en-US" altLang="en-US" sz="3200" b="1" dirty="0">
              <a:latin typeface="Tw Cen MT" panose="020B0602020104020603" pitchFamily="34" charset="0"/>
            </a:endParaRPr>
          </a:p>
        </p:txBody>
      </p:sp>
    </p:spTree>
    <p:extLst>
      <p:ext uri="{BB962C8B-B14F-4D97-AF65-F5344CB8AC3E}">
        <p14:creationId xmlns:p14="http://schemas.microsoft.com/office/powerpoint/2010/main" val="3262931385"/>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Char char="•"/>
            </a:pPr>
            <a:r>
              <a:rPr lang="sv-SE" altLang="en-US" sz="3200" dirty="0">
                <a:latin typeface="Tw Cen MT" panose="020B0602020104020603" pitchFamily="34" charset="0"/>
              </a:rPr>
              <a:t> </a:t>
            </a:r>
            <a:r>
              <a:rPr lang="sv-SE" altLang="en-US" sz="3200" b="1" dirty="0">
                <a:latin typeface="Tw Cen MT" panose="020B0602020104020603" pitchFamily="34" charset="0"/>
              </a:rPr>
              <a:t>Kesetimbangan Indiferen (Netral)</a:t>
            </a:r>
          </a:p>
          <a:p>
            <a:pPr eaLnBrk="1" hangingPunct="1"/>
            <a:r>
              <a:rPr lang="sv-SE" altLang="en-US" sz="3200" b="1" dirty="0">
                <a:latin typeface="Tw Cen MT" panose="020B0602020104020603" pitchFamily="34" charset="0"/>
              </a:rPr>
              <a:t>Kesetimbangan netral ditandai dengan tidak berubahnya posisi titik berat benda sebelum dan sesudah diberi gaya pengganggu. Biasanya, setelah gaya pengganggunya hilang, benda tidak kembali pada kedudukan semula. Contoh benda yang memiliki ketimbangan netral adalah sebuah silinder yang diletakkan di lanta datar.</a:t>
            </a:r>
          </a:p>
        </p:txBody>
      </p:sp>
    </p:spTree>
    <p:extLst>
      <p:ext uri="{BB962C8B-B14F-4D97-AF65-F5344CB8AC3E}">
        <p14:creationId xmlns:p14="http://schemas.microsoft.com/office/powerpoint/2010/main" val="3293420485"/>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v-SE" altLang="en-US" sz="2400" b="1">
                <a:latin typeface="Tw Cen MT" panose="020B0602020104020603" pitchFamily="34" charset="0"/>
              </a:rPr>
              <a:t>Contoh Soal</a:t>
            </a:r>
          </a:p>
          <a:p>
            <a:pPr eaLnBrk="1" hangingPunct="1"/>
            <a:r>
              <a:rPr lang="sv-SE" altLang="en-US" sz="2400" b="1">
                <a:latin typeface="Tw Cen MT" panose="020B0602020104020603" pitchFamily="34" charset="0"/>
              </a:rPr>
              <a:t>1. Tentukan tegangan tali pengikat beban di bawah </a:t>
            </a:r>
          </a:p>
          <a:p>
            <a:pPr eaLnBrk="1" hangingPunct="1"/>
            <a:r>
              <a:rPr lang="sv-SE" altLang="en-US" sz="2400" b="1">
                <a:latin typeface="Tw Cen MT" panose="020B0602020104020603" pitchFamily="34" charset="0"/>
              </a:rPr>
              <a:t>                                            </a:t>
            </a:r>
          </a:p>
          <a:p>
            <a:pPr eaLnBrk="1" hangingPunct="1"/>
            <a:r>
              <a:rPr lang="sv-SE" altLang="en-US" sz="2400" b="1">
                <a:latin typeface="Tw Cen MT" panose="020B0602020104020603" pitchFamily="34" charset="0"/>
              </a:rPr>
              <a:t>             30</a:t>
            </a:r>
            <a:r>
              <a:rPr lang="sv-SE" altLang="en-US" sz="2400" b="1" baseline="30000">
                <a:latin typeface="Tw Cen MT" panose="020B0602020104020603" pitchFamily="34" charset="0"/>
              </a:rPr>
              <a:t>0</a:t>
            </a:r>
            <a:r>
              <a:rPr lang="sv-SE" altLang="en-US" sz="2400" b="1">
                <a:latin typeface="Tw Cen MT" panose="020B0602020104020603" pitchFamily="34" charset="0"/>
              </a:rPr>
              <a:t>                               60</a:t>
            </a:r>
            <a:r>
              <a:rPr lang="sv-SE" altLang="en-US" sz="2400" b="1" baseline="30000">
                <a:latin typeface="Tw Cen MT" panose="020B0602020104020603" pitchFamily="34" charset="0"/>
              </a:rPr>
              <a:t>0</a:t>
            </a:r>
            <a:r>
              <a:rPr lang="sv-SE" altLang="en-US" sz="2400" b="1">
                <a:latin typeface="Tw Cen MT" panose="020B0602020104020603" pitchFamily="34" charset="0"/>
              </a:rPr>
              <a:t>	</a:t>
            </a:r>
          </a:p>
          <a:p>
            <a:pPr eaLnBrk="1" hangingPunct="1"/>
            <a:r>
              <a:rPr lang="sv-SE" altLang="en-US" sz="2400" b="1">
                <a:latin typeface="Tw Cen MT" panose="020B0602020104020603" pitchFamily="34" charset="0"/>
              </a:rPr>
              <a:t>              T</a:t>
            </a:r>
            <a:r>
              <a:rPr lang="sv-SE" altLang="en-US" sz="2400" b="1" baseline="-25000">
                <a:latin typeface="Tw Cen MT" panose="020B0602020104020603" pitchFamily="34" charset="0"/>
              </a:rPr>
              <a:t>2</a:t>
            </a:r>
            <a:r>
              <a:rPr lang="sv-SE" altLang="en-US" sz="2400" b="1">
                <a:latin typeface="Tw Cen MT" panose="020B0602020104020603" pitchFamily="34" charset="0"/>
              </a:rPr>
              <a:t>                              T</a:t>
            </a:r>
            <a:r>
              <a:rPr lang="sv-SE" altLang="en-US" sz="2400" b="1" baseline="-25000">
                <a:latin typeface="Tw Cen MT" panose="020B0602020104020603" pitchFamily="34" charset="0"/>
              </a:rPr>
              <a:t>1</a:t>
            </a:r>
            <a:endParaRPr lang="en-US" altLang="en-US" sz="2400" b="1">
              <a:latin typeface="Tw Cen MT" panose="020B0602020104020603" pitchFamily="34" charset="0"/>
            </a:endParaRPr>
          </a:p>
          <a:p>
            <a:pPr eaLnBrk="1" hangingPunct="1"/>
            <a:r>
              <a:rPr lang="en-US" altLang="en-US" sz="2400" b="1">
                <a:latin typeface="Tw Cen MT" panose="020B0602020104020603" pitchFamily="34" charset="0"/>
              </a:rPr>
              <a:t/>
            </a:r>
            <a:br>
              <a:rPr lang="en-US" altLang="en-US" sz="2400" b="1">
                <a:latin typeface="Tw Cen MT" panose="020B0602020104020603" pitchFamily="34" charset="0"/>
              </a:rPr>
            </a:br>
            <a:r>
              <a:rPr lang="sv-SE" altLang="en-US" sz="2400" b="1">
                <a:latin typeface="Tw Cen MT" panose="020B0602020104020603" pitchFamily="34" charset="0"/>
              </a:rPr>
              <a:t>          </a:t>
            </a:r>
            <a:endParaRPr lang="en-US" altLang="en-US" sz="2400" b="1">
              <a:latin typeface="Tw Cen MT" panose="020B0602020104020603" pitchFamily="34" charset="0"/>
            </a:endParaRPr>
          </a:p>
          <a:p>
            <a:pPr eaLnBrk="1" hangingPunct="1"/>
            <a:r>
              <a:rPr lang="sv-SE" altLang="en-US" sz="2400" b="1">
                <a:latin typeface="Tw Cen MT" panose="020B0602020104020603" pitchFamily="34" charset="0"/>
              </a:rPr>
              <a:t>                            </a:t>
            </a:r>
          </a:p>
          <a:p>
            <a:pPr eaLnBrk="1" hangingPunct="1"/>
            <a:endParaRPr lang="sv-SE" altLang="en-US" sz="2400" b="1">
              <a:latin typeface="Tw Cen MT" panose="020B0602020104020603" pitchFamily="34" charset="0"/>
            </a:endParaRPr>
          </a:p>
          <a:p>
            <a:pPr eaLnBrk="1" hangingPunct="1"/>
            <a:endParaRPr lang="sv-SE" altLang="en-US" sz="2400" b="1">
              <a:latin typeface="Tw Cen MT" panose="020B0602020104020603" pitchFamily="34" charset="0"/>
            </a:endParaRPr>
          </a:p>
          <a:p>
            <a:pPr eaLnBrk="1" hangingPunct="1"/>
            <a:r>
              <a:rPr lang="sv-SE" altLang="en-US" sz="2400" b="1">
                <a:latin typeface="Tw Cen MT" panose="020B0602020104020603" pitchFamily="34" charset="0"/>
              </a:rPr>
              <a:t>				</a:t>
            </a:r>
          </a:p>
          <a:p>
            <a:pPr eaLnBrk="1" hangingPunct="1"/>
            <a:r>
              <a:rPr lang="sv-SE" altLang="en-US" sz="2400" b="1">
                <a:latin typeface="Tw Cen MT" panose="020B0602020104020603" pitchFamily="34" charset="0"/>
              </a:rPr>
              <a:t>			   8  kg</a:t>
            </a:r>
          </a:p>
          <a:p>
            <a:pPr eaLnBrk="1" hangingPunct="1"/>
            <a:r>
              <a:rPr lang="sv-SE" altLang="en-US" sz="2400" b="1">
                <a:latin typeface="Tw Cen MT" panose="020B0602020104020603" pitchFamily="34" charset="0"/>
              </a:rPr>
              <a:t>                                   </a:t>
            </a:r>
          </a:p>
          <a:p>
            <a:pPr eaLnBrk="1" hangingPunct="1"/>
            <a:r>
              <a:rPr lang="sv-SE" altLang="en-US" sz="2400" b="1">
                <a:latin typeface="Tw Cen MT" panose="020B0602020104020603" pitchFamily="34" charset="0"/>
              </a:rPr>
              <a:t>      </a:t>
            </a:r>
          </a:p>
          <a:p>
            <a:pPr eaLnBrk="1" hangingPunct="1"/>
            <a:endParaRPr lang="sv-SE" altLang="en-US" sz="2400" b="1">
              <a:latin typeface="Tw Cen MT" panose="020B0602020104020603" pitchFamily="34" charset="0"/>
            </a:endParaRPr>
          </a:p>
          <a:p>
            <a:pPr eaLnBrk="1" hangingPunct="1"/>
            <a:r>
              <a:rPr lang="sv-SE" altLang="en-US" sz="2400" b="1">
                <a:latin typeface="Tw Cen MT" panose="020B0602020104020603" pitchFamily="34" charset="0"/>
              </a:rPr>
              <a:t>               </a:t>
            </a:r>
          </a:p>
          <a:p>
            <a:pPr eaLnBrk="1" hangingPunct="1"/>
            <a:r>
              <a:rPr lang="sv-SE" altLang="en-US" sz="2400" b="1">
                <a:latin typeface="Tw Cen MT" panose="020B0602020104020603" pitchFamily="34" charset="0"/>
              </a:rPr>
              <a:t>                </a:t>
            </a:r>
          </a:p>
          <a:p>
            <a:pPr eaLnBrk="1" hangingPunct="1"/>
            <a:r>
              <a:rPr lang="sv-SE" altLang="en-US" sz="2400">
                <a:latin typeface="Tw Cen MT" panose="020B0602020104020603" pitchFamily="34" charset="0"/>
              </a:rPr>
              <a:t> </a:t>
            </a:r>
          </a:p>
        </p:txBody>
      </p:sp>
      <p:grpSp>
        <p:nvGrpSpPr>
          <p:cNvPr id="2" name="Group 11"/>
          <p:cNvGrpSpPr>
            <a:grpSpLocks/>
          </p:cNvGrpSpPr>
          <p:nvPr/>
        </p:nvGrpSpPr>
        <p:grpSpPr bwMode="auto">
          <a:xfrm>
            <a:off x="2590800" y="1828800"/>
            <a:ext cx="4648200" cy="3429000"/>
            <a:chOff x="1344" y="1482"/>
            <a:chExt cx="960" cy="649"/>
          </a:xfrm>
        </p:grpSpPr>
        <p:sp>
          <p:nvSpPr>
            <p:cNvPr id="15371" name="Line 6"/>
            <p:cNvSpPr>
              <a:spLocks noChangeShapeType="1"/>
            </p:cNvSpPr>
            <p:nvPr/>
          </p:nvSpPr>
          <p:spPr bwMode="auto">
            <a:xfrm>
              <a:off x="1344" y="1488"/>
              <a:ext cx="960" cy="1"/>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2" name="Line 7"/>
            <p:cNvSpPr>
              <a:spLocks noChangeShapeType="1"/>
            </p:cNvSpPr>
            <p:nvPr/>
          </p:nvSpPr>
          <p:spPr bwMode="auto">
            <a:xfrm>
              <a:off x="1440" y="1488"/>
              <a:ext cx="363" cy="35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3" name="Line 8"/>
            <p:cNvSpPr>
              <a:spLocks noChangeShapeType="1"/>
            </p:cNvSpPr>
            <p:nvPr/>
          </p:nvSpPr>
          <p:spPr bwMode="auto">
            <a:xfrm flipV="1">
              <a:off x="1803" y="1482"/>
              <a:ext cx="453"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4" name="Line 9"/>
            <p:cNvSpPr>
              <a:spLocks noChangeShapeType="1"/>
            </p:cNvSpPr>
            <p:nvPr/>
          </p:nvSpPr>
          <p:spPr bwMode="auto">
            <a:xfrm>
              <a:off x="1803" y="1842"/>
              <a:ext cx="1"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5" name="Rectangle 10"/>
            <p:cNvSpPr>
              <a:spLocks noChangeArrowheads="1"/>
            </p:cNvSpPr>
            <p:nvPr/>
          </p:nvSpPr>
          <p:spPr bwMode="auto">
            <a:xfrm>
              <a:off x="1707" y="1987"/>
              <a:ext cx="192" cy="144"/>
            </a:xfrm>
            <a:prstGeom prst="rect">
              <a:avLst/>
            </a:prstGeom>
            <a:solidFill>
              <a:srgbClr val="003300"/>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15367" name="Rectangle 13"/>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368" name="Rectangle 15"/>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369" name="Rectangle 17"/>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370" name="Rectangle 19"/>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2879889438"/>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v-SE" altLang="en-US" b="1"/>
              <a:t>Jawab.</a:t>
            </a:r>
          </a:p>
          <a:p>
            <a:pPr eaLnBrk="1" hangingPunct="1"/>
            <a:r>
              <a:rPr lang="sv-SE" altLang="en-US" b="1"/>
              <a:t>Nilai tegangan tali T</a:t>
            </a:r>
            <a:r>
              <a:rPr lang="sv-SE" altLang="en-US" b="1" baseline="-25000"/>
              <a:t>1</a:t>
            </a:r>
            <a:r>
              <a:rPr lang="sv-SE" altLang="en-US" b="1"/>
              <a:t> =  ?		</a:t>
            </a:r>
            <a:r>
              <a:rPr lang="sv-SE" altLang="en-US"/>
              <a:t>    </a:t>
            </a:r>
            <a:r>
              <a:rPr lang="sv-SE" altLang="en-US" b="1"/>
              <a:t>Nilai tegangan tali T2 =  ?</a:t>
            </a:r>
            <a:r>
              <a:rPr lang="sv-SE" altLang="en-US"/>
              <a:t> </a:t>
            </a:r>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endParaRPr lang="sv-SE" altLang="en-US" b="1"/>
          </a:p>
          <a:p>
            <a:pPr eaLnBrk="1" hangingPunct="1"/>
            <a:r>
              <a:rPr lang="sv-SE" altLang="en-US" b="1"/>
              <a:t>		</a:t>
            </a:r>
          </a:p>
        </p:txBody>
      </p:sp>
      <p:sp>
        <p:nvSpPr>
          <p:cNvPr id="3085" name="Rectangle 19"/>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086" name="Rectangle 22"/>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087" name="Rectangle 24"/>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2" name="Group 26"/>
          <p:cNvGrpSpPr>
            <a:grpSpLocks/>
          </p:cNvGrpSpPr>
          <p:nvPr/>
        </p:nvGrpSpPr>
        <p:grpSpPr bwMode="auto">
          <a:xfrm>
            <a:off x="2286000" y="1409701"/>
            <a:ext cx="6705600" cy="3641725"/>
            <a:chOff x="480" y="888"/>
            <a:chExt cx="4224" cy="2294"/>
          </a:xfrm>
        </p:grpSpPr>
        <p:graphicFrame>
          <p:nvGraphicFramePr>
            <p:cNvPr id="3074" name="Object 6"/>
            <p:cNvGraphicFramePr>
              <a:graphicFrameLocks noChangeAspect="1"/>
            </p:cNvGraphicFramePr>
            <p:nvPr/>
          </p:nvGraphicFramePr>
          <p:xfrm>
            <a:off x="480" y="888"/>
            <a:ext cx="1680" cy="540"/>
          </p:xfrm>
          <a:graphic>
            <a:graphicData uri="http://schemas.openxmlformats.org/presentationml/2006/ole">
              <mc:AlternateContent xmlns:mc="http://schemas.openxmlformats.org/markup-compatibility/2006">
                <mc:Choice xmlns:v="urn:schemas-microsoft-com:vml" Requires="v">
                  <p:oleObj spid="_x0000_s3088" r:id="rId3" imgW="1333500" imgH="431800" progId="Equation.DSMT4">
                    <p:embed/>
                  </p:oleObj>
                </mc:Choice>
                <mc:Fallback>
                  <p:oleObj r:id="rId3" imgW="1333500" imgH="4318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 y="888"/>
                          <a:ext cx="1680" cy="5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5" name="Object 7"/>
            <p:cNvGraphicFramePr>
              <a:graphicFrameLocks noChangeAspect="1"/>
            </p:cNvGraphicFramePr>
            <p:nvPr/>
          </p:nvGraphicFramePr>
          <p:xfrm>
            <a:off x="480" y="1464"/>
            <a:ext cx="1824" cy="591"/>
          </p:xfrm>
          <a:graphic>
            <a:graphicData uri="http://schemas.openxmlformats.org/presentationml/2006/ole">
              <mc:AlternateContent xmlns:mc="http://schemas.openxmlformats.org/markup-compatibility/2006">
                <mc:Choice xmlns:v="urn:schemas-microsoft-com:vml" Requires="v">
                  <p:oleObj spid="_x0000_s3089" r:id="rId5" imgW="1320227" imgH="431613" progId="Equation.DSMT4">
                    <p:embed/>
                  </p:oleObj>
                </mc:Choice>
                <mc:Fallback>
                  <p:oleObj r:id="rId5" imgW="1320227" imgH="431613"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 y="1464"/>
                          <a:ext cx="1824" cy="5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6" name="Object 8"/>
            <p:cNvGraphicFramePr>
              <a:graphicFrameLocks noChangeAspect="1"/>
            </p:cNvGraphicFramePr>
            <p:nvPr/>
          </p:nvGraphicFramePr>
          <p:xfrm>
            <a:off x="480" y="1992"/>
            <a:ext cx="1488" cy="797"/>
          </p:xfrm>
          <a:graphic>
            <a:graphicData uri="http://schemas.openxmlformats.org/presentationml/2006/ole">
              <mc:AlternateContent xmlns:mc="http://schemas.openxmlformats.org/markup-compatibility/2006">
                <mc:Choice xmlns:v="urn:schemas-microsoft-com:vml" Requires="v">
                  <p:oleObj spid="_x0000_s3090" r:id="rId7" imgW="1066800" imgH="571500" progId="Equation.DSMT4">
                    <p:embed/>
                  </p:oleObj>
                </mc:Choice>
                <mc:Fallback>
                  <p:oleObj r:id="rId7" imgW="1066800" imgH="5715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0" y="1992"/>
                          <a:ext cx="1488" cy="7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089" name="Group 17"/>
            <p:cNvGrpSpPr>
              <a:grpSpLocks/>
            </p:cNvGrpSpPr>
            <p:nvPr/>
          </p:nvGrpSpPr>
          <p:grpSpPr bwMode="auto">
            <a:xfrm>
              <a:off x="480" y="2808"/>
              <a:ext cx="1248" cy="312"/>
              <a:chOff x="480" y="2784"/>
              <a:chExt cx="1248" cy="312"/>
            </a:xfrm>
          </p:grpSpPr>
          <p:graphicFrame>
            <p:nvGraphicFramePr>
              <p:cNvPr id="3080" name="Object 9"/>
              <p:cNvGraphicFramePr>
                <a:graphicFrameLocks noChangeAspect="1"/>
              </p:cNvGraphicFramePr>
              <p:nvPr/>
            </p:nvGraphicFramePr>
            <p:xfrm>
              <a:off x="480" y="2784"/>
              <a:ext cx="1248" cy="312"/>
            </p:xfrm>
            <a:graphic>
              <a:graphicData uri="http://schemas.openxmlformats.org/presentationml/2006/ole">
                <mc:AlternateContent xmlns:mc="http://schemas.openxmlformats.org/markup-compatibility/2006">
                  <mc:Choice xmlns:v="urn:schemas-microsoft-com:vml" Requires="v">
                    <p:oleObj spid="_x0000_s3091" r:id="rId9" imgW="863225" imgH="241195" progId="Equation.DSMT4">
                      <p:embed/>
                    </p:oleObj>
                  </mc:Choice>
                  <mc:Fallback>
                    <p:oleObj r:id="rId9" imgW="863225" imgH="241195"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0" y="2784"/>
                            <a:ext cx="1248" cy="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91" name="WordArt 16"/>
              <p:cNvSpPr>
                <a:spLocks noChangeArrowheads="1" noChangeShapeType="1" noTextEdit="1"/>
              </p:cNvSpPr>
              <p:nvPr/>
            </p:nvSpPr>
            <p:spPr bwMode="auto">
              <a:xfrm>
                <a:off x="1632" y="2880"/>
                <a:ext cx="96" cy="119"/>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latin typeface="Tw Cen MT" panose="020B0602020104020603" pitchFamily="34" charset="0"/>
                  </a:rPr>
                  <a:t>N</a:t>
                </a:r>
              </a:p>
            </p:txBody>
          </p:sp>
        </p:grpSp>
        <p:graphicFrame>
          <p:nvGraphicFramePr>
            <p:cNvPr id="3077" name="Object 18"/>
            <p:cNvGraphicFramePr>
              <a:graphicFrameLocks noChangeAspect="1"/>
            </p:cNvGraphicFramePr>
            <p:nvPr/>
          </p:nvGraphicFramePr>
          <p:xfrm>
            <a:off x="2976" y="2016"/>
            <a:ext cx="1056" cy="763"/>
          </p:xfrm>
          <a:graphic>
            <a:graphicData uri="http://schemas.openxmlformats.org/presentationml/2006/ole">
              <mc:AlternateContent xmlns:mc="http://schemas.openxmlformats.org/markup-compatibility/2006">
                <mc:Choice xmlns:v="urn:schemas-microsoft-com:vml" Requires="v">
                  <p:oleObj spid="_x0000_s3092" r:id="rId11" imgW="787400" imgH="571500" progId="Equation.DSMT4">
                    <p:embed/>
                  </p:oleObj>
                </mc:Choice>
                <mc:Fallback>
                  <p:oleObj r:id="rId11" imgW="787400" imgH="5715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976" y="2016"/>
                          <a:ext cx="1056" cy="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090" name="Picture 20"/>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976" y="912"/>
              <a:ext cx="1632" cy="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078" name="Object 21"/>
            <p:cNvGraphicFramePr>
              <a:graphicFrameLocks noChangeAspect="1"/>
            </p:cNvGraphicFramePr>
            <p:nvPr/>
          </p:nvGraphicFramePr>
          <p:xfrm>
            <a:off x="2976" y="1488"/>
            <a:ext cx="1728" cy="584"/>
          </p:xfrm>
          <a:graphic>
            <a:graphicData uri="http://schemas.openxmlformats.org/presentationml/2006/ole">
              <mc:AlternateContent xmlns:mc="http://schemas.openxmlformats.org/markup-compatibility/2006">
                <mc:Choice xmlns:v="urn:schemas-microsoft-com:vml" Requires="v">
                  <p:oleObj spid="_x0000_s3093" r:id="rId14" imgW="1269449" imgH="431613" progId="Equation.DSMT4">
                    <p:embed/>
                  </p:oleObj>
                </mc:Choice>
                <mc:Fallback>
                  <p:oleObj r:id="rId14" imgW="1269449" imgH="431613"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976" y="1488"/>
                          <a:ext cx="1728" cy="5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9" name="Object 23"/>
            <p:cNvGraphicFramePr>
              <a:graphicFrameLocks noChangeAspect="1"/>
            </p:cNvGraphicFramePr>
            <p:nvPr/>
          </p:nvGraphicFramePr>
          <p:xfrm>
            <a:off x="2976" y="2880"/>
            <a:ext cx="1104" cy="302"/>
          </p:xfrm>
          <a:graphic>
            <a:graphicData uri="http://schemas.openxmlformats.org/presentationml/2006/ole">
              <mc:AlternateContent xmlns:mc="http://schemas.openxmlformats.org/markup-compatibility/2006">
                <mc:Choice xmlns:v="urn:schemas-microsoft-com:vml" Requires="v">
                  <p:oleObj spid="_x0000_s3094" r:id="rId16" imgW="799753" imgH="215806" progId="Equation.DSMT4">
                    <p:embed/>
                  </p:oleObj>
                </mc:Choice>
                <mc:Fallback>
                  <p:oleObj r:id="rId16" imgW="799753" imgH="215806"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976" y="2880"/>
                          <a:ext cx="1104" cy="30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extLst>
      <p:ext uri="{BB962C8B-B14F-4D97-AF65-F5344CB8AC3E}">
        <p14:creationId xmlns:p14="http://schemas.microsoft.com/office/powerpoint/2010/main" val="4134148614"/>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500"/>
                            </p:stCondLst>
                            <p:childTnLst>
                              <p:par>
                                <p:cTn id="12" presetID="10" presetClass="entr" presetSubtype="0"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v-SE" altLang="en-US" sz="3200" b="1">
                <a:latin typeface="Tw Cen MT" panose="020B0602020104020603" pitchFamily="34" charset="0"/>
              </a:rPr>
              <a:t>2. </a:t>
            </a:r>
            <a:r>
              <a:rPr lang="sv-SE" altLang="en-US" b="1"/>
              <a:t>Tentukan besar gaya F agar sistem setimbang</a:t>
            </a:r>
            <a:endParaRPr lang="en-US" altLang="en-US" b="1"/>
          </a:p>
          <a:p>
            <a:pPr eaLnBrk="1" hangingPunct="1"/>
            <a:r>
              <a:rPr lang="en-US" altLang="en-US" b="1"/>
              <a:t/>
            </a:r>
            <a:br>
              <a:rPr lang="en-US" altLang="en-US" b="1"/>
            </a:br>
            <a:r>
              <a:rPr lang="sv-SE" altLang="en-US" b="1"/>
              <a:t>                           </a:t>
            </a:r>
          </a:p>
          <a:p>
            <a:pPr eaLnBrk="1" hangingPunct="1"/>
            <a:endParaRPr lang="sv-SE" altLang="en-US" b="1"/>
          </a:p>
          <a:p>
            <a:pPr eaLnBrk="1" hangingPunct="1"/>
            <a:endParaRPr lang="sv-SE" altLang="en-US" b="1"/>
          </a:p>
          <a:p>
            <a:pPr eaLnBrk="1" hangingPunct="1"/>
            <a:r>
              <a:rPr lang="sv-SE" altLang="en-US" b="1"/>
              <a:t>                    300</a:t>
            </a:r>
            <a:endParaRPr lang="en-US" altLang="en-US" b="1"/>
          </a:p>
          <a:p>
            <a:pPr eaLnBrk="1" hangingPunct="1"/>
            <a:r>
              <a:rPr lang="sv-SE" altLang="en-US" b="1"/>
              <a:t>                                600</a:t>
            </a:r>
          </a:p>
          <a:p>
            <a:pPr eaLnBrk="1" hangingPunct="1"/>
            <a:r>
              <a:rPr lang="sv-SE" altLang="en-US" b="1"/>
              <a:t>   </a:t>
            </a:r>
          </a:p>
          <a:p>
            <a:pPr eaLnBrk="1" hangingPunct="1"/>
            <a:endParaRPr lang="sv-SE" altLang="en-US" b="1"/>
          </a:p>
          <a:p>
            <a:pPr eaLnBrk="1" hangingPunct="1"/>
            <a:endParaRPr lang="sv-SE" altLang="en-US" b="1"/>
          </a:p>
          <a:p>
            <a:pPr eaLnBrk="1" hangingPunct="1"/>
            <a:r>
              <a:rPr lang="sv-SE" altLang="en-US" b="1"/>
              <a:t>                       F                                       60 kg</a:t>
            </a:r>
          </a:p>
        </p:txBody>
      </p:sp>
      <p:grpSp>
        <p:nvGrpSpPr>
          <p:cNvPr id="2" name="Group 27"/>
          <p:cNvGrpSpPr>
            <a:grpSpLocks/>
          </p:cNvGrpSpPr>
          <p:nvPr/>
        </p:nvGrpSpPr>
        <p:grpSpPr bwMode="auto">
          <a:xfrm>
            <a:off x="2819400" y="1524000"/>
            <a:ext cx="3473450" cy="2438400"/>
            <a:chOff x="884" y="472"/>
            <a:chExt cx="935" cy="663"/>
          </a:xfrm>
        </p:grpSpPr>
        <p:sp>
          <p:nvSpPr>
            <p:cNvPr id="16391" name="Line 17"/>
            <p:cNvSpPr>
              <a:spLocks noChangeShapeType="1"/>
            </p:cNvSpPr>
            <p:nvPr/>
          </p:nvSpPr>
          <p:spPr bwMode="auto">
            <a:xfrm>
              <a:off x="884" y="472"/>
              <a:ext cx="0" cy="144"/>
            </a:xfrm>
            <a:prstGeom prst="line">
              <a:avLst/>
            </a:prstGeom>
            <a:noFill/>
            <a:ln w="57150" cmpd="thinThick">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2" name="Line 18"/>
            <p:cNvSpPr>
              <a:spLocks noChangeShapeType="1"/>
            </p:cNvSpPr>
            <p:nvPr/>
          </p:nvSpPr>
          <p:spPr bwMode="auto">
            <a:xfrm>
              <a:off x="884" y="544"/>
              <a:ext cx="358" cy="40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3" name="Line 19"/>
            <p:cNvSpPr>
              <a:spLocks noChangeShapeType="1"/>
            </p:cNvSpPr>
            <p:nvPr/>
          </p:nvSpPr>
          <p:spPr bwMode="auto">
            <a:xfrm>
              <a:off x="1243" y="948"/>
              <a:ext cx="0" cy="18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394" name="Line 20"/>
            <p:cNvSpPr>
              <a:spLocks noChangeShapeType="1"/>
            </p:cNvSpPr>
            <p:nvPr/>
          </p:nvSpPr>
          <p:spPr bwMode="auto">
            <a:xfrm flipV="1">
              <a:off x="1243" y="670"/>
              <a:ext cx="373" cy="27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5" name="Oval 21"/>
            <p:cNvSpPr>
              <a:spLocks noChangeArrowheads="1"/>
            </p:cNvSpPr>
            <p:nvPr/>
          </p:nvSpPr>
          <p:spPr bwMode="auto">
            <a:xfrm>
              <a:off x="1579" y="660"/>
              <a:ext cx="192" cy="144"/>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6396" name="Line 22"/>
            <p:cNvSpPr>
              <a:spLocks noChangeShapeType="1"/>
            </p:cNvSpPr>
            <p:nvPr/>
          </p:nvSpPr>
          <p:spPr bwMode="auto">
            <a:xfrm flipV="1">
              <a:off x="1675" y="516"/>
              <a:ext cx="0" cy="21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7" name="Line 23"/>
            <p:cNvSpPr>
              <a:spLocks noChangeShapeType="1"/>
            </p:cNvSpPr>
            <p:nvPr/>
          </p:nvSpPr>
          <p:spPr bwMode="auto">
            <a:xfrm>
              <a:off x="1579" y="517"/>
              <a:ext cx="192" cy="0"/>
            </a:xfrm>
            <a:prstGeom prst="line">
              <a:avLst/>
            </a:prstGeom>
            <a:noFill/>
            <a:ln w="57150" cmpd="thickThin">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8" name="Line 24"/>
            <p:cNvSpPr>
              <a:spLocks noChangeShapeType="1"/>
            </p:cNvSpPr>
            <p:nvPr/>
          </p:nvSpPr>
          <p:spPr bwMode="auto">
            <a:xfrm>
              <a:off x="1771" y="732"/>
              <a:ext cx="0" cy="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9" name="Rectangle 25"/>
            <p:cNvSpPr>
              <a:spLocks noChangeArrowheads="1"/>
            </p:cNvSpPr>
            <p:nvPr/>
          </p:nvSpPr>
          <p:spPr bwMode="auto">
            <a:xfrm>
              <a:off x="1723" y="1020"/>
              <a:ext cx="96" cy="72"/>
            </a:xfrm>
            <a:prstGeom prst="rect">
              <a:avLst/>
            </a:prstGeom>
            <a:solidFill>
              <a:srgbClr val="00FFFF"/>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6400" name="Line 26"/>
            <p:cNvSpPr>
              <a:spLocks noChangeShapeType="1"/>
            </p:cNvSpPr>
            <p:nvPr/>
          </p:nvSpPr>
          <p:spPr bwMode="auto">
            <a:xfrm>
              <a:off x="1243" y="524"/>
              <a:ext cx="0" cy="4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2888204053"/>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v-SE" altLang="en-US" b="1"/>
              <a:t>Perhatikan uraian vektor pada sistem itu.</a:t>
            </a:r>
          </a:p>
          <a:p>
            <a:pPr eaLnBrk="1" hangingPunct="1"/>
            <a:endParaRPr lang="sv-SE" altLang="en-US" b="1"/>
          </a:p>
          <a:p>
            <a:pPr eaLnBrk="1" hangingPunct="1"/>
            <a:r>
              <a:rPr lang="sv-SE" altLang="en-US" b="1"/>
              <a:t>                                  Y </a:t>
            </a:r>
            <a:endParaRPr lang="en-US" altLang="en-US" b="1"/>
          </a:p>
          <a:p>
            <a:pPr eaLnBrk="1" hangingPunct="1"/>
            <a:r>
              <a:rPr lang="en-US" altLang="en-US" b="1"/>
              <a:t/>
            </a:r>
            <a:br>
              <a:rPr lang="en-US" altLang="en-US" b="1"/>
            </a:br>
            <a:r>
              <a:rPr lang="sv-SE" altLang="en-US" b="1"/>
              <a:t>                     T</a:t>
            </a:r>
            <a:r>
              <a:rPr lang="sv-SE" altLang="en-US" b="1" baseline="-25000"/>
              <a:t>1</a:t>
            </a:r>
            <a:r>
              <a:rPr lang="sv-SE" altLang="en-US" b="1"/>
              <a:t>  30</a:t>
            </a:r>
            <a:r>
              <a:rPr lang="sv-SE" altLang="en-US" b="1" baseline="30000"/>
              <a:t>0</a:t>
            </a:r>
            <a:endParaRPr lang="en-US" altLang="en-US" b="1"/>
          </a:p>
          <a:p>
            <a:pPr eaLnBrk="1" hangingPunct="1"/>
            <a:r>
              <a:rPr lang="sv-SE" altLang="en-US" b="1"/>
              <a:t>                                 60</a:t>
            </a:r>
            <a:r>
              <a:rPr lang="sv-SE" altLang="en-US" b="1" baseline="30000"/>
              <a:t>0</a:t>
            </a:r>
            <a:r>
              <a:rPr lang="sv-SE" altLang="en-US" b="1"/>
              <a:t>     T</a:t>
            </a:r>
            <a:r>
              <a:rPr lang="sv-SE" altLang="en-US" b="1" baseline="-25000"/>
              <a:t>2</a:t>
            </a:r>
            <a:r>
              <a:rPr lang="sv-SE" altLang="en-US" b="1"/>
              <a:t> </a:t>
            </a:r>
          </a:p>
          <a:p>
            <a:pPr eaLnBrk="1" hangingPunct="1"/>
            <a:r>
              <a:rPr lang="sv-SE" altLang="en-US" b="1"/>
              <a:t>               </a:t>
            </a:r>
          </a:p>
          <a:p>
            <a:pPr eaLnBrk="1" hangingPunct="1"/>
            <a:r>
              <a:rPr lang="sv-SE" altLang="en-US" b="1"/>
              <a:t>                                    F                  60 kg</a:t>
            </a:r>
          </a:p>
          <a:p>
            <a:pPr eaLnBrk="1" hangingPunct="1"/>
            <a:endParaRPr lang="sv-SE" altLang="en-US" b="1"/>
          </a:p>
          <a:p>
            <a:pPr eaLnBrk="1" hangingPunct="1"/>
            <a:endParaRPr lang="sv-SE" altLang="en-US" b="1"/>
          </a:p>
          <a:p>
            <a:pPr eaLnBrk="1" hangingPunct="1"/>
            <a:endParaRPr lang="sv-SE" altLang="en-US" b="1"/>
          </a:p>
          <a:p>
            <a:pPr eaLnBrk="1" hangingPunct="1"/>
            <a:r>
              <a:rPr lang="sv-SE" altLang="en-US" b="1"/>
              <a:t>Jawab.</a:t>
            </a:r>
          </a:p>
          <a:p>
            <a:pPr eaLnBrk="1" hangingPunct="1"/>
            <a:r>
              <a:rPr lang="sv-SE" altLang="en-US" b="1"/>
              <a:t>                                            T</a:t>
            </a:r>
            <a:r>
              <a:rPr lang="sv-SE" altLang="en-US" b="1" baseline="-25000"/>
              <a:t>1</a:t>
            </a:r>
            <a:r>
              <a:rPr lang="sv-SE" altLang="en-US" b="1"/>
              <a:t>           T</a:t>
            </a:r>
            <a:r>
              <a:rPr lang="sv-SE" altLang="en-US" b="1" baseline="-25000"/>
              <a:t>1</a:t>
            </a:r>
            <a:r>
              <a:rPr lang="sv-SE" altLang="en-US" b="1"/>
              <a:t>y</a:t>
            </a:r>
            <a:endParaRPr lang="en-US" altLang="en-US" b="1"/>
          </a:p>
          <a:p>
            <a:pPr eaLnBrk="1" hangingPunct="1"/>
            <a:r>
              <a:rPr lang="en-US" altLang="en-US" b="1"/>
              <a:t>           T 2    =   W                                T</a:t>
            </a:r>
            <a:r>
              <a:rPr lang="en-US" altLang="en-US" b="1" baseline="-25000"/>
              <a:t>2</a:t>
            </a:r>
            <a:r>
              <a:rPr lang="en-US" altLang="en-US" b="1"/>
              <a:t>y            </a:t>
            </a:r>
            <a:r>
              <a:rPr lang="sv-SE" altLang="en-US" b="1"/>
              <a:t>T</a:t>
            </a:r>
            <a:r>
              <a:rPr lang="sv-SE" altLang="en-US" b="1" baseline="-25000"/>
              <a:t>2</a:t>
            </a:r>
            <a:endParaRPr lang="en-US" altLang="en-US" b="1" baseline="-25000"/>
          </a:p>
          <a:p>
            <a:pPr eaLnBrk="1" hangingPunct="1"/>
            <a:r>
              <a:rPr lang="en-US" altLang="en-US" b="1"/>
              <a:t>                  =    m. g</a:t>
            </a:r>
          </a:p>
          <a:p>
            <a:pPr eaLnBrk="1" hangingPunct="1"/>
            <a:r>
              <a:rPr lang="en-US" altLang="en-US" b="1"/>
              <a:t>                  =   600  N 	         30</a:t>
            </a:r>
            <a:r>
              <a:rPr lang="en-US" altLang="en-US" b="1" baseline="30000"/>
              <a:t>0</a:t>
            </a:r>
            <a:r>
              <a:rPr lang="en-US" altLang="en-US" b="1"/>
              <a:t>   60</a:t>
            </a:r>
            <a:r>
              <a:rPr lang="en-US" altLang="en-US" b="1" baseline="30000"/>
              <a:t>0</a:t>
            </a:r>
            <a:endParaRPr lang="en-US" altLang="en-US" b="1"/>
          </a:p>
          <a:p>
            <a:pPr eaLnBrk="1" hangingPunct="1"/>
            <a:r>
              <a:rPr lang="en-US" altLang="en-US" b="1"/>
              <a:t>                                          </a:t>
            </a:r>
          </a:p>
          <a:p>
            <a:pPr eaLnBrk="1" hangingPunct="1"/>
            <a:r>
              <a:rPr lang="en-US" altLang="en-US" b="1"/>
              <a:t>		          </a:t>
            </a:r>
          </a:p>
          <a:p>
            <a:pPr eaLnBrk="1" hangingPunct="1"/>
            <a:r>
              <a:rPr lang="en-US" altLang="en-US" b="1"/>
              <a:t>		          T</a:t>
            </a:r>
            <a:r>
              <a:rPr lang="en-US" altLang="en-US" b="1" baseline="-25000"/>
              <a:t>1</a:t>
            </a:r>
            <a:r>
              <a:rPr lang="en-US" altLang="en-US" b="1"/>
              <a:t>x                              T</a:t>
            </a:r>
            <a:r>
              <a:rPr lang="en-US" altLang="en-US" b="1" baseline="-25000"/>
              <a:t>2</a:t>
            </a:r>
            <a:r>
              <a:rPr lang="en-US" altLang="en-US" b="1"/>
              <a:t> x</a:t>
            </a:r>
          </a:p>
          <a:p>
            <a:pPr eaLnBrk="1" hangingPunct="1"/>
            <a:r>
              <a:rPr lang="en-US" altLang="en-US" b="1"/>
              <a:t>				    F</a:t>
            </a:r>
            <a:endParaRPr lang="sv-SE" altLang="en-US" b="1"/>
          </a:p>
        </p:txBody>
      </p:sp>
      <p:grpSp>
        <p:nvGrpSpPr>
          <p:cNvPr id="2" name="Group 30"/>
          <p:cNvGrpSpPr>
            <a:grpSpLocks/>
          </p:cNvGrpSpPr>
          <p:nvPr/>
        </p:nvGrpSpPr>
        <p:grpSpPr bwMode="auto">
          <a:xfrm>
            <a:off x="3352800" y="1295400"/>
            <a:ext cx="2438400" cy="1981200"/>
            <a:chOff x="859" y="1364"/>
            <a:chExt cx="960" cy="684"/>
          </a:xfrm>
        </p:grpSpPr>
        <p:sp>
          <p:nvSpPr>
            <p:cNvPr id="17429" name="Line 17"/>
            <p:cNvSpPr>
              <a:spLocks noChangeShapeType="1"/>
            </p:cNvSpPr>
            <p:nvPr/>
          </p:nvSpPr>
          <p:spPr bwMode="auto">
            <a:xfrm>
              <a:off x="886" y="1364"/>
              <a:ext cx="0" cy="144"/>
            </a:xfrm>
            <a:prstGeom prst="line">
              <a:avLst/>
            </a:prstGeom>
            <a:noFill/>
            <a:ln w="57150" cmpd="thinThick">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0" name="Line 18"/>
            <p:cNvSpPr>
              <a:spLocks noChangeShapeType="1"/>
            </p:cNvSpPr>
            <p:nvPr/>
          </p:nvSpPr>
          <p:spPr bwMode="auto">
            <a:xfrm>
              <a:off x="907" y="1431"/>
              <a:ext cx="336" cy="3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1" name="Line 19"/>
            <p:cNvSpPr>
              <a:spLocks noChangeShapeType="1"/>
            </p:cNvSpPr>
            <p:nvPr/>
          </p:nvSpPr>
          <p:spPr bwMode="auto">
            <a:xfrm>
              <a:off x="1243" y="1832"/>
              <a:ext cx="0" cy="21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32" name="Line 20"/>
            <p:cNvSpPr>
              <a:spLocks noChangeShapeType="1"/>
            </p:cNvSpPr>
            <p:nvPr/>
          </p:nvSpPr>
          <p:spPr bwMode="auto">
            <a:xfrm flipV="1">
              <a:off x="1243" y="1524"/>
              <a:ext cx="432" cy="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3" name="Oval 21"/>
            <p:cNvSpPr>
              <a:spLocks noChangeArrowheads="1"/>
            </p:cNvSpPr>
            <p:nvPr/>
          </p:nvSpPr>
          <p:spPr bwMode="auto">
            <a:xfrm>
              <a:off x="1606" y="1518"/>
              <a:ext cx="165" cy="144"/>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34" name="Line 22"/>
            <p:cNvSpPr>
              <a:spLocks noChangeShapeType="1"/>
            </p:cNvSpPr>
            <p:nvPr/>
          </p:nvSpPr>
          <p:spPr bwMode="auto">
            <a:xfrm flipV="1">
              <a:off x="1702" y="1436"/>
              <a:ext cx="0" cy="14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5" name="Line 23"/>
            <p:cNvSpPr>
              <a:spLocks noChangeShapeType="1"/>
            </p:cNvSpPr>
            <p:nvPr/>
          </p:nvSpPr>
          <p:spPr bwMode="auto">
            <a:xfrm>
              <a:off x="1606" y="1436"/>
              <a:ext cx="192" cy="0"/>
            </a:xfrm>
            <a:prstGeom prst="line">
              <a:avLst/>
            </a:prstGeom>
            <a:noFill/>
            <a:ln w="57150" cmpd="thickThin">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6" name="Line 24"/>
            <p:cNvSpPr>
              <a:spLocks noChangeShapeType="1"/>
            </p:cNvSpPr>
            <p:nvPr/>
          </p:nvSpPr>
          <p:spPr bwMode="auto">
            <a:xfrm>
              <a:off x="1771" y="1596"/>
              <a:ext cx="0" cy="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7" name="Rectangle 25"/>
            <p:cNvSpPr>
              <a:spLocks noChangeArrowheads="1"/>
            </p:cNvSpPr>
            <p:nvPr/>
          </p:nvSpPr>
          <p:spPr bwMode="auto">
            <a:xfrm>
              <a:off x="1723" y="1832"/>
              <a:ext cx="96" cy="72"/>
            </a:xfrm>
            <a:prstGeom prst="rect">
              <a:avLst/>
            </a:prstGeom>
            <a:solidFill>
              <a:srgbClr val="00FFFF"/>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38" name="Line 26"/>
            <p:cNvSpPr>
              <a:spLocks noChangeShapeType="1"/>
            </p:cNvSpPr>
            <p:nvPr/>
          </p:nvSpPr>
          <p:spPr bwMode="auto">
            <a:xfrm>
              <a:off x="1243" y="1431"/>
              <a:ext cx="0" cy="4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39" name="Line 27"/>
            <p:cNvSpPr>
              <a:spLocks noChangeShapeType="1"/>
            </p:cNvSpPr>
            <p:nvPr/>
          </p:nvSpPr>
          <p:spPr bwMode="auto">
            <a:xfrm flipH="1" flipV="1">
              <a:off x="1051" y="1596"/>
              <a:ext cx="192" cy="21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40" name="Line 28"/>
            <p:cNvSpPr>
              <a:spLocks noChangeShapeType="1"/>
            </p:cNvSpPr>
            <p:nvPr/>
          </p:nvSpPr>
          <p:spPr bwMode="auto">
            <a:xfrm flipV="1">
              <a:off x="1243" y="1678"/>
              <a:ext cx="192" cy="14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41" name="Line 29"/>
            <p:cNvSpPr>
              <a:spLocks noChangeShapeType="1"/>
            </p:cNvSpPr>
            <p:nvPr/>
          </p:nvSpPr>
          <p:spPr bwMode="auto">
            <a:xfrm>
              <a:off x="859" y="1812"/>
              <a:ext cx="76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 name="Group 44"/>
          <p:cNvGrpSpPr>
            <a:grpSpLocks/>
          </p:cNvGrpSpPr>
          <p:nvPr/>
        </p:nvGrpSpPr>
        <p:grpSpPr bwMode="auto">
          <a:xfrm>
            <a:off x="4572000" y="4267200"/>
            <a:ext cx="3124200" cy="2133600"/>
            <a:chOff x="1920" y="2688"/>
            <a:chExt cx="1968" cy="1344"/>
          </a:xfrm>
        </p:grpSpPr>
        <p:grpSp>
          <p:nvGrpSpPr>
            <p:cNvPr id="17416" name="Group 42"/>
            <p:cNvGrpSpPr>
              <a:grpSpLocks/>
            </p:cNvGrpSpPr>
            <p:nvPr/>
          </p:nvGrpSpPr>
          <p:grpSpPr bwMode="auto">
            <a:xfrm>
              <a:off x="1920" y="2688"/>
              <a:ext cx="1968" cy="1344"/>
              <a:chOff x="1510" y="2309"/>
              <a:chExt cx="624" cy="577"/>
            </a:xfrm>
          </p:grpSpPr>
          <p:sp>
            <p:nvSpPr>
              <p:cNvPr id="17418" name="Line 31"/>
              <p:cNvSpPr>
                <a:spLocks noChangeShapeType="1"/>
              </p:cNvSpPr>
              <p:nvPr/>
            </p:nvSpPr>
            <p:spPr bwMode="auto">
              <a:xfrm>
                <a:off x="1510" y="2670"/>
                <a:ext cx="62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19" name="Line 32"/>
              <p:cNvSpPr>
                <a:spLocks noChangeShapeType="1"/>
              </p:cNvSpPr>
              <p:nvPr/>
            </p:nvSpPr>
            <p:spPr bwMode="auto">
              <a:xfrm>
                <a:off x="1798" y="2670"/>
                <a:ext cx="0" cy="21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0" name="Line 33"/>
              <p:cNvSpPr>
                <a:spLocks noChangeShapeType="1"/>
              </p:cNvSpPr>
              <p:nvPr/>
            </p:nvSpPr>
            <p:spPr bwMode="auto">
              <a:xfrm flipV="1">
                <a:off x="1798" y="2374"/>
                <a:ext cx="261" cy="2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1" name="Line 34"/>
              <p:cNvSpPr>
                <a:spLocks noChangeShapeType="1"/>
              </p:cNvSpPr>
              <p:nvPr/>
            </p:nvSpPr>
            <p:spPr bwMode="auto">
              <a:xfrm>
                <a:off x="1798" y="2381"/>
                <a:ext cx="240"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22" name="Line 35"/>
              <p:cNvSpPr>
                <a:spLocks noChangeShapeType="1"/>
              </p:cNvSpPr>
              <p:nvPr/>
            </p:nvSpPr>
            <p:spPr bwMode="auto">
              <a:xfrm flipH="1">
                <a:off x="2038" y="2381"/>
                <a:ext cx="0" cy="288"/>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23" name="Line 36"/>
              <p:cNvSpPr>
                <a:spLocks noChangeShapeType="1"/>
              </p:cNvSpPr>
              <p:nvPr/>
            </p:nvSpPr>
            <p:spPr bwMode="auto">
              <a:xfrm>
                <a:off x="1846" y="2670"/>
                <a:ext cx="19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4" name="Line 37"/>
              <p:cNvSpPr>
                <a:spLocks noChangeShapeType="1"/>
              </p:cNvSpPr>
              <p:nvPr/>
            </p:nvSpPr>
            <p:spPr bwMode="auto">
              <a:xfrm flipH="1">
                <a:off x="1606" y="2670"/>
                <a:ext cx="19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5" name="Line 38"/>
              <p:cNvSpPr>
                <a:spLocks noChangeShapeType="1"/>
              </p:cNvSpPr>
              <p:nvPr/>
            </p:nvSpPr>
            <p:spPr bwMode="auto">
              <a:xfrm flipH="1" flipV="1">
                <a:off x="1606" y="2309"/>
                <a:ext cx="192"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6" name="Line 39"/>
              <p:cNvSpPr>
                <a:spLocks noChangeShapeType="1"/>
              </p:cNvSpPr>
              <p:nvPr/>
            </p:nvSpPr>
            <p:spPr bwMode="auto">
              <a:xfrm flipV="1">
                <a:off x="1798" y="2309"/>
                <a:ext cx="0"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7" name="Line 40"/>
              <p:cNvSpPr>
                <a:spLocks noChangeShapeType="1"/>
              </p:cNvSpPr>
              <p:nvPr/>
            </p:nvSpPr>
            <p:spPr bwMode="auto">
              <a:xfrm>
                <a:off x="1606" y="2309"/>
                <a:ext cx="0" cy="36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28" name="Line 41"/>
              <p:cNvSpPr>
                <a:spLocks noChangeShapeType="1"/>
              </p:cNvSpPr>
              <p:nvPr/>
            </p:nvSpPr>
            <p:spPr bwMode="auto">
              <a:xfrm>
                <a:off x="1606" y="2309"/>
                <a:ext cx="19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17" name="Line 43"/>
            <p:cNvSpPr>
              <a:spLocks noChangeShapeType="1"/>
            </p:cNvSpPr>
            <p:nvPr/>
          </p:nvSpPr>
          <p:spPr bwMode="auto">
            <a:xfrm flipV="1">
              <a:off x="2832" y="2832"/>
              <a:ext cx="0" cy="6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2589189250"/>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20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Sumbu x 			</a:t>
            </a:r>
            <a:r>
              <a:rPr lang="en-US" altLang="en-US"/>
              <a:t> </a:t>
            </a:r>
            <a:r>
              <a:rPr lang="en-US" altLang="en-US" b="1"/>
              <a:t>Sumbu y.</a:t>
            </a:r>
          </a:p>
          <a:p>
            <a:pPr eaLnBrk="1" hangingPunct="1"/>
            <a:r>
              <a:rPr lang="en-US" altLang="en-US" b="1"/>
              <a:t>	</a:t>
            </a:r>
          </a:p>
          <a:p>
            <a:pPr eaLnBrk="1" hangingPunct="1"/>
            <a:endParaRPr lang="sv-SE" altLang="en-US" b="1"/>
          </a:p>
          <a:p>
            <a:pPr eaLnBrk="1" hangingPunct="1"/>
            <a:endParaRPr lang="sv-SE" altLang="en-US" b="1"/>
          </a:p>
          <a:p>
            <a:pPr eaLnBrk="1" hangingPunct="1"/>
            <a:endParaRPr lang="sv-SE" altLang="en-US" b="1"/>
          </a:p>
          <a:p>
            <a:pPr eaLnBrk="1" hangingPunct="1"/>
            <a:r>
              <a:rPr lang="sv-SE" altLang="en-US" b="1"/>
              <a:t>T2 x   –  T1x  =   0		</a:t>
            </a:r>
            <a:r>
              <a:rPr lang="en-US" altLang="en-US"/>
              <a:t> </a:t>
            </a:r>
            <a:r>
              <a:rPr lang="en-US" altLang="en-US" b="1"/>
              <a:t>T1 y  +  T2 y  –  F   =  0</a:t>
            </a:r>
            <a:endParaRPr lang="sv-SE" altLang="en-US" b="1"/>
          </a:p>
          <a:p>
            <a:pPr eaLnBrk="1" hangingPunct="1"/>
            <a:r>
              <a:rPr lang="sv-SE" altLang="en-US" b="1"/>
              <a:t>         </a:t>
            </a:r>
          </a:p>
          <a:p>
            <a:pPr eaLnBrk="1" hangingPunct="1"/>
            <a:r>
              <a:rPr lang="sv-SE" altLang="en-US" b="1"/>
              <a:t>T2 sin 60  =  T1 sin 30  		</a:t>
            </a:r>
            <a:r>
              <a:rPr lang="en-US" altLang="en-US"/>
              <a:t> </a:t>
            </a:r>
            <a:r>
              <a:rPr lang="en-US" altLang="en-US" b="1"/>
              <a:t>T1 cos 30 + T2 cos 60  =  F</a:t>
            </a:r>
            <a:r>
              <a:rPr lang="en-US" altLang="en-US"/>
              <a:t> </a:t>
            </a:r>
            <a:endParaRPr lang="sv-SE" altLang="en-US" b="1"/>
          </a:p>
          <a:p>
            <a:pPr eaLnBrk="1" hangingPunct="1"/>
            <a:r>
              <a:rPr lang="sv-SE" altLang="en-US" b="1"/>
              <a:t>     </a:t>
            </a:r>
          </a:p>
          <a:p>
            <a:pPr eaLnBrk="1" hangingPunct="1"/>
            <a:r>
              <a:rPr lang="en-US" altLang="en-US" b="1"/>
              <a:t>T2 . ½       =  T1  ½		</a:t>
            </a:r>
            <a:r>
              <a:rPr lang="en-US" altLang="en-US"/>
              <a:t> </a:t>
            </a:r>
            <a:r>
              <a:rPr lang="en-US" altLang="en-US" b="1"/>
              <a:t>½      T1  +  ½  T 2  =  F</a:t>
            </a:r>
          </a:p>
          <a:p>
            <a:pPr eaLnBrk="1" hangingPunct="1"/>
            <a:endParaRPr lang="en-US" altLang="en-US" b="1"/>
          </a:p>
          <a:p>
            <a:pPr eaLnBrk="1" hangingPunct="1"/>
            <a:r>
              <a:rPr lang="en-US" altLang="en-US" b="1"/>
              <a:t>T1  =   600     N   …..1		</a:t>
            </a:r>
            <a:r>
              <a:rPr lang="en-US" altLang="en-US"/>
              <a:t> </a:t>
            </a:r>
            <a:r>
              <a:rPr lang="en-US" altLang="en-US" b="1"/>
              <a:t>F  =  ½      T1  +  ½ T 2</a:t>
            </a:r>
            <a:r>
              <a:rPr lang="en-US" altLang="en-US"/>
              <a:t> </a:t>
            </a:r>
            <a:endParaRPr lang="en-US" altLang="en-US" b="1"/>
          </a:p>
          <a:p>
            <a:pPr eaLnBrk="1" hangingPunct="1"/>
            <a:endParaRPr lang="en-US" altLang="en-US" b="1"/>
          </a:p>
          <a:p>
            <a:pPr eaLnBrk="1" hangingPunct="1"/>
            <a:r>
              <a:rPr lang="en-US" altLang="en-US" b="1"/>
              <a:t>T1  =  T2</a:t>
            </a:r>
            <a:r>
              <a:rPr lang="en-US" altLang="en-US"/>
              <a:t> 			 </a:t>
            </a:r>
            <a:r>
              <a:rPr lang="en-US" altLang="en-US" b="1"/>
              <a:t>F  =      . 600       +  600   </a:t>
            </a:r>
          </a:p>
          <a:p>
            <a:pPr eaLnBrk="1" hangingPunct="1"/>
            <a:endParaRPr lang="en-US" altLang="en-US" b="1"/>
          </a:p>
          <a:p>
            <a:pPr eaLnBrk="1" hangingPunct="1"/>
            <a:r>
              <a:rPr lang="en-US" altLang="en-US" b="1"/>
              <a:t>				 F  =  3. 600  +  600</a:t>
            </a:r>
          </a:p>
          <a:p>
            <a:pPr eaLnBrk="1" hangingPunct="1"/>
            <a:endParaRPr lang="en-US" altLang="en-US" b="1"/>
          </a:p>
          <a:p>
            <a:pPr eaLnBrk="1" hangingPunct="1"/>
            <a:r>
              <a:rPr lang="en-US" altLang="en-US" b="1"/>
              <a:t>				 F  =  2400   N</a:t>
            </a:r>
            <a:r>
              <a:rPr lang="en-US" altLang="en-US"/>
              <a:t> </a:t>
            </a:r>
            <a:endParaRPr lang="sv-SE" altLang="en-US"/>
          </a:p>
        </p:txBody>
      </p:sp>
      <p:sp>
        <p:nvSpPr>
          <p:cNvPr id="4111" name="Rectangle 41"/>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12" name="Rectangle 43"/>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4098" name="Object 42"/>
          <p:cNvGraphicFramePr>
            <a:graphicFrameLocks noChangeAspect="1"/>
          </p:cNvGraphicFramePr>
          <p:nvPr/>
        </p:nvGraphicFramePr>
        <p:xfrm>
          <a:off x="3352800" y="3733800"/>
          <a:ext cx="381000" cy="304800"/>
        </p:xfrm>
        <a:graphic>
          <a:graphicData uri="http://schemas.openxmlformats.org/presentationml/2006/ole">
            <mc:AlternateContent xmlns:mc="http://schemas.openxmlformats.org/markup-compatibility/2006">
              <mc:Choice xmlns:v="urn:schemas-microsoft-com:vml" Requires="v">
                <p:oleObj spid="_x0000_s4116" r:id="rId3" imgW="228600" imgH="228600" progId="Equation.DSMT4">
                  <p:embed/>
                </p:oleObj>
              </mc:Choice>
              <mc:Fallback>
                <p:oleObj r:id="rId3" imgW="22860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3733800"/>
                        <a:ext cx="3810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3" name="Rectangle 45"/>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4099" name="Object 50"/>
          <p:cNvGraphicFramePr>
            <a:graphicFrameLocks noGrp="1" noChangeAspect="1"/>
          </p:cNvGraphicFramePr>
          <p:nvPr>
            <p:ph sz="quarter" idx="1"/>
          </p:nvPr>
        </p:nvGraphicFramePr>
        <p:xfrm>
          <a:off x="2971800" y="3124200"/>
          <a:ext cx="381000" cy="381000"/>
        </p:xfrm>
        <a:graphic>
          <a:graphicData uri="http://schemas.openxmlformats.org/presentationml/2006/ole">
            <mc:AlternateContent xmlns:mc="http://schemas.openxmlformats.org/markup-compatibility/2006">
              <mc:Choice xmlns:v="urn:schemas-microsoft-com:vml" Requires="v">
                <p:oleObj spid="_x0000_s4117" r:id="rId5" imgW="228600" imgH="228600" progId="Equation.DSMT4">
                  <p:embed/>
                </p:oleObj>
              </mc:Choice>
              <mc:Fallback>
                <p:oleObj r:id="rId5" imgW="22860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3124200"/>
                        <a:ext cx="381000"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0" name="Object 46"/>
          <p:cNvGraphicFramePr>
            <a:graphicFrameLocks noGrp="1" noChangeAspect="1"/>
          </p:cNvGraphicFramePr>
          <p:nvPr>
            <p:ph sz="quarter" idx="2"/>
          </p:nvPr>
        </p:nvGraphicFramePr>
        <p:xfrm>
          <a:off x="3200400" y="4267200"/>
          <a:ext cx="381000" cy="381000"/>
        </p:xfrm>
        <a:graphic>
          <a:graphicData uri="http://schemas.openxmlformats.org/presentationml/2006/ole">
            <mc:AlternateContent xmlns:mc="http://schemas.openxmlformats.org/markup-compatibility/2006">
              <mc:Choice xmlns:v="urn:schemas-microsoft-com:vml" Requires="v">
                <p:oleObj spid="_x0000_s4118" r:id="rId6" imgW="228600" imgH="228600" progId="Equation.DSMT4">
                  <p:embed/>
                </p:oleObj>
              </mc:Choice>
              <mc:Fallback>
                <p:oleObj r:id="rId6" imgW="22860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0400" y="4267200"/>
                        <a:ext cx="381000"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1" name="Object 53"/>
          <p:cNvGraphicFramePr>
            <a:graphicFrameLocks noGrp="1" noChangeAspect="1"/>
          </p:cNvGraphicFramePr>
          <p:nvPr>
            <p:ph sz="quarter" idx="3"/>
          </p:nvPr>
        </p:nvGraphicFramePr>
        <p:xfrm>
          <a:off x="2286000" y="1143000"/>
          <a:ext cx="2133600" cy="723900"/>
        </p:xfrm>
        <a:graphic>
          <a:graphicData uri="http://schemas.openxmlformats.org/presentationml/2006/ole">
            <mc:AlternateContent xmlns:mc="http://schemas.openxmlformats.org/markup-compatibility/2006">
              <mc:Choice xmlns:v="urn:schemas-microsoft-com:vml" Requires="v">
                <p:oleObj spid="_x0000_s4119" r:id="rId7" imgW="748975" imgH="253890" progId="Equation.DSMT4">
                  <p:embed/>
                </p:oleObj>
              </mc:Choice>
              <mc:Fallback>
                <p:oleObj r:id="rId7" imgW="748975" imgH="25389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0" y="1143000"/>
                        <a:ext cx="2133600" cy="723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2" name="Object 57"/>
          <p:cNvGraphicFramePr>
            <a:graphicFrameLocks noGrp="1" noChangeAspect="1"/>
          </p:cNvGraphicFramePr>
          <p:nvPr>
            <p:ph sz="quarter" idx="4"/>
          </p:nvPr>
        </p:nvGraphicFramePr>
        <p:xfrm>
          <a:off x="6019800" y="1143000"/>
          <a:ext cx="1981200" cy="660400"/>
        </p:xfrm>
        <a:graphic>
          <a:graphicData uri="http://schemas.openxmlformats.org/presentationml/2006/ole">
            <mc:AlternateContent xmlns:mc="http://schemas.openxmlformats.org/markup-compatibility/2006">
              <mc:Choice xmlns:v="urn:schemas-microsoft-com:vml" Requires="v">
                <p:oleObj spid="_x0000_s4120" r:id="rId9" imgW="761669" imgH="253890" progId="Equation.DSMT4">
                  <p:embed/>
                </p:oleObj>
              </mc:Choice>
              <mc:Fallback>
                <p:oleObj r:id="rId9" imgW="761669" imgH="25389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19800" y="1143000"/>
                        <a:ext cx="1981200" cy="66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14" name="Rectangle 61"/>
          <p:cNvSpPr>
            <a:spLocks noChangeArrowheads="1"/>
          </p:cNvSpPr>
          <p:nvPr/>
        </p:nvSpPr>
        <p:spPr bwMode="auto">
          <a:xfrm>
            <a:off x="1524001" y="3115747"/>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15" name="Rectangle 63"/>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4103" name="Object 62"/>
          <p:cNvGraphicFramePr>
            <a:graphicFrameLocks noChangeAspect="1"/>
          </p:cNvGraphicFramePr>
          <p:nvPr/>
        </p:nvGraphicFramePr>
        <p:xfrm>
          <a:off x="6172200" y="3200400"/>
          <a:ext cx="381000" cy="304800"/>
        </p:xfrm>
        <a:graphic>
          <a:graphicData uri="http://schemas.openxmlformats.org/presentationml/2006/ole">
            <mc:AlternateContent xmlns:mc="http://schemas.openxmlformats.org/markup-compatibility/2006">
              <mc:Choice xmlns:v="urn:schemas-microsoft-com:vml" Requires="v">
                <p:oleObj spid="_x0000_s4121" r:id="rId11" imgW="228600" imgH="228600" progId="Equation.DSMT4">
                  <p:embed/>
                </p:oleObj>
              </mc:Choice>
              <mc:Fallback>
                <p:oleObj r:id="rId11" imgW="22860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3200400"/>
                        <a:ext cx="3810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4" name="Object 64"/>
          <p:cNvGraphicFramePr>
            <a:graphicFrameLocks noChangeAspect="1"/>
          </p:cNvGraphicFramePr>
          <p:nvPr/>
        </p:nvGraphicFramePr>
        <p:xfrm>
          <a:off x="6705600" y="3733800"/>
          <a:ext cx="381000" cy="304800"/>
        </p:xfrm>
        <a:graphic>
          <a:graphicData uri="http://schemas.openxmlformats.org/presentationml/2006/ole">
            <mc:AlternateContent xmlns:mc="http://schemas.openxmlformats.org/markup-compatibility/2006">
              <mc:Choice xmlns:v="urn:schemas-microsoft-com:vml" Requires="v">
                <p:oleObj spid="_x0000_s4122" r:id="rId12" imgW="228600" imgH="228600" progId="Equation.DSMT4">
                  <p:embed/>
                </p:oleObj>
              </mc:Choice>
              <mc:Fallback>
                <p:oleObj r:id="rId12" imgW="22860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05600" y="3733800"/>
                        <a:ext cx="3810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6" name="Rectangle 66"/>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4105" name="Object 65"/>
          <p:cNvGraphicFramePr>
            <a:graphicFrameLocks noChangeAspect="1"/>
          </p:cNvGraphicFramePr>
          <p:nvPr/>
        </p:nvGraphicFramePr>
        <p:xfrm>
          <a:off x="6400800" y="4267200"/>
          <a:ext cx="381000" cy="381000"/>
        </p:xfrm>
        <a:graphic>
          <a:graphicData uri="http://schemas.openxmlformats.org/presentationml/2006/ole">
            <mc:AlternateContent xmlns:mc="http://schemas.openxmlformats.org/markup-compatibility/2006">
              <mc:Choice xmlns:v="urn:schemas-microsoft-com:vml" Requires="v">
                <p:oleObj spid="_x0000_s4123" r:id="rId13" imgW="228600" imgH="228600" progId="Equation.DSMT4">
                  <p:embed/>
                </p:oleObj>
              </mc:Choice>
              <mc:Fallback>
                <p:oleObj r:id="rId13" imgW="22860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4267200"/>
                        <a:ext cx="3810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7" name="Rectangle 68"/>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4106" name="Object 67"/>
          <p:cNvGraphicFramePr>
            <a:graphicFrameLocks noChangeAspect="1"/>
          </p:cNvGraphicFramePr>
          <p:nvPr/>
        </p:nvGraphicFramePr>
        <p:xfrm>
          <a:off x="7315200" y="4267200"/>
          <a:ext cx="381000" cy="381000"/>
        </p:xfrm>
        <a:graphic>
          <a:graphicData uri="http://schemas.openxmlformats.org/presentationml/2006/ole">
            <mc:AlternateContent xmlns:mc="http://schemas.openxmlformats.org/markup-compatibility/2006">
              <mc:Choice xmlns:v="urn:schemas-microsoft-com:vml" Requires="v">
                <p:oleObj spid="_x0000_s4124" r:id="rId14" imgW="228600" imgH="228600" progId="Equation.DSMT4">
                  <p:embed/>
                </p:oleObj>
              </mc:Choice>
              <mc:Fallback>
                <p:oleObj r:id="rId14" imgW="22860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4267200"/>
                        <a:ext cx="3810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51140841"/>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2596" y="1500174"/>
            <a:ext cx="8401080" cy="1725602"/>
          </a:xfrm>
        </p:spPr>
        <p:txBody>
          <a:bodyPr>
            <a:normAutofit fontScale="90000"/>
          </a:bodyPr>
          <a:lstStyle/>
          <a:p>
            <a:r>
              <a:rPr lang="id-ID" dirty="0"/>
              <a:t>Kesetimbangan</a:t>
            </a:r>
            <a:br>
              <a:rPr lang="id-ID" dirty="0"/>
            </a:br>
            <a:r>
              <a:rPr lang="id-ID" dirty="0"/>
              <a:t>dan</a:t>
            </a:r>
            <a:br>
              <a:rPr lang="id-ID" dirty="0"/>
            </a:br>
            <a:r>
              <a:rPr lang="id-ID" dirty="0"/>
              <a:t>Dinamika Rotasi</a:t>
            </a:r>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28173172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4034" y="0"/>
            <a:ext cx="2757478" cy="1143000"/>
          </a:xfrm>
        </p:spPr>
        <p:txBody>
          <a:bodyPr/>
          <a:lstStyle/>
          <a:p>
            <a:r>
              <a:rPr lang="id-ID" dirty="0"/>
              <a:t>Torsi</a:t>
            </a:r>
          </a:p>
        </p:txBody>
      </p:sp>
      <p:sp>
        <p:nvSpPr>
          <p:cNvPr id="6" name="TextBox 5"/>
          <p:cNvSpPr txBox="1"/>
          <p:nvPr/>
        </p:nvSpPr>
        <p:spPr>
          <a:xfrm>
            <a:off x="1952596" y="928671"/>
            <a:ext cx="4786346" cy="5293757"/>
          </a:xfrm>
          <a:prstGeom prst="rect">
            <a:avLst/>
          </a:prstGeom>
          <a:noFill/>
        </p:spPr>
        <p:txBody>
          <a:bodyPr wrap="square" rtlCol="0">
            <a:spAutoFit/>
          </a:bodyPr>
          <a:lstStyle/>
          <a:p>
            <a:r>
              <a:rPr lang="id-ID" sz="2800" dirty="0"/>
              <a:t>Tinjau gaya yang dibutuhkan</a:t>
            </a:r>
          </a:p>
          <a:p>
            <a:r>
              <a:rPr lang="id-ID" sz="2800" dirty="0"/>
              <a:t>untuk membuka pintu. Apakah</a:t>
            </a:r>
          </a:p>
          <a:p>
            <a:r>
              <a:rPr lang="id-ID" sz="2800" dirty="0"/>
              <a:t>lebih mudah membuka pintu</a:t>
            </a:r>
          </a:p>
          <a:p>
            <a:r>
              <a:rPr lang="id-ID" sz="2800" dirty="0"/>
              <a:t>dengan mendorong/menarik</a:t>
            </a:r>
          </a:p>
          <a:p>
            <a:r>
              <a:rPr lang="da-DK" sz="2800" dirty="0"/>
              <a:t>jauh dari engsel atau dekat ke</a:t>
            </a:r>
          </a:p>
          <a:p>
            <a:r>
              <a:rPr lang="id-ID" sz="2800" dirty="0"/>
              <a:t>engsel?</a:t>
            </a:r>
          </a:p>
          <a:p>
            <a:endParaRPr lang="id-ID" sz="2800" dirty="0"/>
          </a:p>
          <a:p>
            <a:endParaRPr lang="id-ID" sz="2800" dirty="0"/>
          </a:p>
          <a:p>
            <a:endParaRPr lang="id-ID" dirty="0"/>
          </a:p>
          <a:p>
            <a:r>
              <a:rPr lang="id-ID" sz="2400" dirty="0"/>
              <a:t>Jauh dari</a:t>
            </a:r>
          </a:p>
          <a:p>
            <a:r>
              <a:rPr lang="id-ID" sz="2400" dirty="0"/>
              <a:t>engsel, efek</a:t>
            </a:r>
          </a:p>
          <a:p>
            <a:r>
              <a:rPr lang="id-ID" sz="2400" dirty="0"/>
              <a:t>rotasi lebih</a:t>
            </a:r>
          </a:p>
          <a:p>
            <a:r>
              <a:rPr lang="id-ID" sz="2400" dirty="0"/>
              <a:t>besar!</a:t>
            </a:r>
          </a:p>
        </p:txBody>
      </p:sp>
      <p:pic>
        <p:nvPicPr>
          <p:cNvPr id="25604" name="Picture 4"/>
          <p:cNvPicPr>
            <a:picLocks noChangeAspect="1" noChangeArrowheads="1"/>
          </p:cNvPicPr>
          <p:nvPr/>
        </p:nvPicPr>
        <p:blipFill>
          <a:blip r:embed="rId2"/>
          <a:srcRect/>
          <a:stretch>
            <a:fillRect/>
          </a:stretch>
        </p:blipFill>
        <p:spPr bwMode="auto">
          <a:xfrm>
            <a:off x="4167174" y="3286124"/>
            <a:ext cx="2667000" cy="3333750"/>
          </a:xfrm>
          <a:prstGeom prst="rect">
            <a:avLst/>
          </a:prstGeom>
          <a:noFill/>
          <a:ln w="9525">
            <a:noFill/>
            <a:miter lim="800000"/>
            <a:headEnd/>
            <a:tailEnd/>
          </a:ln>
          <a:effectLst/>
        </p:spPr>
      </p:pic>
      <p:pic>
        <p:nvPicPr>
          <p:cNvPr id="25607" name="Picture 7"/>
          <p:cNvPicPr>
            <a:picLocks noChangeAspect="1" noChangeArrowheads="1"/>
          </p:cNvPicPr>
          <p:nvPr/>
        </p:nvPicPr>
        <p:blipFill>
          <a:blip r:embed="rId3"/>
          <a:srcRect/>
          <a:stretch>
            <a:fillRect/>
          </a:stretch>
        </p:blipFill>
        <p:spPr bwMode="auto">
          <a:xfrm>
            <a:off x="7239008" y="1214422"/>
            <a:ext cx="2214578" cy="5156142"/>
          </a:xfrm>
          <a:prstGeom prst="rect">
            <a:avLst/>
          </a:prstGeom>
          <a:noFill/>
          <a:ln w="9525">
            <a:noFill/>
            <a:miter lim="800000"/>
            <a:headEnd/>
            <a:tailEnd/>
          </a:ln>
          <a:effectLst/>
        </p:spPr>
      </p:pic>
      <p:pic>
        <p:nvPicPr>
          <p:cNvPr id="25608" name="Picture 8"/>
          <p:cNvPicPr>
            <a:picLocks noChangeAspect="1" noChangeArrowheads="1"/>
          </p:cNvPicPr>
          <p:nvPr/>
        </p:nvPicPr>
        <p:blipFill>
          <a:blip r:embed="rId4"/>
          <a:srcRect/>
          <a:stretch>
            <a:fillRect/>
          </a:stretch>
        </p:blipFill>
        <p:spPr bwMode="auto">
          <a:xfrm>
            <a:off x="8362950" y="428604"/>
            <a:ext cx="2305050" cy="590550"/>
          </a:xfrm>
          <a:prstGeom prst="rect">
            <a:avLst/>
          </a:prstGeom>
          <a:noFill/>
          <a:ln w="9525">
            <a:noFill/>
            <a:miter lim="800000"/>
            <a:headEnd/>
            <a:tailEnd/>
          </a:ln>
          <a:effectLst/>
        </p:spPr>
      </p:pic>
      <p:cxnSp>
        <p:nvCxnSpPr>
          <p:cNvPr id="13" name="Straight Connector 12"/>
          <p:cNvCxnSpPr/>
          <p:nvPr/>
        </p:nvCxnSpPr>
        <p:spPr>
          <a:xfrm flipV="1">
            <a:off x="9310710" y="1142985"/>
            <a:ext cx="1142976" cy="2578071"/>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9620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133600" y="1295400"/>
            <a:ext cx="3581400" cy="1295400"/>
          </a:xfrm>
        </p:spPr>
        <p:txBody>
          <a:bodyPr/>
          <a:lstStyle/>
          <a:p>
            <a:r>
              <a:rPr lang="en-US" altLang="en-US" sz="7000"/>
              <a:t>Sir Isaac</a:t>
            </a:r>
          </a:p>
        </p:txBody>
      </p:sp>
      <p:sp>
        <p:nvSpPr>
          <p:cNvPr id="2051" name="Rectangle 3"/>
          <p:cNvSpPr>
            <a:spLocks noGrp="1" noChangeArrowheads="1"/>
          </p:cNvSpPr>
          <p:nvPr>
            <p:ph type="subTitle" idx="1"/>
          </p:nvPr>
        </p:nvSpPr>
        <p:spPr>
          <a:xfrm>
            <a:off x="1828800" y="5257800"/>
            <a:ext cx="8534400" cy="1371600"/>
          </a:xfrm>
        </p:spPr>
        <p:txBody>
          <a:bodyPr>
            <a:normAutofit lnSpcReduction="10000"/>
          </a:bodyPr>
          <a:lstStyle/>
          <a:p>
            <a:pPr>
              <a:lnSpc>
                <a:spcPct val="80000"/>
              </a:lnSpc>
            </a:pPr>
            <a:r>
              <a:rPr lang="en-US" altLang="en-US"/>
              <a:t>“Nature and Nature's laws lay hid in night</a:t>
            </a:r>
            <a:br>
              <a:rPr lang="en-US" altLang="en-US"/>
            </a:br>
            <a:r>
              <a:rPr lang="en-US" altLang="en-US"/>
              <a:t>God said ‘Let Newton be!’</a:t>
            </a:r>
            <a:br>
              <a:rPr lang="en-US" altLang="en-US"/>
            </a:br>
            <a:r>
              <a:rPr lang="en-US" altLang="en-US"/>
              <a:t>And all was light.”</a:t>
            </a:r>
          </a:p>
          <a:p>
            <a:pPr>
              <a:lnSpc>
                <a:spcPct val="80000"/>
              </a:lnSpc>
            </a:pPr>
            <a:r>
              <a:rPr lang="en-US" altLang="en-US"/>
              <a:t>- Alexander Pope</a:t>
            </a:r>
          </a:p>
        </p:txBody>
      </p:sp>
      <p:pic>
        <p:nvPicPr>
          <p:cNvPr id="2052" name="Picture 4" descr="Newton_1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304800"/>
            <a:ext cx="4000500" cy="4648200"/>
          </a:xfrm>
          <a:prstGeom prst="rect">
            <a:avLst/>
          </a:prstGeom>
          <a:noFill/>
          <a:extLst>
            <a:ext uri="{909E8E84-426E-40DD-AFC4-6F175D3DCCD1}">
              <a14:hiddenFill xmlns:a14="http://schemas.microsoft.com/office/drawing/2010/main">
                <a:solidFill>
                  <a:srgbClr val="FFFFFF"/>
                </a:solidFill>
              </a14:hiddenFill>
            </a:ext>
          </a:extLst>
        </p:spPr>
      </p:pic>
      <p:sp>
        <p:nvSpPr>
          <p:cNvPr id="2055" name="Rectangle 7"/>
          <p:cNvSpPr>
            <a:spLocks noChangeArrowheads="1"/>
          </p:cNvSpPr>
          <p:nvPr/>
        </p:nvSpPr>
        <p:spPr bwMode="auto">
          <a:xfrm>
            <a:off x="2133600" y="2438400"/>
            <a:ext cx="3581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nchorCtr="1"/>
          <a:lstStyle>
            <a:lvl1pPr algn="ctr">
              <a:defRPr sz="5400">
                <a:solidFill>
                  <a:schemeClr val="tx2"/>
                </a:solidFill>
                <a:effectLst>
                  <a:outerShdw blurRad="38100" dist="38100" dir="2700000" algn="tl">
                    <a:srgbClr val="000000"/>
                  </a:outerShdw>
                </a:effectLst>
                <a:latin typeface="Tahoma" pitchFamily="34" charset="0"/>
              </a:defRPr>
            </a:lvl1pPr>
            <a:lvl2pPr algn="ctr">
              <a:defRPr sz="5400">
                <a:solidFill>
                  <a:schemeClr val="tx2"/>
                </a:solidFill>
                <a:effectLst>
                  <a:outerShdw blurRad="38100" dist="38100" dir="2700000" algn="tl">
                    <a:srgbClr val="000000"/>
                  </a:outerShdw>
                </a:effectLst>
                <a:latin typeface="Tahoma" pitchFamily="34" charset="0"/>
              </a:defRPr>
            </a:lvl2pPr>
            <a:lvl3pPr algn="ctr">
              <a:defRPr sz="5400">
                <a:solidFill>
                  <a:schemeClr val="tx2"/>
                </a:solidFill>
                <a:effectLst>
                  <a:outerShdw blurRad="38100" dist="38100" dir="2700000" algn="tl">
                    <a:srgbClr val="000000"/>
                  </a:outerShdw>
                </a:effectLst>
                <a:latin typeface="Tahoma" pitchFamily="34" charset="0"/>
              </a:defRPr>
            </a:lvl3pPr>
            <a:lvl4pPr algn="ctr">
              <a:defRPr sz="5400">
                <a:solidFill>
                  <a:schemeClr val="tx2"/>
                </a:solidFill>
                <a:effectLst>
                  <a:outerShdw blurRad="38100" dist="38100" dir="2700000" algn="tl">
                    <a:srgbClr val="000000"/>
                  </a:outerShdw>
                </a:effectLst>
                <a:latin typeface="Tahoma" pitchFamily="34" charset="0"/>
              </a:defRPr>
            </a:lvl4pPr>
            <a:lvl5pPr algn="ctr">
              <a:defRPr sz="5400">
                <a:solidFill>
                  <a:schemeClr val="tx2"/>
                </a:solidFill>
                <a:effectLst>
                  <a:outerShdw blurRad="38100" dist="38100" dir="2700000" algn="tl">
                    <a:srgbClr val="000000"/>
                  </a:outerShdw>
                </a:effectLst>
                <a:latin typeface="Tahoma" pitchFamily="34" charset="0"/>
              </a:defRPr>
            </a:lvl5pPr>
            <a:lvl6pPr marL="457200" algn="ctr" fontAlgn="base">
              <a:spcBef>
                <a:spcPct val="0"/>
              </a:spcBef>
              <a:spcAft>
                <a:spcPct val="0"/>
              </a:spcAft>
              <a:defRPr sz="5400">
                <a:solidFill>
                  <a:schemeClr val="tx2"/>
                </a:solidFill>
                <a:effectLst>
                  <a:outerShdw blurRad="38100" dist="38100" dir="2700000" algn="tl">
                    <a:srgbClr val="000000"/>
                  </a:outerShdw>
                </a:effectLst>
                <a:latin typeface="Tahoma" pitchFamily="34" charset="0"/>
              </a:defRPr>
            </a:lvl6pPr>
            <a:lvl7pPr marL="914400" algn="ctr" fontAlgn="base">
              <a:spcBef>
                <a:spcPct val="0"/>
              </a:spcBef>
              <a:spcAft>
                <a:spcPct val="0"/>
              </a:spcAft>
              <a:defRPr sz="5400">
                <a:solidFill>
                  <a:schemeClr val="tx2"/>
                </a:solidFill>
                <a:effectLst>
                  <a:outerShdw blurRad="38100" dist="38100" dir="2700000" algn="tl">
                    <a:srgbClr val="000000"/>
                  </a:outerShdw>
                </a:effectLst>
                <a:latin typeface="Tahoma" pitchFamily="34" charset="0"/>
              </a:defRPr>
            </a:lvl7pPr>
            <a:lvl8pPr marL="1371600" algn="ctr" fontAlgn="base">
              <a:spcBef>
                <a:spcPct val="0"/>
              </a:spcBef>
              <a:spcAft>
                <a:spcPct val="0"/>
              </a:spcAft>
              <a:defRPr sz="5400">
                <a:solidFill>
                  <a:schemeClr val="tx2"/>
                </a:solidFill>
                <a:effectLst>
                  <a:outerShdw blurRad="38100" dist="38100" dir="2700000" algn="tl">
                    <a:srgbClr val="000000"/>
                  </a:outerShdw>
                </a:effectLst>
                <a:latin typeface="Tahoma" pitchFamily="34" charset="0"/>
              </a:defRPr>
            </a:lvl8pPr>
            <a:lvl9pPr marL="1828800" algn="ctr" fontAlgn="base">
              <a:spcBef>
                <a:spcPct val="0"/>
              </a:spcBef>
              <a:spcAft>
                <a:spcPct val="0"/>
              </a:spcAft>
              <a:defRPr sz="5400">
                <a:solidFill>
                  <a:schemeClr val="tx2"/>
                </a:solidFill>
                <a:effectLst>
                  <a:outerShdw blurRad="38100" dist="38100" dir="2700000" algn="tl">
                    <a:srgbClr val="000000"/>
                  </a:outerShdw>
                </a:effectLst>
                <a:latin typeface="Tahoma" pitchFamily="34" charset="0"/>
              </a:defRPr>
            </a:lvl9pPr>
          </a:lstStyle>
          <a:p>
            <a:pPr eaLnBrk="1" hangingPunct="1"/>
            <a:r>
              <a:rPr lang="en-US" altLang="en-US" sz="7000" dirty="0"/>
              <a:t>Newton</a:t>
            </a:r>
          </a:p>
          <a:p>
            <a:pPr eaLnBrk="1" hangingPunct="1"/>
            <a:r>
              <a:rPr lang="en-US" altLang="en-US" sz="4000" dirty="0"/>
              <a:t>(1643-1727)</a:t>
            </a:r>
          </a:p>
        </p:txBody>
      </p:sp>
    </p:spTree>
    <p:custDataLst>
      <p:tags r:id="rId1"/>
    </p:custDataLst>
    <p:extLst>
      <p:ext uri="{BB962C8B-B14F-4D97-AF65-F5344CB8AC3E}">
        <p14:creationId xmlns:p14="http://schemas.microsoft.com/office/powerpoint/2010/main" val="1618487472"/>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2596" y="0"/>
            <a:ext cx="8229600" cy="1143000"/>
          </a:xfrm>
        </p:spPr>
        <p:txBody>
          <a:bodyPr/>
          <a:lstStyle/>
          <a:p>
            <a:r>
              <a:rPr lang="id-ID" dirty="0"/>
              <a:t>Torsi</a:t>
            </a:r>
          </a:p>
        </p:txBody>
      </p:sp>
      <p:sp>
        <p:nvSpPr>
          <p:cNvPr id="5" name="TextBox 4"/>
          <p:cNvSpPr txBox="1"/>
          <p:nvPr/>
        </p:nvSpPr>
        <p:spPr>
          <a:xfrm>
            <a:off x="2166910" y="1142985"/>
            <a:ext cx="8072494" cy="2062103"/>
          </a:xfrm>
          <a:prstGeom prst="rect">
            <a:avLst/>
          </a:prstGeom>
          <a:noFill/>
        </p:spPr>
        <p:txBody>
          <a:bodyPr wrap="square" rtlCol="0">
            <a:spAutoFit/>
          </a:bodyPr>
          <a:lstStyle/>
          <a:p>
            <a:r>
              <a:rPr lang="id-ID" sz="3200" dirty="0"/>
              <a:t>Torsi, </a:t>
            </a:r>
            <a:r>
              <a:rPr lang="id-ID" sz="3200" dirty="0">
                <a:latin typeface="Symbol" pitchFamily="18" charset="2"/>
              </a:rPr>
              <a:t>t</a:t>
            </a:r>
            <a:r>
              <a:rPr lang="id-ID" sz="3200" dirty="0"/>
              <a:t> adalah kecenderungan dari</a:t>
            </a:r>
          </a:p>
          <a:p>
            <a:r>
              <a:rPr lang="id-ID" sz="3200" dirty="0"/>
              <a:t>sebuah gaya untuk merotasikan</a:t>
            </a:r>
          </a:p>
          <a:p>
            <a:r>
              <a:rPr lang="id-ID" sz="3200" dirty="0"/>
              <a:t>sebuah benda terhadap sumbu</a:t>
            </a:r>
          </a:p>
          <a:p>
            <a:r>
              <a:rPr lang="id-ID" sz="3200" dirty="0"/>
              <a:t>tertentu</a:t>
            </a:r>
          </a:p>
        </p:txBody>
      </p:sp>
      <p:sp>
        <p:nvSpPr>
          <p:cNvPr id="6" name="TextBox 5"/>
          <p:cNvSpPr txBox="1"/>
          <p:nvPr/>
        </p:nvSpPr>
        <p:spPr>
          <a:xfrm>
            <a:off x="2309786" y="5286389"/>
            <a:ext cx="4286280" cy="1384995"/>
          </a:xfrm>
          <a:prstGeom prst="rect">
            <a:avLst/>
          </a:prstGeom>
          <a:noFill/>
        </p:spPr>
        <p:txBody>
          <a:bodyPr wrap="square" rtlCol="0">
            <a:spAutoFit/>
          </a:bodyPr>
          <a:lstStyle/>
          <a:p>
            <a:r>
              <a:rPr lang="id-ID" sz="2800" dirty="0">
                <a:latin typeface="Symbol" pitchFamily="18" charset="2"/>
              </a:rPr>
              <a:t>t </a:t>
            </a:r>
            <a:r>
              <a:rPr lang="id-ID" sz="2800" dirty="0"/>
              <a:t>adalah torsi</a:t>
            </a:r>
          </a:p>
          <a:p>
            <a:r>
              <a:rPr lang="id-ID" sz="2800" dirty="0"/>
              <a:t>– d adalah lengan gaya</a:t>
            </a:r>
          </a:p>
          <a:p>
            <a:r>
              <a:rPr lang="id-ID" sz="2800" dirty="0"/>
              <a:t>– F adalah gaya</a:t>
            </a:r>
          </a:p>
        </p:txBody>
      </p:sp>
      <p:pic>
        <p:nvPicPr>
          <p:cNvPr id="26627" name="Picture 3"/>
          <p:cNvPicPr>
            <a:picLocks noChangeAspect="1" noChangeArrowheads="1"/>
          </p:cNvPicPr>
          <p:nvPr/>
        </p:nvPicPr>
        <p:blipFill>
          <a:blip r:embed="rId2"/>
          <a:srcRect/>
          <a:stretch>
            <a:fillRect/>
          </a:stretch>
        </p:blipFill>
        <p:spPr bwMode="auto">
          <a:xfrm>
            <a:off x="3167042" y="3214687"/>
            <a:ext cx="5981700" cy="1781175"/>
          </a:xfrm>
          <a:prstGeom prst="rect">
            <a:avLst/>
          </a:prstGeom>
          <a:noFill/>
          <a:ln w="9525">
            <a:noFill/>
            <a:miter lim="800000"/>
            <a:headEnd/>
            <a:tailEnd/>
          </a:ln>
          <a:effectLst/>
        </p:spPr>
      </p:pic>
      <p:cxnSp>
        <p:nvCxnSpPr>
          <p:cNvPr id="9" name="Straight Connector 8"/>
          <p:cNvCxnSpPr/>
          <p:nvPr/>
        </p:nvCxnSpPr>
        <p:spPr>
          <a:xfrm>
            <a:off x="5310182" y="6500834"/>
            <a:ext cx="36433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8061339" y="5607065"/>
            <a:ext cx="17859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952728" y="4857760"/>
            <a:ext cx="3500462" cy="1000132"/>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1257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Lengan Gaya</a:t>
            </a:r>
          </a:p>
        </p:txBody>
      </p:sp>
      <p:sp>
        <p:nvSpPr>
          <p:cNvPr id="3" name="Content Placeholder 2"/>
          <p:cNvSpPr>
            <a:spLocks noGrp="1"/>
          </p:cNvSpPr>
          <p:nvPr>
            <p:ph idx="1"/>
          </p:nvPr>
        </p:nvSpPr>
        <p:spPr>
          <a:xfrm>
            <a:off x="1981200" y="1600200"/>
            <a:ext cx="4900618" cy="4614882"/>
          </a:xfrm>
        </p:spPr>
        <p:txBody>
          <a:bodyPr/>
          <a:lstStyle/>
          <a:p>
            <a:r>
              <a:rPr lang="id-ID" dirty="0"/>
              <a:t>Lengan gaya, </a:t>
            </a:r>
            <a:r>
              <a:rPr lang="id-ID" dirty="0" smtClean="0"/>
              <a:t>d,adalah </a:t>
            </a:r>
            <a:r>
              <a:rPr lang="id-ID" dirty="0"/>
              <a:t>jarak </a:t>
            </a:r>
            <a:r>
              <a:rPr lang="id-ID" dirty="0" smtClean="0"/>
              <a:t>terdekat </a:t>
            </a:r>
            <a:r>
              <a:rPr lang="id-ID" i="1" dirty="0" smtClean="0"/>
              <a:t>(tegak </a:t>
            </a:r>
            <a:r>
              <a:rPr lang="id-ID" i="1" dirty="0"/>
              <a:t>lurus) </a:t>
            </a:r>
            <a:r>
              <a:rPr lang="id-ID" i="1" dirty="0" smtClean="0"/>
              <a:t>dari </a:t>
            </a:r>
            <a:r>
              <a:rPr lang="id-ID" dirty="0" smtClean="0"/>
              <a:t>sumbu </a:t>
            </a:r>
            <a:r>
              <a:rPr lang="id-ID" dirty="0"/>
              <a:t>rotasi ke </a:t>
            </a:r>
            <a:r>
              <a:rPr lang="id-ID" dirty="0" smtClean="0"/>
              <a:t>garis searah perpanjangangaya</a:t>
            </a:r>
            <a:endParaRPr lang="id-ID" dirty="0"/>
          </a:p>
          <a:p>
            <a:pPr>
              <a:buNone/>
            </a:pPr>
            <a:r>
              <a:rPr lang="id-ID" dirty="0"/>
              <a:t>– d = L sin </a:t>
            </a:r>
            <a:r>
              <a:rPr lang="id-ID" dirty="0">
                <a:latin typeface="Symbol" pitchFamily="18" charset="2"/>
              </a:rPr>
              <a:t>f</a:t>
            </a:r>
            <a:endParaRPr lang="id-ID" dirty="0"/>
          </a:p>
        </p:txBody>
      </p:sp>
      <p:pic>
        <p:nvPicPr>
          <p:cNvPr id="27650" name="Picture 2"/>
          <p:cNvPicPr>
            <a:picLocks noChangeAspect="1" noChangeArrowheads="1"/>
          </p:cNvPicPr>
          <p:nvPr/>
        </p:nvPicPr>
        <p:blipFill>
          <a:blip r:embed="rId2"/>
          <a:srcRect/>
          <a:stretch>
            <a:fillRect/>
          </a:stretch>
        </p:blipFill>
        <p:spPr bwMode="auto">
          <a:xfrm>
            <a:off x="6453191" y="2143116"/>
            <a:ext cx="4025299" cy="3714776"/>
          </a:xfrm>
          <a:prstGeom prst="rect">
            <a:avLst/>
          </a:prstGeom>
          <a:noFill/>
          <a:ln w="9525">
            <a:noFill/>
            <a:miter lim="800000"/>
            <a:headEnd/>
            <a:tailEnd/>
          </a:ln>
          <a:effectLst/>
        </p:spPr>
      </p:pic>
    </p:spTree>
    <p:extLst>
      <p:ext uri="{BB962C8B-B14F-4D97-AF65-F5344CB8AC3E}">
        <p14:creationId xmlns:p14="http://schemas.microsoft.com/office/powerpoint/2010/main" val="27046314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1158" y="-214338"/>
            <a:ext cx="4257676" cy="1143000"/>
          </a:xfrm>
        </p:spPr>
        <p:txBody>
          <a:bodyPr/>
          <a:lstStyle/>
          <a:p>
            <a:r>
              <a:rPr lang="id-ID" dirty="0"/>
              <a:t>Arah Torsi</a:t>
            </a:r>
          </a:p>
        </p:txBody>
      </p:sp>
      <p:sp>
        <p:nvSpPr>
          <p:cNvPr id="3" name="Content Placeholder 2"/>
          <p:cNvSpPr>
            <a:spLocks noGrp="1"/>
          </p:cNvSpPr>
          <p:nvPr>
            <p:ph idx="1"/>
          </p:nvPr>
        </p:nvSpPr>
        <p:spPr>
          <a:xfrm>
            <a:off x="1881158" y="857232"/>
            <a:ext cx="4500594" cy="5143536"/>
          </a:xfrm>
        </p:spPr>
        <p:txBody>
          <a:bodyPr>
            <a:normAutofit/>
          </a:bodyPr>
          <a:lstStyle/>
          <a:p>
            <a:r>
              <a:rPr lang="id-ID" dirty="0"/>
              <a:t>Torsi adalah besaran vektor</a:t>
            </a:r>
          </a:p>
          <a:p>
            <a:pPr>
              <a:buNone/>
            </a:pPr>
            <a:r>
              <a:rPr lang="id-ID" dirty="0"/>
              <a:t>– Arahnya adalah </a:t>
            </a:r>
            <a:r>
              <a:rPr lang="id-ID" dirty="0" smtClean="0"/>
              <a:t>tegaklurus terhadap </a:t>
            </a:r>
            <a:r>
              <a:rPr lang="id-ID" dirty="0"/>
              <a:t>bidang </a:t>
            </a:r>
            <a:r>
              <a:rPr lang="id-ID" dirty="0" smtClean="0"/>
              <a:t>yang memuat </a:t>
            </a:r>
            <a:r>
              <a:rPr lang="id-ID" dirty="0"/>
              <a:t>lengan dan gaya</a:t>
            </a:r>
          </a:p>
          <a:p>
            <a:pPr>
              <a:buNone/>
            </a:pPr>
            <a:r>
              <a:rPr lang="id-ID" dirty="0"/>
              <a:t>– Arah dan tanda:</a:t>
            </a:r>
          </a:p>
          <a:p>
            <a:r>
              <a:rPr lang="id-ID" dirty="0" smtClean="0"/>
              <a:t>Jika </a:t>
            </a:r>
            <a:r>
              <a:rPr lang="id-ID" dirty="0"/>
              <a:t>gaya cenderung </a:t>
            </a:r>
            <a:r>
              <a:rPr lang="id-ID" dirty="0" smtClean="0"/>
              <a:t>memutar berlawanan </a:t>
            </a:r>
            <a:r>
              <a:rPr lang="id-ID" dirty="0"/>
              <a:t>jarum jam, </a:t>
            </a:r>
            <a:r>
              <a:rPr lang="id-ID" dirty="0" smtClean="0"/>
              <a:t>torsi bertanda </a:t>
            </a:r>
            <a:r>
              <a:rPr lang="id-ID" dirty="0"/>
              <a:t>positif</a:t>
            </a:r>
          </a:p>
          <a:p>
            <a:r>
              <a:rPr lang="id-ID" dirty="0"/>
              <a:t>Jika gaya cenderung </a:t>
            </a:r>
            <a:r>
              <a:rPr lang="id-ID" dirty="0" smtClean="0"/>
              <a:t>memutar searah </a:t>
            </a:r>
            <a:r>
              <a:rPr lang="id-ID" dirty="0"/>
              <a:t>jarum jam, </a:t>
            </a:r>
            <a:r>
              <a:rPr lang="id-ID" dirty="0" smtClean="0"/>
              <a:t>torsi bertanda </a:t>
            </a:r>
            <a:r>
              <a:rPr lang="id-ID" dirty="0"/>
              <a:t>negatif</a:t>
            </a:r>
          </a:p>
        </p:txBody>
      </p:sp>
      <p:pic>
        <p:nvPicPr>
          <p:cNvPr id="28674" name="Picture 2"/>
          <p:cNvPicPr>
            <a:picLocks noChangeAspect="1" noChangeArrowheads="1"/>
          </p:cNvPicPr>
          <p:nvPr/>
        </p:nvPicPr>
        <p:blipFill>
          <a:blip r:embed="rId2"/>
          <a:srcRect/>
          <a:stretch>
            <a:fillRect/>
          </a:stretch>
        </p:blipFill>
        <p:spPr bwMode="auto">
          <a:xfrm>
            <a:off x="6453191" y="428604"/>
            <a:ext cx="4267853" cy="3786214"/>
          </a:xfrm>
          <a:prstGeom prst="rect">
            <a:avLst/>
          </a:prstGeom>
          <a:noFill/>
          <a:ln w="9525">
            <a:noFill/>
            <a:miter lim="800000"/>
            <a:headEnd/>
            <a:tailEnd/>
          </a:ln>
          <a:effectLst/>
        </p:spPr>
      </p:pic>
      <p:pic>
        <p:nvPicPr>
          <p:cNvPr id="28675" name="Picture 3"/>
          <p:cNvPicPr>
            <a:picLocks noChangeAspect="1" noChangeArrowheads="1"/>
          </p:cNvPicPr>
          <p:nvPr/>
        </p:nvPicPr>
        <p:blipFill>
          <a:blip r:embed="rId3"/>
          <a:srcRect/>
          <a:stretch>
            <a:fillRect/>
          </a:stretch>
        </p:blipFill>
        <p:spPr bwMode="auto">
          <a:xfrm>
            <a:off x="5709072" y="5500678"/>
            <a:ext cx="4958929" cy="1357322"/>
          </a:xfrm>
          <a:prstGeom prst="rect">
            <a:avLst/>
          </a:prstGeom>
          <a:noFill/>
          <a:ln w="9525">
            <a:noFill/>
            <a:miter lim="800000"/>
            <a:headEnd/>
            <a:tailEnd/>
          </a:ln>
          <a:effectLst/>
        </p:spPr>
      </p:pic>
    </p:spTree>
    <p:extLst>
      <p:ext uri="{BB962C8B-B14F-4D97-AF65-F5344CB8AC3E}">
        <p14:creationId xmlns:p14="http://schemas.microsoft.com/office/powerpoint/2010/main" val="39572125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Bagaimana </a:t>
            </a:r>
            <a:r>
              <a:rPr lang="id-ID" dirty="0"/>
              <a:t>jika dua atau lebih gaya yang</a:t>
            </a:r>
            <a:br>
              <a:rPr lang="id-ID" dirty="0"/>
            </a:br>
            <a:r>
              <a:rPr lang="id-ID" dirty="0"/>
              <a:t>berbeda bekerja pada lengan-lengan gaya?</a:t>
            </a:r>
          </a:p>
        </p:txBody>
      </p:sp>
      <p:pic>
        <p:nvPicPr>
          <p:cNvPr id="29698" name="Picture 2"/>
          <p:cNvPicPr>
            <a:picLocks noChangeAspect="1" noChangeArrowheads="1"/>
          </p:cNvPicPr>
          <p:nvPr/>
        </p:nvPicPr>
        <p:blipFill>
          <a:blip r:embed="rId2"/>
          <a:srcRect/>
          <a:stretch>
            <a:fillRect/>
          </a:stretch>
        </p:blipFill>
        <p:spPr bwMode="auto">
          <a:xfrm>
            <a:off x="2309786" y="2143116"/>
            <a:ext cx="7769123" cy="3357586"/>
          </a:xfrm>
          <a:prstGeom prst="rect">
            <a:avLst/>
          </a:prstGeom>
          <a:noFill/>
          <a:ln w="9525">
            <a:noFill/>
            <a:miter lim="800000"/>
            <a:headEnd/>
            <a:tailEnd/>
          </a:ln>
          <a:effectLst/>
        </p:spPr>
      </p:pic>
    </p:spTree>
    <p:extLst>
      <p:ext uri="{BB962C8B-B14F-4D97-AF65-F5344CB8AC3E}">
        <p14:creationId xmlns:p14="http://schemas.microsoft.com/office/powerpoint/2010/main" val="3838936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rrowheads="1"/>
          </p:cNvSpPr>
          <p:nvPr>
            <p:ph type="title"/>
          </p:nvPr>
        </p:nvSpPr>
        <p:spPr/>
        <p:txBody>
          <a:bodyPr/>
          <a:lstStyle/>
          <a:p>
            <a:r>
              <a:rPr lang="en-US" altLang="en-US" dirty="0"/>
              <a:t>Apples and </a:t>
            </a:r>
            <a:r>
              <a:rPr lang="en-US" altLang="en-US" dirty="0" smtClean="0"/>
              <a:t>Stuff (?)</a:t>
            </a:r>
            <a:endParaRPr lang="en-US" altLang="en-US" dirty="0"/>
          </a:p>
        </p:txBody>
      </p:sp>
      <p:sp>
        <p:nvSpPr>
          <p:cNvPr id="123907" name="Rectangle 3"/>
          <p:cNvSpPr>
            <a:spLocks noGrp="1" noRot="1" noChangeArrowheads="1"/>
          </p:cNvSpPr>
          <p:nvPr>
            <p:ph type="body" sz="half" idx="1"/>
          </p:nvPr>
        </p:nvSpPr>
        <p:spPr/>
        <p:txBody>
          <a:bodyPr>
            <a:normAutofit/>
          </a:bodyPr>
          <a:lstStyle/>
          <a:p>
            <a:pPr>
              <a:lnSpc>
                <a:spcPct val="90000"/>
              </a:lnSpc>
            </a:pPr>
            <a:r>
              <a:rPr lang="en-US" altLang="en-US" dirty="0"/>
              <a:t>Formulated Newton’s Laws</a:t>
            </a:r>
          </a:p>
        </p:txBody>
      </p:sp>
      <p:pic>
        <p:nvPicPr>
          <p:cNvPr id="123908" name="Picture 4" descr="Newton_27[1]"/>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611938" y="1779588"/>
            <a:ext cx="3314700" cy="4140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ustDataLst>
      <p:tags r:id="rId1"/>
    </p:custDataLst>
    <p:extLst>
      <p:ext uri="{BB962C8B-B14F-4D97-AF65-F5344CB8AC3E}">
        <p14:creationId xmlns:p14="http://schemas.microsoft.com/office/powerpoint/2010/main" val="139989816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Newton’s Law</a:t>
            </a:r>
            <a:endParaRPr lang="en-GB" dirty="0"/>
          </a:p>
        </p:txBody>
      </p:sp>
      <p:sp>
        <p:nvSpPr>
          <p:cNvPr id="8" name="Content Placeholder 7"/>
          <p:cNvSpPr>
            <a:spLocks noGrp="1"/>
          </p:cNvSpPr>
          <p:nvPr>
            <p:ph idx="1"/>
          </p:nvPr>
        </p:nvSpPr>
        <p:spPr/>
        <p:txBody>
          <a:bodyPr/>
          <a:lstStyle/>
          <a:p>
            <a:r>
              <a:rPr lang="en-US" altLang="en-US" dirty="0"/>
              <a:t>A moving object moves in a straight line with constant speed unless a force acts on </a:t>
            </a:r>
            <a:r>
              <a:rPr lang="en-US" altLang="en-US" dirty="0" smtClean="0"/>
              <a:t>it</a:t>
            </a:r>
          </a:p>
          <a:p>
            <a:r>
              <a:rPr lang="en-US" altLang="en-US" dirty="0"/>
              <a:t>If the same force is applied to an object with greater mass, the object accelerates at a slower rate because mass adds </a:t>
            </a:r>
            <a:r>
              <a:rPr lang="en-US" altLang="en-US" dirty="0" smtClean="0"/>
              <a:t>inertia</a:t>
            </a:r>
          </a:p>
          <a:p>
            <a:r>
              <a:rPr lang="en-US" altLang="en-US" dirty="0"/>
              <a:t>For every action there is an equal and opposite reaction</a:t>
            </a:r>
            <a:endParaRPr lang="en-GB" dirty="0"/>
          </a:p>
        </p:txBody>
      </p:sp>
    </p:spTree>
    <p:extLst>
      <p:ext uri="{BB962C8B-B14F-4D97-AF65-F5344CB8AC3E}">
        <p14:creationId xmlns:p14="http://schemas.microsoft.com/office/powerpoint/2010/main" val="4011601386"/>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2057400"/>
            <a:ext cx="8382000" cy="4533900"/>
          </a:xfrm>
          <a:custGeom>
            <a:avLst/>
            <a:gdLst>
              <a:gd name="T0" fmla="*/ 8382000 w 8215312"/>
              <a:gd name="T1" fmla="*/ 2266950 h 6286500"/>
              <a:gd name="T2" fmla="*/ 4191000 w 8215312"/>
              <a:gd name="T3" fmla="*/ 4533900 h 6286500"/>
              <a:gd name="T4" fmla="*/ 0 w 8215312"/>
              <a:gd name="T5" fmla="*/ 22669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7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500" b="1">
                <a:latin typeface="Tw Cen MT" panose="020B0602020104020603" pitchFamily="34" charset="0"/>
                <a:cs typeface="Arial" panose="020B0604020202020204" pitchFamily="34" charset="0"/>
              </a:rPr>
              <a:t>“Benda tegar dikatakan berada dalam kesetimbangan statik jika jumlah gaya yang bekerja pada benda itu sama dengan nol dan jumlah torsi terhadap sembarang titik pada benda tegar itu sama dengan nol.”</a:t>
            </a:r>
          </a:p>
        </p:txBody>
      </p:sp>
      <p:sp>
        <p:nvSpPr>
          <p:cNvPr id="4103" name="Rectangle 7"/>
          <p:cNvSpPr>
            <a:spLocks noChangeArrowheads="1"/>
          </p:cNvSpPr>
          <p:nvPr/>
        </p:nvSpPr>
        <p:spPr bwMode="auto">
          <a:xfrm>
            <a:off x="1905000" y="304800"/>
            <a:ext cx="8382000" cy="1371600"/>
          </a:xfrm>
          <a:prstGeom prst="rect">
            <a:avLst/>
          </a:prstGeom>
          <a:solidFill>
            <a:schemeClr val="bg1">
              <a:alpha val="39999"/>
            </a:schemeClr>
          </a:solidFill>
          <a:ln w="2540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a:latin typeface="Showcard Gothic" panose="04020904020102020604" pitchFamily="82" charset="0"/>
              </a:rPr>
              <a:t>KESETIMBANGAN BENDA TEGAR</a:t>
            </a:r>
          </a:p>
        </p:txBody>
      </p:sp>
    </p:spTree>
    <p:extLst>
      <p:ext uri="{BB962C8B-B14F-4D97-AF65-F5344CB8AC3E}">
        <p14:creationId xmlns:p14="http://schemas.microsoft.com/office/powerpoint/2010/main" val="673262068"/>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103"/>
                                        </p:tgtEl>
                                        <p:attrNameLst>
                                          <p:attrName>style.visibility</p:attrName>
                                        </p:attrNameLst>
                                      </p:cBhvr>
                                      <p:to>
                                        <p:strVal val="visible"/>
                                      </p:to>
                                    </p:set>
                                    <p:anim calcmode="lin" valueType="num">
                                      <p:cBhvr>
                                        <p:cTn id="7" dur="1000" fill="hold"/>
                                        <p:tgtEl>
                                          <p:spTgt spid="4103"/>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4103"/>
                                        </p:tgtEl>
                                        <p:attrNameLst>
                                          <p:attrName>ppt_y</p:attrName>
                                        </p:attrNameLst>
                                      </p:cBhvr>
                                      <p:tavLst>
                                        <p:tav tm="0">
                                          <p:val>
                                            <p:strVal val="#ppt_y"/>
                                          </p:val>
                                        </p:tav>
                                        <p:tav tm="100000">
                                          <p:val>
                                            <p:strVal val="#ppt_y"/>
                                          </p:val>
                                        </p:tav>
                                      </p:tavLst>
                                    </p:anim>
                                    <p:anim calcmode="lin" valueType="num">
                                      <p:cBhvr>
                                        <p:cTn id="9" dur="1000" fill="hold"/>
                                        <p:tgtEl>
                                          <p:spTgt spid="4103"/>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410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4103"/>
                                        </p:tgtEl>
                                      </p:cBhvr>
                                    </p:animEffect>
                                  </p:childTnLst>
                                </p:cTn>
                              </p:par>
                              <p:par>
                                <p:cTn id="12" presetID="39" presetClass="entr" presetSubtype="0" accel="100000" fill="hold" grpId="0" nodeType="withEffect">
                                  <p:stCondLst>
                                    <p:cond delay="50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15" dur="10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16" dur="10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7"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10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sv-SE" altLang="en-US" sz="3200" b="1">
                <a:latin typeface="Tw Cen MT" panose="020B0602020104020603" pitchFamily="34" charset="0"/>
              </a:rPr>
              <a:t>Benda tegar yaitu benda yang jika dikenai gaya dan kemudian gayanya dihilangkan bentuk dan ukurannya tidak berubah. Tentu saja gaya yang bekerja pada benda tersebut besarnya dalam batas kewajaran sehingga pengaruh gaya tersebut tidak mengakibatkan kerusakan pada benda yang dikenainya, dan perlu untuk diingat bahwa benda itu sendiri tersusun atas partikel-partikel kecil.</a:t>
            </a:r>
            <a:endParaRPr lang="en-US" altLang="en-US" sz="3200" b="1">
              <a:latin typeface="Tw Cen MT" panose="020B0602020104020603" pitchFamily="34" charset="0"/>
            </a:endParaRPr>
          </a:p>
          <a:p>
            <a:pPr algn="ctr" eaLnBrk="1" hangingPunct="1"/>
            <a:endParaRPr lang="en-US" altLang="en-US" sz="3200" b="1">
              <a:latin typeface="Tw Cen MT" panose="020B0602020104020603" pitchFamily="34" charset="0"/>
            </a:endParaRPr>
          </a:p>
        </p:txBody>
      </p:sp>
    </p:spTree>
    <p:extLst>
      <p:ext uri="{BB962C8B-B14F-4D97-AF65-F5344CB8AC3E}">
        <p14:creationId xmlns:p14="http://schemas.microsoft.com/office/powerpoint/2010/main" val="1461843620"/>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sv-SE" altLang="en-US" sz="3500" b="1">
                <a:latin typeface="Tw Cen MT" panose="020B0602020104020603" pitchFamily="34" charset="0"/>
              </a:rPr>
              <a:t>Partikel yaitu ukuran atau bentuk kecil dari benda, misalkan saja partikel itu kita gambarkan berupa benda titik.</a:t>
            </a:r>
          </a:p>
          <a:p>
            <a:pPr algn="ctr" eaLnBrk="1" hangingPunct="1"/>
            <a:r>
              <a:rPr lang="sv-SE" altLang="en-US" sz="3500" b="1">
                <a:latin typeface="Tw Cen MT" panose="020B0602020104020603" pitchFamily="34" charset="0"/>
              </a:rPr>
              <a:t>Partikel dikatakan setimbang jika jumlah gaya yang bekerja pada partikel sama dengan nol, dan jika ditulis dalam bentuk persamaan akan didapat seperti di bawah.</a:t>
            </a:r>
          </a:p>
          <a:p>
            <a:pPr algn="ctr" eaLnBrk="1" hangingPunct="1"/>
            <a:r>
              <a:rPr lang="sv-SE" altLang="en-US" sz="3500" b="1">
                <a:latin typeface="Tw Cen MT" panose="020B0602020104020603" pitchFamily="34" charset="0"/>
              </a:rPr>
              <a:t>                 (  Hkm I  Newton  )</a:t>
            </a:r>
            <a:endParaRPr lang="en-US" altLang="en-US" sz="3500" b="1">
              <a:latin typeface="Tw Cen MT" panose="020B0602020104020603" pitchFamily="34" charset="0"/>
            </a:endParaRPr>
          </a:p>
        </p:txBody>
      </p:sp>
      <p:sp>
        <p:nvSpPr>
          <p:cNvPr id="1031" name="Rectangle 9"/>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12296" name="Object 8"/>
          <p:cNvGraphicFramePr>
            <a:graphicFrameLocks noChangeAspect="1"/>
          </p:cNvGraphicFramePr>
          <p:nvPr/>
        </p:nvGraphicFramePr>
        <p:xfrm>
          <a:off x="3581400" y="5013326"/>
          <a:ext cx="1524000" cy="595313"/>
        </p:xfrm>
        <a:graphic>
          <a:graphicData uri="http://schemas.openxmlformats.org/presentationml/2006/ole">
            <mc:AlternateContent xmlns:mc="http://schemas.openxmlformats.org/markup-compatibility/2006">
              <mc:Choice xmlns:v="urn:schemas-microsoft-com:vml" Requires="v">
                <p:oleObj spid="_x0000_s1028" r:id="rId3" imgW="660113" imgH="253890" progId="Equation.DSMT4">
                  <p:embed/>
                </p:oleObj>
              </mc:Choice>
              <mc:Fallback>
                <p:oleObj r:id="rId3" imgW="660113" imgH="25389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5013326"/>
                        <a:ext cx="1524000" cy="595313"/>
                      </a:xfrm>
                      <a:prstGeom prst="rect">
                        <a:avLst/>
                      </a:prstGeom>
                      <a:noFill/>
                      <a:ln w="31750">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86945641"/>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500"/>
                            </p:stCondLst>
                            <p:childTnLst>
                              <p:par>
                                <p:cTn id="12" presetID="10" presetClass="entr" presetSubtype="0" fill="hold" nodeType="afterEffect">
                                  <p:stCondLst>
                                    <p:cond delay="0"/>
                                  </p:stCondLst>
                                  <p:childTnLst>
                                    <p:set>
                                      <p:cBhvr>
                                        <p:cTn id="13" dur="1" fill="hold">
                                          <p:stCondLst>
                                            <p:cond delay="0"/>
                                          </p:stCondLst>
                                        </p:cTn>
                                        <p:tgtEl>
                                          <p:spTgt spid="12296"/>
                                        </p:tgtEl>
                                        <p:attrNameLst>
                                          <p:attrName>style.visibility</p:attrName>
                                        </p:attrNameLst>
                                      </p:cBhvr>
                                      <p:to>
                                        <p:strVal val="visible"/>
                                      </p:to>
                                    </p:set>
                                    <p:animEffect transition="in" filter="fade">
                                      <p:cBhvr>
                                        <p:cTn id="14" dur="2000"/>
                                        <p:tgtEl>
                                          <p:spTgt spid="12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81000"/>
            <a:ext cx="8382000" cy="6210300"/>
          </a:xfrm>
          <a:custGeom>
            <a:avLst/>
            <a:gdLst>
              <a:gd name="T0" fmla="*/ 8382000 w 8215312"/>
              <a:gd name="T1" fmla="*/ 3105150 h 6286500"/>
              <a:gd name="T2" fmla="*/ 4191000 w 8215312"/>
              <a:gd name="T3" fmla="*/ 6210300 h 6286500"/>
              <a:gd name="T4" fmla="*/ 0 w 8215312"/>
              <a:gd name="T5" fmla="*/ 31051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v-SE" altLang="en-US" sz="3500" b="1" dirty="0">
                <a:latin typeface="Tw Cen MT" panose="020B0602020104020603" pitchFamily="34" charset="0"/>
              </a:rPr>
              <a:t>Jika jumlah gaya yang bekerja pada partikel sama dengan nol maka partikel itu </a:t>
            </a:r>
            <a:r>
              <a:rPr lang="sv-SE" altLang="en-US" sz="3500" b="1" dirty="0" smtClean="0">
                <a:latin typeface="Tw Cen MT" panose="020B0602020104020603" pitchFamily="34" charset="0"/>
              </a:rPr>
              <a:t>kemungkinan:</a:t>
            </a:r>
            <a:endParaRPr lang="sv-SE" altLang="en-US" sz="3500" b="1" dirty="0">
              <a:latin typeface="Tw Cen MT" panose="020B0602020104020603" pitchFamily="34" charset="0"/>
            </a:endParaRPr>
          </a:p>
          <a:p>
            <a:pPr eaLnBrk="1" hangingPunct="1"/>
            <a:r>
              <a:rPr lang="sv-SE" altLang="en-US" sz="3500" b="1" dirty="0">
                <a:latin typeface="Tw Cen MT" panose="020B0602020104020603" pitchFamily="34" charset="0"/>
              </a:rPr>
              <a:t>1.   </a:t>
            </a:r>
            <a:r>
              <a:rPr lang="sv-SE" altLang="en-US" sz="3500" b="1" dirty="0" smtClean="0">
                <a:latin typeface="Tw Cen MT" panose="020B0602020104020603" pitchFamily="34" charset="0"/>
              </a:rPr>
              <a:t>Be</a:t>
            </a:r>
            <a:r>
              <a:rPr lang="id-ID" altLang="en-US" sz="3500" b="1" dirty="0" smtClean="0">
                <a:latin typeface="Tw Cen MT" panose="020B0602020104020603" pitchFamily="34" charset="0"/>
              </a:rPr>
              <a:t>rada</a:t>
            </a:r>
            <a:r>
              <a:rPr lang="sv-SE" altLang="en-US" sz="3500" b="1" dirty="0" smtClean="0">
                <a:latin typeface="Tw Cen MT" panose="020B0602020104020603" pitchFamily="34" charset="0"/>
              </a:rPr>
              <a:t> </a:t>
            </a:r>
            <a:r>
              <a:rPr lang="sv-SE" altLang="en-US" sz="3500" b="1" dirty="0">
                <a:latin typeface="Tw Cen MT" panose="020B0602020104020603" pitchFamily="34" charset="0"/>
              </a:rPr>
              <a:t>dalam keadaan diam. </a:t>
            </a:r>
          </a:p>
          <a:p>
            <a:pPr eaLnBrk="1" hangingPunct="1"/>
            <a:r>
              <a:rPr lang="sv-SE" altLang="en-US" sz="3500" b="1" dirty="0">
                <a:latin typeface="Tw Cen MT" panose="020B0602020104020603" pitchFamily="34" charset="0"/>
              </a:rPr>
              <a:t>2.   </a:t>
            </a:r>
            <a:r>
              <a:rPr lang="sv-SE" altLang="en-US" sz="3500" b="1" dirty="0" smtClean="0">
                <a:latin typeface="Tw Cen MT" panose="020B0602020104020603" pitchFamily="34" charset="0"/>
              </a:rPr>
              <a:t>Bergerak </a:t>
            </a:r>
            <a:r>
              <a:rPr lang="sv-SE" altLang="en-US" sz="3500" b="1" dirty="0">
                <a:latin typeface="Tw Cen MT" panose="020B0602020104020603" pitchFamily="34" charset="0"/>
              </a:rPr>
              <a:t>lurus beraturan (glb)</a:t>
            </a:r>
            <a:r>
              <a:rPr lang="sv-SE" altLang="en-US" sz="3500" dirty="0">
                <a:latin typeface="Tw Cen MT" panose="020B0602020104020603" pitchFamily="34" charset="0"/>
              </a:rPr>
              <a:t> </a:t>
            </a:r>
            <a:endParaRPr lang="en-US" altLang="en-US" sz="3500" dirty="0">
              <a:latin typeface="Tw Cen MT" panose="020B0602020104020603" pitchFamily="34" charset="0"/>
            </a:endParaRPr>
          </a:p>
        </p:txBody>
      </p:sp>
    </p:spTree>
    <p:extLst>
      <p:ext uri="{BB962C8B-B14F-4D97-AF65-F5344CB8AC3E}">
        <p14:creationId xmlns:p14="http://schemas.microsoft.com/office/powerpoint/2010/main" val="1725307021"/>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a:spLocks noChangeArrowheads="1"/>
          </p:cNvSpPr>
          <p:nvPr/>
        </p:nvSpPr>
        <p:spPr bwMode="auto">
          <a:xfrm flipH="1">
            <a:off x="1905000" y="304800"/>
            <a:ext cx="8382000" cy="6286500"/>
          </a:xfrm>
          <a:custGeom>
            <a:avLst/>
            <a:gdLst>
              <a:gd name="T0" fmla="*/ 8382000 w 8215312"/>
              <a:gd name="T1" fmla="*/ 3143250 h 6286500"/>
              <a:gd name="T2" fmla="*/ 4191000 w 8215312"/>
              <a:gd name="T3" fmla="*/ 6286500 h 6286500"/>
              <a:gd name="T4" fmla="*/ 0 w 8215312"/>
              <a:gd name="T5" fmla="*/ 3143250 h 6286500"/>
              <a:gd name="T6" fmla="*/ 4191000 w 8215312"/>
              <a:gd name="T7" fmla="*/ 0 h 6286500"/>
              <a:gd name="T8" fmla="*/ 0 60000 65536"/>
              <a:gd name="T9" fmla="*/ 5898240 60000 65536"/>
              <a:gd name="T10" fmla="*/ 11796480 60000 65536"/>
              <a:gd name="T11" fmla="*/ 17694720 60000 65536"/>
              <a:gd name="T12" fmla="*/ 306882 w 8215312"/>
              <a:gd name="T13" fmla="*/ 306882 h 6286500"/>
              <a:gd name="T14" fmla="*/ 7908428 w 8215312"/>
              <a:gd name="T15" fmla="*/ 5979616 h 6286500"/>
            </a:gdLst>
            <a:ahLst/>
            <a:cxnLst>
              <a:cxn ang="T8">
                <a:pos x="T0" y="T1"/>
              </a:cxn>
              <a:cxn ang="T9">
                <a:pos x="T2" y="T3"/>
              </a:cxn>
              <a:cxn ang="T10">
                <a:pos x="T4" y="T5"/>
              </a:cxn>
              <a:cxn ang="T11">
                <a:pos x="T6" y="T7"/>
              </a:cxn>
            </a:cxnLst>
            <a:rect l="T12" t="T13" r="T14" b="T15"/>
            <a:pathLst>
              <a:path w="8215312" h="6286500">
                <a:moveTo>
                  <a:pt x="1047771" y="0"/>
                </a:moveTo>
                <a:lnTo>
                  <a:pt x="8215312" y="0"/>
                </a:lnTo>
                <a:lnTo>
                  <a:pt x="8215312" y="5238729"/>
                </a:lnTo>
                <a:cubicBezTo>
                  <a:pt x="8215312" y="5817396"/>
                  <a:pt x="7746208" y="6286500"/>
                  <a:pt x="7167541" y="6286500"/>
                </a:cubicBezTo>
                <a:cubicBezTo>
                  <a:pt x="7167540" y="6286500"/>
                  <a:pt x="7167540" y="6286499"/>
                  <a:pt x="7167540" y="6286499"/>
                </a:cubicBezTo>
                <a:lnTo>
                  <a:pt x="0" y="6286500"/>
                </a:lnTo>
                <a:lnTo>
                  <a:pt x="0" y="1047771"/>
                </a:lnTo>
                <a:cubicBezTo>
                  <a:pt x="0" y="469103"/>
                  <a:pt x="469103" y="0"/>
                  <a:pt x="1047771" y="1"/>
                </a:cubicBezTo>
                <a:cubicBezTo>
                  <a:pt x="1047771" y="1"/>
                  <a:pt x="1047772" y="1"/>
                  <a:pt x="1047772" y="1"/>
                </a:cubicBezTo>
                <a:close/>
              </a:path>
            </a:pathLst>
          </a:custGeom>
          <a:solidFill>
            <a:schemeClr val="bg1">
              <a:alpha val="39999"/>
            </a:schemeClr>
          </a:solidFill>
          <a:ln w="25400" algn="ctr">
            <a:solidFill>
              <a:schemeClr val="tx1"/>
            </a:solidFill>
            <a:miter lim="800000"/>
            <a:headEnd/>
            <a:tailEnd/>
          </a:ln>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v-SE" altLang="en-US" sz="3000" b="1">
                <a:latin typeface="Tw Cen MT" panose="020B0602020104020603" pitchFamily="34" charset="0"/>
              </a:rPr>
              <a:t>	Persamaan di atas dapat diuraikan menjadi tiga komponen gaya yaitu terhadap sumbu x, sumbu y dan sumbu z , dimana komponen terhadap masing-masing sumbu yaitu : </a:t>
            </a:r>
          </a:p>
          <a:p>
            <a:pPr eaLnBrk="1" hangingPunct="1">
              <a:buFontTx/>
              <a:buAutoNum type="arabicPeriod"/>
            </a:pPr>
            <a:r>
              <a:rPr lang="sv-SE" altLang="en-US" sz="3000" b="1">
                <a:latin typeface="Tw Cen MT" panose="020B0602020104020603" pitchFamily="34" charset="0"/>
              </a:rPr>
              <a:t>Terhadap sumbu x ditulis menjadi </a:t>
            </a:r>
          </a:p>
          <a:p>
            <a:pPr eaLnBrk="1" hangingPunct="1">
              <a:buFontTx/>
              <a:buAutoNum type="arabicPeriod"/>
            </a:pPr>
            <a:endParaRPr lang="sv-SE" altLang="en-US" sz="3000" b="1">
              <a:latin typeface="Tw Cen MT" panose="020B0602020104020603" pitchFamily="34" charset="0"/>
            </a:endParaRPr>
          </a:p>
          <a:p>
            <a:pPr eaLnBrk="1" hangingPunct="1"/>
            <a:r>
              <a:rPr lang="sv-SE" altLang="en-US" sz="3000" b="1">
                <a:latin typeface="Tw Cen MT" panose="020B0602020104020603" pitchFamily="34" charset="0"/>
              </a:rPr>
              <a:t>                </a:t>
            </a:r>
          </a:p>
          <a:p>
            <a:pPr eaLnBrk="1" hangingPunct="1">
              <a:buFontTx/>
              <a:buAutoNum type="arabicPeriod" startAt="2"/>
            </a:pPr>
            <a:r>
              <a:rPr lang="sv-SE" altLang="en-US" sz="3000" b="1">
                <a:latin typeface="Tw Cen MT" panose="020B0602020104020603" pitchFamily="34" charset="0"/>
              </a:rPr>
              <a:t>Terhadap sumbu y  ditulis menjadi </a:t>
            </a:r>
          </a:p>
          <a:p>
            <a:pPr eaLnBrk="1" hangingPunct="1">
              <a:buFontTx/>
              <a:buAutoNum type="arabicPeriod" startAt="2"/>
            </a:pPr>
            <a:endParaRPr lang="sv-SE" altLang="en-US" sz="3000" b="1">
              <a:latin typeface="Tw Cen MT" panose="020B0602020104020603" pitchFamily="34" charset="0"/>
            </a:endParaRPr>
          </a:p>
          <a:p>
            <a:pPr eaLnBrk="1" hangingPunct="1"/>
            <a:r>
              <a:rPr lang="sv-SE" altLang="en-US" sz="3000" b="1">
                <a:latin typeface="Tw Cen MT" panose="020B0602020104020603" pitchFamily="34" charset="0"/>
              </a:rPr>
              <a:t>                                   </a:t>
            </a:r>
          </a:p>
          <a:p>
            <a:pPr eaLnBrk="1" hangingPunct="1"/>
            <a:r>
              <a:rPr lang="sv-SE" altLang="en-US" sz="3000" b="1">
                <a:latin typeface="Tw Cen MT" panose="020B0602020104020603" pitchFamily="34" charset="0"/>
              </a:rPr>
              <a:t>3.   Terhadap  sumbu z ditulis menjadi  </a:t>
            </a:r>
          </a:p>
          <a:p>
            <a:pPr algn="just" eaLnBrk="1" hangingPunct="1"/>
            <a:r>
              <a:rPr lang="sv-SE" altLang="en-US" sz="3000">
                <a:latin typeface="Tw Cen MT" panose="020B0602020104020603" pitchFamily="34" charset="0"/>
              </a:rPr>
              <a:t> </a:t>
            </a:r>
            <a:endParaRPr lang="en-US" altLang="en-US" sz="3000">
              <a:latin typeface="Tw Cen MT" panose="020B0602020104020603" pitchFamily="34" charset="0"/>
            </a:endParaRPr>
          </a:p>
        </p:txBody>
      </p:sp>
      <p:sp>
        <p:nvSpPr>
          <p:cNvPr id="2054" name="Rectangle 7"/>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55" name="Rectangle 9"/>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56" name="Rectangle 13"/>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57" name="Rectangle 17"/>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61" name="Rectangle 22"/>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6165" name="Object 21"/>
          <p:cNvGraphicFramePr>
            <a:graphicFrameLocks noChangeAspect="1"/>
          </p:cNvGraphicFramePr>
          <p:nvPr/>
        </p:nvGraphicFramePr>
        <p:xfrm>
          <a:off x="4267200" y="3048001"/>
          <a:ext cx="1981200" cy="677863"/>
        </p:xfrm>
        <a:graphic>
          <a:graphicData uri="http://schemas.openxmlformats.org/presentationml/2006/ole">
            <mc:AlternateContent xmlns:mc="http://schemas.openxmlformats.org/markup-compatibility/2006">
              <mc:Choice xmlns:v="urn:schemas-microsoft-com:vml" Requires="v">
                <p:oleObj spid="_x0000_s2056" r:id="rId3" imgW="748975" imgH="253890" progId="Equation.DSMT4">
                  <p:embed/>
                </p:oleObj>
              </mc:Choice>
              <mc:Fallback>
                <p:oleObj r:id="rId3" imgW="748975" imgH="25389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3048001"/>
                        <a:ext cx="1981200" cy="677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62" name="Rectangle 24"/>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6167" name="Object 23"/>
          <p:cNvGraphicFramePr>
            <a:graphicFrameLocks noChangeAspect="1"/>
          </p:cNvGraphicFramePr>
          <p:nvPr/>
        </p:nvGraphicFramePr>
        <p:xfrm>
          <a:off x="4267200" y="4419600"/>
          <a:ext cx="2057400" cy="693738"/>
        </p:xfrm>
        <a:graphic>
          <a:graphicData uri="http://schemas.openxmlformats.org/presentationml/2006/ole">
            <mc:AlternateContent xmlns:mc="http://schemas.openxmlformats.org/markup-compatibility/2006">
              <mc:Choice xmlns:v="urn:schemas-microsoft-com:vml" Requires="v">
                <p:oleObj spid="_x0000_s2057" r:id="rId5" imgW="761669" imgH="253890" progId="Equation.DSMT4">
                  <p:embed/>
                </p:oleObj>
              </mc:Choice>
              <mc:Fallback>
                <p:oleObj r:id="rId5" imgW="761669" imgH="25389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67200" y="4419600"/>
                        <a:ext cx="2057400" cy="693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63" name="Rectangle 26"/>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6169" name="Object 25"/>
          <p:cNvGraphicFramePr>
            <a:graphicFrameLocks noChangeAspect="1"/>
          </p:cNvGraphicFramePr>
          <p:nvPr/>
        </p:nvGraphicFramePr>
        <p:xfrm>
          <a:off x="4267200" y="5715001"/>
          <a:ext cx="2057400" cy="703263"/>
        </p:xfrm>
        <a:graphic>
          <a:graphicData uri="http://schemas.openxmlformats.org/presentationml/2006/ole">
            <mc:AlternateContent xmlns:mc="http://schemas.openxmlformats.org/markup-compatibility/2006">
              <mc:Choice xmlns:v="urn:schemas-microsoft-com:vml" Requires="v">
                <p:oleObj spid="_x0000_s2058" r:id="rId7" imgW="748975" imgH="253890" progId="Equation.DSMT4">
                  <p:embed/>
                </p:oleObj>
              </mc:Choice>
              <mc:Fallback>
                <p:oleObj r:id="rId7" imgW="748975" imgH="25389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67200" y="5715001"/>
                        <a:ext cx="2057400" cy="703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00450935"/>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500"/>
                            </p:stCondLst>
                            <p:childTnLst>
                              <p:par>
                                <p:cTn id="12" presetID="10" presetClass="entr" presetSubtype="0" fill="hold" nodeType="afterEffect">
                                  <p:stCondLst>
                                    <p:cond delay="0"/>
                                  </p:stCondLst>
                                  <p:childTnLst>
                                    <p:set>
                                      <p:cBhvr>
                                        <p:cTn id="13" dur="1" fill="hold">
                                          <p:stCondLst>
                                            <p:cond delay="0"/>
                                          </p:stCondLst>
                                        </p:cTn>
                                        <p:tgtEl>
                                          <p:spTgt spid="6165"/>
                                        </p:tgtEl>
                                        <p:attrNameLst>
                                          <p:attrName>style.visibility</p:attrName>
                                        </p:attrNameLst>
                                      </p:cBhvr>
                                      <p:to>
                                        <p:strVal val="visible"/>
                                      </p:to>
                                    </p:set>
                                    <p:animEffect transition="in" filter="fade">
                                      <p:cBhvr>
                                        <p:cTn id="14" dur="2000"/>
                                        <p:tgtEl>
                                          <p:spTgt spid="6165"/>
                                        </p:tgtEl>
                                      </p:cBhvr>
                                    </p:animEffect>
                                  </p:childTnLst>
                                </p:cTn>
                              </p:par>
                            </p:childTnLst>
                          </p:cTn>
                        </p:par>
                        <p:par>
                          <p:cTn id="15" fill="hold" nodeType="afterGroup">
                            <p:stCondLst>
                              <p:cond delay="2500"/>
                            </p:stCondLst>
                            <p:childTnLst>
                              <p:par>
                                <p:cTn id="16" presetID="10" presetClass="entr" presetSubtype="0" fill="hold" nodeType="afterEffect">
                                  <p:stCondLst>
                                    <p:cond delay="0"/>
                                  </p:stCondLst>
                                  <p:childTnLst>
                                    <p:set>
                                      <p:cBhvr>
                                        <p:cTn id="17" dur="1" fill="hold">
                                          <p:stCondLst>
                                            <p:cond delay="0"/>
                                          </p:stCondLst>
                                        </p:cTn>
                                        <p:tgtEl>
                                          <p:spTgt spid="6167"/>
                                        </p:tgtEl>
                                        <p:attrNameLst>
                                          <p:attrName>style.visibility</p:attrName>
                                        </p:attrNameLst>
                                      </p:cBhvr>
                                      <p:to>
                                        <p:strVal val="visible"/>
                                      </p:to>
                                    </p:set>
                                    <p:animEffect transition="in" filter="fade">
                                      <p:cBhvr>
                                        <p:cTn id="18" dur="2000"/>
                                        <p:tgtEl>
                                          <p:spTgt spid="6167"/>
                                        </p:tgtEl>
                                      </p:cBhvr>
                                    </p:animEffect>
                                  </p:childTnLst>
                                </p:cTn>
                              </p:par>
                            </p:childTnLst>
                          </p:cTn>
                        </p:par>
                        <p:par>
                          <p:cTn id="19" fill="hold" nodeType="afterGroup">
                            <p:stCondLst>
                              <p:cond delay="4500"/>
                            </p:stCondLst>
                            <p:childTnLst>
                              <p:par>
                                <p:cTn id="20" presetID="10" presetClass="entr" presetSubtype="0" fill="hold" nodeType="afterEffect">
                                  <p:stCondLst>
                                    <p:cond delay="0"/>
                                  </p:stCondLst>
                                  <p:childTnLst>
                                    <p:set>
                                      <p:cBhvr>
                                        <p:cTn id="21" dur="1" fill="hold">
                                          <p:stCondLst>
                                            <p:cond delay="0"/>
                                          </p:stCondLst>
                                        </p:cTn>
                                        <p:tgtEl>
                                          <p:spTgt spid="6169"/>
                                        </p:tgtEl>
                                        <p:attrNameLst>
                                          <p:attrName>style.visibility</p:attrName>
                                        </p:attrNameLst>
                                      </p:cBhvr>
                                      <p:to>
                                        <p:strVal val="visible"/>
                                      </p:to>
                                    </p:set>
                                    <p:animEffect transition="in" filter="fade">
                                      <p:cBhvr>
                                        <p:cTn id="22" dur="2000"/>
                                        <p:tgtEl>
                                          <p:spTgt spid="61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POWER3D OPTIONS" val="Medium "/>
</p:tagLst>
</file>

<file path=ppt/tags/tag2.xml><?xml version="1.0" encoding="utf-8"?>
<p:tagLst xmlns:a="http://schemas.openxmlformats.org/drawingml/2006/main" xmlns:r="http://schemas.openxmlformats.org/officeDocument/2006/relationships" xmlns:p="http://schemas.openxmlformats.org/presentationml/2006/main">
  <p:tag name="POWER3D OPTIONS" val="Medium "/>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528</Words>
  <Application>Microsoft Office PowerPoint</Application>
  <PresentationFormat>Widescreen</PresentationFormat>
  <Paragraphs>152</Paragraphs>
  <Slides>23</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Arial</vt:lpstr>
      <vt:lpstr>Calibri</vt:lpstr>
      <vt:lpstr>Calibri Light</vt:lpstr>
      <vt:lpstr>Showcard Gothic</vt:lpstr>
      <vt:lpstr>Symbol</vt:lpstr>
      <vt:lpstr>Tahoma</vt:lpstr>
      <vt:lpstr>Tw Cen MT</vt:lpstr>
      <vt:lpstr>Office Theme</vt:lpstr>
      <vt:lpstr>Equation.DSMT4</vt:lpstr>
      <vt:lpstr>Newton dan Kesetimbangan Benda Tegar</vt:lpstr>
      <vt:lpstr>Sir Isaac</vt:lpstr>
      <vt:lpstr>Apples and Stuff (?)</vt:lpstr>
      <vt:lpstr>Newton’s Law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Kesetimbangan dan Dinamika Rotasi</vt:lpstr>
      <vt:lpstr>Torsi</vt:lpstr>
      <vt:lpstr>Torsi</vt:lpstr>
      <vt:lpstr>Lengan Gaya</vt:lpstr>
      <vt:lpstr>Arah Torsi</vt:lpstr>
      <vt:lpstr>Bagaimana jika dua atau lebih gaya yang berbeda bekerja pada lengan-lengan gaya?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Newton dan Kesetimbangan Benda Tegar</dc:title>
  <dc:creator>Tri Nugraha Adikesuma</dc:creator>
  <cp:lastModifiedBy>Supriyanto</cp:lastModifiedBy>
  <cp:revision>2</cp:revision>
  <dcterms:created xsi:type="dcterms:W3CDTF">2016-11-09T16:18:28Z</dcterms:created>
  <dcterms:modified xsi:type="dcterms:W3CDTF">2018-08-01T04:18:36Z</dcterms:modified>
</cp:coreProperties>
</file>