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1" r:id="rId6"/>
    <p:sldId id="260" r:id="rId7"/>
    <p:sldId id="262" r:id="rId8"/>
    <p:sldId id="263" r:id="rId9"/>
    <p:sldId id="264" r:id="rId10"/>
    <p:sldId id="265" r:id="rId11"/>
    <p:sldId id="266" r:id="rId12"/>
    <p:sldId id="270" r:id="rId13"/>
    <p:sldId id="271" r:id="rId14"/>
    <p:sldId id="275" r:id="rId15"/>
    <p:sldId id="272" r:id="rId16"/>
    <p:sldId id="273" r:id="rId17"/>
    <p:sldId id="274" r:id="rId18"/>
    <p:sldId id="269" r:id="rId19"/>
    <p:sldId id="267" r:id="rId20"/>
    <p:sldId id="26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DA458FC-BCB7-4CBD-848E-8B69DB367AE4}" type="datetimeFigureOut">
              <a:rPr lang="en-US" smtClean="0"/>
              <a:t>8/1/2018</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93B019E-CA07-47AA-B23D-87A953D962EE}"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A458FC-BCB7-4CBD-848E-8B69DB367AE4}" type="datetimeFigureOut">
              <a:rPr lang="en-US" smtClean="0"/>
              <a:t>8/1/2018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A458FC-BCB7-4CBD-848E-8B69DB367AE4}" type="datetimeFigureOut">
              <a:rPr lang="en-US" smtClean="0"/>
              <a:t>8/1/2018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A458FC-BCB7-4CBD-848E-8B69DB367AE4}" type="datetimeFigureOut">
              <a:rPr lang="en-US" smtClean="0"/>
              <a:t>8/1/2018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A458FC-BCB7-4CBD-848E-8B69DB367AE4}" type="datetimeFigureOut">
              <a:rPr lang="en-US" smtClean="0"/>
              <a:t>8/1/2018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DA458FC-BCB7-4CBD-848E-8B69DB367AE4}" type="datetimeFigureOut">
              <a:rPr lang="en-US" smtClean="0"/>
              <a:t>8/1/2018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B019E-CA07-47AA-B23D-87A953D962EE}"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DA458FC-BCB7-4CBD-848E-8B69DB367AE4}" type="datetimeFigureOut">
              <a:rPr lang="en-US" smtClean="0"/>
              <a:t>8/1/2018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DA458FC-BCB7-4CBD-848E-8B69DB367AE4}" type="datetimeFigureOut">
              <a:rPr lang="en-US" smtClean="0"/>
              <a:t>8/1/2018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A458FC-BCB7-4CBD-848E-8B69DB367AE4}" type="datetimeFigureOut">
              <a:rPr lang="en-US" smtClean="0"/>
              <a:t>8/1/2018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DA458FC-BCB7-4CBD-848E-8B69DB367AE4}" type="datetimeFigureOut">
              <a:rPr lang="en-US" smtClean="0"/>
              <a:t>8/1/2018</a:t>
            </a:fld>
            <a:endParaRPr lang="en-US"/>
          </a:p>
        </p:txBody>
      </p:sp>
      <p:sp>
        <p:nvSpPr>
          <p:cNvPr id="7" name="Slide Number Placeholder 6"/>
          <p:cNvSpPr>
            <a:spLocks noGrp="1"/>
          </p:cNvSpPr>
          <p:nvPr>
            <p:ph type="sldNum" sz="quarter" idx="12"/>
          </p:nvPr>
        </p:nvSpPr>
        <p:spPr/>
        <p:txBody>
          <a:bodyPr/>
          <a:lstStyle/>
          <a:p>
            <a:fld id="{293B019E-CA07-47AA-B23D-87A953D962EE}"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A458FC-BCB7-4CBD-848E-8B69DB367AE4}" type="datetimeFigureOut">
              <a:rPr lang="en-US" smtClean="0"/>
              <a:t>8/1/2018</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293B019E-CA07-47AA-B23D-87A953D962E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DA458FC-BCB7-4CBD-848E-8B69DB367AE4}" type="datetimeFigureOut">
              <a:rPr lang="en-US" smtClean="0"/>
              <a:t>8/1/2018</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93B019E-CA07-47AA-B23D-87A953D962E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600" dirty="0" smtClean="0"/>
              <a:t>Vector</a:t>
            </a:r>
            <a:endParaRPr lang="en-US" sz="6600" dirty="0"/>
          </a:p>
        </p:txBody>
      </p:sp>
      <p:sp>
        <p:nvSpPr>
          <p:cNvPr id="3" name="Subtitle 2"/>
          <p:cNvSpPr>
            <a:spLocks noGrp="1"/>
          </p:cNvSpPr>
          <p:nvPr>
            <p:ph type="subTitle" idx="1"/>
          </p:nvPr>
        </p:nvSpPr>
        <p:spPr>
          <a:xfrm>
            <a:off x="4733365" y="4648200"/>
            <a:ext cx="3309803" cy="1033509"/>
          </a:xfrm>
        </p:spPr>
        <p:txBody>
          <a:bodyPr>
            <a:normAutofit/>
          </a:bodyPr>
          <a:lstStyle/>
          <a:p>
            <a:r>
              <a:rPr lang="en-US" sz="1400" dirty="0" smtClean="0"/>
              <a:t>Created by:</a:t>
            </a:r>
          </a:p>
          <a:p>
            <a:r>
              <a:rPr lang="en-US" sz="1400" dirty="0" smtClean="0"/>
              <a:t>Tri </a:t>
            </a:r>
            <a:r>
              <a:rPr lang="en-US" sz="1400" dirty="0" err="1" smtClean="0"/>
              <a:t>Nugraha</a:t>
            </a:r>
            <a:r>
              <a:rPr lang="en-US" sz="1400" dirty="0" smtClean="0"/>
              <a:t> A, ST., MT.</a:t>
            </a:r>
            <a:endParaRPr lang="en-US" sz="1400" dirty="0"/>
          </a:p>
        </p:txBody>
      </p:sp>
    </p:spTree>
    <p:extLst>
      <p:ext uri="{BB962C8B-B14F-4D97-AF65-F5344CB8AC3E}">
        <p14:creationId xmlns:p14="http://schemas.microsoft.com/office/powerpoint/2010/main" val="875389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Velocity (2)</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17056" y="3292475"/>
            <a:ext cx="2628900" cy="1571625"/>
          </a:xfrm>
        </p:spPr>
      </p:pic>
    </p:spTree>
    <p:extLst>
      <p:ext uri="{BB962C8B-B14F-4D97-AF65-F5344CB8AC3E}">
        <p14:creationId xmlns:p14="http://schemas.microsoft.com/office/powerpoint/2010/main" val="2403185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Velocity (3)</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50381" y="3249612"/>
            <a:ext cx="2762250" cy="1657350"/>
          </a:xfrm>
        </p:spPr>
      </p:pic>
    </p:spTree>
    <p:extLst>
      <p:ext uri="{BB962C8B-B14F-4D97-AF65-F5344CB8AC3E}">
        <p14:creationId xmlns:p14="http://schemas.microsoft.com/office/powerpoint/2010/main" val="18013364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Multiplication (1)</a:t>
            </a:r>
            <a:endParaRPr lang="en-US" dirty="0"/>
          </a:p>
        </p:txBody>
      </p:sp>
      <p:sp>
        <p:nvSpPr>
          <p:cNvPr id="3" name="Content Placeholder 2"/>
          <p:cNvSpPr>
            <a:spLocks noGrp="1"/>
          </p:cNvSpPr>
          <p:nvPr>
            <p:ph idx="1"/>
          </p:nvPr>
        </p:nvSpPr>
        <p:spPr/>
        <p:txBody>
          <a:bodyPr/>
          <a:lstStyle/>
          <a:p>
            <a:pPr marL="0" indent="0">
              <a:buNone/>
            </a:pPr>
            <a:r>
              <a:rPr lang="en-US" dirty="0" smtClean="0"/>
              <a:t>Vector Scalar Multiplication</a:t>
            </a:r>
          </a:p>
          <a:p>
            <a:pPr marL="0" indent="0">
              <a:buNone/>
            </a:pPr>
            <a:endParaRPr lang="pt-BR" i="1" dirty="0" smtClean="0"/>
          </a:p>
          <a:p>
            <a:pPr marL="0" indent="0">
              <a:buNone/>
            </a:pPr>
            <a:endParaRPr lang="pt-BR" i="1" dirty="0"/>
          </a:p>
          <a:p>
            <a:pPr marL="0" indent="0">
              <a:buNone/>
            </a:pPr>
            <a:r>
              <a:rPr lang="pt-BR" i="1" dirty="0" smtClean="0"/>
              <a:t>			a</a:t>
            </a:r>
            <a:r>
              <a:rPr lang="pt-BR" dirty="0" smtClean="0"/>
              <a:t>(</a:t>
            </a:r>
            <a:r>
              <a:rPr lang="pt-BR" b="1" dirty="0" smtClean="0"/>
              <a:t>A</a:t>
            </a:r>
            <a:r>
              <a:rPr lang="pt-BR" dirty="0"/>
              <a:t> + </a:t>
            </a:r>
            <a:r>
              <a:rPr lang="pt-BR" b="1" dirty="0"/>
              <a:t>B</a:t>
            </a:r>
            <a:r>
              <a:rPr lang="pt-BR" dirty="0"/>
              <a:t>) = </a:t>
            </a:r>
            <a:r>
              <a:rPr lang="pt-BR" i="1" dirty="0"/>
              <a:t>a</a:t>
            </a:r>
            <a:r>
              <a:rPr lang="pt-BR" dirty="0"/>
              <a:t> </a:t>
            </a:r>
            <a:r>
              <a:rPr lang="pt-BR" b="1" dirty="0"/>
              <a:t>A</a:t>
            </a:r>
            <a:r>
              <a:rPr lang="pt-BR" dirty="0"/>
              <a:t> + </a:t>
            </a:r>
            <a:r>
              <a:rPr lang="pt-BR" i="1" dirty="0"/>
              <a:t>a</a:t>
            </a:r>
            <a:r>
              <a:rPr lang="pt-BR" dirty="0"/>
              <a:t> </a:t>
            </a:r>
            <a:r>
              <a:rPr lang="pt-BR" b="1" dirty="0" smtClean="0"/>
              <a:t>B</a:t>
            </a:r>
            <a:endParaRPr lang="en-US" dirty="0"/>
          </a:p>
        </p:txBody>
      </p:sp>
    </p:spTree>
    <p:extLst>
      <p:ext uri="{BB962C8B-B14F-4D97-AF65-F5344CB8AC3E}">
        <p14:creationId xmlns:p14="http://schemas.microsoft.com/office/powerpoint/2010/main" val="22261071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Multiplication (2)</a:t>
            </a:r>
          </a:p>
        </p:txBody>
      </p:sp>
      <p:sp>
        <p:nvSpPr>
          <p:cNvPr id="3" name="Content Placeholder 2"/>
          <p:cNvSpPr>
            <a:spLocks noGrp="1"/>
          </p:cNvSpPr>
          <p:nvPr>
            <p:ph idx="1"/>
          </p:nvPr>
        </p:nvSpPr>
        <p:spPr/>
        <p:txBody>
          <a:bodyPr/>
          <a:lstStyle/>
          <a:p>
            <a:pPr marL="0" indent="0">
              <a:buNone/>
            </a:pPr>
            <a:r>
              <a:rPr lang="en-US" dirty="0" smtClean="0"/>
              <a:t>Dot Product</a:t>
            </a:r>
          </a:p>
          <a:p>
            <a:r>
              <a:rPr lang="en-US" sz="2000" dirty="0" smtClean="0"/>
              <a:t>Geometrically, the dot product of two vectors is the magnitude of one times the projection of the other along the first</a:t>
            </a:r>
          </a:p>
          <a:p>
            <a:endParaRPr lang="en-US" sz="2000" dirty="0"/>
          </a:p>
          <a:p>
            <a:pPr marL="0" indent="0">
              <a:buNone/>
            </a:pPr>
            <a:r>
              <a:rPr lang="pt-BR" sz="2000" b="1" dirty="0" smtClean="0"/>
              <a:t>			A</a:t>
            </a:r>
            <a:r>
              <a:rPr lang="pt-BR" sz="2000" dirty="0"/>
              <a:t> · </a:t>
            </a:r>
            <a:r>
              <a:rPr lang="pt-BR" sz="2000" b="1" dirty="0"/>
              <a:t>B</a:t>
            </a:r>
            <a:r>
              <a:rPr lang="pt-BR" sz="2000" dirty="0"/>
              <a:t> = </a:t>
            </a:r>
            <a:r>
              <a:rPr lang="pt-BR" sz="2000" i="1" dirty="0"/>
              <a:t>AB </a:t>
            </a:r>
            <a:r>
              <a:rPr lang="pt-BR" sz="2000" dirty="0"/>
              <a:t>cos </a:t>
            </a:r>
            <a:r>
              <a:rPr lang="pt-BR" sz="2000" dirty="0" smtClean="0"/>
              <a:t>θ</a:t>
            </a:r>
          </a:p>
          <a:p>
            <a:pPr marL="0" indent="0">
              <a:buNone/>
            </a:pPr>
            <a:endParaRPr lang="en-US" sz="2000" dirty="0"/>
          </a:p>
        </p:txBody>
      </p:sp>
      <p:sp>
        <p:nvSpPr>
          <p:cNvPr id="7" name="Rectangle 2"/>
          <p:cNvSpPr>
            <a:spLocks noChangeArrowheads="1"/>
          </p:cNvSpPr>
          <p:nvPr/>
        </p:nvSpPr>
        <p:spPr bwMode="auto">
          <a:xfrm>
            <a:off x="457200" y="2765425"/>
            <a:ext cx="9144000" cy="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03873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Multiplication </a:t>
            </a:r>
            <a:r>
              <a:rPr lang="en-US" dirty="0" smtClean="0"/>
              <a:t>(3)</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440195684"/>
              </p:ext>
            </p:extLst>
          </p:nvPr>
        </p:nvGraphicFramePr>
        <p:xfrm>
          <a:off x="1066800" y="2743200"/>
          <a:ext cx="6685536" cy="1737360"/>
        </p:xfrm>
        <a:graphic>
          <a:graphicData uri="http://schemas.openxmlformats.org/drawingml/2006/table">
            <a:tbl>
              <a:tblPr/>
              <a:tblGrid>
                <a:gridCol w="854188"/>
                <a:gridCol w="208280"/>
                <a:gridCol w="511188"/>
                <a:gridCol w="511188"/>
                <a:gridCol w="511188"/>
                <a:gridCol w="511188"/>
                <a:gridCol w="511188"/>
                <a:gridCol w="511188"/>
                <a:gridCol w="511188"/>
                <a:gridCol w="511188"/>
                <a:gridCol w="511188"/>
                <a:gridCol w="511188"/>
                <a:gridCol w="511188"/>
              </a:tblGrid>
              <a:tr h="376989">
                <a:tc>
                  <a:txBody>
                    <a:bodyPr/>
                    <a:lstStyle/>
                    <a:p>
                      <a:pPr algn="ctr"/>
                      <a:r>
                        <a:rPr lang="en-US" sz="1200" b="1" dirty="0">
                          <a:effectLst/>
                          <a:latin typeface="Palatino"/>
                        </a:rPr>
                        <a:t>A</a:t>
                      </a:r>
                      <a:r>
                        <a:rPr lang="en-US" sz="1200" dirty="0">
                          <a:effectLst/>
                          <a:latin typeface="Palatino"/>
                        </a:rPr>
                        <a:t> · </a:t>
                      </a:r>
                      <a:r>
                        <a:rPr lang="en-US" sz="1200" b="1" dirty="0">
                          <a:effectLst/>
                          <a:latin typeface="Palatino"/>
                        </a:rPr>
                        <a:t>B</a:t>
                      </a:r>
                      <a:r>
                        <a:rPr lang="en-US" sz="1200" dirty="0">
                          <a:effectLst/>
                          <a:latin typeface="Palatino"/>
                        </a:rPr>
                        <a:t> = </a:t>
                      </a:r>
                    </a:p>
                  </a:txBody>
                  <a:tcPr anchor="ctr">
                    <a:lnL>
                      <a:noFill/>
                    </a:lnL>
                    <a:lnR>
                      <a:noFill/>
                    </a:lnR>
                    <a:lnT>
                      <a:noFill/>
                    </a:lnT>
                    <a:lnB>
                      <a:noFill/>
                    </a:lnB>
                  </a:tcPr>
                </a:tc>
                <a:tc>
                  <a:txBody>
                    <a:bodyPr/>
                    <a:lstStyle/>
                    <a:p>
                      <a:pPr algn="ctr"/>
                      <a:r>
                        <a:rPr lang="en-US" sz="1200" dirty="0">
                          <a:effectLst/>
                          <a:latin typeface="Palatino"/>
                        </a:rPr>
                        <a:t> </a:t>
                      </a:r>
                    </a:p>
                  </a:txBody>
                  <a:tcPr anchor="ctr">
                    <a:lnL>
                      <a:noFill/>
                    </a:lnL>
                    <a:lnR>
                      <a:noFill/>
                    </a:lnR>
                    <a:lnT>
                      <a:noFill/>
                    </a:lnT>
                    <a:lnB>
                      <a:noFill/>
                    </a:lnB>
                  </a:tcPr>
                </a:tc>
                <a:tc>
                  <a:txBody>
                    <a:bodyPr/>
                    <a:lstStyle/>
                    <a:p>
                      <a:pPr algn="ctr"/>
                      <a:r>
                        <a:rPr lang="en-US" sz="1200" i="1" dirty="0">
                          <a:effectLst/>
                          <a:latin typeface="Palatino"/>
                        </a:rPr>
                        <a:t>A</a:t>
                      </a:r>
                      <a:r>
                        <a:rPr lang="en-US" sz="1200" b="1" i="1" baseline="-25000" dirty="0">
                          <a:effectLst/>
                          <a:latin typeface="Palatino"/>
                        </a:rPr>
                        <a:t>x</a:t>
                      </a:r>
                      <a:r>
                        <a:rPr lang="en-US" sz="1200" dirty="0">
                          <a:effectLst/>
                          <a:latin typeface="Palatino"/>
                        </a:rPr>
                        <a:t> </a:t>
                      </a:r>
                      <a:r>
                        <a:rPr lang="en-US" sz="1200" b="1" dirty="0">
                          <a:effectLst/>
                          <a:latin typeface="Palatino"/>
                        </a:rPr>
                        <a:t>î</a:t>
                      </a:r>
                      <a:endParaRPr lang="en-US" sz="1200" dirty="0">
                        <a:effectLst/>
                        <a:latin typeface="Palatino"/>
                      </a:endParaRPr>
                    </a:p>
                  </a:txBody>
                  <a:tcPr anchor="ctr">
                    <a:lnL>
                      <a:noFill/>
                    </a:lnL>
                    <a:lnR>
                      <a:noFill/>
                    </a:lnR>
                    <a:lnT>
                      <a:noFill/>
                    </a:lnT>
                    <a:lnB>
                      <a:noFill/>
                    </a:lnB>
                  </a:tcPr>
                </a:tc>
                <a:tc>
                  <a:txBody>
                    <a:bodyPr/>
                    <a:lstStyle/>
                    <a:p>
                      <a:pPr algn="ctr"/>
                      <a:r>
                        <a:rPr lang="en-US" sz="1200" dirty="0">
                          <a:effectLst/>
                          <a:latin typeface="Palatino"/>
                        </a:rPr>
                        <a:t> · </a:t>
                      </a:r>
                    </a:p>
                  </a:txBody>
                  <a:tcPr anchor="ctr">
                    <a:lnL>
                      <a:noFill/>
                    </a:lnL>
                    <a:lnR>
                      <a:noFill/>
                    </a:lnR>
                    <a:lnT>
                      <a:noFill/>
                    </a:lnT>
                    <a:lnB>
                      <a:noFill/>
                    </a:lnB>
                  </a:tcPr>
                </a:tc>
                <a:tc>
                  <a:txBody>
                    <a:bodyPr/>
                    <a:lstStyle/>
                    <a:p>
                      <a:pPr algn="ctr"/>
                      <a:r>
                        <a:rPr lang="en-US" sz="1200" i="1" dirty="0" err="1">
                          <a:effectLst/>
                          <a:latin typeface="Palatino"/>
                        </a:rPr>
                        <a:t>B</a:t>
                      </a:r>
                      <a:r>
                        <a:rPr lang="en-US" sz="1200" b="1" i="1" baseline="-25000" dirty="0" err="1">
                          <a:effectLst/>
                          <a:latin typeface="Palatino"/>
                        </a:rPr>
                        <a:t>x</a:t>
                      </a:r>
                      <a:r>
                        <a:rPr lang="en-US" sz="1200" dirty="0">
                          <a:effectLst/>
                          <a:latin typeface="Palatino"/>
                        </a:rPr>
                        <a:t> </a:t>
                      </a:r>
                      <a:r>
                        <a:rPr lang="en-US" sz="1200" b="1" dirty="0">
                          <a:effectLst/>
                          <a:latin typeface="Palatino"/>
                        </a:rPr>
                        <a:t>î</a:t>
                      </a:r>
                      <a:endParaRPr lang="en-US" sz="1200" dirty="0">
                        <a:effectLst/>
                        <a:latin typeface="Palatino"/>
                      </a:endParaRPr>
                    </a:p>
                  </a:txBody>
                  <a:tcPr anchor="ctr">
                    <a:lnL>
                      <a:noFill/>
                    </a:lnL>
                    <a:lnR>
                      <a:noFill/>
                    </a:lnR>
                    <a:lnT>
                      <a:noFill/>
                    </a:lnT>
                    <a:lnB>
                      <a:noFill/>
                    </a:lnB>
                  </a:tcPr>
                </a:tc>
                <a:tc>
                  <a:txBody>
                    <a:bodyPr/>
                    <a:lstStyle/>
                    <a:p>
                      <a:pPr algn="ctr"/>
                      <a:r>
                        <a:rPr lang="en-US" sz="1200" dirty="0">
                          <a:effectLst/>
                          <a:latin typeface="Palatino"/>
                        </a:rPr>
                        <a:t> + </a:t>
                      </a:r>
                    </a:p>
                  </a:txBody>
                  <a:tcPr anchor="ctr">
                    <a:lnL>
                      <a:noFill/>
                    </a:lnL>
                    <a:lnR>
                      <a:noFill/>
                    </a:lnR>
                    <a:lnT>
                      <a:noFill/>
                    </a:lnT>
                    <a:lnB>
                      <a:noFill/>
                    </a:lnB>
                  </a:tcPr>
                </a:tc>
                <a:tc>
                  <a:txBody>
                    <a:bodyPr/>
                    <a:lstStyle/>
                    <a:p>
                      <a:pPr algn="ctr"/>
                      <a:r>
                        <a:rPr lang="en-US" sz="1200" i="1" dirty="0">
                          <a:effectLst/>
                          <a:latin typeface="Palatino"/>
                        </a:rPr>
                        <a:t>A</a:t>
                      </a:r>
                      <a:r>
                        <a:rPr lang="en-US" sz="1200" b="1" i="1" baseline="-25000" dirty="0">
                          <a:effectLst/>
                          <a:latin typeface="Palatino"/>
                        </a:rPr>
                        <a:t>x</a:t>
                      </a:r>
                      <a:r>
                        <a:rPr lang="en-US" sz="1200" dirty="0">
                          <a:effectLst/>
                          <a:latin typeface="Palatino"/>
                        </a:rPr>
                        <a:t> </a:t>
                      </a:r>
                      <a:r>
                        <a:rPr lang="en-US" sz="1200" b="1" dirty="0">
                          <a:effectLst/>
                          <a:latin typeface="Palatino"/>
                        </a:rPr>
                        <a:t>î</a:t>
                      </a:r>
                      <a:endParaRPr lang="en-US" sz="1200" dirty="0">
                        <a:effectLst/>
                        <a:latin typeface="Palatino"/>
                      </a:endParaRPr>
                    </a:p>
                  </a:txBody>
                  <a:tcPr anchor="ctr">
                    <a:lnL>
                      <a:noFill/>
                    </a:lnL>
                    <a:lnR>
                      <a:noFill/>
                    </a:lnR>
                    <a:lnT>
                      <a:noFill/>
                    </a:lnT>
                    <a:lnB>
                      <a:noFill/>
                    </a:lnB>
                  </a:tcPr>
                </a:tc>
                <a:tc>
                  <a:txBody>
                    <a:bodyPr/>
                    <a:lstStyle/>
                    <a:p>
                      <a:pPr algn="ctr"/>
                      <a:r>
                        <a:rPr lang="en-US" sz="1200" dirty="0">
                          <a:effectLst/>
                          <a:latin typeface="Palatino"/>
                        </a:rPr>
                        <a:t> · </a:t>
                      </a:r>
                    </a:p>
                  </a:txBody>
                  <a:tcPr anchor="ctr">
                    <a:lnL>
                      <a:noFill/>
                    </a:lnL>
                    <a:lnR>
                      <a:noFill/>
                    </a:lnR>
                    <a:lnT>
                      <a:noFill/>
                    </a:lnT>
                    <a:lnB>
                      <a:noFill/>
                    </a:lnB>
                  </a:tcPr>
                </a:tc>
                <a:tc>
                  <a:txBody>
                    <a:bodyPr/>
                    <a:lstStyle/>
                    <a:p>
                      <a:pPr algn="ctr"/>
                      <a:r>
                        <a:rPr lang="en-US" sz="1200" i="1" dirty="0">
                          <a:effectLst/>
                          <a:latin typeface="Palatino"/>
                        </a:rPr>
                        <a:t>B</a:t>
                      </a:r>
                      <a:r>
                        <a:rPr lang="en-US" sz="1200" b="1" i="1" baseline="-25000" dirty="0">
                          <a:effectLst/>
                          <a:latin typeface="Palatino"/>
                        </a:rPr>
                        <a:t>y</a:t>
                      </a:r>
                      <a:r>
                        <a:rPr lang="en-US" sz="1200" dirty="0">
                          <a:effectLst/>
                          <a:latin typeface="Palatino"/>
                        </a:rPr>
                        <a:t> </a:t>
                      </a:r>
                      <a:r>
                        <a:rPr lang="en-US" sz="1200" b="1" dirty="0">
                          <a:effectLst/>
                          <a:latin typeface="Palatino"/>
                        </a:rPr>
                        <a:t>ĵ</a:t>
                      </a:r>
                      <a:endParaRPr lang="en-US" sz="1200" dirty="0">
                        <a:effectLst/>
                        <a:latin typeface="Palatino"/>
                      </a:endParaRPr>
                    </a:p>
                  </a:txBody>
                  <a:tcPr anchor="ctr">
                    <a:lnL>
                      <a:noFill/>
                    </a:lnL>
                    <a:lnR>
                      <a:noFill/>
                    </a:lnR>
                    <a:lnT>
                      <a:noFill/>
                    </a:lnT>
                    <a:lnB>
                      <a:noFill/>
                    </a:lnB>
                  </a:tcPr>
                </a:tc>
                <a:tc>
                  <a:txBody>
                    <a:bodyPr/>
                    <a:lstStyle/>
                    <a:p>
                      <a:pPr algn="ctr"/>
                      <a:r>
                        <a:rPr lang="en-US" sz="1200" dirty="0">
                          <a:effectLst/>
                          <a:latin typeface="Palatino"/>
                        </a:rPr>
                        <a:t> + </a:t>
                      </a:r>
                    </a:p>
                  </a:txBody>
                  <a:tcPr anchor="ctr">
                    <a:lnL>
                      <a:noFill/>
                    </a:lnL>
                    <a:lnR>
                      <a:noFill/>
                    </a:lnR>
                    <a:lnT>
                      <a:noFill/>
                    </a:lnT>
                    <a:lnB>
                      <a:noFill/>
                    </a:lnB>
                  </a:tcPr>
                </a:tc>
                <a:tc>
                  <a:txBody>
                    <a:bodyPr/>
                    <a:lstStyle/>
                    <a:p>
                      <a:pPr algn="ctr"/>
                      <a:r>
                        <a:rPr lang="en-US" sz="1200" i="1" dirty="0">
                          <a:effectLst/>
                          <a:latin typeface="Palatino"/>
                        </a:rPr>
                        <a:t>A</a:t>
                      </a:r>
                      <a:r>
                        <a:rPr lang="en-US" sz="1200" b="1" i="1" baseline="-25000" dirty="0">
                          <a:effectLst/>
                          <a:latin typeface="Palatino"/>
                        </a:rPr>
                        <a:t>x</a:t>
                      </a:r>
                      <a:r>
                        <a:rPr lang="en-US" sz="1200" dirty="0">
                          <a:effectLst/>
                          <a:latin typeface="Palatino"/>
                        </a:rPr>
                        <a:t> </a:t>
                      </a:r>
                      <a:r>
                        <a:rPr lang="en-US" sz="1200" b="1" dirty="0">
                          <a:effectLst/>
                          <a:latin typeface="Palatino"/>
                        </a:rPr>
                        <a:t>î</a:t>
                      </a:r>
                      <a:endParaRPr lang="en-US" sz="1200" dirty="0">
                        <a:effectLst/>
                        <a:latin typeface="Palatino"/>
                      </a:endParaRPr>
                    </a:p>
                  </a:txBody>
                  <a:tcPr anchor="ctr">
                    <a:lnL>
                      <a:noFill/>
                    </a:lnL>
                    <a:lnR>
                      <a:noFill/>
                    </a:lnR>
                    <a:lnT>
                      <a:noFill/>
                    </a:lnT>
                    <a:lnB>
                      <a:noFill/>
                    </a:lnB>
                  </a:tcPr>
                </a:tc>
                <a:tc>
                  <a:txBody>
                    <a:bodyPr/>
                    <a:lstStyle/>
                    <a:p>
                      <a:pPr algn="ctr"/>
                      <a:r>
                        <a:rPr lang="en-US" sz="1200" dirty="0">
                          <a:effectLst/>
                          <a:latin typeface="Palatino"/>
                        </a:rPr>
                        <a:t> · </a:t>
                      </a:r>
                    </a:p>
                  </a:txBody>
                  <a:tcPr anchor="ctr">
                    <a:lnL>
                      <a:noFill/>
                    </a:lnL>
                    <a:lnR>
                      <a:noFill/>
                    </a:lnR>
                    <a:lnT>
                      <a:noFill/>
                    </a:lnT>
                    <a:lnB>
                      <a:noFill/>
                    </a:lnB>
                  </a:tcPr>
                </a:tc>
                <a:tc>
                  <a:txBody>
                    <a:bodyPr/>
                    <a:lstStyle/>
                    <a:p>
                      <a:pPr algn="ctr"/>
                      <a:r>
                        <a:rPr lang="en-US" sz="1200" i="1" dirty="0" err="1">
                          <a:effectLst/>
                          <a:latin typeface="Palatino"/>
                        </a:rPr>
                        <a:t>B</a:t>
                      </a:r>
                      <a:r>
                        <a:rPr lang="en-US" sz="1200" b="1" i="1" baseline="-25000" dirty="0" err="1">
                          <a:effectLst/>
                          <a:latin typeface="Palatino"/>
                        </a:rPr>
                        <a:t>z</a:t>
                      </a:r>
                      <a:r>
                        <a:rPr lang="en-US" sz="1200" dirty="0">
                          <a:effectLst/>
                          <a:latin typeface="Palatino"/>
                        </a:rPr>
                        <a:t> </a:t>
                      </a:r>
                      <a:r>
                        <a:rPr lang="en-US" sz="1200" b="1" dirty="0">
                          <a:effectLst/>
                          <a:latin typeface="Palatino"/>
                        </a:rPr>
                        <a:t>k̂</a:t>
                      </a:r>
                      <a:endParaRPr lang="en-US" sz="1200" dirty="0">
                        <a:effectLst/>
                        <a:latin typeface="Palatino"/>
                      </a:endParaRPr>
                    </a:p>
                  </a:txBody>
                  <a:tcPr anchor="ctr">
                    <a:lnL>
                      <a:noFill/>
                    </a:lnL>
                    <a:lnR>
                      <a:noFill/>
                    </a:lnR>
                    <a:lnT>
                      <a:noFill/>
                    </a:lnT>
                    <a:lnB>
                      <a:noFill/>
                    </a:lnB>
                  </a:tcPr>
                </a:tc>
              </a:tr>
              <a:tr h="527785">
                <a:tc>
                  <a:txBody>
                    <a:bodyPr/>
                    <a:lstStyle/>
                    <a:p>
                      <a:pPr algn="ctr"/>
                      <a:r>
                        <a:rPr lang="en-US" sz="1200">
                          <a:effectLst/>
                          <a:latin typeface="Palatino"/>
                        </a:rPr>
                        <a:t> </a:t>
                      </a: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A</a:t>
                      </a:r>
                      <a:r>
                        <a:rPr lang="en-US" sz="1200" b="1" i="1" baseline="-25000">
                          <a:effectLst/>
                          <a:latin typeface="Palatino"/>
                        </a:rPr>
                        <a:t>y</a:t>
                      </a:r>
                      <a:r>
                        <a:rPr lang="en-US" sz="1200">
                          <a:effectLst/>
                          <a:latin typeface="Palatino"/>
                        </a:rPr>
                        <a:t> </a:t>
                      </a:r>
                      <a:r>
                        <a:rPr lang="en-US" sz="1200" b="1">
                          <a:effectLst/>
                          <a:latin typeface="Palatino"/>
                        </a:rPr>
                        <a:t>ĵ</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B</a:t>
                      </a:r>
                      <a:r>
                        <a:rPr lang="en-US" sz="1200" b="1" i="1" baseline="-25000">
                          <a:effectLst/>
                          <a:latin typeface="Palatino"/>
                        </a:rPr>
                        <a:t>x</a:t>
                      </a:r>
                      <a:r>
                        <a:rPr lang="en-US" sz="1200">
                          <a:effectLst/>
                          <a:latin typeface="Palatino"/>
                        </a:rPr>
                        <a:t> </a:t>
                      </a:r>
                      <a:r>
                        <a:rPr lang="en-US" sz="1200" b="1">
                          <a:effectLst/>
                          <a:latin typeface="Palatino"/>
                        </a:rPr>
                        <a:t>î</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A</a:t>
                      </a:r>
                      <a:r>
                        <a:rPr lang="en-US" sz="1200" b="1" i="1" baseline="-25000">
                          <a:effectLst/>
                          <a:latin typeface="Palatino"/>
                        </a:rPr>
                        <a:t>y</a:t>
                      </a:r>
                      <a:r>
                        <a:rPr lang="en-US" sz="1200">
                          <a:effectLst/>
                          <a:latin typeface="Palatino"/>
                        </a:rPr>
                        <a:t> </a:t>
                      </a:r>
                      <a:r>
                        <a:rPr lang="en-US" sz="1200" b="1">
                          <a:effectLst/>
                          <a:latin typeface="Palatino"/>
                        </a:rPr>
                        <a:t>ĵ</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dirty="0">
                          <a:effectLst/>
                          <a:latin typeface="Palatino"/>
                        </a:rPr>
                        <a:t>B</a:t>
                      </a:r>
                      <a:r>
                        <a:rPr lang="en-US" sz="1200" b="1" i="1" baseline="-25000" dirty="0">
                          <a:effectLst/>
                          <a:latin typeface="Palatino"/>
                        </a:rPr>
                        <a:t>y</a:t>
                      </a:r>
                      <a:r>
                        <a:rPr lang="en-US" sz="1200" dirty="0">
                          <a:effectLst/>
                          <a:latin typeface="Palatino"/>
                        </a:rPr>
                        <a:t> </a:t>
                      </a:r>
                      <a:r>
                        <a:rPr lang="en-US" sz="1200" b="1" dirty="0">
                          <a:effectLst/>
                          <a:latin typeface="Palatino"/>
                        </a:rPr>
                        <a:t>ĵ</a:t>
                      </a:r>
                      <a:endParaRPr lang="en-US" sz="1200" dirty="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A</a:t>
                      </a:r>
                      <a:r>
                        <a:rPr lang="en-US" sz="1200" b="1" i="1" baseline="-25000">
                          <a:effectLst/>
                          <a:latin typeface="Palatino"/>
                        </a:rPr>
                        <a:t>y</a:t>
                      </a:r>
                      <a:r>
                        <a:rPr lang="en-US" sz="1200">
                          <a:effectLst/>
                          <a:latin typeface="Palatino"/>
                        </a:rPr>
                        <a:t> </a:t>
                      </a:r>
                      <a:r>
                        <a:rPr lang="en-US" sz="1200" b="1">
                          <a:effectLst/>
                          <a:latin typeface="Palatino"/>
                        </a:rPr>
                        <a:t>ĵ</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dirty="0" err="1">
                          <a:effectLst/>
                          <a:latin typeface="Palatino"/>
                        </a:rPr>
                        <a:t>B</a:t>
                      </a:r>
                      <a:r>
                        <a:rPr lang="en-US" sz="1200" b="1" i="1" baseline="-25000" dirty="0" err="1">
                          <a:effectLst/>
                          <a:latin typeface="Palatino"/>
                        </a:rPr>
                        <a:t>z</a:t>
                      </a:r>
                      <a:r>
                        <a:rPr lang="en-US" sz="1200" dirty="0">
                          <a:effectLst/>
                          <a:latin typeface="Palatino"/>
                        </a:rPr>
                        <a:t> </a:t>
                      </a:r>
                      <a:r>
                        <a:rPr lang="en-US" sz="1200" b="1" dirty="0">
                          <a:effectLst/>
                          <a:latin typeface="Palatino"/>
                        </a:rPr>
                        <a:t>k̂</a:t>
                      </a:r>
                      <a:endParaRPr lang="en-US" sz="1200" dirty="0">
                        <a:effectLst/>
                        <a:latin typeface="Palatino"/>
                      </a:endParaRPr>
                    </a:p>
                  </a:txBody>
                  <a:tcPr anchor="ctr">
                    <a:lnL>
                      <a:noFill/>
                    </a:lnL>
                    <a:lnR>
                      <a:noFill/>
                    </a:lnR>
                    <a:lnT>
                      <a:noFill/>
                    </a:lnT>
                    <a:lnB>
                      <a:noFill/>
                    </a:lnB>
                  </a:tcPr>
                </a:tc>
              </a:tr>
              <a:tr h="527785">
                <a:tc>
                  <a:txBody>
                    <a:bodyPr/>
                    <a:lstStyle/>
                    <a:p>
                      <a:pPr algn="ctr"/>
                      <a:r>
                        <a:rPr lang="en-US" sz="1200">
                          <a:effectLst/>
                          <a:latin typeface="Palatino"/>
                        </a:rPr>
                        <a:t> </a:t>
                      </a: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A</a:t>
                      </a:r>
                      <a:r>
                        <a:rPr lang="en-US" sz="1200" b="1" i="1" baseline="-25000">
                          <a:effectLst/>
                          <a:latin typeface="Palatino"/>
                        </a:rPr>
                        <a:t>z</a:t>
                      </a:r>
                      <a:r>
                        <a:rPr lang="en-US" sz="1200">
                          <a:effectLst/>
                          <a:latin typeface="Palatino"/>
                        </a:rPr>
                        <a:t> </a:t>
                      </a:r>
                      <a:r>
                        <a:rPr lang="en-US" sz="1200" b="1">
                          <a:effectLst/>
                          <a:latin typeface="Palatino"/>
                        </a:rPr>
                        <a:t>k̂</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B</a:t>
                      </a:r>
                      <a:r>
                        <a:rPr lang="en-US" sz="1200" b="1" i="1" baseline="-25000">
                          <a:effectLst/>
                          <a:latin typeface="Palatino"/>
                        </a:rPr>
                        <a:t>x</a:t>
                      </a:r>
                      <a:r>
                        <a:rPr lang="en-US" sz="1200">
                          <a:effectLst/>
                          <a:latin typeface="Palatino"/>
                        </a:rPr>
                        <a:t> </a:t>
                      </a:r>
                      <a:r>
                        <a:rPr lang="en-US" sz="1200" b="1">
                          <a:effectLst/>
                          <a:latin typeface="Palatino"/>
                        </a:rPr>
                        <a:t>î</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A</a:t>
                      </a:r>
                      <a:r>
                        <a:rPr lang="en-US" sz="1200" b="1" i="1" baseline="-25000">
                          <a:effectLst/>
                          <a:latin typeface="Palatino"/>
                        </a:rPr>
                        <a:t>z</a:t>
                      </a:r>
                      <a:r>
                        <a:rPr lang="en-US" sz="1200">
                          <a:effectLst/>
                          <a:latin typeface="Palatino"/>
                        </a:rPr>
                        <a:t> </a:t>
                      </a:r>
                      <a:r>
                        <a:rPr lang="en-US" sz="1200" b="1">
                          <a:effectLst/>
                          <a:latin typeface="Palatino"/>
                        </a:rPr>
                        <a:t>k̂</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B</a:t>
                      </a:r>
                      <a:r>
                        <a:rPr lang="en-US" sz="1200" b="1" i="1" baseline="-25000">
                          <a:effectLst/>
                          <a:latin typeface="Palatino"/>
                        </a:rPr>
                        <a:t>y</a:t>
                      </a:r>
                      <a:r>
                        <a:rPr lang="en-US" sz="1200">
                          <a:effectLst/>
                          <a:latin typeface="Palatino"/>
                        </a:rPr>
                        <a:t> </a:t>
                      </a:r>
                      <a:r>
                        <a:rPr lang="en-US" sz="1200" b="1">
                          <a:effectLst/>
                          <a:latin typeface="Palatino"/>
                        </a:rPr>
                        <a:t>ĵ</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a:effectLst/>
                          <a:latin typeface="Palatino"/>
                        </a:rPr>
                        <a:t>A</a:t>
                      </a:r>
                      <a:r>
                        <a:rPr lang="en-US" sz="1200" b="1" i="1" baseline="-25000">
                          <a:effectLst/>
                          <a:latin typeface="Palatino"/>
                        </a:rPr>
                        <a:t>z</a:t>
                      </a:r>
                      <a:r>
                        <a:rPr lang="en-US" sz="1200">
                          <a:effectLst/>
                          <a:latin typeface="Palatino"/>
                        </a:rPr>
                        <a:t> </a:t>
                      </a:r>
                      <a:r>
                        <a:rPr lang="en-US" sz="1200" b="1">
                          <a:effectLst/>
                          <a:latin typeface="Palatino"/>
                        </a:rPr>
                        <a:t>k̂</a:t>
                      </a:r>
                      <a:endParaRPr lang="en-US" sz="1200">
                        <a:effectLst/>
                        <a:latin typeface="Palatino"/>
                      </a:endParaRPr>
                    </a:p>
                  </a:txBody>
                  <a:tcPr anchor="ctr">
                    <a:lnL>
                      <a:noFill/>
                    </a:lnL>
                    <a:lnR>
                      <a:noFill/>
                    </a:lnR>
                    <a:lnT>
                      <a:noFill/>
                    </a:lnT>
                    <a:lnB>
                      <a:noFill/>
                    </a:lnB>
                  </a:tcPr>
                </a:tc>
                <a:tc>
                  <a:txBody>
                    <a:bodyPr/>
                    <a:lstStyle/>
                    <a:p>
                      <a:pPr algn="ctr"/>
                      <a:r>
                        <a:rPr lang="en-US" sz="1200">
                          <a:effectLst/>
                          <a:latin typeface="Palatino"/>
                        </a:rPr>
                        <a:t> · </a:t>
                      </a:r>
                    </a:p>
                  </a:txBody>
                  <a:tcPr anchor="ctr">
                    <a:lnL>
                      <a:noFill/>
                    </a:lnL>
                    <a:lnR>
                      <a:noFill/>
                    </a:lnR>
                    <a:lnT>
                      <a:noFill/>
                    </a:lnT>
                    <a:lnB>
                      <a:noFill/>
                    </a:lnB>
                  </a:tcPr>
                </a:tc>
                <a:tc>
                  <a:txBody>
                    <a:bodyPr/>
                    <a:lstStyle/>
                    <a:p>
                      <a:pPr algn="ctr"/>
                      <a:r>
                        <a:rPr lang="en-US" sz="1200" i="1" dirty="0" err="1">
                          <a:effectLst/>
                          <a:latin typeface="Palatino"/>
                        </a:rPr>
                        <a:t>B</a:t>
                      </a:r>
                      <a:r>
                        <a:rPr lang="en-US" sz="1200" b="1" i="1" baseline="-25000" dirty="0" err="1">
                          <a:effectLst/>
                          <a:latin typeface="Palatino"/>
                        </a:rPr>
                        <a:t>z</a:t>
                      </a:r>
                      <a:r>
                        <a:rPr lang="en-US" sz="1200" dirty="0">
                          <a:effectLst/>
                          <a:latin typeface="Palatino"/>
                        </a:rPr>
                        <a:t> </a:t>
                      </a:r>
                      <a:r>
                        <a:rPr lang="en-US" sz="1200" b="1" dirty="0">
                          <a:effectLst/>
                          <a:latin typeface="Palatino"/>
                        </a:rPr>
                        <a:t>k̂</a:t>
                      </a:r>
                      <a:endParaRPr lang="en-US" sz="1200" dirty="0">
                        <a:effectLst/>
                        <a:latin typeface="Palatino"/>
                      </a:endParaRPr>
                    </a:p>
                  </a:txBody>
                  <a:tcPr anchor="ctr">
                    <a:lnL>
                      <a:noFill/>
                    </a:lnL>
                    <a:lnR>
                      <a:noFill/>
                    </a:lnR>
                    <a:lnT>
                      <a:noFill/>
                    </a:lnT>
                    <a:lnB>
                      <a:noFill/>
                    </a:lnB>
                  </a:tcPr>
                </a:tc>
              </a:tr>
            </a:tbl>
          </a:graphicData>
        </a:graphic>
      </p:graphicFrame>
      <p:sp>
        <p:nvSpPr>
          <p:cNvPr id="5" name="Rectangle 4"/>
          <p:cNvSpPr/>
          <p:nvPr/>
        </p:nvSpPr>
        <p:spPr>
          <a:xfrm>
            <a:off x="3200400" y="5029200"/>
            <a:ext cx="2462534" cy="369332"/>
          </a:xfrm>
          <a:prstGeom prst="rect">
            <a:avLst/>
          </a:prstGeom>
        </p:spPr>
        <p:txBody>
          <a:bodyPr wrap="none">
            <a:spAutoFit/>
          </a:bodyPr>
          <a:lstStyle/>
          <a:p>
            <a:r>
              <a:rPr lang="en-US" b="1" dirty="0"/>
              <a:t>A</a:t>
            </a:r>
            <a:r>
              <a:rPr lang="en-US" dirty="0"/>
              <a:t> · </a:t>
            </a:r>
            <a:r>
              <a:rPr lang="en-US" b="1" dirty="0"/>
              <a:t>B</a:t>
            </a:r>
            <a:r>
              <a:rPr lang="en-US" dirty="0"/>
              <a:t> = </a:t>
            </a:r>
            <a:r>
              <a:rPr lang="en-US" i="1" dirty="0" err="1"/>
              <a:t>A</a:t>
            </a:r>
            <a:r>
              <a:rPr lang="en-US" b="1" i="1" baseline="-25000" dirty="0" err="1"/>
              <a:t>x</a:t>
            </a:r>
            <a:r>
              <a:rPr lang="en-US" i="1" dirty="0" err="1"/>
              <a:t>B</a:t>
            </a:r>
            <a:r>
              <a:rPr lang="en-US" b="1" i="1" baseline="-25000" dirty="0" err="1"/>
              <a:t>x</a:t>
            </a:r>
            <a:r>
              <a:rPr lang="en-US" dirty="0"/>
              <a:t> + </a:t>
            </a:r>
            <a:r>
              <a:rPr lang="en-US" i="1" dirty="0" err="1"/>
              <a:t>A</a:t>
            </a:r>
            <a:r>
              <a:rPr lang="en-US" b="1" i="1" baseline="-25000" dirty="0" err="1"/>
              <a:t>y</a:t>
            </a:r>
            <a:r>
              <a:rPr lang="en-US" i="1" dirty="0" err="1"/>
              <a:t>B</a:t>
            </a:r>
            <a:r>
              <a:rPr lang="en-US" b="1" i="1" baseline="-25000" dirty="0" err="1"/>
              <a:t>y</a:t>
            </a:r>
            <a:r>
              <a:rPr lang="en-US" dirty="0"/>
              <a:t> + </a:t>
            </a:r>
            <a:r>
              <a:rPr lang="en-US" i="1" dirty="0" err="1"/>
              <a:t>A</a:t>
            </a:r>
            <a:r>
              <a:rPr lang="en-US" b="1" i="1" baseline="-25000" dirty="0" err="1"/>
              <a:t>z</a:t>
            </a:r>
            <a:r>
              <a:rPr lang="en-US" i="1" dirty="0" err="1"/>
              <a:t>B</a:t>
            </a:r>
            <a:r>
              <a:rPr lang="en-US" b="1" i="1" baseline="-25000" dirty="0" err="1"/>
              <a:t>z</a:t>
            </a:r>
            <a:endParaRPr lang="en-US" dirty="0"/>
          </a:p>
        </p:txBody>
      </p:sp>
    </p:spTree>
    <p:extLst>
      <p:ext uri="{BB962C8B-B14F-4D97-AF65-F5344CB8AC3E}">
        <p14:creationId xmlns:p14="http://schemas.microsoft.com/office/powerpoint/2010/main" val="838079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Multiplication </a:t>
            </a:r>
            <a:r>
              <a:rPr lang="en-US" dirty="0" smtClean="0"/>
              <a:t>(4)</a:t>
            </a:r>
            <a:endParaRPr lang="en-US" dirty="0"/>
          </a:p>
        </p:txBody>
      </p:sp>
      <p:sp>
        <p:nvSpPr>
          <p:cNvPr id="3" name="Content Placeholder 2"/>
          <p:cNvSpPr>
            <a:spLocks noGrp="1"/>
          </p:cNvSpPr>
          <p:nvPr>
            <p:ph idx="1"/>
          </p:nvPr>
        </p:nvSpPr>
        <p:spPr/>
        <p:txBody>
          <a:bodyPr/>
          <a:lstStyle/>
          <a:p>
            <a:pPr marL="0" indent="0">
              <a:buNone/>
            </a:pPr>
            <a:r>
              <a:rPr lang="en-US" dirty="0" smtClean="0"/>
              <a:t>Cross Product</a:t>
            </a:r>
          </a:p>
          <a:p>
            <a:r>
              <a:rPr lang="en-US" sz="2000" dirty="0" smtClean="0"/>
              <a:t>Geometrically, the cross product of two vectors s the area of the parallelogram between them</a:t>
            </a:r>
          </a:p>
          <a:p>
            <a:pPr marL="0" indent="0">
              <a:buNone/>
            </a:pPr>
            <a:r>
              <a:rPr lang="es-ES" sz="2000" b="1" dirty="0" smtClean="0"/>
              <a:t>			</a:t>
            </a:r>
          </a:p>
          <a:p>
            <a:pPr marL="0" indent="0">
              <a:buNone/>
            </a:pPr>
            <a:r>
              <a:rPr lang="es-ES" sz="2000" b="1" dirty="0"/>
              <a:t>	</a:t>
            </a:r>
            <a:r>
              <a:rPr lang="es-ES" sz="2000" b="1" dirty="0" smtClean="0"/>
              <a:t>		A</a:t>
            </a:r>
            <a:r>
              <a:rPr lang="es-ES" sz="2000" dirty="0"/>
              <a:t> × </a:t>
            </a:r>
            <a:r>
              <a:rPr lang="es-ES" sz="2000" b="1" dirty="0"/>
              <a:t>B</a:t>
            </a:r>
            <a:r>
              <a:rPr lang="es-ES" sz="2000" dirty="0"/>
              <a:t> = </a:t>
            </a:r>
            <a:r>
              <a:rPr lang="es-ES" sz="2000" i="1" dirty="0"/>
              <a:t>AB</a:t>
            </a:r>
            <a:r>
              <a:rPr lang="es-ES" sz="2000" dirty="0"/>
              <a:t> sin θ </a:t>
            </a:r>
            <a:r>
              <a:rPr lang="es-ES" sz="2000" b="1" dirty="0"/>
              <a:t>n</a:t>
            </a:r>
            <a:r>
              <a:rPr lang="es-ES" sz="2000" b="1" dirty="0" smtClean="0"/>
              <a:t>̂</a:t>
            </a:r>
          </a:p>
          <a:p>
            <a:pPr marL="0" indent="0">
              <a:buNone/>
            </a:pPr>
            <a:endParaRPr lang="pt-BR" sz="2000" b="1" dirty="0" smtClean="0"/>
          </a:p>
          <a:p>
            <a:pPr marL="0" indent="0">
              <a:buNone/>
            </a:pPr>
            <a:r>
              <a:rPr lang="pt-BR" sz="2000" b="1" dirty="0"/>
              <a:t>	</a:t>
            </a:r>
            <a:r>
              <a:rPr lang="pt-BR" sz="2000" b="1" dirty="0" smtClean="0"/>
              <a:t>		A</a:t>
            </a:r>
            <a:r>
              <a:rPr lang="pt-BR" sz="2000" dirty="0"/>
              <a:t> × (</a:t>
            </a:r>
            <a:r>
              <a:rPr lang="pt-BR" sz="2000" b="1" dirty="0"/>
              <a:t>B</a:t>
            </a:r>
            <a:r>
              <a:rPr lang="pt-BR" sz="2000" dirty="0"/>
              <a:t> + </a:t>
            </a:r>
            <a:r>
              <a:rPr lang="pt-BR" sz="2000" b="1" dirty="0"/>
              <a:t>C</a:t>
            </a:r>
            <a:r>
              <a:rPr lang="pt-BR" sz="2000" dirty="0"/>
              <a:t>) = (</a:t>
            </a:r>
            <a:r>
              <a:rPr lang="pt-BR" sz="2000" b="1" dirty="0"/>
              <a:t>A</a:t>
            </a:r>
            <a:r>
              <a:rPr lang="pt-BR" sz="2000" dirty="0"/>
              <a:t> × </a:t>
            </a:r>
            <a:r>
              <a:rPr lang="pt-BR" sz="2000" b="1" dirty="0"/>
              <a:t>B</a:t>
            </a:r>
            <a:r>
              <a:rPr lang="pt-BR" sz="2000" dirty="0"/>
              <a:t>) + (</a:t>
            </a:r>
            <a:r>
              <a:rPr lang="pt-BR" sz="2000" b="1" dirty="0"/>
              <a:t>A</a:t>
            </a:r>
            <a:r>
              <a:rPr lang="pt-BR" sz="2000" dirty="0"/>
              <a:t> × </a:t>
            </a:r>
            <a:r>
              <a:rPr lang="pt-BR" sz="2000" b="1" dirty="0"/>
              <a:t>C</a:t>
            </a:r>
            <a:r>
              <a:rPr lang="pt-BR" sz="2000" dirty="0"/>
              <a:t>)</a:t>
            </a:r>
            <a:endParaRPr lang="en-US" sz="2000" dirty="0"/>
          </a:p>
        </p:txBody>
      </p:sp>
    </p:spTree>
    <p:extLst>
      <p:ext uri="{BB962C8B-B14F-4D97-AF65-F5344CB8AC3E}">
        <p14:creationId xmlns:p14="http://schemas.microsoft.com/office/powerpoint/2010/main" val="4220249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Multiplication </a:t>
            </a:r>
            <a:r>
              <a:rPr lang="en-US" dirty="0" smtClean="0"/>
              <a:t>(5)</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98571514"/>
              </p:ext>
            </p:extLst>
          </p:nvPr>
        </p:nvGraphicFramePr>
        <p:xfrm>
          <a:off x="459059" y="2175124"/>
          <a:ext cx="8229598" cy="777240"/>
        </p:xfrm>
        <a:graphic>
          <a:graphicData uri="http://schemas.openxmlformats.org/drawingml/2006/table">
            <a:tbl>
              <a:tblPr/>
              <a:tblGrid>
                <a:gridCol w="633046"/>
                <a:gridCol w="633046"/>
                <a:gridCol w="633046"/>
                <a:gridCol w="633046"/>
                <a:gridCol w="633046"/>
                <a:gridCol w="633046"/>
                <a:gridCol w="633046"/>
                <a:gridCol w="633046"/>
                <a:gridCol w="633046"/>
                <a:gridCol w="633046"/>
                <a:gridCol w="633046"/>
                <a:gridCol w="633046"/>
                <a:gridCol w="633046"/>
              </a:tblGrid>
              <a:tr h="0">
                <a:tc>
                  <a:txBody>
                    <a:bodyPr/>
                    <a:lstStyle/>
                    <a:p>
                      <a:pPr algn="ctr"/>
                      <a:r>
                        <a:rPr lang="en-US" sz="1100" b="1" dirty="0">
                          <a:effectLst/>
                          <a:latin typeface="Palatino"/>
                        </a:rPr>
                        <a:t>A</a:t>
                      </a:r>
                      <a:r>
                        <a:rPr lang="en-US" sz="1100" dirty="0">
                          <a:effectLst/>
                          <a:latin typeface="Palatino"/>
                        </a:rPr>
                        <a:t> × </a:t>
                      </a:r>
                      <a:r>
                        <a:rPr lang="en-US" sz="1100" b="1" dirty="0">
                          <a:effectLst/>
                          <a:latin typeface="Palatino"/>
                        </a:rPr>
                        <a:t>B</a:t>
                      </a:r>
                      <a:endParaRPr lang="en-US" sz="1100" dirty="0">
                        <a:effectLst/>
                        <a:latin typeface="Palatino"/>
                      </a:endParaRPr>
                    </a:p>
                  </a:txBody>
                  <a:tcPr anchor="ctr">
                    <a:lnL>
                      <a:noFill/>
                    </a:lnL>
                    <a:lnR>
                      <a:noFill/>
                    </a:lnR>
                    <a:lnT>
                      <a:noFill/>
                    </a:lnT>
                    <a:lnB>
                      <a:noFill/>
                    </a:lnB>
                  </a:tcPr>
                </a:tc>
                <a:tc>
                  <a:txBody>
                    <a:bodyPr/>
                    <a:lstStyle/>
                    <a:p>
                      <a:pPr algn="ctr"/>
                      <a:r>
                        <a:rPr lang="en-US" sz="1100" dirty="0">
                          <a:effectLst/>
                          <a:latin typeface="Palatino"/>
                        </a:rPr>
                        <a:t> = </a:t>
                      </a:r>
                    </a:p>
                  </a:txBody>
                  <a:tcPr anchor="ctr">
                    <a:lnL>
                      <a:noFill/>
                    </a:lnL>
                    <a:lnR>
                      <a:noFill/>
                    </a:lnR>
                    <a:lnT>
                      <a:noFill/>
                    </a:lnT>
                    <a:lnB>
                      <a:noFill/>
                    </a:lnB>
                  </a:tcPr>
                </a:tc>
                <a:tc>
                  <a:txBody>
                    <a:bodyPr/>
                    <a:lstStyle/>
                    <a:p>
                      <a:pPr algn="ctr"/>
                      <a:r>
                        <a:rPr lang="en-US" sz="1100" i="1" dirty="0">
                          <a:effectLst/>
                          <a:latin typeface="Palatino"/>
                        </a:rPr>
                        <a:t>A</a:t>
                      </a:r>
                      <a:r>
                        <a:rPr lang="en-US" sz="1100" b="1" i="1" baseline="-25000" dirty="0">
                          <a:effectLst/>
                          <a:latin typeface="Palatino"/>
                        </a:rPr>
                        <a:t>x</a:t>
                      </a:r>
                      <a:r>
                        <a:rPr lang="en-US" sz="1100" dirty="0">
                          <a:effectLst/>
                          <a:latin typeface="Palatino"/>
                        </a:rPr>
                        <a:t> </a:t>
                      </a:r>
                      <a:r>
                        <a:rPr lang="en-US" sz="1100" b="1" dirty="0">
                          <a:effectLst/>
                          <a:latin typeface="Palatino"/>
                        </a:rPr>
                        <a:t>î</a:t>
                      </a:r>
                      <a:endParaRPr lang="en-US" sz="1100" dirty="0">
                        <a:effectLst/>
                        <a:latin typeface="Palatino"/>
                      </a:endParaRPr>
                    </a:p>
                  </a:txBody>
                  <a:tcPr anchor="ctr">
                    <a:lnL>
                      <a:noFill/>
                    </a:lnL>
                    <a:lnR>
                      <a:noFill/>
                    </a:lnR>
                    <a:lnT>
                      <a:noFill/>
                    </a:lnT>
                    <a:lnB>
                      <a:noFill/>
                    </a:lnB>
                  </a:tcPr>
                </a:tc>
                <a:tc>
                  <a:txBody>
                    <a:bodyPr/>
                    <a:lstStyle/>
                    <a:p>
                      <a:pPr algn="ctr"/>
                      <a:r>
                        <a:rPr lang="en-US" sz="1100" dirty="0">
                          <a:effectLst/>
                          <a:latin typeface="Palatino"/>
                        </a:rPr>
                        <a:t> × </a:t>
                      </a:r>
                    </a:p>
                  </a:txBody>
                  <a:tcPr anchor="ctr">
                    <a:lnL>
                      <a:noFill/>
                    </a:lnL>
                    <a:lnR>
                      <a:noFill/>
                    </a:lnR>
                    <a:lnT>
                      <a:noFill/>
                    </a:lnT>
                    <a:lnB>
                      <a:noFill/>
                    </a:lnB>
                  </a:tcPr>
                </a:tc>
                <a:tc>
                  <a:txBody>
                    <a:bodyPr/>
                    <a:lstStyle/>
                    <a:p>
                      <a:pPr algn="ctr"/>
                      <a:r>
                        <a:rPr lang="en-US" sz="1100" i="1" dirty="0" err="1">
                          <a:effectLst/>
                          <a:latin typeface="Palatino"/>
                        </a:rPr>
                        <a:t>B</a:t>
                      </a:r>
                      <a:r>
                        <a:rPr lang="en-US" sz="1100" b="1" i="1" baseline="-25000" dirty="0" err="1">
                          <a:effectLst/>
                          <a:latin typeface="Palatino"/>
                        </a:rPr>
                        <a:t>x</a:t>
                      </a:r>
                      <a:r>
                        <a:rPr lang="en-US" sz="1100" dirty="0">
                          <a:effectLst/>
                          <a:latin typeface="Palatino"/>
                        </a:rPr>
                        <a:t> </a:t>
                      </a:r>
                      <a:r>
                        <a:rPr lang="en-US" sz="1100" b="1" dirty="0">
                          <a:effectLst/>
                          <a:latin typeface="Palatino"/>
                        </a:rPr>
                        <a:t>î</a:t>
                      </a:r>
                      <a:endParaRPr lang="en-US" sz="1100" dirty="0">
                        <a:effectLst/>
                        <a:latin typeface="Palatino"/>
                      </a:endParaRPr>
                    </a:p>
                  </a:txBody>
                  <a:tcPr anchor="ctr">
                    <a:lnL>
                      <a:noFill/>
                    </a:lnL>
                    <a:lnR>
                      <a:noFill/>
                    </a:lnR>
                    <a:lnT>
                      <a:noFill/>
                    </a:lnT>
                    <a:lnB>
                      <a:noFill/>
                    </a:lnB>
                  </a:tcPr>
                </a:tc>
                <a:tc>
                  <a:txBody>
                    <a:bodyPr/>
                    <a:lstStyle/>
                    <a:p>
                      <a:pPr algn="ctr"/>
                      <a:r>
                        <a:rPr lang="en-US" sz="1100" dirty="0">
                          <a:effectLst/>
                          <a:latin typeface="Palatino"/>
                        </a:rPr>
                        <a:t> + </a:t>
                      </a:r>
                    </a:p>
                  </a:txBody>
                  <a:tcPr anchor="ctr">
                    <a:lnL>
                      <a:noFill/>
                    </a:lnL>
                    <a:lnR>
                      <a:noFill/>
                    </a:lnR>
                    <a:lnT>
                      <a:noFill/>
                    </a:lnT>
                    <a:lnB>
                      <a:noFill/>
                    </a:lnB>
                  </a:tcPr>
                </a:tc>
                <a:tc>
                  <a:txBody>
                    <a:bodyPr/>
                    <a:lstStyle/>
                    <a:p>
                      <a:pPr algn="ctr"/>
                      <a:r>
                        <a:rPr lang="en-US" sz="1100" i="1" dirty="0">
                          <a:effectLst/>
                          <a:latin typeface="Palatino"/>
                        </a:rPr>
                        <a:t>A</a:t>
                      </a:r>
                      <a:r>
                        <a:rPr lang="en-US" sz="1100" b="1" i="1" baseline="-25000" dirty="0">
                          <a:effectLst/>
                          <a:latin typeface="Palatino"/>
                        </a:rPr>
                        <a:t>x</a:t>
                      </a:r>
                      <a:r>
                        <a:rPr lang="en-US" sz="1100" dirty="0">
                          <a:effectLst/>
                          <a:latin typeface="Palatino"/>
                        </a:rPr>
                        <a:t> </a:t>
                      </a:r>
                      <a:r>
                        <a:rPr lang="en-US" sz="1100" b="1" dirty="0">
                          <a:effectLst/>
                          <a:latin typeface="Palatino"/>
                        </a:rPr>
                        <a:t>î</a:t>
                      </a:r>
                      <a:endParaRPr lang="en-US" sz="1100" dirty="0">
                        <a:effectLst/>
                        <a:latin typeface="Palatino"/>
                      </a:endParaRPr>
                    </a:p>
                  </a:txBody>
                  <a:tcPr anchor="ctr">
                    <a:lnL>
                      <a:noFill/>
                    </a:lnL>
                    <a:lnR>
                      <a:noFill/>
                    </a:lnR>
                    <a:lnT>
                      <a:noFill/>
                    </a:lnT>
                    <a:lnB>
                      <a:noFill/>
                    </a:lnB>
                  </a:tcPr>
                </a:tc>
                <a:tc>
                  <a:txBody>
                    <a:bodyPr/>
                    <a:lstStyle/>
                    <a:p>
                      <a:pPr algn="ctr"/>
                      <a:r>
                        <a:rPr lang="en-US" sz="1100" dirty="0">
                          <a:effectLst/>
                          <a:latin typeface="Palatino"/>
                        </a:rPr>
                        <a:t> × </a:t>
                      </a:r>
                    </a:p>
                  </a:txBody>
                  <a:tcPr anchor="ctr">
                    <a:lnL>
                      <a:noFill/>
                    </a:lnL>
                    <a:lnR>
                      <a:noFill/>
                    </a:lnR>
                    <a:lnT>
                      <a:noFill/>
                    </a:lnT>
                    <a:lnB>
                      <a:noFill/>
                    </a:lnB>
                  </a:tcPr>
                </a:tc>
                <a:tc>
                  <a:txBody>
                    <a:bodyPr/>
                    <a:lstStyle/>
                    <a:p>
                      <a:pPr algn="ctr"/>
                      <a:r>
                        <a:rPr lang="en-US" sz="1100" i="1" dirty="0">
                          <a:effectLst/>
                          <a:latin typeface="Palatino"/>
                        </a:rPr>
                        <a:t>B</a:t>
                      </a:r>
                      <a:r>
                        <a:rPr lang="en-US" sz="1100" b="1" i="1" baseline="-25000" dirty="0">
                          <a:effectLst/>
                          <a:latin typeface="Palatino"/>
                        </a:rPr>
                        <a:t>y</a:t>
                      </a:r>
                      <a:r>
                        <a:rPr lang="en-US" sz="1100" dirty="0">
                          <a:effectLst/>
                          <a:latin typeface="Palatino"/>
                        </a:rPr>
                        <a:t> </a:t>
                      </a:r>
                      <a:r>
                        <a:rPr lang="en-US" sz="1100" b="1" dirty="0">
                          <a:effectLst/>
                          <a:latin typeface="Palatino"/>
                        </a:rPr>
                        <a:t>ĵ</a:t>
                      </a:r>
                      <a:endParaRPr lang="en-US" sz="1100" dirty="0">
                        <a:effectLst/>
                        <a:latin typeface="Palatino"/>
                      </a:endParaRPr>
                    </a:p>
                  </a:txBody>
                  <a:tcPr anchor="ctr">
                    <a:lnL>
                      <a:noFill/>
                    </a:lnL>
                    <a:lnR>
                      <a:noFill/>
                    </a:lnR>
                    <a:lnT>
                      <a:noFill/>
                    </a:lnT>
                    <a:lnB>
                      <a:noFill/>
                    </a:lnB>
                  </a:tcPr>
                </a:tc>
                <a:tc>
                  <a:txBody>
                    <a:bodyPr/>
                    <a:lstStyle/>
                    <a:p>
                      <a:pPr algn="ctr"/>
                      <a:r>
                        <a:rPr lang="en-US" sz="1100" dirty="0">
                          <a:effectLst/>
                          <a:latin typeface="Palatino"/>
                        </a:rPr>
                        <a:t> + </a:t>
                      </a:r>
                    </a:p>
                  </a:txBody>
                  <a:tcPr anchor="ctr">
                    <a:lnL>
                      <a:noFill/>
                    </a:lnL>
                    <a:lnR>
                      <a:noFill/>
                    </a:lnR>
                    <a:lnT>
                      <a:noFill/>
                    </a:lnT>
                    <a:lnB>
                      <a:noFill/>
                    </a:lnB>
                  </a:tcPr>
                </a:tc>
                <a:tc>
                  <a:txBody>
                    <a:bodyPr/>
                    <a:lstStyle/>
                    <a:p>
                      <a:pPr algn="ctr"/>
                      <a:r>
                        <a:rPr lang="en-US" sz="1100" i="1" dirty="0">
                          <a:effectLst/>
                          <a:latin typeface="Palatino"/>
                        </a:rPr>
                        <a:t>A</a:t>
                      </a:r>
                      <a:r>
                        <a:rPr lang="en-US" sz="1100" b="1" i="1" baseline="-25000" dirty="0">
                          <a:effectLst/>
                          <a:latin typeface="Palatino"/>
                        </a:rPr>
                        <a:t>x</a:t>
                      </a:r>
                      <a:r>
                        <a:rPr lang="en-US" sz="1100" dirty="0">
                          <a:effectLst/>
                          <a:latin typeface="Palatino"/>
                        </a:rPr>
                        <a:t> </a:t>
                      </a:r>
                      <a:r>
                        <a:rPr lang="en-US" sz="1100" b="1" dirty="0">
                          <a:effectLst/>
                          <a:latin typeface="Palatino"/>
                        </a:rPr>
                        <a:t>î</a:t>
                      </a:r>
                      <a:endParaRPr lang="en-US" sz="1100" dirty="0">
                        <a:effectLst/>
                        <a:latin typeface="Palatino"/>
                      </a:endParaRPr>
                    </a:p>
                  </a:txBody>
                  <a:tcPr anchor="ctr">
                    <a:lnL>
                      <a:noFill/>
                    </a:lnL>
                    <a:lnR>
                      <a:noFill/>
                    </a:lnR>
                    <a:lnT>
                      <a:noFill/>
                    </a:lnT>
                    <a:lnB>
                      <a:noFill/>
                    </a:lnB>
                  </a:tcPr>
                </a:tc>
                <a:tc>
                  <a:txBody>
                    <a:bodyPr/>
                    <a:lstStyle/>
                    <a:p>
                      <a:pPr algn="ctr"/>
                      <a:r>
                        <a:rPr lang="en-US" sz="1100" dirty="0">
                          <a:effectLst/>
                          <a:latin typeface="Palatino"/>
                        </a:rPr>
                        <a:t> × </a:t>
                      </a:r>
                    </a:p>
                  </a:txBody>
                  <a:tcPr anchor="ctr">
                    <a:lnL>
                      <a:noFill/>
                    </a:lnL>
                    <a:lnR>
                      <a:noFill/>
                    </a:lnR>
                    <a:lnT>
                      <a:noFill/>
                    </a:lnT>
                    <a:lnB>
                      <a:noFill/>
                    </a:lnB>
                  </a:tcPr>
                </a:tc>
                <a:tc>
                  <a:txBody>
                    <a:bodyPr/>
                    <a:lstStyle/>
                    <a:p>
                      <a:pPr algn="ctr"/>
                      <a:r>
                        <a:rPr lang="en-US" sz="1100" i="1" dirty="0" err="1">
                          <a:effectLst/>
                          <a:latin typeface="Palatino"/>
                        </a:rPr>
                        <a:t>B</a:t>
                      </a:r>
                      <a:r>
                        <a:rPr lang="en-US" sz="1100" b="1" i="1" baseline="-25000" dirty="0" err="1">
                          <a:effectLst/>
                          <a:latin typeface="Palatino"/>
                        </a:rPr>
                        <a:t>z</a:t>
                      </a:r>
                      <a:r>
                        <a:rPr lang="en-US" sz="1100" dirty="0">
                          <a:effectLst/>
                          <a:latin typeface="Palatino"/>
                        </a:rPr>
                        <a:t> </a:t>
                      </a:r>
                      <a:r>
                        <a:rPr lang="en-US" sz="1100" b="1" dirty="0">
                          <a:effectLst/>
                          <a:latin typeface="Palatino"/>
                        </a:rPr>
                        <a:t>k̂</a:t>
                      </a:r>
                      <a:endParaRPr lang="en-US" sz="1100" dirty="0">
                        <a:effectLst/>
                        <a:latin typeface="Palatino"/>
                      </a:endParaRPr>
                    </a:p>
                  </a:txBody>
                  <a:tcPr anchor="ctr">
                    <a:lnL>
                      <a:noFill/>
                    </a:lnL>
                    <a:lnR>
                      <a:noFill/>
                    </a:lnR>
                    <a:lnT>
                      <a:noFill/>
                    </a:lnT>
                    <a:lnB>
                      <a:noFill/>
                    </a:lnB>
                  </a:tcPr>
                </a:tc>
              </a:tr>
              <a:tr h="0">
                <a:tc>
                  <a:txBody>
                    <a:bodyPr/>
                    <a:lstStyle/>
                    <a:p>
                      <a:pPr algn="ctr"/>
                      <a:r>
                        <a:rPr lang="en-US" sz="1100">
                          <a:effectLst/>
                          <a:latin typeface="Palatino"/>
                        </a:rPr>
                        <a:t> </a:t>
                      </a: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A</a:t>
                      </a:r>
                      <a:r>
                        <a:rPr lang="en-US" sz="1100" b="1" i="1" baseline="-25000">
                          <a:effectLst/>
                          <a:latin typeface="Palatino"/>
                        </a:rPr>
                        <a:t>y</a:t>
                      </a:r>
                      <a:r>
                        <a:rPr lang="en-US" sz="1100">
                          <a:effectLst/>
                          <a:latin typeface="Palatino"/>
                        </a:rPr>
                        <a:t> </a:t>
                      </a:r>
                      <a:r>
                        <a:rPr lang="en-US" sz="1100" b="1">
                          <a:effectLst/>
                          <a:latin typeface="Palatino"/>
                        </a:rPr>
                        <a:t>ĵ</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B</a:t>
                      </a:r>
                      <a:r>
                        <a:rPr lang="en-US" sz="1100" b="1" i="1" baseline="-25000">
                          <a:effectLst/>
                          <a:latin typeface="Palatino"/>
                        </a:rPr>
                        <a:t>x</a:t>
                      </a:r>
                      <a:r>
                        <a:rPr lang="en-US" sz="1100">
                          <a:effectLst/>
                          <a:latin typeface="Palatino"/>
                        </a:rPr>
                        <a:t> </a:t>
                      </a:r>
                      <a:r>
                        <a:rPr lang="en-US" sz="1100" b="1">
                          <a:effectLst/>
                          <a:latin typeface="Palatino"/>
                        </a:rPr>
                        <a:t>î</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A</a:t>
                      </a:r>
                      <a:r>
                        <a:rPr lang="en-US" sz="1100" b="1" i="1" baseline="-25000">
                          <a:effectLst/>
                          <a:latin typeface="Palatino"/>
                        </a:rPr>
                        <a:t>y</a:t>
                      </a:r>
                      <a:r>
                        <a:rPr lang="en-US" sz="1100">
                          <a:effectLst/>
                          <a:latin typeface="Palatino"/>
                        </a:rPr>
                        <a:t> </a:t>
                      </a:r>
                      <a:r>
                        <a:rPr lang="en-US" sz="1100" b="1">
                          <a:effectLst/>
                          <a:latin typeface="Palatino"/>
                        </a:rPr>
                        <a:t>ĵ</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B</a:t>
                      </a:r>
                      <a:r>
                        <a:rPr lang="en-US" sz="1100" b="1" i="1" baseline="-25000">
                          <a:effectLst/>
                          <a:latin typeface="Palatino"/>
                        </a:rPr>
                        <a:t>y</a:t>
                      </a:r>
                      <a:r>
                        <a:rPr lang="en-US" sz="1100">
                          <a:effectLst/>
                          <a:latin typeface="Palatino"/>
                        </a:rPr>
                        <a:t> </a:t>
                      </a:r>
                      <a:r>
                        <a:rPr lang="en-US" sz="1100" b="1">
                          <a:effectLst/>
                          <a:latin typeface="Palatino"/>
                        </a:rPr>
                        <a:t>ĵ</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A</a:t>
                      </a:r>
                      <a:r>
                        <a:rPr lang="en-US" sz="1100" b="1" i="1" baseline="-25000">
                          <a:effectLst/>
                          <a:latin typeface="Palatino"/>
                        </a:rPr>
                        <a:t>y</a:t>
                      </a:r>
                      <a:r>
                        <a:rPr lang="en-US" sz="1100">
                          <a:effectLst/>
                          <a:latin typeface="Palatino"/>
                        </a:rPr>
                        <a:t> </a:t>
                      </a:r>
                      <a:r>
                        <a:rPr lang="en-US" sz="1100" b="1">
                          <a:effectLst/>
                          <a:latin typeface="Palatino"/>
                        </a:rPr>
                        <a:t>ĵ</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dirty="0" err="1">
                          <a:effectLst/>
                          <a:latin typeface="Palatino"/>
                        </a:rPr>
                        <a:t>B</a:t>
                      </a:r>
                      <a:r>
                        <a:rPr lang="en-US" sz="1100" b="1" i="1" baseline="-25000" dirty="0" err="1">
                          <a:effectLst/>
                          <a:latin typeface="Palatino"/>
                        </a:rPr>
                        <a:t>z</a:t>
                      </a:r>
                      <a:r>
                        <a:rPr lang="en-US" sz="1100" dirty="0">
                          <a:effectLst/>
                          <a:latin typeface="Palatino"/>
                        </a:rPr>
                        <a:t> </a:t>
                      </a:r>
                      <a:r>
                        <a:rPr lang="en-US" sz="1100" b="1" dirty="0">
                          <a:effectLst/>
                          <a:latin typeface="Palatino"/>
                        </a:rPr>
                        <a:t>k̂</a:t>
                      </a:r>
                      <a:endParaRPr lang="en-US" sz="1100" dirty="0">
                        <a:effectLst/>
                        <a:latin typeface="Palatino"/>
                      </a:endParaRPr>
                    </a:p>
                  </a:txBody>
                  <a:tcPr anchor="ctr">
                    <a:lnL>
                      <a:noFill/>
                    </a:lnL>
                    <a:lnR>
                      <a:noFill/>
                    </a:lnR>
                    <a:lnT>
                      <a:noFill/>
                    </a:lnT>
                    <a:lnB>
                      <a:noFill/>
                    </a:lnB>
                  </a:tcPr>
                </a:tc>
              </a:tr>
              <a:tr h="0">
                <a:tc>
                  <a:txBody>
                    <a:bodyPr/>
                    <a:lstStyle/>
                    <a:p>
                      <a:pPr algn="ctr"/>
                      <a:r>
                        <a:rPr lang="en-US" sz="1100">
                          <a:effectLst/>
                          <a:latin typeface="Palatino"/>
                        </a:rPr>
                        <a:t> </a:t>
                      </a: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A</a:t>
                      </a:r>
                      <a:r>
                        <a:rPr lang="en-US" sz="1100" b="1" i="1" baseline="-25000">
                          <a:effectLst/>
                          <a:latin typeface="Palatino"/>
                        </a:rPr>
                        <a:t>z</a:t>
                      </a:r>
                      <a:r>
                        <a:rPr lang="en-US" sz="1100">
                          <a:effectLst/>
                          <a:latin typeface="Palatino"/>
                        </a:rPr>
                        <a:t> </a:t>
                      </a:r>
                      <a:r>
                        <a:rPr lang="en-US" sz="1100" b="1">
                          <a:effectLst/>
                          <a:latin typeface="Palatino"/>
                        </a:rPr>
                        <a:t>k̂</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B</a:t>
                      </a:r>
                      <a:r>
                        <a:rPr lang="en-US" sz="1100" b="1" i="1" baseline="-25000">
                          <a:effectLst/>
                          <a:latin typeface="Palatino"/>
                        </a:rPr>
                        <a:t>x</a:t>
                      </a:r>
                      <a:r>
                        <a:rPr lang="en-US" sz="1100">
                          <a:effectLst/>
                          <a:latin typeface="Palatino"/>
                        </a:rPr>
                        <a:t> </a:t>
                      </a:r>
                      <a:r>
                        <a:rPr lang="en-US" sz="1100" b="1">
                          <a:effectLst/>
                          <a:latin typeface="Palatino"/>
                        </a:rPr>
                        <a:t>î</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A</a:t>
                      </a:r>
                      <a:r>
                        <a:rPr lang="en-US" sz="1100" b="1" i="1" baseline="-25000">
                          <a:effectLst/>
                          <a:latin typeface="Palatino"/>
                        </a:rPr>
                        <a:t>z</a:t>
                      </a:r>
                      <a:r>
                        <a:rPr lang="en-US" sz="1100">
                          <a:effectLst/>
                          <a:latin typeface="Palatino"/>
                        </a:rPr>
                        <a:t> </a:t>
                      </a:r>
                      <a:r>
                        <a:rPr lang="en-US" sz="1100" b="1">
                          <a:effectLst/>
                          <a:latin typeface="Palatino"/>
                        </a:rPr>
                        <a:t>k̂</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B</a:t>
                      </a:r>
                      <a:r>
                        <a:rPr lang="en-US" sz="1100" b="1" i="1" baseline="-25000">
                          <a:effectLst/>
                          <a:latin typeface="Palatino"/>
                        </a:rPr>
                        <a:t>y</a:t>
                      </a:r>
                      <a:r>
                        <a:rPr lang="en-US" sz="1100">
                          <a:effectLst/>
                          <a:latin typeface="Palatino"/>
                        </a:rPr>
                        <a:t> </a:t>
                      </a:r>
                      <a:r>
                        <a:rPr lang="en-US" sz="1100" b="1">
                          <a:effectLst/>
                          <a:latin typeface="Palatino"/>
                        </a:rPr>
                        <a:t>ĵ</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a:effectLst/>
                          <a:latin typeface="Palatino"/>
                        </a:rPr>
                        <a:t>A</a:t>
                      </a:r>
                      <a:r>
                        <a:rPr lang="en-US" sz="1100" b="1" i="1" baseline="-25000">
                          <a:effectLst/>
                          <a:latin typeface="Palatino"/>
                        </a:rPr>
                        <a:t>z</a:t>
                      </a:r>
                      <a:r>
                        <a:rPr lang="en-US" sz="1100">
                          <a:effectLst/>
                          <a:latin typeface="Palatino"/>
                        </a:rPr>
                        <a:t> </a:t>
                      </a:r>
                      <a:r>
                        <a:rPr lang="en-US" sz="1100" b="1">
                          <a:effectLst/>
                          <a:latin typeface="Palatino"/>
                        </a:rPr>
                        <a:t>k̂</a:t>
                      </a:r>
                      <a:endParaRPr lang="en-US" sz="1100">
                        <a:effectLst/>
                        <a:latin typeface="Palatino"/>
                      </a:endParaRPr>
                    </a:p>
                  </a:txBody>
                  <a:tcPr anchor="ctr">
                    <a:lnL>
                      <a:noFill/>
                    </a:lnL>
                    <a:lnR>
                      <a:noFill/>
                    </a:lnR>
                    <a:lnT>
                      <a:noFill/>
                    </a:lnT>
                    <a:lnB>
                      <a:noFill/>
                    </a:lnB>
                  </a:tcPr>
                </a:tc>
                <a:tc>
                  <a:txBody>
                    <a:bodyPr/>
                    <a:lstStyle/>
                    <a:p>
                      <a:pPr algn="ctr"/>
                      <a:r>
                        <a:rPr lang="en-US" sz="1100">
                          <a:effectLst/>
                          <a:latin typeface="Palatino"/>
                        </a:rPr>
                        <a:t> × </a:t>
                      </a:r>
                    </a:p>
                  </a:txBody>
                  <a:tcPr anchor="ctr">
                    <a:lnL>
                      <a:noFill/>
                    </a:lnL>
                    <a:lnR>
                      <a:noFill/>
                    </a:lnR>
                    <a:lnT>
                      <a:noFill/>
                    </a:lnT>
                    <a:lnB>
                      <a:noFill/>
                    </a:lnB>
                  </a:tcPr>
                </a:tc>
                <a:tc>
                  <a:txBody>
                    <a:bodyPr/>
                    <a:lstStyle/>
                    <a:p>
                      <a:pPr algn="ctr"/>
                      <a:r>
                        <a:rPr lang="en-US" sz="1100" i="1" dirty="0" err="1">
                          <a:effectLst/>
                          <a:latin typeface="Palatino"/>
                        </a:rPr>
                        <a:t>B</a:t>
                      </a:r>
                      <a:r>
                        <a:rPr lang="en-US" sz="1100" b="1" i="1" baseline="-25000" dirty="0" err="1">
                          <a:effectLst/>
                          <a:latin typeface="Palatino"/>
                        </a:rPr>
                        <a:t>z</a:t>
                      </a:r>
                      <a:r>
                        <a:rPr lang="en-US" sz="1100" dirty="0">
                          <a:effectLst/>
                          <a:latin typeface="Palatino"/>
                        </a:rPr>
                        <a:t> </a:t>
                      </a:r>
                      <a:r>
                        <a:rPr lang="en-US" sz="1100" b="1" dirty="0">
                          <a:effectLst/>
                          <a:latin typeface="Palatino"/>
                        </a:rPr>
                        <a:t>k̂</a:t>
                      </a:r>
                      <a:endParaRPr lang="en-US" sz="1100" dirty="0">
                        <a:effectLst/>
                        <a:latin typeface="Palatino"/>
                      </a:endParaRPr>
                    </a:p>
                  </a:txBody>
                  <a:tcPr anchor="ctr">
                    <a:lnL>
                      <a:noFill/>
                    </a:lnL>
                    <a:lnR>
                      <a:noFill/>
                    </a:lnR>
                    <a:lnT>
                      <a:noFill/>
                    </a:lnT>
                    <a:lnB>
                      <a:noFill/>
                    </a:lnB>
                  </a:tcPr>
                </a:tc>
              </a:tr>
            </a:tbl>
          </a:graphicData>
        </a:graphic>
      </p:graphicFrame>
      <p:sp>
        <p:nvSpPr>
          <p:cNvPr id="5" name="Rectangle 1"/>
          <p:cNvSpPr>
            <a:spLocks noChangeArrowheads="1"/>
          </p:cNvSpPr>
          <p:nvPr/>
        </p:nvSpPr>
        <p:spPr bwMode="auto">
          <a:xfrm>
            <a:off x="457200" y="2903538"/>
            <a:ext cx="9144000" cy="0"/>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p:nvPr/>
        </p:nvSpPr>
        <p:spPr>
          <a:xfrm>
            <a:off x="1371600" y="3475167"/>
            <a:ext cx="6400800" cy="369332"/>
          </a:xfrm>
          <a:prstGeom prst="rect">
            <a:avLst/>
          </a:prstGeom>
        </p:spPr>
        <p:txBody>
          <a:bodyPr wrap="square">
            <a:spAutoFit/>
          </a:bodyPr>
          <a:lstStyle/>
          <a:p>
            <a:r>
              <a:rPr lang="en-US" b="1" dirty="0"/>
              <a:t>A</a:t>
            </a:r>
            <a:r>
              <a:rPr lang="en-US" dirty="0"/>
              <a:t> × </a:t>
            </a:r>
            <a:r>
              <a:rPr lang="en-US" b="1" dirty="0"/>
              <a:t>B</a:t>
            </a:r>
            <a:r>
              <a:rPr lang="en-US" dirty="0"/>
              <a:t> = (</a:t>
            </a:r>
            <a:r>
              <a:rPr lang="en-US" i="1" dirty="0" err="1"/>
              <a:t>A</a:t>
            </a:r>
            <a:r>
              <a:rPr lang="en-US" b="1" i="1" baseline="-25000" dirty="0" err="1"/>
              <a:t>y</a:t>
            </a:r>
            <a:r>
              <a:rPr lang="en-US" i="1" dirty="0" err="1"/>
              <a:t>B</a:t>
            </a:r>
            <a:r>
              <a:rPr lang="en-US" b="1" i="1" baseline="-25000" dirty="0" err="1"/>
              <a:t>z</a:t>
            </a:r>
            <a:r>
              <a:rPr lang="en-US" dirty="0"/>
              <a:t> − </a:t>
            </a:r>
            <a:r>
              <a:rPr lang="en-US" i="1" dirty="0" err="1"/>
              <a:t>A</a:t>
            </a:r>
            <a:r>
              <a:rPr lang="en-US" b="1" i="1" baseline="-25000" dirty="0" err="1"/>
              <a:t>z</a:t>
            </a:r>
            <a:r>
              <a:rPr lang="en-US" i="1" dirty="0" err="1"/>
              <a:t>B</a:t>
            </a:r>
            <a:r>
              <a:rPr lang="en-US" b="1" i="1" baseline="-25000" dirty="0" err="1"/>
              <a:t>y</a:t>
            </a:r>
            <a:r>
              <a:rPr lang="en-US" dirty="0"/>
              <a:t>) </a:t>
            </a:r>
            <a:r>
              <a:rPr lang="en-US" b="1" dirty="0"/>
              <a:t>î</a:t>
            </a:r>
            <a:r>
              <a:rPr lang="en-US" dirty="0"/>
              <a:t> + (</a:t>
            </a:r>
            <a:r>
              <a:rPr lang="en-US" i="1" dirty="0" err="1"/>
              <a:t>A</a:t>
            </a:r>
            <a:r>
              <a:rPr lang="en-US" b="1" i="1" baseline="-25000" dirty="0" err="1"/>
              <a:t>z</a:t>
            </a:r>
            <a:r>
              <a:rPr lang="en-US" i="1" dirty="0" err="1"/>
              <a:t>B</a:t>
            </a:r>
            <a:r>
              <a:rPr lang="en-US" b="1" i="1" baseline="-25000" dirty="0" err="1"/>
              <a:t>x</a:t>
            </a:r>
            <a:r>
              <a:rPr lang="en-US" dirty="0"/>
              <a:t> − </a:t>
            </a:r>
            <a:r>
              <a:rPr lang="en-US" i="1" dirty="0" err="1"/>
              <a:t>A</a:t>
            </a:r>
            <a:r>
              <a:rPr lang="en-US" b="1" i="1" baseline="-25000" dirty="0" err="1"/>
              <a:t>x</a:t>
            </a:r>
            <a:r>
              <a:rPr lang="en-US" i="1" dirty="0" err="1"/>
              <a:t>B</a:t>
            </a:r>
            <a:r>
              <a:rPr lang="en-US" b="1" i="1" baseline="-25000" dirty="0" err="1"/>
              <a:t>z</a:t>
            </a:r>
            <a:r>
              <a:rPr lang="en-US" dirty="0"/>
              <a:t>) </a:t>
            </a:r>
            <a:r>
              <a:rPr lang="en-US" b="1" dirty="0"/>
              <a:t>ĵ</a:t>
            </a:r>
            <a:r>
              <a:rPr lang="en-US" dirty="0"/>
              <a:t> + (</a:t>
            </a:r>
            <a:r>
              <a:rPr lang="en-US" i="1" dirty="0" err="1"/>
              <a:t>A</a:t>
            </a:r>
            <a:r>
              <a:rPr lang="en-US" b="1" i="1" baseline="-25000" dirty="0" err="1"/>
              <a:t>x</a:t>
            </a:r>
            <a:r>
              <a:rPr lang="en-US" i="1" dirty="0" err="1"/>
              <a:t>B</a:t>
            </a:r>
            <a:r>
              <a:rPr lang="en-US" b="1" i="1" baseline="-25000" dirty="0" err="1"/>
              <a:t>y</a:t>
            </a:r>
            <a:r>
              <a:rPr lang="en-US" dirty="0"/>
              <a:t> − </a:t>
            </a:r>
            <a:r>
              <a:rPr lang="en-US" i="1" dirty="0" err="1"/>
              <a:t>A</a:t>
            </a:r>
            <a:r>
              <a:rPr lang="en-US" b="1" i="1" baseline="-25000" dirty="0" err="1"/>
              <a:t>y</a:t>
            </a:r>
            <a:r>
              <a:rPr lang="en-US" i="1" dirty="0" err="1"/>
              <a:t>B</a:t>
            </a:r>
            <a:r>
              <a:rPr lang="en-US" b="1" i="1" baseline="-25000" dirty="0" err="1"/>
              <a:t>x</a:t>
            </a:r>
            <a:r>
              <a:rPr lang="en-US" dirty="0"/>
              <a:t>) </a:t>
            </a:r>
            <a:r>
              <a:rPr lang="en-US" b="1" dirty="0"/>
              <a:t>k̂</a:t>
            </a:r>
            <a:endParaRPr lang="en-US" dirty="0"/>
          </a:p>
        </p:txBody>
      </p:sp>
    </p:spTree>
    <p:extLst>
      <p:ext uri="{BB962C8B-B14F-4D97-AF65-F5344CB8AC3E}">
        <p14:creationId xmlns:p14="http://schemas.microsoft.com/office/powerpoint/2010/main" val="31545578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Vector Multiplication </a:t>
            </a:r>
            <a:r>
              <a:rPr lang="en-US" dirty="0" smtClean="0"/>
              <a:t>(6)</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78343043"/>
              </p:ext>
            </p:extLst>
          </p:nvPr>
        </p:nvGraphicFramePr>
        <p:xfrm>
          <a:off x="2438400" y="2590800"/>
          <a:ext cx="4572000" cy="1097280"/>
        </p:xfrm>
        <a:graphic>
          <a:graphicData uri="http://schemas.openxmlformats.org/drawingml/2006/table">
            <a:tbl>
              <a:tblPr/>
              <a:tblGrid>
                <a:gridCol w="1143000"/>
                <a:gridCol w="1143000"/>
                <a:gridCol w="1143000"/>
                <a:gridCol w="1143000"/>
              </a:tblGrid>
              <a:tr h="0">
                <a:tc rowSpan="3">
                  <a:txBody>
                    <a:bodyPr/>
                    <a:lstStyle/>
                    <a:p>
                      <a:pPr algn="ctr"/>
                      <a:r>
                        <a:rPr lang="en-US" b="1" dirty="0">
                          <a:effectLst/>
                          <a:latin typeface="Palatino"/>
                        </a:rPr>
                        <a:t>A</a:t>
                      </a:r>
                      <a:r>
                        <a:rPr lang="en-US" dirty="0">
                          <a:effectLst/>
                          <a:latin typeface="Palatino"/>
                        </a:rPr>
                        <a:t> × </a:t>
                      </a:r>
                      <a:r>
                        <a:rPr lang="en-US" b="1" dirty="0">
                          <a:effectLst/>
                          <a:latin typeface="Palatino"/>
                        </a:rPr>
                        <a:t>B</a:t>
                      </a:r>
                      <a:r>
                        <a:rPr lang="en-US" dirty="0">
                          <a:effectLst/>
                          <a:latin typeface="Palatino"/>
                        </a:rPr>
                        <a:t> = </a:t>
                      </a:r>
                    </a:p>
                  </a:txBody>
                  <a:tcPr anchor="ctr">
                    <a:lnL>
                      <a:noFill/>
                    </a:lnL>
                    <a:lnR w="0" cap="flat" cmpd="sng" algn="ctr">
                      <a:solidFill>
                        <a:srgbClr val="005824"/>
                      </a:solidFill>
                      <a:prstDash val="solid"/>
                      <a:round/>
                      <a:headEnd type="none" w="med" len="med"/>
                      <a:tailEnd type="none" w="med" len="med"/>
                    </a:lnR>
                    <a:lnT>
                      <a:noFill/>
                    </a:lnT>
                    <a:lnB>
                      <a:noFill/>
                    </a:lnB>
                  </a:tcPr>
                </a:tc>
                <a:tc>
                  <a:txBody>
                    <a:bodyPr/>
                    <a:lstStyle/>
                    <a:p>
                      <a:pPr algn="ctr"/>
                      <a:r>
                        <a:rPr lang="en-US" b="1">
                          <a:effectLst/>
                          <a:latin typeface="Palatino"/>
                        </a:rPr>
                        <a:t>î</a:t>
                      </a:r>
                      <a:endParaRPr lang="en-US">
                        <a:effectLst/>
                        <a:latin typeface="Palatino"/>
                      </a:endParaRPr>
                    </a:p>
                  </a:txBody>
                  <a:tcPr anchor="ctr">
                    <a:lnL w="0" cap="flat" cmpd="sng" algn="ctr">
                      <a:solidFill>
                        <a:srgbClr val="005824"/>
                      </a:solidFill>
                      <a:prstDash val="solid"/>
                      <a:round/>
                      <a:headEnd type="none" w="med" len="med"/>
                      <a:tailEnd type="none" w="med" len="med"/>
                    </a:lnL>
                    <a:lnR>
                      <a:noFill/>
                    </a:lnR>
                    <a:lnT>
                      <a:noFill/>
                    </a:lnT>
                    <a:lnB>
                      <a:noFill/>
                    </a:lnB>
                  </a:tcPr>
                </a:tc>
                <a:tc>
                  <a:txBody>
                    <a:bodyPr/>
                    <a:lstStyle/>
                    <a:p>
                      <a:pPr algn="ctr"/>
                      <a:r>
                        <a:rPr lang="en-US" b="1">
                          <a:effectLst/>
                          <a:latin typeface="Palatino"/>
                        </a:rPr>
                        <a:t>ĵ</a:t>
                      </a:r>
                      <a:endParaRPr lang="en-US">
                        <a:effectLst/>
                        <a:latin typeface="Palatino"/>
                      </a:endParaRPr>
                    </a:p>
                  </a:txBody>
                  <a:tcPr anchor="ctr">
                    <a:lnL>
                      <a:noFill/>
                    </a:lnL>
                    <a:lnR>
                      <a:noFill/>
                    </a:lnR>
                    <a:lnT>
                      <a:noFill/>
                    </a:lnT>
                    <a:lnB>
                      <a:noFill/>
                    </a:lnB>
                  </a:tcPr>
                </a:tc>
                <a:tc>
                  <a:txBody>
                    <a:bodyPr/>
                    <a:lstStyle/>
                    <a:p>
                      <a:pPr algn="ctr"/>
                      <a:r>
                        <a:rPr lang="en-US" b="1">
                          <a:effectLst/>
                          <a:latin typeface="Palatino"/>
                        </a:rPr>
                        <a:t>k̂</a:t>
                      </a:r>
                      <a:endParaRPr lang="en-US">
                        <a:effectLst/>
                        <a:latin typeface="Palatino"/>
                      </a:endParaRPr>
                    </a:p>
                  </a:txBody>
                  <a:tcPr anchor="ctr">
                    <a:lnL>
                      <a:noFill/>
                    </a:lnL>
                    <a:lnR w="9525" cap="flat" cmpd="sng" algn="ctr">
                      <a:solidFill>
                        <a:srgbClr val="805224"/>
                      </a:solidFill>
                      <a:prstDash val="solid"/>
                      <a:round/>
                      <a:headEnd type="none" w="med" len="med"/>
                      <a:tailEnd type="none" w="med" len="med"/>
                    </a:lnR>
                    <a:lnT>
                      <a:noFill/>
                    </a:lnT>
                    <a:lnB>
                      <a:noFill/>
                    </a:lnB>
                  </a:tcPr>
                </a:tc>
              </a:tr>
              <a:tr h="0">
                <a:tc vMerge="1">
                  <a:txBody>
                    <a:bodyPr/>
                    <a:lstStyle/>
                    <a:p>
                      <a:endParaRPr lang="en-US"/>
                    </a:p>
                  </a:txBody>
                  <a:tcPr/>
                </a:tc>
                <a:tc>
                  <a:txBody>
                    <a:bodyPr/>
                    <a:lstStyle/>
                    <a:p>
                      <a:pPr algn="ctr"/>
                      <a:r>
                        <a:rPr lang="en-US">
                          <a:effectLst/>
                          <a:latin typeface="Palatino"/>
                        </a:rPr>
                        <a:t> </a:t>
                      </a:r>
                      <a:r>
                        <a:rPr lang="en-US" i="1">
                          <a:effectLst/>
                          <a:latin typeface="Palatino"/>
                        </a:rPr>
                        <a:t>A</a:t>
                      </a:r>
                      <a:r>
                        <a:rPr lang="en-US" b="1" i="1" baseline="-25000">
                          <a:effectLst/>
                          <a:latin typeface="Palatino"/>
                        </a:rPr>
                        <a:t>x</a:t>
                      </a:r>
                      <a:r>
                        <a:rPr lang="en-US">
                          <a:effectLst/>
                          <a:latin typeface="Palatino"/>
                        </a:rPr>
                        <a:t> </a:t>
                      </a:r>
                    </a:p>
                  </a:txBody>
                  <a:tcPr anchor="ctr">
                    <a:lnL w="0" cap="flat" cmpd="sng" algn="ctr">
                      <a:solidFill>
                        <a:srgbClr val="40CCF2"/>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y</a:t>
                      </a:r>
                      <a:r>
                        <a:rPr lang="en-US">
                          <a:effectLst/>
                          <a:latin typeface="Palatino"/>
                        </a:rPr>
                        <a:t> </a:t>
                      </a:r>
                    </a:p>
                  </a:txBody>
                  <a:tcPr anchor="ctr">
                    <a:lnL>
                      <a:noFill/>
                    </a:lnL>
                    <a:lnR>
                      <a:noFill/>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z</a:t>
                      </a:r>
                      <a:r>
                        <a:rPr lang="en-US">
                          <a:effectLst/>
                          <a:latin typeface="Palatino"/>
                        </a:rPr>
                        <a:t> </a:t>
                      </a:r>
                    </a:p>
                  </a:txBody>
                  <a:tcPr anchor="ctr">
                    <a:lnL>
                      <a:noFill/>
                    </a:lnL>
                    <a:lnR w="9525" cap="flat" cmpd="sng" algn="ctr">
                      <a:solidFill>
                        <a:srgbClr val="50AFFF"/>
                      </a:solidFill>
                      <a:prstDash val="solid"/>
                      <a:round/>
                      <a:headEnd type="none" w="med" len="med"/>
                      <a:tailEnd type="none" w="med" len="med"/>
                    </a:lnR>
                    <a:lnT>
                      <a:noFill/>
                    </a:lnT>
                    <a:lnB>
                      <a:noFill/>
                    </a:lnB>
                  </a:tcPr>
                </a:tc>
              </a:tr>
              <a:tr h="0">
                <a:tc vMerge="1">
                  <a:txBody>
                    <a:bodyPr/>
                    <a:lstStyle/>
                    <a:p>
                      <a:endParaRPr lang="en-US"/>
                    </a:p>
                  </a:txBody>
                  <a:tcPr/>
                </a:tc>
                <a:tc>
                  <a:txBody>
                    <a:bodyPr/>
                    <a:lstStyle/>
                    <a:p>
                      <a:pPr algn="ctr"/>
                      <a:r>
                        <a:rPr lang="en-US">
                          <a:effectLst/>
                          <a:latin typeface="Palatino"/>
                        </a:rPr>
                        <a:t> </a:t>
                      </a:r>
                      <a:r>
                        <a:rPr lang="en-US" i="1">
                          <a:effectLst/>
                          <a:latin typeface="Palatino"/>
                        </a:rPr>
                        <a:t>B</a:t>
                      </a:r>
                      <a:r>
                        <a:rPr lang="en-US" b="1" i="1" baseline="-25000">
                          <a:effectLst/>
                          <a:latin typeface="Palatino"/>
                        </a:rPr>
                        <a:t>x</a:t>
                      </a:r>
                      <a:r>
                        <a:rPr lang="en-US">
                          <a:effectLst/>
                          <a:latin typeface="Palatino"/>
                        </a:rPr>
                        <a:t> </a:t>
                      </a:r>
                    </a:p>
                  </a:txBody>
                  <a:tcPr anchor="ctr">
                    <a:lnL w="0" cap="flat" cmpd="sng" algn="ctr">
                      <a:solidFill>
                        <a:srgbClr val="306D02"/>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B</a:t>
                      </a:r>
                      <a:r>
                        <a:rPr lang="en-US" b="1" i="1" baseline="-25000">
                          <a:effectLst/>
                          <a:latin typeface="Palatino"/>
                        </a:rPr>
                        <a:t>y</a:t>
                      </a:r>
                      <a:r>
                        <a:rPr lang="en-US">
                          <a:effectLst/>
                          <a:latin typeface="Palatino"/>
                        </a:rPr>
                        <a:t> </a:t>
                      </a:r>
                    </a:p>
                  </a:txBody>
                  <a:tcPr anchor="ctr">
                    <a:lnL>
                      <a:noFill/>
                    </a:lnL>
                    <a:lnR>
                      <a:noFill/>
                    </a:lnR>
                    <a:lnT>
                      <a:noFill/>
                    </a:lnT>
                    <a:lnB>
                      <a:noFill/>
                    </a:lnB>
                  </a:tcPr>
                </a:tc>
                <a:tc>
                  <a:txBody>
                    <a:bodyPr/>
                    <a:lstStyle/>
                    <a:p>
                      <a:pPr algn="ctr"/>
                      <a:r>
                        <a:rPr lang="en-US" dirty="0">
                          <a:effectLst/>
                          <a:latin typeface="Palatino"/>
                        </a:rPr>
                        <a:t> </a:t>
                      </a:r>
                      <a:r>
                        <a:rPr lang="en-US" i="1" dirty="0" err="1">
                          <a:effectLst/>
                          <a:latin typeface="Palatino"/>
                        </a:rPr>
                        <a:t>B</a:t>
                      </a:r>
                      <a:r>
                        <a:rPr lang="en-US" b="1" i="1" baseline="-25000" dirty="0" err="1">
                          <a:effectLst/>
                          <a:latin typeface="Palatino"/>
                        </a:rPr>
                        <a:t>z</a:t>
                      </a:r>
                      <a:r>
                        <a:rPr lang="en-US" dirty="0">
                          <a:effectLst/>
                          <a:latin typeface="Palatino"/>
                        </a:rPr>
                        <a:t> </a:t>
                      </a:r>
                    </a:p>
                  </a:txBody>
                  <a:tcPr anchor="ctr">
                    <a:lnL>
                      <a:noFill/>
                    </a:lnL>
                    <a:lnR w="9525" cap="flat" cmpd="sng" algn="ctr">
                      <a:solidFill>
                        <a:srgbClr val="10B902"/>
                      </a:solidFill>
                      <a:prstDash val="solid"/>
                      <a:round/>
                      <a:headEnd type="none" w="med" len="med"/>
                      <a:tailEnd type="none" w="med" len="med"/>
                    </a:lnR>
                    <a:lnT>
                      <a:noFill/>
                    </a:lnT>
                    <a:lnB>
                      <a:noFill/>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71984985"/>
              </p:ext>
            </p:extLst>
          </p:nvPr>
        </p:nvGraphicFramePr>
        <p:xfrm>
          <a:off x="2209800" y="2564785"/>
          <a:ext cx="4572000" cy="365760"/>
        </p:xfrm>
        <a:graphic>
          <a:graphicData uri="http://schemas.openxmlformats.org/drawingml/2006/table">
            <a:tbl>
              <a:tblPr/>
              <a:tblGrid>
                <a:gridCol w="4572000"/>
              </a:tblGrid>
              <a:tr h="0">
                <a:tc>
                  <a:txBody>
                    <a:bodyPr/>
                    <a:lstStyle/>
                    <a:p>
                      <a:pPr algn="ctr"/>
                      <a:r>
                        <a:rPr lang="en-US" dirty="0">
                          <a:effectLst/>
                        </a:rPr>
                        <a:t> </a:t>
                      </a:r>
                    </a:p>
                  </a:txBody>
                  <a:tcPr anchor="ctr">
                    <a:lnL>
                      <a:noFill/>
                    </a:lnL>
                    <a:lnR>
                      <a:noFill/>
                    </a:lnR>
                    <a:lnT>
                      <a:noFill/>
                    </a:lnT>
                    <a:lnB>
                      <a:noFill/>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087188158"/>
              </p:ext>
            </p:extLst>
          </p:nvPr>
        </p:nvGraphicFramePr>
        <p:xfrm>
          <a:off x="1600200" y="3962400"/>
          <a:ext cx="6934200" cy="731520"/>
        </p:xfrm>
        <a:graphic>
          <a:graphicData uri="http://schemas.openxmlformats.org/drawingml/2006/table">
            <a:tbl>
              <a:tblPr/>
              <a:tblGrid>
                <a:gridCol w="693420"/>
                <a:gridCol w="693420"/>
                <a:gridCol w="693420"/>
                <a:gridCol w="693420"/>
                <a:gridCol w="693420"/>
                <a:gridCol w="693420"/>
                <a:gridCol w="693420"/>
                <a:gridCol w="693420"/>
                <a:gridCol w="693420"/>
                <a:gridCol w="693420"/>
              </a:tblGrid>
              <a:tr h="0">
                <a:tc rowSpan="2">
                  <a:txBody>
                    <a:bodyPr/>
                    <a:lstStyle/>
                    <a:p>
                      <a:pPr algn="ctr"/>
                      <a:r>
                        <a:rPr lang="en-US" b="1" dirty="0">
                          <a:effectLst/>
                          <a:latin typeface="Palatino"/>
                        </a:rPr>
                        <a:t>A</a:t>
                      </a:r>
                      <a:r>
                        <a:rPr lang="en-US" dirty="0">
                          <a:effectLst/>
                          <a:latin typeface="Palatino"/>
                        </a:rPr>
                        <a:t> × </a:t>
                      </a:r>
                      <a:r>
                        <a:rPr lang="en-US" b="1" dirty="0">
                          <a:effectLst/>
                          <a:latin typeface="Palatino"/>
                        </a:rPr>
                        <a:t>B</a:t>
                      </a:r>
                      <a:r>
                        <a:rPr lang="en-US" dirty="0">
                          <a:effectLst/>
                          <a:latin typeface="Palatino"/>
                        </a:rPr>
                        <a:t> = </a:t>
                      </a:r>
                    </a:p>
                  </a:txBody>
                  <a:tcPr anchor="ctr">
                    <a:lnL>
                      <a:noFill/>
                    </a:lnL>
                    <a:lnR w="0" cap="flat" cmpd="sng" algn="ctr">
                      <a:solidFill>
                        <a:srgbClr val="A08203"/>
                      </a:solidFill>
                      <a:prstDash val="solid"/>
                      <a:round/>
                      <a:headEnd type="none" w="med" len="med"/>
                      <a:tailEnd type="none" w="med" len="med"/>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y</a:t>
                      </a:r>
                      <a:r>
                        <a:rPr lang="en-US">
                          <a:effectLst/>
                          <a:latin typeface="Palatino"/>
                        </a:rPr>
                        <a:t> </a:t>
                      </a:r>
                    </a:p>
                  </a:txBody>
                  <a:tcPr anchor="ctr">
                    <a:lnL w="0" cap="flat" cmpd="sng" algn="ctr">
                      <a:solidFill>
                        <a:srgbClr val="A08203"/>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z</a:t>
                      </a:r>
                      <a:r>
                        <a:rPr lang="en-US">
                          <a:effectLst/>
                          <a:latin typeface="Palatino"/>
                        </a:rPr>
                        <a:t> </a:t>
                      </a:r>
                    </a:p>
                  </a:txBody>
                  <a:tcPr anchor="ctr">
                    <a:lnL>
                      <a:noFill/>
                    </a:lnL>
                    <a:lnR w="9525" cap="flat" cmpd="sng" algn="ctr">
                      <a:solidFill>
                        <a:srgbClr val="408303"/>
                      </a:solidFill>
                      <a:prstDash val="solid"/>
                      <a:round/>
                      <a:headEnd type="none" w="med" len="med"/>
                      <a:tailEnd type="none" w="med" len="med"/>
                    </a:lnR>
                    <a:lnT>
                      <a:noFill/>
                    </a:lnT>
                    <a:lnB>
                      <a:noFill/>
                    </a:lnB>
                  </a:tcPr>
                </a:tc>
                <a:tc rowSpan="2">
                  <a:txBody>
                    <a:bodyPr/>
                    <a:lstStyle/>
                    <a:p>
                      <a:pPr algn="ctr"/>
                      <a:r>
                        <a:rPr lang="en-US" dirty="0">
                          <a:effectLst/>
                          <a:latin typeface="Palatino"/>
                        </a:rPr>
                        <a:t> </a:t>
                      </a:r>
                      <a:r>
                        <a:rPr lang="en-US" b="1" dirty="0">
                          <a:effectLst/>
                          <a:latin typeface="Palatino"/>
                        </a:rPr>
                        <a:t>î</a:t>
                      </a:r>
                      <a:r>
                        <a:rPr lang="en-US" dirty="0">
                          <a:effectLst/>
                          <a:latin typeface="Palatino"/>
                        </a:rPr>
                        <a:t> </a:t>
                      </a:r>
                      <a:r>
                        <a:rPr lang="en-US" dirty="0" smtClean="0">
                          <a:effectLst/>
                          <a:latin typeface="Palatino"/>
                        </a:rPr>
                        <a:t>+</a:t>
                      </a:r>
                      <a:r>
                        <a:rPr lang="en-US" dirty="0">
                          <a:effectLst/>
                          <a:latin typeface="Palatino"/>
                        </a:rPr>
                        <a:t> </a:t>
                      </a:r>
                    </a:p>
                  </a:txBody>
                  <a:tcPr anchor="ctr">
                    <a:lnL w="9525" cap="flat" cmpd="sng" algn="ctr">
                      <a:solidFill>
                        <a:srgbClr val="408303"/>
                      </a:solidFill>
                      <a:prstDash val="solid"/>
                      <a:round/>
                      <a:headEnd type="none" w="med" len="med"/>
                      <a:tailEnd type="none" w="med" len="med"/>
                    </a:lnL>
                    <a:lnR w="0" cap="flat" cmpd="sng" algn="ctr">
                      <a:solidFill>
                        <a:srgbClr val="208503"/>
                      </a:solidFill>
                      <a:prstDash val="solid"/>
                      <a:round/>
                      <a:headEnd type="none" w="med" len="med"/>
                      <a:tailEnd type="none" w="med" len="med"/>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x</a:t>
                      </a:r>
                      <a:r>
                        <a:rPr lang="en-US">
                          <a:effectLst/>
                          <a:latin typeface="Palatino"/>
                        </a:rPr>
                        <a:t> </a:t>
                      </a:r>
                    </a:p>
                  </a:txBody>
                  <a:tcPr anchor="ctr">
                    <a:lnL w="0" cap="flat" cmpd="sng" algn="ctr">
                      <a:solidFill>
                        <a:srgbClr val="208503"/>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z</a:t>
                      </a:r>
                      <a:r>
                        <a:rPr lang="en-US">
                          <a:effectLst/>
                          <a:latin typeface="Palatino"/>
                        </a:rPr>
                        <a:t> </a:t>
                      </a:r>
                    </a:p>
                  </a:txBody>
                  <a:tcPr anchor="ctr">
                    <a:lnL>
                      <a:noFill/>
                    </a:lnL>
                    <a:lnR w="9525" cap="flat" cmpd="sng" algn="ctr">
                      <a:solidFill>
                        <a:srgbClr val="808503"/>
                      </a:solidFill>
                      <a:prstDash val="solid"/>
                      <a:round/>
                      <a:headEnd type="none" w="med" len="med"/>
                      <a:tailEnd type="none" w="med" len="med"/>
                    </a:lnR>
                    <a:lnT>
                      <a:noFill/>
                    </a:lnT>
                    <a:lnB>
                      <a:noFill/>
                    </a:lnB>
                  </a:tcPr>
                </a:tc>
                <a:tc rowSpan="2">
                  <a:txBody>
                    <a:bodyPr/>
                    <a:lstStyle/>
                    <a:p>
                      <a:pPr algn="ctr"/>
                      <a:r>
                        <a:rPr lang="en-US">
                          <a:effectLst/>
                          <a:latin typeface="Palatino"/>
                        </a:rPr>
                        <a:t> </a:t>
                      </a:r>
                      <a:r>
                        <a:rPr lang="en-US" b="1">
                          <a:effectLst/>
                          <a:latin typeface="Palatino"/>
                        </a:rPr>
                        <a:t>ĵ</a:t>
                      </a:r>
                      <a:r>
                        <a:rPr lang="en-US">
                          <a:effectLst/>
                          <a:latin typeface="Palatino"/>
                        </a:rPr>
                        <a:t> + </a:t>
                      </a:r>
                    </a:p>
                  </a:txBody>
                  <a:tcPr anchor="ctr">
                    <a:lnL w="9525" cap="flat" cmpd="sng" algn="ctr">
                      <a:solidFill>
                        <a:srgbClr val="808503"/>
                      </a:solidFill>
                      <a:prstDash val="solid"/>
                      <a:round/>
                      <a:headEnd type="none" w="med" len="med"/>
                      <a:tailEnd type="none" w="med" len="med"/>
                    </a:lnL>
                    <a:lnR w="0" cap="flat" cmpd="sng" algn="ctr">
                      <a:solidFill>
                        <a:srgbClr val="908703"/>
                      </a:solidFill>
                      <a:prstDash val="solid"/>
                      <a:round/>
                      <a:headEnd type="none" w="med" len="med"/>
                      <a:tailEnd type="none" w="med" len="med"/>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x</a:t>
                      </a:r>
                      <a:r>
                        <a:rPr lang="en-US">
                          <a:effectLst/>
                          <a:latin typeface="Palatino"/>
                        </a:rPr>
                        <a:t> </a:t>
                      </a:r>
                    </a:p>
                  </a:txBody>
                  <a:tcPr anchor="ctr">
                    <a:lnL w="0" cap="flat" cmpd="sng" algn="ctr">
                      <a:solidFill>
                        <a:srgbClr val="908703"/>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A</a:t>
                      </a:r>
                      <a:r>
                        <a:rPr lang="en-US" b="1" i="1" baseline="-25000">
                          <a:effectLst/>
                          <a:latin typeface="Palatino"/>
                        </a:rPr>
                        <a:t>y</a:t>
                      </a:r>
                      <a:r>
                        <a:rPr lang="en-US">
                          <a:effectLst/>
                          <a:latin typeface="Palatino"/>
                        </a:rPr>
                        <a:t> </a:t>
                      </a:r>
                    </a:p>
                  </a:txBody>
                  <a:tcPr anchor="ctr">
                    <a:lnL>
                      <a:noFill/>
                    </a:lnL>
                    <a:lnR w="9525" cap="flat" cmpd="sng" algn="ctr">
                      <a:solidFill>
                        <a:srgbClr val="008803"/>
                      </a:solidFill>
                      <a:prstDash val="solid"/>
                      <a:round/>
                      <a:headEnd type="none" w="med" len="med"/>
                      <a:tailEnd type="none" w="med" len="med"/>
                    </a:lnR>
                    <a:lnT>
                      <a:noFill/>
                    </a:lnT>
                    <a:lnB>
                      <a:noFill/>
                    </a:lnB>
                  </a:tcPr>
                </a:tc>
                <a:tc rowSpan="2">
                  <a:txBody>
                    <a:bodyPr/>
                    <a:lstStyle/>
                    <a:p>
                      <a:pPr algn="ctr"/>
                      <a:r>
                        <a:rPr lang="en-US">
                          <a:effectLst/>
                          <a:latin typeface="Palatino"/>
                        </a:rPr>
                        <a:t> </a:t>
                      </a:r>
                      <a:r>
                        <a:rPr lang="en-US" b="1">
                          <a:effectLst/>
                          <a:latin typeface="Palatino"/>
                        </a:rPr>
                        <a:t>k̂</a:t>
                      </a:r>
                      <a:endParaRPr lang="en-US">
                        <a:effectLst/>
                        <a:latin typeface="Palatino"/>
                      </a:endParaRPr>
                    </a:p>
                  </a:txBody>
                  <a:tcPr anchor="ctr">
                    <a:lnL w="9525" cap="flat" cmpd="sng" algn="ctr">
                      <a:solidFill>
                        <a:srgbClr val="008803"/>
                      </a:solidFill>
                      <a:prstDash val="solid"/>
                      <a:round/>
                      <a:headEnd type="none" w="med" len="med"/>
                      <a:tailEnd type="none" w="med" len="med"/>
                    </a:lnL>
                    <a:lnR>
                      <a:noFill/>
                    </a:lnR>
                    <a:lnT>
                      <a:noFill/>
                    </a:lnT>
                    <a:lnB>
                      <a:noFill/>
                    </a:lnB>
                  </a:tcPr>
                </a:tc>
              </a:tr>
              <a:tr h="0">
                <a:tc vMerge="1">
                  <a:txBody>
                    <a:bodyPr/>
                    <a:lstStyle/>
                    <a:p>
                      <a:endParaRPr lang="en-US"/>
                    </a:p>
                  </a:txBody>
                  <a:tcPr/>
                </a:tc>
                <a:tc>
                  <a:txBody>
                    <a:bodyPr/>
                    <a:lstStyle/>
                    <a:p>
                      <a:pPr algn="ctr"/>
                      <a:r>
                        <a:rPr lang="en-US">
                          <a:effectLst/>
                          <a:latin typeface="Palatino"/>
                        </a:rPr>
                        <a:t> </a:t>
                      </a:r>
                      <a:r>
                        <a:rPr lang="en-US" i="1">
                          <a:effectLst/>
                          <a:latin typeface="Palatino"/>
                        </a:rPr>
                        <a:t>B</a:t>
                      </a:r>
                      <a:r>
                        <a:rPr lang="en-US" b="1" i="1" baseline="-25000">
                          <a:effectLst/>
                          <a:latin typeface="Palatino"/>
                        </a:rPr>
                        <a:t>y</a:t>
                      </a:r>
                      <a:r>
                        <a:rPr lang="en-US">
                          <a:effectLst/>
                          <a:latin typeface="Palatino"/>
                        </a:rPr>
                        <a:t> </a:t>
                      </a:r>
                    </a:p>
                  </a:txBody>
                  <a:tcPr anchor="ctr">
                    <a:lnL w="0" cap="flat" cmpd="sng" algn="ctr">
                      <a:solidFill>
                        <a:srgbClr val="308A03"/>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B</a:t>
                      </a:r>
                      <a:r>
                        <a:rPr lang="en-US" b="1" i="1" baseline="-25000">
                          <a:effectLst/>
                          <a:latin typeface="Palatino"/>
                        </a:rPr>
                        <a:t>z</a:t>
                      </a:r>
                      <a:r>
                        <a:rPr lang="en-US">
                          <a:effectLst/>
                          <a:latin typeface="Palatino"/>
                        </a:rPr>
                        <a:t> </a:t>
                      </a:r>
                    </a:p>
                  </a:txBody>
                  <a:tcPr anchor="ctr">
                    <a:lnL>
                      <a:noFill/>
                    </a:lnL>
                    <a:lnR w="9525" cap="flat" cmpd="sng" algn="ctr">
                      <a:solidFill>
                        <a:srgbClr val="708A03"/>
                      </a:solidFill>
                      <a:prstDash val="solid"/>
                      <a:round/>
                      <a:headEnd type="none" w="med" len="med"/>
                      <a:tailEnd type="none" w="med" len="med"/>
                    </a:lnR>
                    <a:lnT>
                      <a:noFill/>
                    </a:lnT>
                    <a:lnB>
                      <a:noFill/>
                    </a:lnB>
                  </a:tcPr>
                </a:tc>
                <a:tc vMerge="1">
                  <a:txBody>
                    <a:bodyPr/>
                    <a:lstStyle/>
                    <a:p>
                      <a:endParaRPr lang="en-US"/>
                    </a:p>
                  </a:txBody>
                  <a:tcPr/>
                </a:tc>
                <a:tc>
                  <a:txBody>
                    <a:bodyPr/>
                    <a:lstStyle/>
                    <a:p>
                      <a:pPr algn="ctr"/>
                      <a:r>
                        <a:rPr lang="en-US">
                          <a:effectLst/>
                          <a:latin typeface="Palatino"/>
                        </a:rPr>
                        <a:t> </a:t>
                      </a:r>
                      <a:r>
                        <a:rPr lang="en-US" i="1">
                          <a:effectLst/>
                          <a:latin typeface="Palatino"/>
                        </a:rPr>
                        <a:t>B</a:t>
                      </a:r>
                      <a:r>
                        <a:rPr lang="en-US" b="1" i="1" baseline="-25000">
                          <a:effectLst/>
                          <a:latin typeface="Palatino"/>
                        </a:rPr>
                        <a:t>x</a:t>
                      </a:r>
                      <a:r>
                        <a:rPr lang="en-US">
                          <a:effectLst/>
                          <a:latin typeface="Palatino"/>
                        </a:rPr>
                        <a:t> </a:t>
                      </a:r>
                    </a:p>
                  </a:txBody>
                  <a:tcPr anchor="ctr">
                    <a:lnL w="0" cap="flat" cmpd="sng" algn="ctr">
                      <a:solidFill>
                        <a:srgbClr val="508B03"/>
                      </a:solidFill>
                      <a:prstDash val="solid"/>
                      <a:round/>
                      <a:headEnd type="none" w="med" len="med"/>
                      <a:tailEnd type="none" w="med" len="med"/>
                    </a:lnL>
                    <a:lnR>
                      <a:noFill/>
                    </a:lnR>
                    <a:lnT>
                      <a:noFill/>
                    </a:lnT>
                    <a:lnB>
                      <a:noFill/>
                    </a:lnB>
                  </a:tcPr>
                </a:tc>
                <a:tc>
                  <a:txBody>
                    <a:bodyPr/>
                    <a:lstStyle/>
                    <a:p>
                      <a:pPr algn="ctr"/>
                      <a:r>
                        <a:rPr lang="en-US">
                          <a:effectLst/>
                          <a:latin typeface="Palatino"/>
                        </a:rPr>
                        <a:t> </a:t>
                      </a:r>
                      <a:r>
                        <a:rPr lang="en-US" i="1">
                          <a:effectLst/>
                          <a:latin typeface="Palatino"/>
                        </a:rPr>
                        <a:t>B</a:t>
                      </a:r>
                      <a:r>
                        <a:rPr lang="en-US" b="1" i="1" baseline="-25000">
                          <a:effectLst/>
                          <a:latin typeface="Palatino"/>
                        </a:rPr>
                        <a:t>z</a:t>
                      </a:r>
                      <a:r>
                        <a:rPr lang="en-US">
                          <a:effectLst/>
                          <a:latin typeface="Palatino"/>
                        </a:rPr>
                        <a:t> </a:t>
                      </a:r>
                    </a:p>
                  </a:txBody>
                  <a:tcPr anchor="ctr">
                    <a:lnL>
                      <a:noFill/>
                    </a:lnL>
                    <a:lnR w="9525" cap="flat" cmpd="sng" algn="ctr">
                      <a:solidFill>
                        <a:srgbClr val="F08B03"/>
                      </a:solidFill>
                      <a:prstDash val="solid"/>
                      <a:round/>
                      <a:headEnd type="none" w="med" len="med"/>
                      <a:tailEnd type="none" w="med" len="med"/>
                    </a:lnR>
                    <a:lnT>
                      <a:noFill/>
                    </a:lnT>
                    <a:lnB>
                      <a:noFill/>
                    </a:lnB>
                  </a:tcPr>
                </a:tc>
                <a:tc vMerge="1">
                  <a:txBody>
                    <a:bodyPr/>
                    <a:lstStyle/>
                    <a:p>
                      <a:endParaRPr lang="en-US"/>
                    </a:p>
                  </a:txBody>
                  <a:tcPr/>
                </a:tc>
                <a:tc>
                  <a:txBody>
                    <a:bodyPr/>
                    <a:lstStyle/>
                    <a:p>
                      <a:pPr algn="ctr"/>
                      <a:r>
                        <a:rPr lang="en-US">
                          <a:effectLst/>
                          <a:latin typeface="Palatino"/>
                        </a:rPr>
                        <a:t> </a:t>
                      </a:r>
                      <a:r>
                        <a:rPr lang="en-US" i="1">
                          <a:effectLst/>
                          <a:latin typeface="Palatino"/>
                        </a:rPr>
                        <a:t>B</a:t>
                      </a:r>
                      <a:r>
                        <a:rPr lang="en-US" b="1" i="1" baseline="-25000">
                          <a:effectLst/>
                          <a:latin typeface="Palatino"/>
                        </a:rPr>
                        <a:t>x</a:t>
                      </a:r>
                      <a:r>
                        <a:rPr lang="en-US">
                          <a:effectLst/>
                          <a:latin typeface="Palatino"/>
                        </a:rPr>
                        <a:t> </a:t>
                      </a:r>
                    </a:p>
                  </a:txBody>
                  <a:tcPr anchor="ctr">
                    <a:lnL w="0" cap="flat" cmpd="sng" algn="ctr">
                      <a:solidFill>
                        <a:srgbClr val="A08C03"/>
                      </a:solidFill>
                      <a:prstDash val="solid"/>
                      <a:round/>
                      <a:headEnd type="none" w="med" len="med"/>
                      <a:tailEnd type="none" w="med" len="med"/>
                    </a:lnL>
                    <a:lnR>
                      <a:noFill/>
                    </a:lnR>
                    <a:lnT>
                      <a:noFill/>
                    </a:lnT>
                    <a:lnB>
                      <a:noFill/>
                    </a:lnB>
                  </a:tcPr>
                </a:tc>
                <a:tc>
                  <a:txBody>
                    <a:bodyPr/>
                    <a:lstStyle/>
                    <a:p>
                      <a:pPr algn="ctr"/>
                      <a:r>
                        <a:rPr lang="en-US" dirty="0">
                          <a:effectLst/>
                          <a:latin typeface="Palatino"/>
                        </a:rPr>
                        <a:t> </a:t>
                      </a:r>
                      <a:r>
                        <a:rPr lang="en-US" i="1" dirty="0">
                          <a:effectLst/>
                          <a:latin typeface="Palatino"/>
                        </a:rPr>
                        <a:t>B</a:t>
                      </a:r>
                      <a:r>
                        <a:rPr lang="en-US" b="1" i="1" baseline="-25000" dirty="0">
                          <a:effectLst/>
                          <a:latin typeface="Palatino"/>
                        </a:rPr>
                        <a:t>y</a:t>
                      </a:r>
                      <a:r>
                        <a:rPr lang="en-US" dirty="0">
                          <a:effectLst/>
                          <a:latin typeface="Palatino"/>
                        </a:rPr>
                        <a:t> </a:t>
                      </a:r>
                    </a:p>
                  </a:txBody>
                  <a:tcPr anchor="ctr">
                    <a:lnL>
                      <a:noFill/>
                    </a:lnL>
                    <a:lnR w="9525" cap="flat" cmpd="sng" algn="ctr">
                      <a:solidFill>
                        <a:srgbClr val="708E03"/>
                      </a:solidFill>
                      <a:prstDash val="solid"/>
                      <a:round/>
                      <a:headEnd type="none" w="med" len="med"/>
                      <a:tailEnd type="none" w="med" len="med"/>
                    </a:lnR>
                    <a:lnT>
                      <a:noFill/>
                    </a:lnT>
                    <a:lnB>
                      <a:noFill/>
                    </a:lnB>
                  </a:tcPr>
                </a:tc>
                <a:tc vMerge="1">
                  <a:txBody>
                    <a:bodyPr/>
                    <a:lstStyle/>
                    <a:p>
                      <a:endParaRPr lang="en-US"/>
                    </a:p>
                  </a:txBody>
                  <a:tcPr/>
                </a:tc>
              </a:tr>
            </a:tbl>
          </a:graphicData>
        </a:graphic>
      </p:graphicFrame>
      <p:sp>
        <p:nvSpPr>
          <p:cNvPr id="7" name="Rectangle 1"/>
          <p:cNvSpPr>
            <a:spLocks noChangeArrowheads="1"/>
          </p:cNvSpPr>
          <p:nvPr/>
        </p:nvSpPr>
        <p:spPr bwMode="auto">
          <a:xfrm>
            <a:off x="1878980" y="5100935"/>
            <a:ext cx="6154249"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000000"/>
                </a:solidFill>
                <a:effectLst/>
                <a:latin typeface="Arial" pitchFamily="34" charset="0"/>
                <a:ea typeface="Palatino"/>
                <a:cs typeface="Arial" pitchFamily="34" charset="0"/>
              </a:rPr>
              <a:t>A</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1" i="0" u="none" strike="noStrike" cap="none" normalizeH="0" baseline="0" dirty="0" smtClean="0">
                <a:ln>
                  <a:noFill/>
                </a:ln>
                <a:solidFill>
                  <a:srgbClr val="000000"/>
                </a:solidFill>
                <a:effectLst/>
                <a:latin typeface="Arial" pitchFamily="34" charset="0"/>
                <a:ea typeface="Palatino"/>
                <a:cs typeface="Arial" pitchFamily="34" charset="0"/>
              </a:rPr>
              <a:t>B</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A</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y</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B</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z</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A</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z</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B</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y</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a:t>
            </a:r>
            <a:r>
              <a:rPr kumimoji="0" lang="en-US" b="1" i="0" u="none" strike="noStrike" cap="none" normalizeH="0" baseline="0" dirty="0" smtClean="0">
                <a:ln>
                  <a:noFill/>
                </a:ln>
                <a:solidFill>
                  <a:srgbClr val="000000"/>
                </a:solidFill>
                <a:effectLst/>
                <a:latin typeface="Arial" pitchFamily="34" charset="0"/>
                <a:ea typeface="Palatino"/>
                <a:cs typeface="Arial" pitchFamily="34" charset="0"/>
              </a:rPr>
              <a:t>î</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A</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z</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B</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x</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A</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x</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B</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z</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a:t>
            </a:r>
            <a:r>
              <a:rPr kumimoji="0" lang="en-US" b="1" i="0" u="none" strike="noStrike" cap="none" normalizeH="0" baseline="0" dirty="0" smtClean="0">
                <a:ln>
                  <a:noFill/>
                </a:ln>
                <a:solidFill>
                  <a:srgbClr val="000000"/>
                </a:solidFill>
                <a:effectLst/>
                <a:latin typeface="Arial" pitchFamily="34" charset="0"/>
                <a:ea typeface="Palatino"/>
                <a:cs typeface="Arial" pitchFamily="34" charset="0"/>
              </a:rPr>
              <a:t>ĵ</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A</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x</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B</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y</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 </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A</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y</a:t>
            </a:r>
            <a:r>
              <a:rPr kumimoji="0" lang="en-US" b="0" i="1" u="none" strike="noStrike" cap="none" normalizeH="0" baseline="0" dirty="0" err="1" smtClean="0">
                <a:ln>
                  <a:noFill/>
                </a:ln>
                <a:solidFill>
                  <a:srgbClr val="000000"/>
                </a:solidFill>
                <a:effectLst/>
                <a:latin typeface="Arial" pitchFamily="34" charset="0"/>
                <a:ea typeface="Palatino"/>
                <a:cs typeface="Arial" pitchFamily="34" charset="0"/>
              </a:rPr>
              <a:t>B</a:t>
            </a:r>
            <a:r>
              <a:rPr kumimoji="0" lang="en-US" b="1" i="1" u="none" strike="noStrike" cap="none" normalizeH="0" baseline="-30000" dirty="0" err="1" smtClean="0">
                <a:ln>
                  <a:noFill/>
                </a:ln>
                <a:solidFill>
                  <a:srgbClr val="000000"/>
                </a:solidFill>
                <a:effectLst/>
                <a:latin typeface="Arial" pitchFamily="34" charset="0"/>
                <a:ea typeface="Palatino"/>
                <a:cs typeface="Arial" pitchFamily="34" charset="0"/>
              </a:rPr>
              <a:t>x</a:t>
            </a:r>
            <a:r>
              <a:rPr kumimoji="0" lang="en-US" b="0" i="0" u="none" strike="noStrike" cap="none" normalizeH="0" baseline="0" dirty="0" smtClean="0">
                <a:ln>
                  <a:noFill/>
                </a:ln>
                <a:solidFill>
                  <a:srgbClr val="000000"/>
                </a:solidFill>
                <a:effectLst/>
                <a:latin typeface="Arial" pitchFamily="34" charset="0"/>
                <a:ea typeface="Palatino"/>
                <a:cs typeface="Arial" pitchFamily="34" charset="0"/>
              </a:rPr>
              <a:t>) </a:t>
            </a:r>
            <a:r>
              <a:rPr kumimoji="0" lang="en-US" b="1" i="0" u="none" strike="noStrike" cap="none" normalizeH="0" baseline="0" dirty="0" smtClean="0">
                <a:ln>
                  <a:noFill/>
                </a:ln>
                <a:solidFill>
                  <a:srgbClr val="000000"/>
                </a:solidFill>
                <a:effectLst/>
                <a:latin typeface="Arial" pitchFamily="34" charset="0"/>
                <a:ea typeface="Palatino"/>
                <a:cs typeface="Arial" pitchFamily="34" charset="0"/>
              </a:rPr>
              <a:t>k̂</a:t>
            </a:r>
            <a:endParaRPr kumimoji="0" lang="en-US" b="0" i="0" u="none" strike="noStrike" cap="none" normalizeH="0" baseline="0" dirty="0" smtClean="0">
              <a:ln>
                <a:noFill/>
              </a:ln>
              <a:solidFill>
                <a:srgbClr val="000000"/>
              </a:solidFill>
              <a:effectLst/>
              <a:latin typeface="Arial" pitchFamily="34" charset="0"/>
              <a:ea typeface="helvetica"/>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Arial" pitchFamily="34" charset="0"/>
                <a:ea typeface="helvetica"/>
                <a:cs typeface="Arial" pitchFamily="34" charset="0"/>
              </a:rPr>
              <a:t/>
            </a:r>
            <a:br>
              <a:rPr kumimoji="0" lang="en-US" b="0" i="0" u="none" strike="noStrike" cap="none" normalizeH="0" baseline="0" dirty="0" smtClean="0">
                <a:ln>
                  <a:noFill/>
                </a:ln>
                <a:solidFill>
                  <a:srgbClr val="000000"/>
                </a:solidFill>
                <a:effectLst/>
                <a:latin typeface="Arial" pitchFamily="34" charset="0"/>
                <a:ea typeface="helvetica"/>
                <a:cs typeface="Arial" pitchFamily="34" charset="0"/>
              </a:rPr>
            </a:b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668022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a:t>A student drives his car 6.0 km, North before making a right hand turn and driving 6.0 km to the East. Finally, the student makes a left hand turn and travels another 2.0 km to the north. What is the magnitude of the overall displacement of the student?</a:t>
            </a:r>
            <a:r>
              <a:rPr lang="en-US" sz="2000" dirty="0" smtClean="0"/>
              <a:t/>
            </a:r>
            <a:br>
              <a:rPr lang="en-US" sz="2000" dirty="0" smtClean="0"/>
            </a:br>
            <a:endParaRPr lang="en-US" sz="2000" dirty="0"/>
          </a:p>
        </p:txBody>
      </p:sp>
    </p:spTree>
    <p:extLst>
      <p:ext uri="{BB962C8B-B14F-4D97-AF65-F5344CB8AC3E}">
        <p14:creationId xmlns:p14="http://schemas.microsoft.com/office/powerpoint/2010/main" val="11225801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Max plays middle linebacker for South's football team. During one play in last Friday night's game against New Greer Academy, he made the following movements after the ball was snapped on third down. First, he back-pedaled in the southern direction for 2.6 meters. He then shuffled to his left (west) for a distance of 2.2 meters. Finally, he made a half-turn and ran downfield a distance of 4.8 meters in a direction of 240° counter-clockwise from east (30° W of S) before finally knocking the wind out of New Greer's wide receiver. Determine the magnitude and direction of Max's overall displacement.</a:t>
            </a:r>
            <a:r>
              <a:rPr lang="en-US" dirty="0" smtClean="0"/>
              <a:t/>
            </a:r>
            <a:br>
              <a:rPr lang="en-US" dirty="0" smtClean="0"/>
            </a:br>
            <a:endParaRPr lang="en-US" dirty="0"/>
          </a:p>
        </p:txBody>
      </p:sp>
    </p:spTree>
    <p:extLst>
      <p:ext uri="{BB962C8B-B14F-4D97-AF65-F5344CB8AC3E}">
        <p14:creationId xmlns:p14="http://schemas.microsoft.com/office/powerpoint/2010/main" val="29583786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Vector?</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Vector is a quantity that is fully described by its magnitude and direction</a:t>
            </a:r>
            <a:endParaRPr lang="en-US" dirty="0"/>
          </a:p>
        </p:txBody>
      </p:sp>
    </p:spTree>
    <p:extLst>
      <p:ext uri="{BB962C8B-B14F-4D97-AF65-F5344CB8AC3E}">
        <p14:creationId xmlns:p14="http://schemas.microsoft.com/office/powerpoint/2010/main" val="1932521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3" name="Content Placeholder 2"/>
          <p:cNvSpPr>
            <a:spLocks noGrp="1"/>
          </p:cNvSpPr>
          <p:nvPr>
            <p:ph idx="1"/>
          </p:nvPr>
        </p:nvSpPr>
        <p:spPr/>
        <p:txBody>
          <a:bodyPr>
            <a:normAutofit/>
          </a:bodyPr>
          <a:lstStyle/>
          <a:p>
            <a:pPr marL="0" indent="0">
              <a:buNone/>
            </a:pPr>
            <a:r>
              <a:rPr lang="en-US" sz="2000" dirty="0"/>
              <a:t>A motorboat traveling 4 m/s, East encounters a current traveling 3.0 m/s, North.</a:t>
            </a:r>
          </a:p>
          <a:p>
            <a:pPr marL="514350" indent="-514350">
              <a:buFont typeface="+mj-lt"/>
              <a:buAutoNum type="alphaLcPeriod"/>
            </a:pPr>
            <a:r>
              <a:rPr lang="en-US" sz="2000" dirty="0"/>
              <a:t>What is the resultant velocity of the motorboat?</a:t>
            </a:r>
          </a:p>
          <a:p>
            <a:pPr marL="514350" indent="-514350">
              <a:buFont typeface="+mj-lt"/>
              <a:buAutoNum type="alphaLcPeriod"/>
            </a:pPr>
            <a:r>
              <a:rPr lang="en-US" sz="2000" dirty="0"/>
              <a:t>If the width of the river is 80 meters wide, then how much time does it take the boat to travel shore to shore?</a:t>
            </a:r>
          </a:p>
          <a:p>
            <a:pPr marL="514350" indent="-514350">
              <a:buFont typeface="+mj-lt"/>
              <a:buAutoNum type="alphaLcPeriod"/>
            </a:pPr>
            <a:r>
              <a:rPr lang="en-US" sz="2000" dirty="0"/>
              <a:t>What distance downstream does the boat reach the opposite shore?</a:t>
            </a:r>
          </a:p>
          <a:p>
            <a:endParaRPr lang="en-US" dirty="0"/>
          </a:p>
        </p:txBody>
      </p:sp>
    </p:spTree>
    <p:extLst>
      <p:ext uri="{BB962C8B-B14F-4D97-AF65-F5344CB8AC3E}">
        <p14:creationId xmlns:p14="http://schemas.microsoft.com/office/powerpoint/2010/main" val="1469289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 of Vector </a:t>
            </a:r>
            <a:r>
              <a:rPr lang="en-US" dirty="0" smtClean="0"/>
              <a:t>Quantities</a:t>
            </a:r>
            <a:endParaRPr lang="en-US" dirty="0"/>
          </a:p>
        </p:txBody>
      </p:sp>
      <p:sp>
        <p:nvSpPr>
          <p:cNvPr id="3" name="Content Placeholder 2"/>
          <p:cNvSpPr>
            <a:spLocks noGrp="1"/>
          </p:cNvSpPr>
          <p:nvPr>
            <p:ph idx="1"/>
          </p:nvPr>
        </p:nvSpPr>
        <p:spPr/>
        <p:txBody>
          <a:bodyPr/>
          <a:lstStyle/>
          <a:p>
            <a:endParaRPr lang="en-US" dirty="0" smtClean="0"/>
          </a:p>
          <a:p>
            <a:r>
              <a:rPr lang="en-US" dirty="0" smtClean="0"/>
              <a:t>Displacement</a:t>
            </a:r>
          </a:p>
          <a:p>
            <a:r>
              <a:rPr lang="en-US" dirty="0" smtClean="0"/>
              <a:t>Velocity</a:t>
            </a:r>
          </a:p>
          <a:p>
            <a:r>
              <a:rPr lang="en-US" dirty="0" smtClean="0"/>
              <a:t>Acceleration</a:t>
            </a:r>
          </a:p>
          <a:p>
            <a:r>
              <a:rPr lang="en-US" dirty="0" smtClean="0"/>
              <a:t>Force</a:t>
            </a:r>
            <a:endParaRPr lang="en-US" dirty="0"/>
          </a:p>
        </p:txBody>
      </p:sp>
    </p:spTree>
    <p:extLst>
      <p:ext uri="{BB962C8B-B14F-4D97-AF65-F5344CB8AC3E}">
        <p14:creationId xmlns:p14="http://schemas.microsoft.com/office/powerpoint/2010/main" val="1417172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Diagram</a:t>
            </a:r>
            <a:endParaRPr lang="en-US" dirty="0"/>
          </a:p>
        </p:txBody>
      </p:sp>
      <p:sp>
        <p:nvSpPr>
          <p:cNvPr id="3" name="Content Placeholder 2"/>
          <p:cNvSpPr>
            <a:spLocks noGrp="1"/>
          </p:cNvSpPr>
          <p:nvPr>
            <p:ph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4200" y="2514600"/>
            <a:ext cx="2977336" cy="3124200"/>
          </a:xfrm>
          <a:prstGeom prst="rect">
            <a:avLst/>
          </a:prstGeom>
        </p:spPr>
      </p:pic>
    </p:spTree>
    <p:extLst>
      <p:ext uri="{BB962C8B-B14F-4D97-AF65-F5344CB8AC3E}">
        <p14:creationId xmlns:p14="http://schemas.microsoft.com/office/powerpoint/2010/main" val="1032839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Addition (1)</a:t>
            </a:r>
            <a:endParaRPr lang="en-US" dirty="0"/>
          </a:p>
        </p:txBody>
      </p:sp>
      <p:sp>
        <p:nvSpPr>
          <p:cNvPr id="3" name="Content Placeholder 2"/>
          <p:cNvSpPr>
            <a:spLocks noGrp="1"/>
          </p:cNvSpPr>
          <p:nvPr>
            <p:ph idx="1"/>
          </p:nvPr>
        </p:nvSpPr>
        <p:spPr/>
        <p:txBody>
          <a:bodyPr/>
          <a:lstStyle/>
          <a:p>
            <a:pPr marL="0" indent="0">
              <a:buNone/>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8473" y="2362200"/>
            <a:ext cx="3089262" cy="2971800"/>
          </a:xfrm>
          <a:prstGeom prst="rect">
            <a:avLst/>
          </a:prstGeom>
        </p:spPr>
      </p:pic>
    </p:spTree>
    <p:extLst>
      <p:ext uri="{BB962C8B-B14F-4D97-AF65-F5344CB8AC3E}">
        <p14:creationId xmlns:p14="http://schemas.microsoft.com/office/powerpoint/2010/main" val="30381876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Addition (2)</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59806" y="3335337"/>
            <a:ext cx="4343400" cy="1485900"/>
          </a:xfrm>
        </p:spPr>
      </p:pic>
    </p:spTree>
    <p:extLst>
      <p:ext uri="{BB962C8B-B14F-4D97-AF65-F5344CB8AC3E}">
        <p14:creationId xmlns:p14="http://schemas.microsoft.com/office/powerpoint/2010/main" val="4082264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Resultant Vector (1)</a:t>
            </a:r>
            <a:endParaRPr lang="en-US" dirty="0"/>
          </a:p>
        </p:txBody>
      </p:sp>
      <p:sp>
        <p:nvSpPr>
          <p:cNvPr id="3" name="Content Placeholder 2"/>
          <p:cNvSpPr>
            <a:spLocks noGrp="1"/>
          </p:cNvSpPr>
          <p:nvPr>
            <p:ph idx="1"/>
          </p:nvPr>
        </p:nvSpPr>
        <p:spPr/>
        <p:txBody>
          <a:bodyPr/>
          <a:lstStyle/>
          <a:p>
            <a:pPr marL="0" indent="0">
              <a:buNone/>
            </a:pPr>
            <a:r>
              <a:rPr lang="en-US" dirty="0" err="1" smtClean="0"/>
              <a:t>Phytagorean</a:t>
            </a:r>
            <a:r>
              <a:rPr lang="en-US" dirty="0" smtClean="0"/>
              <a:t> Theorem</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3511" y="2971800"/>
            <a:ext cx="4305300" cy="2266950"/>
          </a:xfrm>
          <a:prstGeom prst="rect">
            <a:avLst/>
          </a:prstGeom>
        </p:spPr>
      </p:pic>
    </p:spTree>
    <p:extLst>
      <p:ext uri="{BB962C8B-B14F-4D97-AF65-F5344CB8AC3E}">
        <p14:creationId xmlns:p14="http://schemas.microsoft.com/office/powerpoint/2010/main" val="31656905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Resultant Vector (2)</a:t>
            </a:r>
            <a:endParaRPr lang="en-US" dirty="0"/>
          </a:p>
        </p:txBody>
      </p:sp>
      <p:sp>
        <p:nvSpPr>
          <p:cNvPr id="3" name="Content Placeholder 2"/>
          <p:cNvSpPr>
            <a:spLocks noGrp="1"/>
          </p:cNvSpPr>
          <p:nvPr>
            <p:ph idx="1"/>
          </p:nvPr>
        </p:nvSpPr>
        <p:spPr/>
        <p:txBody>
          <a:bodyPr/>
          <a:lstStyle/>
          <a:p>
            <a:pPr marL="0" indent="0">
              <a:buNone/>
            </a:pPr>
            <a:r>
              <a:rPr lang="en-US" dirty="0" smtClean="0"/>
              <a:t>Trigonometry</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19800" y="2895600"/>
            <a:ext cx="4772025" cy="2038350"/>
          </a:xfrm>
          <a:prstGeom prst="rect">
            <a:avLst/>
          </a:prstGeom>
        </p:spPr>
      </p:pic>
    </p:spTree>
    <p:extLst>
      <p:ext uri="{BB962C8B-B14F-4D97-AF65-F5344CB8AC3E}">
        <p14:creationId xmlns:p14="http://schemas.microsoft.com/office/powerpoint/2010/main" val="168026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Relative Velocity (1)</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21794" y="2940050"/>
            <a:ext cx="3019425" cy="2276475"/>
          </a:xfrm>
        </p:spPr>
      </p:pic>
    </p:spTree>
    <p:extLst>
      <p:ext uri="{BB962C8B-B14F-4D97-AF65-F5344CB8AC3E}">
        <p14:creationId xmlns:p14="http://schemas.microsoft.com/office/powerpoint/2010/main" val="24278292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128</TotalTime>
  <Words>433</Words>
  <Application>Microsoft Office PowerPoint</Application>
  <PresentationFormat>On-screen Show (4:3)</PresentationFormat>
  <Paragraphs>161</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Century Gothic</vt:lpstr>
      <vt:lpstr>helvetica</vt:lpstr>
      <vt:lpstr>Palatino</vt:lpstr>
      <vt:lpstr>Wingdings 2</vt:lpstr>
      <vt:lpstr>Austin</vt:lpstr>
      <vt:lpstr>Vector</vt:lpstr>
      <vt:lpstr>What is Vector?</vt:lpstr>
      <vt:lpstr>Examples of Vector Quantities</vt:lpstr>
      <vt:lpstr>Vector Diagram</vt:lpstr>
      <vt:lpstr>Vector Addition (1)</vt:lpstr>
      <vt:lpstr>Vector Addition (2)</vt:lpstr>
      <vt:lpstr>Resultant Vector (1)</vt:lpstr>
      <vt:lpstr>Resultant Vector (2)</vt:lpstr>
      <vt:lpstr>Relative Velocity (1)</vt:lpstr>
      <vt:lpstr>Relative Velocity (2)</vt:lpstr>
      <vt:lpstr>Relative Velocity (3)</vt:lpstr>
      <vt:lpstr>Vector Multiplication (1)</vt:lpstr>
      <vt:lpstr>Vector Multiplication (2)</vt:lpstr>
      <vt:lpstr>Vector Multiplication (3)</vt:lpstr>
      <vt:lpstr>Vector Multiplication (4)</vt:lpstr>
      <vt:lpstr>Vector Multiplication (5)</vt:lpstr>
      <vt:lpstr>Vector Multiplication (6)</vt:lpstr>
      <vt:lpstr>Exercise</vt:lpstr>
      <vt:lpstr>Exercise</vt:lpstr>
      <vt:lpstr>Exercise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Vektor</dc:title>
  <dc:creator>Sakaraka00</dc:creator>
  <cp:lastModifiedBy>Supriyanto</cp:lastModifiedBy>
  <cp:revision>11</cp:revision>
  <dcterms:created xsi:type="dcterms:W3CDTF">2011-09-29T15:15:45Z</dcterms:created>
  <dcterms:modified xsi:type="dcterms:W3CDTF">2018-08-01T04:17:38Z</dcterms:modified>
</cp:coreProperties>
</file>