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83" r:id="rId2"/>
    <p:sldId id="48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8" autoAdjust="0"/>
    <p:restoredTop sz="94949" autoAdjust="0"/>
  </p:normalViewPr>
  <p:slideViewPr>
    <p:cSldViewPr>
      <p:cViewPr varScale="1">
        <p:scale>
          <a:sx n="70" d="100"/>
          <a:sy n="70" d="100"/>
        </p:scale>
        <p:origin x="16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3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C9492-BC57-410A-A38C-A72FD1B2CFF4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5C986-9623-47C2-BE0C-B81834BB3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8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47853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6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1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896"/>
            <a:ext cx="8229600" cy="36332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96752"/>
            <a:ext cx="2057400" cy="492941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6752"/>
            <a:ext cx="6019800" cy="49294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9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26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0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6951"/>
            <a:ext cx="4040188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234888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6951"/>
            <a:ext cx="4041775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8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22"/>
          <p:cNvGrpSpPr>
            <a:grpSpLocks/>
          </p:cNvGrpSpPr>
          <p:nvPr userDrawn="1"/>
        </p:nvGrpSpPr>
        <p:grpSpPr bwMode="auto">
          <a:xfrm>
            <a:off x="120" y="0"/>
            <a:ext cx="9143880" cy="1142270"/>
            <a:chOff x="13107" y="-15666"/>
            <a:chExt cx="9143591" cy="943497"/>
          </a:xfrm>
        </p:grpSpPr>
        <p:grpSp>
          <p:nvGrpSpPr>
            <p:cNvPr id="7" name="Group 6"/>
            <p:cNvGrpSpPr/>
            <p:nvPr/>
          </p:nvGrpSpPr>
          <p:grpSpPr>
            <a:xfrm>
              <a:off x="1915098" y="25583"/>
              <a:ext cx="5225366" cy="638702"/>
              <a:chOff x="2031244" y="128452"/>
              <a:chExt cx="5205052" cy="837857"/>
            </a:xfrm>
            <a:solidFill>
              <a:srgbClr val="D1282E">
                <a:lumMod val="60000"/>
                <a:lumOff val="40000"/>
              </a:srgbClr>
            </a:solidFill>
          </p:grpSpPr>
          <p:sp>
            <p:nvSpPr>
              <p:cNvPr id="12" name="Snip and Round Single Corner Rectangle 11"/>
              <p:cNvSpPr/>
              <p:nvPr/>
            </p:nvSpPr>
            <p:spPr>
              <a:xfrm>
                <a:off x="2031244" y="128452"/>
                <a:ext cx="5205052" cy="837857"/>
              </a:xfrm>
              <a:prstGeom prst="snipRoundRect">
                <a:avLst/>
              </a:prstGeom>
              <a:grpFill/>
              <a:ln w="25400" cap="flat" cmpd="sng" algn="ctr">
                <a:solidFill>
                  <a:srgbClr val="7A7A7A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164470" y="200460"/>
                <a:ext cx="4907334" cy="646331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600" kern="0" dirty="0" err="1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Dimanakah</a:t>
                </a:r>
                <a:r>
                  <a:rPr lang="en-US" sz="3600" kern="0" dirty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UPJ? </a:t>
                </a:r>
              </a:p>
            </p:txBody>
          </p:sp>
        </p:grpSp>
        <p:pic>
          <p:nvPicPr>
            <p:cNvPr id="8" name="Picture 2" descr="http://www.functionx.com/powerpoint/windows/design6.gif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rgbClr val="D1282E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" t="7679" r="2431" b="77512"/>
            <a:stretch/>
          </p:blipFill>
          <p:spPr bwMode="auto">
            <a:xfrm>
              <a:off x="1658346" y="-15666"/>
              <a:ext cx="7498352" cy="9434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620"/>
            <a:stretch>
              <a:fillRect/>
            </a:stretch>
          </p:blipFill>
          <p:spPr bwMode="auto">
            <a:xfrm>
              <a:off x="156131" y="25583"/>
              <a:ext cx="1105363" cy="8259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13107" y="-8196"/>
              <a:ext cx="1645239" cy="928556"/>
            </a:xfrm>
            <a:prstGeom prst="rect">
              <a:avLst/>
            </a:prstGeom>
            <a:noFill/>
            <a:ln w="25400" cap="flat" cmpd="sng" algn="ctr">
              <a:solidFill>
                <a:srgbClr val="D1282E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  <p:sp>
          <p:nvSpPr>
            <p:cNvPr id="11" name="TextBox 35"/>
            <p:cNvSpPr txBox="1">
              <a:spLocks noChangeArrowheads="1"/>
            </p:cNvSpPr>
            <p:nvPr/>
          </p:nvSpPr>
          <p:spPr bwMode="auto">
            <a:xfrm>
              <a:off x="1634901" y="138926"/>
              <a:ext cx="7363212" cy="661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UNIVERSITAS PEMBANGUNAN JAYA</a:t>
              </a:r>
            </a:p>
            <a:p>
              <a:pPr eaLnBrk="1" hangingPunct="1"/>
              <a:r>
                <a:rPr lang="id-ID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Integrity</a:t>
              </a:r>
              <a:r>
                <a:rPr lang="en-US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, Professionalism and Entrepreneurship</a:t>
              </a: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42875" y="1268413"/>
            <a:ext cx="8842375" cy="4968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234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7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9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5">
                <a:lumMod val="20000"/>
                <a:lumOff val="80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20" y="-7818"/>
            <a:ext cx="9155625" cy="1157813"/>
            <a:chOff x="120" y="-7818"/>
            <a:chExt cx="9155625" cy="1157813"/>
          </a:xfrm>
        </p:grpSpPr>
        <p:grpSp>
          <p:nvGrpSpPr>
            <p:cNvPr id="17" name="Group 16"/>
            <p:cNvGrpSpPr/>
            <p:nvPr userDrawn="1"/>
          </p:nvGrpSpPr>
          <p:grpSpPr>
            <a:xfrm>
              <a:off x="120" y="-7818"/>
              <a:ext cx="9155625" cy="1157813"/>
              <a:chOff x="120" y="-7818"/>
              <a:chExt cx="9155625" cy="1157813"/>
            </a:xfrm>
          </p:grpSpPr>
          <p:sp>
            <p:nvSpPr>
              <p:cNvPr id="16" name="Rectangle 15"/>
              <p:cNvSpPr/>
              <p:nvPr userDrawn="1"/>
            </p:nvSpPr>
            <p:spPr>
              <a:xfrm>
                <a:off x="120" y="0"/>
                <a:ext cx="9155625" cy="1149995"/>
              </a:xfrm>
              <a:prstGeom prst="rect">
                <a:avLst/>
              </a:prstGeom>
              <a:gradFill flip="none" rotWithShape="1">
                <a:gsLst>
                  <a:gs pos="0">
                    <a:srgbClr val="0070C0">
                      <a:lumMod val="69000"/>
                      <a:lumOff val="31000"/>
                    </a:srgbClr>
                  </a:gs>
                  <a:gs pos="35000">
                    <a:schemeClr val="accent1">
                      <a:lumMod val="45000"/>
                      <a:lumOff val="55000"/>
                    </a:schemeClr>
                  </a:gs>
                  <a:gs pos="67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20" y="9044"/>
                <a:ext cx="1645291" cy="1124181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2" name="TextBox 35"/>
              <p:cNvSpPr txBox="1">
                <a:spLocks noChangeArrowheads="1"/>
              </p:cNvSpPr>
              <p:nvPr/>
            </p:nvSpPr>
            <p:spPr bwMode="auto">
              <a:xfrm>
                <a:off x="1791413" y="160087"/>
                <a:ext cx="5902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2400" b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UNIVERSITAS PEMBANGUNAN JAYA</a:t>
                </a:r>
              </a:p>
              <a:p>
                <a:pPr eaLnBrk="1" hangingPunct="1"/>
                <a:r>
                  <a:rPr lang="id-ID" sz="1600" b="1" i="1" dirty="0">
                    <a:solidFill>
                      <a:srgbClr val="0070C0"/>
                    </a:solidFill>
                    <a:ea typeface="MS PGothic" pitchFamily="34" charset="-128"/>
                    <a:sym typeface="Arial" pitchFamily="34" charset="0"/>
                  </a:rPr>
                  <a:t>Integrity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, </a:t>
                </a:r>
                <a:r>
                  <a:rPr lang="en-US" sz="1600" b="1" i="1" dirty="0">
                    <a:solidFill>
                      <a:srgbClr val="00B050"/>
                    </a:solidFill>
                    <a:ea typeface="MS PGothic" pitchFamily="34" charset="-128"/>
                    <a:sym typeface="Arial" pitchFamily="34" charset="0"/>
                  </a:rPr>
                  <a:t>Professionalism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 and </a:t>
                </a:r>
                <a:r>
                  <a:rPr lang="en-US" sz="1600" b="1" i="1" dirty="0">
                    <a:solidFill>
                      <a:srgbClr val="FF0000"/>
                    </a:solidFill>
                    <a:ea typeface="MS PGothic" pitchFamily="34" charset="-128"/>
                    <a:sym typeface="Arial" pitchFamily="34" charset="0"/>
                  </a:rPr>
                  <a:t>Entrepreneurship</a:t>
                </a:r>
              </a:p>
            </p:txBody>
          </p:sp>
          <p:pic>
            <p:nvPicPr>
              <p:cNvPr id="2" name="Picture 1"/>
              <p:cNvPicPr>
                <a:picLocks noChangeAspect="1"/>
              </p:cNvPicPr>
              <p:nvPr userDrawn="1"/>
            </p:nvPicPr>
            <p:blipFill>
              <a:blip r:embed="rId17"/>
              <a:stretch>
                <a:fillRect/>
              </a:stretch>
            </p:blipFill>
            <p:spPr>
              <a:xfrm>
                <a:off x="7524566" y="-7818"/>
                <a:ext cx="1618836" cy="1141044"/>
              </a:xfrm>
              <a:prstGeom prst="rect">
                <a:avLst/>
              </a:prstGeom>
            </p:spPr>
          </p:pic>
        </p:grpSp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122" y="91002"/>
              <a:ext cx="1650955" cy="7769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8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0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  <p:sldLayoutId id="2147483664" r:id="rId15"/>
  </p:sldLayoutIdLst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306896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id-ID" sz="4000" noProof="1" smtClean="0">
                <a:solidFill>
                  <a:schemeClr val="tx1"/>
                </a:solidFill>
              </a:rPr>
              <a:t>Anti Turunan/Integral</a:t>
            </a:r>
            <a:endParaRPr lang="id-ID" sz="4000" noProof="1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</a:t>
            </a:r>
            <a:r>
              <a:rPr lang="id-ID" sz="2800" noProof="1" smtClean="0"/>
              <a:t>13</a:t>
            </a:r>
            <a:endParaRPr lang="id-ID" sz="2800" noProof="1"/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 smtClean="0">
                <a:latin typeface="Trebuchet MS" pitchFamily="34" charset="0"/>
              </a:rPr>
              <a:t>Kalkulus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CV</a:t>
            </a:r>
            <a:r>
              <a:rPr lang="id-ID" noProof="1" smtClean="0">
                <a:latin typeface="Trebuchet MS" pitchFamily="34" charset="0"/>
              </a:rPr>
              <a:t>L</a:t>
            </a:r>
            <a:r>
              <a:rPr lang="en-US" noProof="1" smtClean="0">
                <a:latin typeface="Trebuchet MS" pitchFamily="34" charset="0"/>
              </a:rPr>
              <a:t>-101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4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 smtClean="0"/>
              <a:t>Kemampuan </a:t>
            </a:r>
            <a:r>
              <a:rPr lang="id-ID" dirty="0"/>
              <a:t>Akhir yang Diharapkan</a:t>
            </a:r>
            <a:endParaRPr lang="id-ID" noProof="1"/>
          </a:p>
          <a:p>
            <a:pPr marL="706438">
              <a:buFont typeface="Wingdings" pitchFamily="2" charset="2"/>
              <a:buChar char="Ø"/>
            </a:pPr>
            <a:r>
              <a:rPr lang="id-ID" sz="2000" dirty="0"/>
              <a:t>Mahasiswa dapat mengaplikasikan penggunaan integral</a:t>
            </a:r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17714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6726</TotalTime>
  <Words>16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MS PGothic</vt:lpstr>
      <vt:lpstr>Arial</vt:lpstr>
      <vt:lpstr>Calibri</vt:lpstr>
      <vt:lpstr>Trebuchet MS</vt:lpstr>
      <vt:lpstr>Wingdings</vt:lpstr>
      <vt:lpstr>Office Theme</vt:lpstr>
      <vt:lpstr>Anti Turunan/Integral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KUNJUNGAN PIHAK INTERNASIONAL</dc:title>
  <dc:creator>Monika Nur Utami</dc:creator>
  <cp:lastModifiedBy>Agustinus</cp:lastModifiedBy>
  <cp:revision>630</cp:revision>
  <dcterms:created xsi:type="dcterms:W3CDTF">2013-07-15T09:26:10Z</dcterms:created>
  <dcterms:modified xsi:type="dcterms:W3CDTF">2019-08-09T01:13:05Z</dcterms:modified>
</cp:coreProperties>
</file>