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3" r:id="rId2"/>
    <p:sldId id="484" r:id="rId3"/>
    <p:sldId id="494" r:id="rId4"/>
    <p:sldId id="495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94949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18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8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87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10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35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63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7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908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9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Pengantar Kalkulus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2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Grafik Persamaan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8064698" cy="42908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2400" noProof="1" smtClean="0"/>
              <a:t>Titik di mana grafik persamaan memotong kedua sumbu koordinat, memiliki beberapa peranan penting</a:t>
            </a:r>
          </a:p>
          <a:p>
            <a:pPr marL="285750" indent="-285750"/>
            <a:r>
              <a:rPr lang="en-US" sz="2400" noProof="1" smtClean="0"/>
              <a:t>Sebagai contoh, persamaan </a:t>
            </a:r>
            <a:r>
              <a:rPr lang="en-US" sz="2400" i="1" noProof="1" smtClean="0"/>
              <a:t>y</a:t>
            </a:r>
            <a:r>
              <a:rPr lang="en-US" sz="2400" noProof="1" smtClean="0"/>
              <a:t> = </a:t>
            </a:r>
            <a:r>
              <a:rPr lang="en-US" sz="2400" i="1" noProof="1" smtClean="0"/>
              <a:t>x</a:t>
            </a:r>
            <a:r>
              <a:rPr lang="en-US" sz="2400" baseline="30000" noProof="1" smtClean="0"/>
              <a:t>3</a:t>
            </a:r>
            <a:r>
              <a:rPr lang="en-US" sz="2400" noProof="1" smtClean="0"/>
              <a:t>-2</a:t>
            </a:r>
            <a:r>
              <a:rPr lang="en-US" sz="2400" i="1" noProof="1" smtClean="0"/>
              <a:t>x</a:t>
            </a:r>
            <a:r>
              <a:rPr lang="en-US" sz="2400" baseline="30000" noProof="1" smtClean="0"/>
              <a:t>2</a:t>
            </a:r>
            <a:r>
              <a:rPr lang="en-US" sz="2400" noProof="1" smtClean="0"/>
              <a:t>-5</a:t>
            </a:r>
            <a:r>
              <a:rPr lang="en-US" sz="2400" i="1" noProof="1" smtClean="0"/>
              <a:t>x</a:t>
            </a:r>
            <a:r>
              <a:rPr lang="en-US" sz="2400" noProof="1" smtClean="0"/>
              <a:t>+6 =(</a:t>
            </a:r>
            <a:r>
              <a:rPr lang="en-US" sz="2400" i="1" noProof="1" smtClean="0"/>
              <a:t>x</a:t>
            </a:r>
            <a:r>
              <a:rPr lang="en-US" sz="2400" noProof="1" smtClean="0"/>
              <a:t>+2)(</a:t>
            </a:r>
            <a:r>
              <a:rPr lang="en-US" sz="2400" i="1" noProof="1" smtClean="0"/>
              <a:t>x</a:t>
            </a:r>
            <a:r>
              <a:rPr lang="en-US" sz="2400" noProof="1" smtClean="0"/>
              <a:t>-1)(</a:t>
            </a:r>
            <a:r>
              <a:rPr lang="en-US" sz="2400" i="1" noProof="1" smtClean="0"/>
              <a:t>x</a:t>
            </a:r>
            <a:r>
              <a:rPr lang="en-US" sz="2400" noProof="1" smtClean="0"/>
              <a:t>-3)</a:t>
            </a:r>
          </a:p>
          <a:p>
            <a:pPr marL="285750" indent="-285750"/>
            <a:r>
              <a:rPr lang="en-US" sz="2400" noProof="1" smtClean="0"/>
              <a:t>Nilai </a:t>
            </a:r>
            <a:r>
              <a:rPr lang="en-US" sz="2400" i="1" noProof="1" smtClean="0"/>
              <a:t>y</a:t>
            </a:r>
            <a:r>
              <a:rPr lang="en-US" sz="2400" noProof="1" smtClean="0"/>
              <a:t> akan sama dengan nol pada saat </a:t>
            </a:r>
            <a:r>
              <a:rPr lang="en-US" sz="2400" i="1" noProof="1" smtClean="0"/>
              <a:t>x</a:t>
            </a:r>
            <a:r>
              <a:rPr lang="en-US" sz="2400" noProof="1" smtClean="0"/>
              <a:t> = -2,1,3.  Titik (-2,0), (1,0) dan (3,0) dikatakan sebagai titik potong grafik dengan sumbu x.</a:t>
            </a:r>
          </a:p>
          <a:p>
            <a:pPr marL="285750" indent="-285750"/>
            <a:r>
              <a:rPr lang="en-US" sz="2400" noProof="1" smtClean="0"/>
              <a:t>Dengan cara sama, </a:t>
            </a:r>
            <a:r>
              <a:rPr lang="en-US" sz="2400" i="1" noProof="1" smtClean="0"/>
              <a:t>y</a:t>
            </a:r>
            <a:r>
              <a:rPr lang="en-US" sz="2400" noProof="1" smtClean="0"/>
              <a:t> = 6 ketika </a:t>
            </a:r>
            <a:r>
              <a:rPr lang="en-US" sz="2400" i="1" noProof="1" smtClean="0"/>
              <a:t>x</a:t>
            </a:r>
            <a:r>
              <a:rPr lang="en-US" sz="2400" noProof="1" smtClean="0"/>
              <a:t> = 0, maka titik (0,6) merupakan titik potong grafik dengan sumbu </a:t>
            </a:r>
            <a:r>
              <a:rPr lang="en-US" sz="2400" i="1" noProof="1" smtClean="0"/>
              <a:t>y</a:t>
            </a:r>
            <a:r>
              <a:rPr lang="en-US" sz="2400" noProof="1" smtClean="0"/>
              <a:t>.</a:t>
            </a:r>
          </a:p>
          <a:p>
            <a:pPr marL="285750" indent="-285750"/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Tentukan semua titik potong grafik 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400" baseline="30000" noProof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 – 6 = 0 </a:t>
            </a:r>
          </a:p>
          <a:p>
            <a:pPr marL="285750" indent="-285750"/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Tentukan titik potong garis 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= -2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+2 dengan parabola </a:t>
            </a:r>
          </a:p>
          <a:p>
            <a:pPr marL="280988" indent="0">
              <a:buNone/>
            </a:pP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=2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baseline="30000" noProof="1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-4</a:t>
            </a:r>
            <a:r>
              <a:rPr lang="en-US" sz="2400" i="1" noProof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-2, gambarkan sketsa grafiknya.</a:t>
            </a:r>
          </a:p>
        </p:txBody>
      </p:sp>
    </p:spTree>
    <p:extLst>
      <p:ext uri="{BB962C8B-B14F-4D97-AF65-F5344CB8AC3E}">
        <p14:creationId xmlns:p14="http://schemas.microsoft.com/office/powerpoint/2010/main" val="26307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Grafik Persamaan</a:t>
            </a:r>
            <a:endParaRPr lang="en-US" sz="2400" noProof="1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88055"/>
            <a:ext cx="5688632" cy="376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9492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Problem Set 0.4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0170" y="2498398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baseline="30000" dirty="0" smtClean="0">
                <a:solidFill>
                  <a:srgbClr val="7030A0"/>
                </a:solidFill>
              </a:rPr>
              <a:t>2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844" y="2528826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−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baseline="30000" dirty="0" smtClean="0">
                <a:solidFill>
                  <a:srgbClr val="7030A0"/>
                </a:solidFill>
              </a:rPr>
              <a:t>2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0170" y="4293096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baseline="30000" dirty="0" smtClean="0">
                <a:solidFill>
                  <a:srgbClr val="7030A0"/>
                </a:solidFill>
              </a:rPr>
              <a:t>3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998" y="4293095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−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baseline="30000" dirty="0" smtClean="0">
                <a:solidFill>
                  <a:srgbClr val="7030A0"/>
                </a:solidFill>
              </a:rPr>
              <a:t>3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898" y="5301208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baseline="30000" dirty="0" smtClean="0">
                <a:solidFill>
                  <a:srgbClr val="7030A0"/>
                </a:solidFill>
              </a:rPr>
              <a:t>2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920" y="533006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√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3266" y="2960063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i="1" noProof="1" smtClean="0">
                <a:solidFill>
                  <a:srgbClr val="7030A0"/>
                </a:solidFill>
              </a:rPr>
              <a:t>y</a:t>
            </a:r>
            <a:r>
              <a:rPr lang="id-ID" sz="2000" b="1" noProof="1" smtClean="0">
                <a:solidFill>
                  <a:srgbClr val="7030A0"/>
                </a:solidFill>
              </a:rPr>
              <a:t> = a</a:t>
            </a:r>
            <a:r>
              <a:rPr lang="id-ID" sz="2000" b="1" i="1" noProof="1" smtClean="0">
                <a:solidFill>
                  <a:srgbClr val="7030A0"/>
                </a:solidFill>
              </a:rPr>
              <a:t>x</a:t>
            </a:r>
            <a:r>
              <a:rPr lang="id-ID" sz="2000" b="1" baseline="30000" noProof="1" smtClean="0">
                <a:solidFill>
                  <a:srgbClr val="7030A0"/>
                </a:solidFill>
              </a:rPr>
              <a:t>2</a:t>
            </a:r>
            <a:r>
              <a:rPr lang="id-ID" sz="2000" b="1" noProof="1" smtClean="0">
                <a:solidFill>
                  <a:srgbClr val="7030A0"/>
                </a:solidFill>
              </a:rPr>
              <a:t> +b</a:t>
            </a:r>
            <a:r>
              <a:rPr lang="id-ID" sz="2000" b="1" i="1" noProof="1" smtClean="0">
                <a:solidFill>
                  <a:srgbClr val="7030A0"/>
                </a:solidFill>
              </a:rPr>
              <a:t>x </a:t>
            </a:r>
            <a:r>
              <a:rPr lang="id-ID" sz="2000" b="1" noProof="1" smtClean="0">
                <a:solidFill>
                  <a:srgbClr val="7030A0"/>
                </a:solidFill>
              </a:rPr>
              <a:t>+ c</a:t>
            </a:r>
            <a:endParaRPr lang="en-US" sz="2000" b="1" noProof="1" smtClean="0">
              <a:solidFill>
                <a:srgbClr val="7030A0"/>
              </a:solidFill>
            </a:endParaRPr>
          </a:p>
          <a:p>
            <a:r>
              <a:rPr lang="en-US" sz="2000" noProof="1" smtClean="0">
                <a:solidFill>
                  <a:srgbClr val="7030A0"/>
                </a:solidFill>
              </a:rPr>
              <a:t>a &gt; 0</a:t>
            </a:r>
            <a:endParaRPr lang="id-ID" sz="2000" noProof="1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33805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i="1" noProof="1" smtClean="0">
                <a:solidFill>
                  <a:srgbClr val="7030A0"/>
                </a:solidFill>
              </a:rPr>
              <a:t>y</a:t>
            </a:r>
            <a:r>
              <a:rPr lang="id-ID" sz="2000" b="1" noProof="1" smtClean="0">
                <a:solidFill>
                  <a:srgbClr val="7030A0"/>
                </a:solidFill>
              </a:rPr>
              <a:t> = a</a:t>
            </a:r>
            <a:r>
              <a:rPr lang="id-ID" sz="2000" b="1" i="1" noProof="1" smtClean="0">
                <a:solidFill>
                  <a:srgbClr val="7030A0"/>
                </a:solidFill>
              </a:rPr>
              <a:t>x</a:t>
            </a:r>
            <a:r>
              <a:rPr lang="id-ID" sz="2000" b="1" baseline="30000" noProof="1" smtClean="0">
                <a:solidFill>
                  <a:srgbClr val="7030A0"/>
                </a:solidFill>
              </a:rPr>
              <a:t>2</a:t>
            </a:r>
            <a:r>
              <a:rPr lang="id-ID" sz="2000" b="1" noProof="1" smtClean="0">
                <a:solidFill>
                  <a:srgbClr val="7030A0"/>
                </a:solidFill>
              </a:rPr>
              <a:t> +b</a:t>
            </a:r>
            <a:r>
              <a:rPr lang="id-ID" sz="2000" b="1" i="1" noProof="1" smtClean="0">
                <a:solidFill>
                  <a:srgbClr val="7030A0"/>
                </a:solidFill>
              </a:rPr>
              <a:t>x </a:t>
            </a:r>
            <a:r>
              <a:rPr lang="id-ID" sz="2000" b="1" noProof="1" smtClean="0">
                <a:solidFill>
                  <a:srgbClr val="7030A0"/>
                </a:solidFill>
              </a:rPr>
              <a:t>+ c</a:t>
            </a:r>
            <a:endParaRPr lang="en-US" sz="2000" b="1" noProof="1" smtClean="0">
              <a:solidFill>
                <a:srgbClr val="7030A0"/>
              </a:solidFill>
            </a:endParaRPr>
          </a:p>
          <a:p>
            <a:r>
              <a:rPr lang="en-US" sz="2000" noProof="1" smtClean="0">
                <a:solidFill>
                  <a:srgbClr val="7030A0"/>
                </a:solidFill>
              </a:rPr>
              <a:t>a &lt; 0</a:t>
            </a:r>
            <a:endParaRPr lang="id-ID" sz="2000" noProof="1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6757" y="434724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solidFill>
                  <a:srgbClr val="7030A0"/>
                </a:solidFill>
              </a:rPr>
              <a:t>y</a:t>
            </a:r>
            <a:r>
              <a:rPr lang="id-ID" sz="1600" b="1" noProof="1" smtClean="0">
                <a:solidFill>
                  <a:srgbClr val="7030A0"/>
                </a:solidFill>
              </a:rPr>
              <a:t> = a</a:t>
            </a:r>
            <a:r>
              <a:rPr lang="id-ID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baseline="30000" noProof="1">
                <a:solidFill>
                  <a:srgbClr val="7030A0"/>
                </a:solidFill>
              </a:rPr>
              <a:t>3</a:t>
            </a:r>
            <a:r>
              <a:rPr lang="id-ID" sz="1600" b="1" noProof="1" smtClean="0">
                <a:solidFill>
                  <a:srgbClr val="7030A0"/>
                </a:solidFill>
              </a:rPr>
              <a:t> +b</a:t>
            </a:r>
            <a:r>
              <a:rPr lang="id-ID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i="1" baseline="30000" noProof="1" smtClean="0">
                <a:solidFill>
                  <a:srgbClr val="7030A0"/>
                </a:solidFill>
              </a:rPr>
              <a:t>2</a:t>
            </a:r>
            <a:r>
              <a:rPr lang="id-ID" sz="1600" b="1" i="1" noProof="1" smtClean="0">
                <a:solidFill>
                  <a:srgbClr val="7030A0"/>
                </a:solidFill>
              </a:rPr>
              <a:t> </a:t>
            </a:r>
            <a:r>
              <a:rPr lang="id-ID" sz="1600" b="1" noProof="1" smtClean="0">
                <a:solidFill>
                  <a:srgbClr val="7030A0"/>
                </a:solidFill>
              </a:rPr>
              <a:t>+ c</a:t>
            </a:r>
            <a:r>
              <a:rPr lang="en-US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noProof="1" smtClean="0">
                <a:solidFill>
                  <a:srgbClr val="7030A0"/>
                </a:solidFill>
              </a:rPr>
              <a:t> + d</a:t>
            </a:r>
          </a:p>
          <a:p>
            <a:r>
              <a:rPr lang="en-US" sz="1600" noProof="1" smtClean="0">
                <a:solidFill>
                  <a:srgbClr val="7030A0"/>
                </a:solidFill>
              </a:rPr>
              <a:t>a &gt; 0</a:t>
            </a:r>
            <a:endParaRPr lang="id-ID" sz="1600" noProof="1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426241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solidFill>
                  <a:srgbClr val="7030A0"/>
                </a:solidFill>
              </a:rPr>
              <a:t>y</a:t>
            </a:r>
            <a:r>
              <a:rPr lang="id-ID" sz="1600" b="1" noProof="1" smtClean="0">
                <a:solidFill>
                  <a:srgbClr val="7030A0"/>
                </a:solidFill>
              </a:rPr>
              <a:t> = a</a:t>
            </a:r>
            <a:r>
              <a:rPr lang="id-ID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baseline="30000" noProof="1">
                <a:solidFill>
                  <a:srgbClr val="7030A0"/>
                </a:solidFill>
              </a:rPr>
              <a:t>3</a:t>
            </a:r>
            <a:r>
              <a:rPr lang="id-ID" sz="1600" b="1" noProof="1" smtClean="0">
                <a:solidFill>
                  <a:srgbClr val="7030A0"/>
                </a:solidFill>
              </a:rPr>
              <a:t> +b</a:t>
            </a:r>
            <a:r>
              <a:rPr lang="id-ID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i="1" baseline="30000" noProof="1" smtClean="0">
                <a:solidFill>
                  <a:srgbClr val="7030A0"/>
                </a:solidFill>
              </a:rPr>
              <a:t>2</a:t>
            </a:r>
            <a:r>
              <a:rPr lang="id-ID" sz="1600" b="1" i="1" noProof="1" smtClean="0">
                <a:solidFill>
                  <a:srgbClr val="7030A0"/>
                </a:solidFill>
              </a:rPr>
              <a:t> </a:t>
            </a:r>
            <a:r>
              <a:rPr lang="id-ID" sz="1600" b="1" noProof="1" smtClean="0">
                <a:solidFill>
                  <a:srgbClr val="7030A0"/>
                </a:solidFill>
              </a:rPr>
              <a:t>+ c</a:t>
            </a:r>
            <a:r>
              <a:rPr lang="en-US" sz="1600" b="1" i="1" noProof="1" smtClean="0">
                <a:solidFill>
                  <a:srgbClr val="7030A0"/>
                </a:solidFill>
              </a:rPr>
              <a:t>x</a:t>
            </a:r>
            <a:r>
              <a:rPr lang="en-US" sz="1600" b="1" noProof="1" smtClean="0">
                <a:solidFill>
                  <a:srgbClr val="7030A0"/>
                </a:solidFill>
              </a:rPr>
              <a:t> + d</a:t>
            </a:r>
          </a:p>
          <a:p>
            <a:r>
              <a:rPr lang="en-US" sz="1600" noProof="1" smtClean="0">
                <a:solidFill>
                  <a:srgbClr val="7030A0"/>
                </a:solidFill>
              </a:rPr>
              <a:t>a &lt; 0</a:t>
            </a:r>
            <a:endParaRPr lang="id-ID" sz="1600" noProof="1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3456" y="5453607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dirty="0" smtClean="0">
                <a:solidFill>
                  <a:srgbClr val="7030A0"/>
                </a:solidFill>
              </a:rPr>
              <a:t> = </a:t>
            </a:r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baseline="30000" dirty="0" smtClean="0">
                <a:solidFill>
                  <a:srgbClr val="7030A0"/>
                </a:solidFill>
              </a:rPr>
              <a:t>3</a:t>
            </a:r>
            <a:endParaRPr lang="id-ID" sz="2400" baseline="30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302433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Fungsi Trigonometri</a:t>
            </a:r>
            <a:endParaRPr lang="en-US" sz="2400" noProof="1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25929"/>
            <a:ext cx="54102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3888" y="3849755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Sebuah fungsi </a:t>
            </a:r>
            <a:r>
              <a:rPr lang="en-US" i="1" noProof="1" smtClean="0"/>
              <a:t>f</a:t>
            </a:r>
            <a:r>
              <a:rPr lang="en-US" noProof="1" smtClean="0"/>
              <a:t> dikatakan periodik bila ada suatu bilang positif </a:t>
            </a:r>
            <a:r>
              <a:rPr lang="en-US" i="1" noProof="1" smtClean="0"/>
              <a:t>p</a:t>
            </a:r>
            <a:r>
              <a:rPr lang="en-US" noProof="1" smtClean="0"/>
              <a:t>, sedemikian hingga :</a:t>
            </a:r>
          </a:p>
          <a:p>
            <a:r>
              <a:rPr lang="en-US" noProof="1" smtClean="0"/>
              <a:t>	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noProof="1" smtClean="0"/>
              <a:t> + </a:t>
            </a:r>
            <a:r>
              <a:rPr lang="en-US" i="1" noProof="1" smtClean="0"/>
              <a:t>p</a:t>
            </a:r>
            <a:r>
              <a:rPr lang="en-US" noProof="1" smtClean="0"/>
              <a:t>) =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Untuk semua bilangan real </a:t>
            </a:r>
            <a:r>
              <a:rPr lang="en-US" i="1" noProof="1" smtClean="0"/>
              <a:t>x</a:t>
            </a:r>
            <a:r>
              <a:rPr lang="en-US" noProof="1" smtClean="0"/>
              <a:t> dalam domain </a:t>
            </a:r>
            <a:r>
              <a:rPr lang="en-US" i="1" noProof="1" smtClean="0"/>
              <a:t>f</a:t>
            </a:r>
            <a:r>
              <a:rPr lang="en-US" noProof="1" smtClean="0"/>
              <a:t>. Bilangan positif terkecil, </a:t>
            </a:r>
            <a:r>
              <a:rPr lang="en-US" i="1" noProof="1" smtClean="0"/>
              <a:t>p</a:t>
            </a:r>
            <a:r>
              <a:rPr lang="en-US" noProof="1" smtClean="0"/>
              <a:t> disebut sebagai periode fungsi.</a:t>
            </a:r>
          </a:p>
          <a:p>
            <a:r>
              <a:rPr lang="en-US" noProof="1" smtClean="0"/>
              <a:t>Fungsi sinus dan cosinus memiliki periode 2</a:t>
            </a:r>
            <a:r>
              <a:rPr lang="en-US" noProof="1" smtClean="0">
                <a:latin typeface="Symbol" pitchFamily="18" charset="2"/>
              </a:rPr>
              <a:t>p</a:t>
            </a:r>
            <a:r>
              <a:rPr lang="en-US" noProof="1" smtClean="0"/>
              <a:t>.</a:t>
            </a:r>
            <a:endParaRPr lang="en-US" noProof="1"/>
          </a:p>
        </p:txBody>
      </p:sp>
      <p:sp>
        <p:nvSpPr>
          <p:cNvPr id="4" name="TextBox 3"/>
          <p:cNvSpPr txBox="1"/>
          <p:nvPr/>
        </p:nvSpPr>
        <p:spPr>
          <a:xfrm>
            <a:off x="3995936" y="6052627"/>
            <a:ext cx="374441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180</a:t>
            </a:r>
            <a:r>
              <a:rPr lang="en-US" baseline="30000" dirty="0"/>
              <a:t>o</a:t>
            </a:r>
            <a:r>
              <a:rPr lang="en-US" dirty="0"/>
              <a:t>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 radians ≈ 3,1415927 radians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86918" y="3796441"/>
          <a:ext cx="1044116" cy="213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533160" imgH="1091880" progId="Equation.3">
                  <p:embed/>
                </p:oleObj>
              </mc:Choice>
              <mc:Fallback>
                <p:oleObj name="Equation" r:id="rId4" imgW="53316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918" y="3796441"/>
                        <a:ext cx="1044116" cy="2137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993711" y="3746229"/>
          <a:ext cx="1042988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533160" imgH="1143000" progId="Equation.3">
                  <p:embed/>
                </p:oleObj>
              </mc:Choice>
              <mc:Fallback>
                <p:oleObj name="Equation" r:id="rId6" imgW="5331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711" y="3746229"/>
                        <a:ext cx="1042988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47564" y="2293293"/>
            <a:ext cx="2713171" cy="1528393"/>
            <a:chOff x="647564" y="2293293"/>
            <a:chExt cx="2713171" cy="1528393"/>
          </a:xfrm>
        </p:grpSpPr>
        <p:grpSp>
          <p:nvGrpSpPr>
            <p:cNvPr id="6" name="Group 5"/>
            <p:cNvGrpSpPr/>
            <p:nvPr/>
          </p:nvGrpSpPr>
          <p:grpSpPr>
            <a:xfrm>
              <a:off x="647564" y="2293293"/>
              <a:ext cx="2713171" cy="1528393"/>
              <a:chOff x="971600" y="2878068"/>
              <a:chExt cx="2713171" cy="1528393"/>
            </a:xfrm>
          </p:grpSpPr>
          <p:sp>
            <p:nvSpPr>
              <p:cNvPr id="2" name="Right Triangle 1"/>
              <p:cNvSpPr/>
              <p:nvPr/>
            </p:nvSpPr>
            <p:spPr>
              <a:xfrm flipH="1">
                <a:off x="971600" y="2924944"/>
                <a:ext cx="2088232" cy="1020260"/>
              </a:xfrm>
              <a:prstGeom prst="rtTriangl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511817" y="358516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anose="05050102010706020507" pitchFamily="18" charset="2"/>
                  </a:rPr>
                  <a:t>q</a:t>
                </a:r>
                <a:endParaRPr lang="id-ID" sz="2400" dirty="0">
                  <a:latin typeface="Symbol" panose="05050102010706020507" pitchFamily="18" charset="2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71700" y="2878068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r</a:t>
                </a:r>
                <a:endParaRPr lang="id-ID" sz="3200" i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855070" y="3821686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x</a:t>
                </a:r>
                <a:endParaRPr lang="id-ID" sz="3200" i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36699" y="3035566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y</a:t>
                </a:r>
                <a:endParaRPr lang="id-ID" sz="3200" i="1" dirty="0"/>
              </a:p>
            </p:txBody>
          </p:sp>
        </p:grpSp>
        <p:sp>
          <p:nvSpPr>
            <p:cNvPr id="12" name="Arc 11"/>
            <p:cNvSpPr/>
            <p:nvPr/>
          </p:nvSpPr>
          <p:spPr>
            <a:xfrm rot="2530014">
              <a:off x="683142" y="2839961"/>
              <a:ext cx="864096" cy="883546"/>
            </a:xfrm>
            <a:prstGeom prst="arc">
              <a:avLst>
                <a:gd name="adj1" fmla="val 16200000"/>
                <a:gd name="adj2" fmla="val 1945148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8731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302433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Fungsi Trigonometri</a:t>
            </a:r>
            <a:endParaRPr lang="en-US" sz="2400" noProof="1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34861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65313"/>
            <a:ext cx="17430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529" y="2816307"/>
            <a:ext cx="1905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66" y="2806427"/>
            <a:ext cx="21240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28" y="4698888"/>
            <a:ext cx="18192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379" y="4797152"/>
            <a:ext cx="23431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4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302433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Fungsi Trigonometri</a:t>
            </a:r>
            <a:endParaRPr lang="en-US" sz="2400" noProof="1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32575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37147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92896"/>
            <a:ext cx="36861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2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</a:t>
            </a:r>
            <a:r>
              <a:rPr lang="id-ID" dirty="0" smtClean="0"/>
              <a:t>Diharapkan</a:t>
            </a:r>
            <a:r>
              <a:rPr lang="en-US" dirty="0" smtClean="0"/>
              <a:t> :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en-US" sz="2000" noProof="1" smtClean="0"/>
              <a:t>Mahasiswa mampu membuat grafik persamaan</a:t>
            </a:r>
          </a:p>
          <a:p>
            <a:pPr marL="706438">
              <a:buFont typeface="Wingdings" pitchFamily="2" charset="2"/>
              <a:buChar char="Ø"/>
            </a:pPr>
            <a:r>
              <a:rPr lang="en-US" sz="2000" noProof="1" smtClean="0"/>
              <a:t>Mahasiswa mampu menjelaskan arti fungsi</a:t>
            </a:r>
          </a:p>
        </p:txBody>
      </p:sp>
    </p:spTree>
    <p:extLst>
      <p:ext uri="{BB962C8B-B14F-4D97-AF65-F5344CB8AC3E}">
        <p14:creationId xmlns:p14="http://schemas.microsoft.com/office/powerpoint/2010/main" val="2614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4752330" cy="4362723"/>
          </a:xfrm>
        </p:spPr>
        <p:txBody>
          <a:bodyPr>
            <a:normAutofit lnSpcReduction="10000"/>
          </a:bodyPr>
          <a:lstStyle/>
          <a:p>
            <a:r>
              <a:rPr lang="en-US" sz="2400" noProof="1" smtClean="0"/>
              <a:t>Sistem koordinat persegi panjang terdiri dari dua sumbu, yaitu sumbu horizontal x, dan sumbu vertikal y, yang berpotongan di suatu titik asal O. </a:t>
            </a:r>
          </a:p>
          <a:p>
            <a:r>
              <a:rPr lang="en-US" sz="2400" noProof="1" smtClean="0"/>
              <a:t>Sumbu x dan y membagi bidang menjadi 4 kuadran (I, II, III dan IV)</a:t>
            </a:r>
          </a:p>
          <a:p>
            <a:r>
              <a:rPr lang="en-US" sz="2400" noProof="1" smtClean="0"/>
              <a:t>Tiap titik P dalam sistem koordinat dapat dinyatakan sebagai sepasang angka (a,b) yang disebut dengan koordinat Cartesian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24955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35" y="4149080"/>
            <a:ext cx="29527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9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4752330" cy="4362723"/>
          </a:xfrm>
        </p:spPr>
        <p:txBody>
          <a:bodyPr>
            <a:normAutofit/>
          </a:bodyPr>
          <a:lstStyle/>
          <a:p>
            <a:r>
              <a:rPr lang="en-US" sz="2400" noProof="1" smtClean="0"/>
              <a:t>Jarak antara titik P(x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,y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) dan titik Q (x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,y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) dapat dihitung dengan formula jarak :</a:t>
            </a:r>
          </a:p>
          <a:p>
            <a:endParaRPr lang="en-US" sz="2400" noProof="1"/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r>
              <a:rPr lang="en-US" sz="2400" b="1" u="sng" noProof="1" smtClean="0">
                <a:solidFill>
                  <a:schemeClr val="accent2">
                    <a:lumMod val="75000"/>
                  </a:schemeClr>
                </a:solidFill>
              </a:rPr>
              <a:t>Contoh :</a:t>
            </a:r>
          </a:p>
          <a:p>
            <a:pPr marL="0" indent="0">
              <a:buNone/>
            </a:pPr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Hitung jarak antara titik P dan Q berikut ini :</a:t>
            </a:r>
          </a:p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P(-2,3) dan Q(4,-1)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259631" y="3284984"/>
          <a:ext cx="350647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031840" imgH="291960" progId="Equation.3">
                  <p:embed/>
                </p:oleObj>
              </mc:Choice>
              <mc:Fallback>
                <p:oleObj name="Equation" r:id="rId3" imgW="203184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1" y="3284984"/>
                        <a:ext cx="3506477" cy="504056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067944" y="2603226"/>
            <a:ext cx="4511798" cy="2352750"/>
            <a:chOff x="4067944" y="2603226"/>
            <a:chExt cx="4511798" cy="2352750"/>
          </a:xfrm>
        </p:grpSpPr>
        <p:grpSp>
          <p:nvGrpSpPr>
            <p:cNvPr id="10" name="Group 9"/>
            <p:cNvGrpSpPr/>
            <p:nvPr/>
          </p:nvGrpSpPr>
          <p:grpSpPr>
            <a:xfrm>
              <a:off x="4067944" y="2838593"/>
              <a:ext cx="4511798" cy="2102575"/>
              <a:chOff x="4572000" y="4062729"/>
              <a:chExt cx="4511798" cy="210257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5508104" y="5949280"/>
                <a:ext cx="28803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6732240" y="4077072"/>
                <a:ext cx="0" cy="20882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ight Triangle 7"/>
              <p:cNvSpPr/>
              <p:nvPr/>
            </p:nvSpPr>
            <p:spPr>
              <a:xfrm flipH="1">
                <a:off x="5564249" y="4365104"/>
                <a:ext cx="2162062" cy="1152128"/>
              </a:xfrm>
              <a:prstGeom prst="rtTriangl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43638" y="4062729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Q(x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,y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)</a:t>
                </a:r>
                <a:endParaRPr lang="id-ID" sz="2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72000" y="5131339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P(x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,y</a:t>
                </a:r>
                <a:r>
                  <a:rPr lang="en-US" sz="2400" baseline="-25000" dirty="0"/>
                  <a:t>1</a:t>
                </a:r>
                <a:r>
                  <a:rPr lang="en-US" sz="2400" dirty="0" smtClean="0"/>
                  <a:t>)</a:t>
                </a:r>
                <a:endParaRPr lang="id-ID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43638" y="5385970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R(x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,y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)</a:t>
                </a:r>
                <a:endParaRPr lang="id-ID" sz="2400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8016290" y="4494311"/>
              <a:ext cx="551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x</a:t>
              </a:r>
              <a:endParaRPr lang="id-ID" sz="2400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14623" y="2603226"/>
              <a:ext cx="551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y</a:t>
              </a:r>
              <a:endParaRPr lang="id-ID" sz="2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176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7992690" cy="2202631"/>
          </a:xfrm>
        </p:spPr>
        <p:txBody>
          <a:bodyPr>
            <a:normAutofit/>
          </a:bodyPr>
          <a:lstStyle/>
          <a:p>
            <a:r>
              <a:rPr lang="en-US" sz="2400" noProof="1" smtClean="0"/>
              <a:t>Sekumpulan titik-titik yang terletak pada jarak yang sama terhadap suatu titik tetap, dinamakan dengan lingkaran.</a:t>
            </a:r>
          </a:p>
          <a:p>
            <a:r>
              <a:rPr lang="en-US" sz="2400" noProof="1" smtClean="0"/>
              <a:t>Secara umum persamaan lingkaran yang berpusat di (</a:t>
            </a:r>
            <a:r>
              <a:rPr lang="en-US" sz="2400" i="1" noProof="1" smtClean="0"/>
              <a:t>h</a:t>
            </a:r>
            <a:r>
              <a:rPr lang="en-US" sz="2400" noProof="1" smtClean="0"/>
              <a:t>,</a:t>
            </a:r>
            <a:r>
              <a:rPr lang="en-US" sz="2400" i="1" noProof="1" smtClean="0"/>
              <a:t>k</a:t>
            </a:r>
            <a:r>
              <a:rPr lang="en-US" sz="2400" noProof="1" smtClean="0"/>
              <a:t>) dan memiliki radius </a:t>
            </a:r>
            <a:r>
              <a:rPr lang="en-US" sz="2400" i="1" noProof="1" smtClean="0"/>
              <a:t>r</a:t>
            </a:r>
            <a:r>
              <a:rPr lang="en-US" sz="2400" noProof="1" smtClean="0"/>
              <a:t>, dapat dinyatakan dalam bentuk :</a:t>
            </a:r>
            <a:endParaRPr lang="en-US" sz="2400" noProof="1"/>
          </a:p>
          <a:p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619672" y="3789040"/>
          <a:ext cx="23447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358640" imgH="241200" progId="Equation.3">
                  <p:embed/>
                </p:oleObj>
              </mc:Choice>
              <mc:Fallback>
                <p:oleObj name="Equation" r:id="rId3" imgW="13586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3789040"/>
                        <a:ext cx="2344738" cy="41592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528" y="4470272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noProof="1" smtClean="0">
                <a:solidFill>
                  <a:schemeClr val="accent2">
                    <a:lumMod val="75000"/>
                  </a:schemeClr>
                </a:solidFill>
              </a:rPr>
              <a:t>Contoh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Tuliskan persamaan lingkaran yang berpusat di (1,-5) dan memiliki radius 5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4479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8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7992690" cy="4290863"/>
          </a:xfrm>
        </p:spPr>
        <p:txBody>
          <a:bodyPr>
            <a:normAutofit/>
          </a:bodyPr>
          <a:lstStyle/>
          <a:p>
            <a:r>
              <a:rPr lang="en-US" sz="2400" noProof="1" smtClean="0"/>
              <a:t>Titik tengah antara dua titik P(x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,y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) dan Q(x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,y</a:t>
            </a:r>
            <a:r>
              <a:rPr lang="en-US" sz="2400" baseline="-25000" noProof="1" smtClean="0"/>
              <a:t>2</a:t>
            </a:r>
            <a:r>
              <a:rPr lang="en-US" sz="2400" noProof="1" smtClean="0"/>
              <a:t>) dapat dicari menggunakan formula titik tengah :</a:t>
            </a:r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000" noProof="1" smtClean="0">
                <a:solidFill>
                  <a:schemeClr val="accent1">
                    <a:lumMod val="75000"/>
                  </a:schemeClr>
                </a:solidFill>
              </a:rPr>
              <a:t>Tentukan persamaan lingkaran yang diameternya melalui titik (1,3) dan (7,11)</a:t>
            </a:r>
          </a:p>
          <a:p>
            <a:r>
              <a:rPr lang="en-US" sz="2400" noProof="1"/>
              <a:t>Garis lurus melalui titik A(x</a:t>
            </a:r>
            <a:r>
              <a:rPr lang="en-US" sz="2400" baseline="-25000" noProof="1"/>
              <a:t>1</a:t>
            </a:r>
            <a:r>
              <a:rPr lang="en-US" sz="2400" noProof="1"/>
              <a:t>,y</a:t>
            </a:r>
            <a:r>
              <a:rPr lang="en-US" sz="2400" baseline="-25000" noProof="1"/>
              <a:t>1</a:t>
            </a:r>
            <a:r>
              <a:rPr lang="en-US" sz="2400" noProof="1"/>
              <a:t>) dan B(x</a:t>
            </a:r>
            <a:r>
              <a:rPr lang="en-US" sz="2400" baseline="-25000" noProof="1"/>
              <a:t>2</a:t>
            </a:r>
            <a:r>
              <a:rPr lang="en-US" sz="2400" noProof="1"/>
              <a:t>,y</a:t>
            </a:r>
            <a:r>
              <a:rPr lang="en-US" sz="2400" baseline="-25000" noProof="1"/>
              <a:t>2</a:t>
            </a:r>
            <a:r>
              <a:rPr lang="en-US" sz="2400" noProof="1"/>
              <a:t>), memiliki kemiringan/slope, </a:t>
            </a:r>
            <a:r>
              <a:rPr lang="en-US" sz="2400" i="1" noProof="1"/>
              <a:t>m</a:t>
            </a:r>
            <a:r>
              <a:rPr lang="en-US" sz="2400" noProof="1"/>
              <a:t> yang besarnya :</a:t>
            </a:r>
          </a:p>
          <a:p>
            <a:endParaRPr lang="en-US" sz="2400" noProof="1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951038" y="2905125"/>
          <a:ext cx="192881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117440" imgH="431640" progId="Equation.3">
                  <p:embed/>
                </p:oleObj>
              </mc:Choice>
              <mc:Fallback>
                <p:oleObj name="Equation" r:id="rId3" imgW="1117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1038" y="2905125"/>
                        <a:ext cx="1928812" cy="744538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123728" y="5445224"/>
          <a:ext cx="129381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749160" imgH="431640" progId="Equation.3">
                  <p:embed/>
                </p:oleObj>
              </mc:Choice>
              <mc:Fallback>
                <p:oleObj name="Equation" r:id="rId5" imgW="74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445224"/>
                        <a:ext cx="1293812" cy="7445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860032" y="4827697"/>
            <a:ext cx="3631391" cy="1891085"/>
            <a:chOff x="4860032" y="4827697"/>
            <a:chExt cx="3631391" cy="1891085"/>
          </a:xfrm>
        </p:grpSpPr>
        <p:grpSp>
          <p:nvGrpSpPr>
            <p:cNvPr id="19" name="Group 18"/>
            <p:cNvGrpSpPr/>
            <p:nvPr/>
          </p:nvGrpSpPr>
          <p:grpSpPr>
            <a:xfrm>
              <a:off x="4860032" y="4827697"/>
              <a:ext cx="3631391" cy="1891085"/>
              <a:chOff x="6000819" y="2588418"/>
              <a:chExt cx="4643504" cy="235275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000819" y="2588418"/>
                <a:ext cx="4643504" cy="2352750"/>
                <a:chOff x="3936238" y="2603226"/>
                <a:chExt cx="4643504" cy="235275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3936238" y="2838593"/>
                  <a:ext cx="4643504" cy="2102575"/>
                  <a:chOff x="4440294" y="4062729"/>
                  <a:chExt cx="4643504" cy="2102575"/>
                </a:xfrm>
              </p:grpSpPr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5508104" y="5949280"/>
                    <a:ext cx="288032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/>
                  <p:nvPr/>
                </p:nvCxnSpPr>
                <p:spPr>
                  <a:xfrm flipV="1">
                    <a:off x="6732240" y="4077072"/>
                    <a:ext cx="0" cy="208823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7643638" y="4062729"/>
                    <a:ext cx="144016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B</a:t>
                    </a:r>
                    <a:r>
                      <a:rPr lang="en-US" sz="2400" dirty="0" smtClean="0"/>
                      <a:t>(x</a:t>
                    </a:r>
                    <a:r>
                      <a:rPr lang="en-US" sz="2400" baseline="-25000" dirty="0" smtClean="0"/>
                      <a:t>2</a:t>
                    </a:r>
                    <a:r>
                      <a:rPr lang="en-US" sz="2400" dirty="0" smtClean="0"/>
                      <a:t>,y</a:t>
                    </a:r>
                    <a:r>
                      <a:rPr lang="en-US" sz="2400" baseline="-25000" dirty="0" smtClean="0"/>
                      <a:t>2</a:t>
                    </a:r>
                    <a:r>
                      <a:rPr lang="en-US" sz="2400" dirty="0" smtClean="0"/>
                      <a:t>)</a:t>
                    </a:r>
                    <a:endParaRPr lang="id-ID" sz="24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4440294" y="4943284"/>
                    <a:ext cx="144016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A(x</a:t>
                    </a:r>
                    <a:r>
                      <a:rPr lang="en-US" sz="2400" baseline="-25000" dirty="0" smtClean="0"/>
                      <a:t>1</a:t>
                    </a:r>
                    <a:r>
                      <a:rPr lang="en-US" sz="2400" dirty="0" smtClean="0"/>
                      <a:t>,y</a:t>
                    </a:r>
                    <a:r>
                      <a:rPr lang="en-US" sz="2400" baseline="-25000" dirty="0" smtClean="0"/>
                      <a:t>1</a:t>
                    </a:r>
                    <a:r>
                      <a:rPr lang="en-US" sz="2400" dirty="0" smtClean="0"/>
                      <a:t>)</a:t>
                    </a:r>
                    <a:endParaRPr lang="id-ID" sz="2400" dirty="0"/>
                  </a:p>
                </p:txBody>
              </p: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8016290" y="4494311"/>
                  <a:ext cx="551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/>
                    <a:t>x</a:t>
                  </a:r>
                  <a:endParaRPr lang="id-ID" sz="2400" i="1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714623" y="2603226"/>
                  <a:ext cx="551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/>
                    <a:t>y</a:t>
                  </a:r>
                  <a:endParaRPr lang="id-ID" sz="2400" i="1" dirty="0"/>
                </a:p>
              </p:txBody>
            </p:sp>
          </p:grpSp>
          <p:cxnSp>
            <p:nvCxnSpPr>
              <p:cNvPr id="5" name="Straight Connector 4"/>
              <p:cNvCxnSpPr>
                <a:endCxn id="15" idx="1"/>
              </p:cNvCxnSpPr>
              <p:nvPr/>
            </p:nvCxnSpPr>
            <p:spPr>
              <a:xfrm flipV="1">
                <a:off x="7068629" y="3054618"/>
                <a:ext cx="2135534" cy="1299442"/>
              </a:xfrm>
              <a:prstGeom prst="line">
                <a:avLst/>
              </a:prstGeom>
              <a:ln w="22225">
                <a:solidFill>
                  <a:srgbClr val="FF0000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>
              <a:off x="5934722" y="6063601"/>
              <a:ext cx="835067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173166" y="5710130"/>
              <a:ext cx="958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m</a:t>
              </a:r>
              <a:endParaRPr lang="id-ID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636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7992690" cy="4290863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400" noProof="1" smtClean="0"/>
              <a:t>Garis lurus yang melalui (x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,y</a:t>
            </a:r>
            <a:r>
              <a:rPr lang="en-US" sz="2400" baseline="-25000" noProof="1" smtClean="0"/>
              <a:t>1</a:t>
            </a:r>
            <a:r>
              <a:rPr lang="en-US" sz="2400" noProof="1" smtClean="0"/>
              <a:t>) dan memiliki slope </a:t>
            </a:r>
            <a:r>
              <a:rPr lang="en-US" sz="2400" i="1" noProof="1" smtClean="0"/>
              <a:t>m</a:t>
            </a:r>
            <a:r>
              <a:rPr lang="en-US" sz="2400" noProof="1" smtClean="0"/>
              <a:t>, dapat dituliskan persamaannya menjadi :</a:t>
            </a:r>
          </a:p>
          <a:p>
            <a:pPr marL="285750" indent="-285750"/>
            <a:endParaRPr lang="en-US" sz="2400" noProof="1"/>
          </a:p>
          <a:p>
            <a:pPr marL="285750" indent="-285750"/>
            <a:r>
              <a:rPr lang="en-US" sz="2400" noProof="1" smtClean="0"/>
              <a:t>Bentuk lain persamaan garis :</a:t>
            </a:r>
            <a:endParaRPr lang="en-US" sz="2400" noProof="1"/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  <a:p>
            <a:pPr marL="285750" indent="-285750"/>
            <a:r>
              <a:rPr lang="en-US" sz="2400" noProof="1"/>
              <a:t>Dua buah garis memiliki kemiringan </a:t>
            </a:r>
            <a:r>
              <a:rPr lang="en-US" sz="2400" i="1" noProof="1"/>
              <a:t>m</a:t>
            </a:r>
            <a:r>
              <a:rPr lang="en-US" sz="2400" baseline="-25000" noProof="1"/>
              <a:t>1</a:t>
            </a:r>
            <a:r>
              <a:rPr lang="en-US" sz="2400" noProof="1"/>
              <a:t> dan </a:t>
            </a:r>
            <a:r>
              <a:rPr lang="en-US" sz="2400" i="1" noProof="1"/>
              <a:t>m</a:t>
            </a:r>
            <a:r>
              <a:rPr lang="en-US" sz="2400" baseline="-25000" noProof="1"/>
              <a:t>2</a:t>
            </a:r>
            <a:r>
              <a:rPr lang="en-US" sz="2400" noProof="1"/>
              <a:t>, maka dua buah garis tersebut akan :</a:t>
            </a:r>
          </a:p>
          <a:p>
            <a:pPr marL="858838" indent="-285750"/>
            <a:r>
              <a:rPr lang="en-US" sz="2400" noProof="1"/>
              <a:t>Sejajar, apabila </a:t>
            </a:r>
            <a:r>
              <a:rPr lang="en-US" sz="2400" i="1" noProof="1"/>
              <a:t>m</a:t>
            </a:r>
            <a:r>
              <a:rPr lang="en-US" sz="2400" baseline="-25000" noProof="1"/>
              <a:t>1</a:t>
            </a:r>
            <a:r>
              <a:rPr lang="en-US" sz="2400" noProof="1"/>
              <a:t> = </a:t>
            </a:r>
            <a:r>
              <a:rPr lang="en-US" sz="2400" i="1" noProof="1"/>
              <a:t>m</a:t>
            </a:r>
            <a:r>
              <a:rPr lang="en-US" sz="2400" baseline="-25000" noProof="1"/>
              <a:t>2</a:t>
            </a:r>
          </a:p>
          <a:p>
            <a:pPr marL="858838" indent="-285750"/>
            <a:r>
              <a:rPr lang="en-US" sz="2400" noProof="1"/>
              <a:t>Tegak lurus bila </a:t>
            </a:r>
            <a:r>
              <a:rPr lang="en-US" sz="2400" i="1" noProof="1"/>
              <a:t>m</a:t>
            </a:r>
            <a:r>
              <a:rPr lang="en-US" sz="2400" baseline="-25000" noProof="1"/>
              <a:t>1</a:t>
            </a:r>
            <a:r>
              <a:rPr lang="en-US" sz="2400" noProof="1"/>
              <a:t>.</a:t>
            </a:r>
            <a:r>
              <a:rPr lang="en-US" sz="2400" i="1" noProof="1"/>
              <a:t>m</a:t>
            </a:r>
            <a:r>
              <a:rPr lang="en-US" sz="2400" baseline="-25000" noProof="1"/>
              <a:t>2</a:t>
            </a:r>
            <a:r>
              <a:rPr lang="en-US" sz="2400" noProof="1"/>
              <a:t> = -1</a:t>
            </a:r>
          </a:p>
          <a:p>
            <a:pPr marL="0" indent="0">
              <a:buNone/>
            </a:pPr>
            <a:endParaRPr lang="en-US" sz="2400" noProof="1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051720" y="2924944"/>
          <a:ext cx="18859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091880" imgH="215640" progId="Equation.3">
                  <p:embed/>
                </p:oleObj>
              </mc:Choice>
              <mc:Fallback>
                <p:oleObj name="Equation" r:id="rId3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24944"/>
                        <a:ext cx="1885950" cy="37306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676152" y="3811364"/>
          <a:ext cx="61436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152" y="3811364"/>
                        <a:ext cx="614362" cy="306387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664618" y="4293865"/>
          <a:ext cx="63658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7" imgW="368280" imgH="203040" progId="Equation.3">
                  <p:embed/>
                </p:oleObj>
              </mc:Choice>
              <mc:Fallback>
                <p:oleObj name="Equation" r:id="rId7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618" y="4293865"/>
                        <a:ext cx="636587" cy="3508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483768" y="3789040"/>
          <a:ext cx="11620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789040"/>
                        <a:ext cx="1162050" cy="3508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468240" y="4315420"/>
          <a:ext cx="17335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1" imgW="1002960" imgH="203040" progId="Equation.3">
                  <p:embed/>
                </p:oleObj>
              </mc:Choice>
              <mc:Fallback>
                <p:oleObj name="Equation" r:id="rId11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240" y="4315420"/>
                        <a:ext cx="1733550" cy="3508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464430" y="2708920"/>
            <a:ext cx="2786867" cy="1891085"/>
            <a:chOff x="5695100" y="4827697"/>
            <a:chExt cx="2786867" cy="1891085"/>
          </a:xfrm>
        </p:grpSpPr>
        <p:grpSp>
          <p:nvGrpSpPr>
            <p:cNvPr id="12" name="Group 11"/>
            <p:cNvGrpSpPr/>
            <p:nvPr/>
          </p:nvGrpSpPr>
          <p:grpSpPr>
            <a:xfrm>
              <a:off x="5695100" y="4827697"/>
              <a:ext cx="2786867" cy="1891085"/>
              <a:chOff x="7068629" y="2588418"/>
              <a:chExt cx="3563600" cy="235275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068629" y="2588418"/>
                <a:ext cx="3563600" cy="2352750"/>
                <a:chOff x="5004048" y="2603226"/>
                <a:chExt cx="3563600" cy="235275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5004048" y="2852936"/>
                  <a:ext cx="2880320" cy="2088232"/>
                  <a:chOff x="5508104" y="4077072"/>
                  <a:chExt cx="2880320" cy="2088232"/>
                </a:xfrm>
              </p:grpSpPr>
              <p:cxnSp>
                <p:nvCxnSpPr>
                  <p:cNvPr id="21" name="Straight Arrow Connector 20"/>
                  <p:cNvCxnSpPr/>
                  <p:nvPr/>
                </p:nvCxnSpPr>
                <p:spPr>
                  <a:xfrm>
                    <a:off x="5508104" y="5949280"/>
                    <a:ext cx="288032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flipV="1">
                    <a:off x="6732240" y="4077072"/>
                    <a:ext cx="0" cy="208823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TextBox 22"/>
                  <p:cNvSpPr txBox="1"/>
                  <p:nvPr/>
                </p:nvSpPr>
                <p:spPr>
                  <a:xfrm rot="1968109">
                    <a:off x="6294025" y="5079395"/>
                    <a:ext cx="1965773" cy="5743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2400" i="1" noProof="1" smtClean="0"/>
                      <a:t>y = mx+b</a:t>
                    </a:r>
                    <a:endParaRPr lang="id-ID" sz="2400" i="1" noProof="1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765561" y="4287675"/>
                    <a:ext cx="995757" cy="5743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(</a:t>
                    </a:r>
                    <a:r>
                      <a:rPr lang="en-US" sz="2400" dirty="0"/>
                      <a:t>0</a:t>
                    </a:r>
                    <a:r>
                      <a:rPr lang="en-US" sz="2400" dirty="0" smtClean="0"/>
                      <a:t>,b)</a:t>
                    </a:r>
                    <a:endParaRPr lang="id-ID" sz="2400" dirty="0"/>
                  </a:p>
                </p:txBody>
              </p: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8016290" y="4494311"/>
                  <a:ext cx="551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/>
                    <a:t>x</a:t>
                  </a:r>
                  <a:endParaRPr lang="id-ID" sz="2400" i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5714623" y="2603226"/>
                  <a:ext cx="551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/>
                    <a:t>y</a:t>
                  </a:r>
                  <a:endParaRPr lang="id-ID" sz="2400" i="1" dirty="0"/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8298463" y="3368180"/>
                <a:ext cx="1856945" cy="1133982"/>
              </a:xfrm>
              <a:prstGeom prst="line">
                <a:avLst/>
              </a:prstGeom>
              <a:ln w="22225">
                <a:solidFill>
                  <a:srgbClr val="FF0000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7132763" y="5511199"/>
              <a:ext cx="958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m</a:t>
              </a:r>
              <a:endParaRPr lang="id-ID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7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Sistem Koordinat Persegi Panjang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7992690" cy="4290863"/>
          </a:xfrm>
        </p:spPr>
        <p:txBody>
          <a:bodyPr>
            <a:normAutofit/>
          </a:bodyPr>
          <a:lstStyle/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Tentukan persamaan garis yang melalui (-4,2) dan (6,-1)</a:t>
            </a:r>
          </a:p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Tentukan persamaan garis yang melalui (6,8) dan sejajar dengan garis 3x – 5y = 11</a:t>
            </a:r>
          </a:p>
          <a:p>
            <a:r>
              <a:rPr lang="en-US" sz="2400" noProof="1" smtClean="0">
                <a:solidFill>
                  <a:schemeClr val="accent1">
                    <a:lumMod val="75000"/>
                  </a:schemeClr>
                </a:solidFill>
              </a:rPr>
              <a:t>Tentukan persamaan garis yang melalui titik potong antara 3x+4y = 8 dan 6x – 10y = 7, dan tegak lurus garis yang pertama</a:t>
            </a:r>
          </a:p>
          <a:p>
            <a:pPr marL="0" indent="0">
              <a:buNone/>
            </a:pPr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Problem Set 0.3</a:t>
            </a:r>
          </a:p>
        </p:txBody>
      </p:sp>
    </p:spTree>
    <p:extLst>
      <p:ext uri="{BB962C8B-B14F-4D97-AF65-F5344CB8AC3E}">
        <p14:creationId xmlns:p14="http://schemas.microsoft.com/office/powerpoint/2010/main" val="30825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83568" y="1628800"/>
            <a:ext cx="44644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noProof="1" smtClean="0"/>
              <a:t>Grafik Persamaan</a:t>
            </a:r>
            <a:endParaRPr lang="en-US" sz="2400" noProof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2090465"/>
            <a:ext cx="7992690" cy="4290863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400" noProof="1" smtClean="0"/>
              <a:t>Grafik dari sebuah persamaan dalam </a:t>
            </a:r>
            <a:r>
              <a:rPr lang="en-US" sz="2400" i="1" noProof="1" smtClean="0"/>
              <a:t>x</a:t>
            </a:r>
            <a:r>
              <a:rPr lang="en-US" sz="2400" noProof="1" smtClean="0"/>
              <a:t> dan </a:t>
            </a:r>
            <a:r>
              <a:rPr lang="en-US" sz="2400" i="1" noProof="1" smtClean="0"/>
              <a:t>y</a:t>
            </a:r>
            <a:r>
              <a:rPr lang="en-US" sz="2400" noProof="1" smtClean="0"/>
              <a:t>, terdiri dari titik-titik dalam bidang yang koordinatnya (</a:t>
            </a:r>
            <a:r>
              <a:rPr lang="en-US" sz="2400" i="1" noProof="1" smtClean="0"/>
              <a:t>x</a:t>
            </a:r>
            <a:r>
              <a:rPr lang="en-US" sz="2400" noProof="1" smtClean="0"/>
              <a:t>,</a:t>
            </a:r>
            <a:r>
              <a:rPr lang="en-US" sz="2400" i="1" noProof="1" smtClean="0"/>
              <a:t>y</a:t>
            </a:r>
            <a:r>
              <a:rPr lang="en-US" sz="2400" noProof="1" smtClean="0"/>
              <a:t>) memenuhi persamaan tersebut</a:t>
            </a:r>
          </a:p>
          <a:p>
            <a:pPr marL="285750" indent="-285750"/>
            <a:r>
              <a:rPr lang="en-US" sz="2400" noProof="1" smtClean="0"/>
              <a:t>Langkah dalam mebuat grafik persamaan :</a:t>
            </a:r>
          </a:p>
          <a:p>
            <a:pPr marL="687388" indent="-285750"/>
            <a:r>
              <a:rPr lang="en-US" sz="2400" noProof="1" smtClean="0"/>
              <a:t>Temukan beberapa titik yang memenuhi persamaan</a:t>
            </a:r>
          </a:p>
          <a:p>
            <a:pPr marL="687388" indent="-285750"/>
            <a:r>
              <a:rPr lang="en-US" sz="2400" noProof="1" smtClean="0"/>
              <a:t>Plot titik-titik tersebut dalam sistem koordinat</a:t>
            </a:r>
          </a:p>
          <a:p>
            <a:pPr marL="687388" indent="-285750"/>
            <a:r>
              <a:rPr lang="en-US" sz="2400" noProof="1" smtClean="0"/>
              <a:t>Hubungkan titik-titik tersebut dengan menggunakan suatu kurva mulus</a:t>
            </a:r>
          </a:p>
          <a:p>
            <a:pPr marL="285750" indent="-285750"/>
            <a:r>
              <a:rPr lang="en-US" sz="2400" noProof="1">
                <a:solidFill>
                  <a:schemeClr val="accent1">
                    <a:lumMod val="75000"/>
                  </a:schemeClr>
                </a:solidFill>
              </a:rPr>
              <a:t>Gambarkan grafik dari y = x</a:t>
            </a:r>
            <a:r>
              <a:rPr lang="en-US" sz="2400" baseline="30000" noProof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noProof="1">
                <a:solidFill>
                  <a:schemeClr val="accent1">
                    <a:lumMod val="75000"/>
                  </a:schemeClr>
                </a:solidFill>
              </a:rPr>
              <a:t> – 3</a:t>
            </a:r>
          </a:p>
          <a:p>
            <a:pPr marL="285750" indent="-285750"/>
            <a:r>
              <a:rPr lang="en-US" sz="2400" noProof="1">
                <a:solidFill>
                  <a:schemeClr val="accent1">
                    <a:lumMod val="75000"/>
                  </a:schemeClr>
                </a:solidFill>
              </a:rPr>
              <a:t>Gambarkan grafik dari y = x</a:t>
            </a:r>
            <a:r>
              <a:rPr lang="en-US" sz="2400" baseline="30000" noProof="1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pPr marL="285750" indent="-285750"/>
            <a:endParaRPr lang="en-US" sz="2400" noProof="1" smtClean="0"/>
          </a:p>
          <a:p>
            <a:pPr marL="0" indent="0">
              <a:buNone/>
            </a:pPr>
            <a:endParaRPr lang="en-US" sz="2400" noProof="1" smtClean="0"/>
          </a:p>
        </p:txBody>
      </p:sp>
    </p:spTree>
    <p:extLst>
      <p:ext uri="{BB962C8B-B14F-4D97-AF65-F5344CB8AC3E}">
        <p14:creationId xmlns:p14="http://schemas.microsoft.com/office/powerpoint/2010/main" val="20241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6681</TotalTime>
  <Words>675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Equation</vt:lpstr>
      <vt:lpstr>Pengantar Kalkulus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610</cp:revision>
  <dcterms:created xsi:type="dcterms:W3CDTF">2013-07-15T09:26:10Z</dcterms:created>
  <dcterms:modified xsi:type="dcterms:W3CDTF">2019-08-08T04:02:07Z</dcterms:modified>
</cp:coreProperties>
</file>