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09" autoAdjust="0"/>
  </p:normalViewPr>
  <p:slideViewPr>
    <p:cSldViewPr>
      <p:cViewPr>
        <p:scale>
          <a:sx n="80" d="100"/>
          <a:sy n="80" d="100"/>
        </p:scale>
        <p:origin x="-98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6BD3B6-E69F-4BC7-874F-6EC6C642C081}" type="datetimeFigureOut">
              <a:rPr lang="id-ID" smtClean="0"/>
              <a:t>29/06/2015</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003AA6-36C2-4F35-85BB-2308A7248020}" type="slidenum">
              <a:rPr lang="id-ID" smtClean="0"/>
              <a:t>‹#›</a:t>
            </a:fld>
            <a:endParaRPr lang="id-ID"/>
          </a:p>
        </p:txBody>
      </p:sp>
    </p:spTree>
    <p:extLst>
      <p:ext uri="{BB962C8B-B14F-4D97-AF65-F5344CB8AC3E}">
        <p14:creationId xmlns:p14="http://schemas.microsoft.com/office/powerpoint/2010/main" val="4245381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Placeholder 1"/>
          <p:cNvSpPr txBox="1">
            <a:spLocks/>
          </p:cNvSpPr>
          <p:nvPr userDrawn="1"/>
        </p:nvSpPr>
        <p:spPr>
          <a:xfrm>
            <a:off x="457200" y="274638"/>
            <a:ext cx="8229600" cy="1143000"/>
          </a:xfrm>
          <a:prstGeom prst="rect">
            <a:avLst/>
          </a:prstGeom>
        </p:spPr>
        <p:txBody>
          <a:bodyPr vert="horz" lIns="91440" tIns="45720" rIns="91440" bIns="45720" rtlCol="0" anchor="ct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3200" b="0" i="1"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1" u="none" strike="noStrike" kern="1200" cap="none" spc="0" normalizeH="0" baseline="0" noProof="0" dirty="0" smtClean="0">
                <a:ln>
                  <a:noFill/>
                </a:ln>
                <a:solidFill>
                  <a:srgbClr val="0070C0"/>
                </a:solidFill>
                <a:effectLst/>
                <a:uLnTx/>
                <a:uFillTx/>
                <a:latin typeface="+mn-lt"/>
                <a:ea typeface="+mn-ea"/>
                <a:cs typeface="+mn-cs"/>
              </a:rPr>
              <a:t>Respect,</a:t>
            </a:r>
            <a:r>
              <a:rPr kumimoji="0" lang="en-US" sz="2400" b="1" i="1" u="none" strike="noStrike" kern="1200" cap="none" spc="0" normalizeH="0" baseline="0" noProof="0" dirty="0" smtClean="0">
                <a:ln>
                  <a:noFill/>
                </a:ln>
                <a:solidFill>
                  <a:srgbClr val="FF0000"/>
                </a:solidFill>
                <a:effectLst/>
                <a:uLnTx/>
                <a:uFillTx/>
                <a:latin typeface="+mn-lt"/>
                <a:ea typeface="+mn-ea"/>
                <a:cs typeface="+mn-cs"/>
              </a:rPr>
              <a:t> </a:t>
            </a:r>
            <a:r>
              <a:rPr kumimoji="0" lang="en-US" sz="2400" b="1" i="1" u="none" strike="noStrike" kern="1200" cap="none" spc="0" normalizeH="0" baseline="0" noProof="0" dirty="0" smtClean="0">
                <a:ln>
                  <a:noFill/>
                </a:ln>
                <a:solidFill>
                  <a:srgbClr val="00B050"/>
                </a:solidFill>
                <a:effectLst/>
                <a:uLnTx/>
                <a:uFillTx/>
                <a:latin typeface="+mn-lt"/>
                <a:ea typeface="+mn-ea"/>
                <a:cs typeface="+mn-cs"/>
              </a:rPr>
              <a:t>Professionalism,</a:t>
            </a:r>
            <a:r>
              <a:rPr kumimoji="0" lang="en-US" sz="2400" b="1" i="1" u="none" strike="noStrike" kern="1200" cap="none" spc="0" normalizeH="0" baseline="0" noProof="0" dirty="0" smtClean="0">
                <a:ln>
                  <a:noFill/>
                </a:ln>
                <a:solidFill>
                  <a:srgbClr val="FF0000"/>
                </a:solidFill>
                <a:effectLst/>
                <a:uLnTx/>
                <a:uFillTx/>
                <a:latin typeface="+mn-lt"/>
                <a:ea typeface="+mn-ea"/>
                <a:cs typeface="+mn-cs"/>
              </a:rPr>
              <a:t> &amp; Entrepreneurship</a:t>
            </a:r>
            <a:endParaRPr kumimoji="0" lang="en-US" sz="2400" b="0" i="1" u="none" strike="noStrike" kern="1200" cap="none" spc="0" normalizeH="0" baseline="0" noProof="0" dirty="0" smtClean="0">
              <a:ln>
                <a:noFill/>
              </a:ln>
              <a:solidFill>
                <a:srgbClr val="FF0000"/>
              </a:solidFill>
              <a:effectLst/>
              <a:uLnTx/>
              <a:uFillTx/>
              <a:latin typeface="+mj-lt"/>
              <a:ea typeface="+mj-ea"/>
              <a:cs typeface="+mj-cs"/>
            </a:endParaRPr>
          </a:p>
        </p:txBody>
      </p:sp>
      <p:sp>
        <p:nvSpPr>
          <p:cNvPr id="9" name="Content Placeholder 8"/>
          <p:cNvSpPr>
            <a:spLocks noGrp="1"/>
          </p:cNvSpPr>
          <p:nvPr>
            <p:ph sz="quarter" idx="10"/>
          </p:nvPr>
        </p:nvSpPr>
        <p:spPr>
          <a:xfrm>
            <a:off x="539750" y="1628775"/>
            <a:ext cx="8135938" cy="48244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                      </a:t>
            </a:r>
            <a:r>
              <a:rPr kumimoji="0" lang="en-US" sz="2400" b="1" i="1" u="none" strike="noStrike" kern="1200" cap="none" spc="0" normalizeH="0" baseline="0" noProof="0" dirty="0" smtClean="0">
                <a:ln>
                  <a:noFill/>
                </a:ln>
                <a:solidFill>
                  <a:srgbClr val="0070C0"/>
                </a:solidFill>
                <a:effectLst/>
                <a:uLnTx/>
                <a:uFillTx/>
                <a:latin typeface="+mj-lt"/>
                <a:ea typeface="+mj-ea"/>
                <a:cs typeface="+mj-cs"/>
              </a:rPr>
              <a:t>Respect,</a:t>
            </a:r>
            <a:r>
              <a:rPr kumimoji="0" lang="en-US" sz="2400" b="1" i="1"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1" u="none" strike="noStrike" kern="1200" cap="none" spc="0" normalizeH="0" baseline="0" noProof="0" dirty="0" smtClean="0">
                <a:ln>
                  <a:noFill/>
                </a:ln>
                <a:solidFill>
                  <a:srgbClr val="00B050"/>
                </a:solidFill>
                <a:effectLst/>
                <a:uLnTx/>
                <a:uFillTx/>
                <a:latin typeface="+mj-lt"/>
                <a:ea typeface="+mj-ea"/>
                <a:cs typeface="+mj-cs"/>
              </a:rPr>
              <a:t>Professionalism,</a:t>
            </a:r>
            <a:r>
              <a:rPr kumimoji="0" lang="en-US" sz="2400" b="1" i="1" u="none" strike="noStrike" kern="1200" cap="none" spc="0" normalizeH="0" baseline="0" noProof="0" dirty="0" smtClean="0">
                <a:ln>
                  <a:noFill/>
                </a:ln>
                <a:solidFill>
                  <a:srgbClr val="FF0000"/>
                </a:solidFill>
                <a:effectLst/>
                <a:uLnTx/>
                <a:uFillTx/>
                <a:latin typeface="+mj-lt"/>
                <a:ea typeface="+mj-ea"/>
                <a:cs typeface="+mj-cs"/>
              </a:rPr>
              <a:t> &amp; Entrepreneurship</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026" name="Picture 2"/>
          <p:cNvPicPr>
            <a:picLocks noChangeAspect="1" noChangeArrowheads="1"/>
          </p:cNvPicPr>
          <p:nvPr userDrawn="1"/>
        </p:nvPicPr>
        <p:blipFill>
          <a:blip r:embed="rId3" cstate="print"/>
          <a:srcRect/>
          <a:stretch>
            <a:fillRect/>
          </a:stretch>
        </p:blipFill>
        <p:spPr bwMode="auto">
          <a:xfrm>
            <a:off x="467544" y="404664"/>
            <a:ext cx="1762125" cy="885825"/>
          </a:xfrm>
          <a:prstGeom prst="rect">
            <a:avLst/>
          </a:prstGeom>
          <a:noFill/>
          <a:ln w="9525">
            <a:noFill/>
            <a:miter lim="800000"/>
            <a:headEnd/>
            <a:tailEnd/>
          </a:ln>
        </p:spPr>
      </p:pic>
      <p:cxnSp>
        <p:nvCxnSpPr>
          <p:cNvPr id="9" name="Straight Connector 8"/>
          <p:cNvCxnSpPr/>
          <p:nvPr userDrawn="1"/>
        </p:nvCxnSpPr>
        <p:spPr>
          <a:xfrm>
            <a:off x="467544" y="1412776"/>
            <a:ext cx="8208912" cy="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3200" i="1" kern="1200" baseline="0">
          <a:solidFill>
            <a:srgbClr val="FF000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11.wmf"/><Relationship Id="rId4" Type="http://schemas.openxmlformats.org/officeDocument/2006/relationships/oleObject" Target="../embeddings/oleObject4.bin"/></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4.vml"/><Relationship Id="rId4" Type="http://schemas.openxmlformats.org/officeDocument/2006/relationships/image" Target="../media/image19.wmf"/></Relationships>
</file>

<file path=ppt/slides/_rels/slide2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7.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9.wmf"/><Relationship Id="rId5" Type="http://schemas.openxmlformats.org/officeDocument/2006/relationships/oleObject" Target="../embeddings/oleObject3.bin"/><Relationship Id="rId4" Type="http://schemas.openxmlformats.org/officeDocument/2006/relationships/image" Target="../media/image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83568" y="3068960"/>
            <a:ext cx="7772400" cy="1470025"/>
          </a:xfrm>
        </p:spPr>
        <p:txBody>
          <a:bodyPr>
            <a:normAutofit fontScale="90000"/>
          </a:bodyPr>
          <a:lstStyle/>
          <a:p>
            <a:r>
              <a:rPr lang="id-ID" sz="4000" noProof="1" smtClean="0">
                <a:solidFill>
                  <a:schemeClr val="tx1"/>
                </a:solidFill>
              </a:rPr>
              <a:t>Panjang Penyaluran, Sambungan Lewatan dan Penjangkaran Tulangan</a:t>
            </a:r>
            <a:endParaRPr lang="id-ID" sz="4000" noProof="1">
              <a:solidFill>
                <a:schemeClr val="tx1"/>
              </a:solidFill>
            </a:endParaRPr>
          </a:p>
        </p:txBody>
      </p:sp>
      <p:sp>
        <p:nvSpPr>
          <p:cNvPr id="3" name="Subtitle 2"/>
          <p:cNvSpPr>
            <a:spLocks noGrp="1"/>
          </p:cNvSpPr>
          <p:nvPr>
            <p:ph type="subTitle" idx="4294967295"/>
          </p:nvPr>
        </p:nvSpPr>
        <p:spPr>
          <a:xfrm>
            <a:off x="1331640" y="4581128"/>
            <a:ext cx="6400800" cy="694928"/>
          </a:xfrm>
        </p:spPr>
        <p:txBody>
          <a:bodyPr>
            <a:normAutofit/>
          </a:bodyPr>
          <a:lstStyle/>
          <a:p>
            <a:pPr algn="ctr">
              <a:buNone/>
            </a:pPr>
            <a:r>
              <a:rPr lang="id-ID" sz="2800" noProof="1" smtClean="0"/>
              <a:t>Pertemuan - </a:t>
            </a:r>
            <a:r>
              <a:rPr lang="en-US" sz="2800" noProof="1" smtClean="0"/>
              <a:t>15</a:t>
            </a:r>
            <a:endParaRPr lang="id-ID" sz="2800" noProof="1"/>
          </a:p>
        </p:txBody>
      </p:sp>
      <p:sp>
        <p:nvSpPr>
          <p:cNvPr id="4" name="TextBox 3"/>
          <p:cNvSpPr txBox="1"/>
          <p:nvPr/>
        </p:nvSpPr>
        <p:spPr>
          <a:xfrm>
            <a:off x="467544" y="1556792"/>
            <a:ext cx="5112568" cy="923330"/>
          </a:xfrm>
          <a:prstGeom prst="rect">
            <a:avLst/>
          </a:prstGeom>
          <a:noFill/>
        </p:spPr>
        <p:txBody>
          <a:bodyPr wrap="square" rtlCol="0">
            <a:spAutoFit/>
          </a:bodyPr>
          <a:lstStyle/>
          <a:p>
            <a:r>
              <a:rPr lang="id-ID" noProof="1" smtClean="0">
                <a:latin typeface="Trebuchet MS" pitchFamily="34" charset="0"/>
              </a:rPr>
              <a:t>Mata Kuliah	: </a:t>
            </a:r>
            <a:r>
              <a:rPr lang="en-US" noProof="1" smtClean="0">
                <a:latin typeface="Trebuchet MS" pitchFamily="34" charset="0"/>
              </a:rPr>
              <a:t>Perancangan Struktur Beton</a:t>
            </a:r>
            <a:endParaRPr lang="id-ID" noProof="1" smtClean="0">
              <a:latin typeface="Trebuchet MS" pitchFamily="34" charset="0"/>
            </a:endParaRPr>
          </a:p>
          <a:p>
            <a:r>
              <a:rPr lang="id-ID" noProof="1" smtClean="0">
                <a:latin typeface="Trebuchet MS" pitchFamily="34" charset="0"/>
              </a:rPr>
              <a:t>Kode		: </a:t>
            </a:r>
            <a:r>
              <a:rPr lang="en-US" noProof="1" smtClean="0">
                <a:latin typeface="Trebuchet MS" pitchFamily="34" charset="0"/>
              </a:rPr>
              <a:t>CIV-204</a:t>
            </a:r>
            <a:endParaRPr lang="id-ID" noProof="1" smtClean="0">
              <a:latin typeface="Trebuchet MS" pitchFamily="34" charset="0"/>
            </a:endParaRPr>
          </a:p>
          <a:p>
            <a:r>
              <a:rPr lang="id-ID" noProof="1" smtClean="0">
                <a:latin typeface="Trebuchet MS" pitchFamily="34" charset="0"/>
              </a:rPr>
              <a:t>SKS		: 3 SKS</a:t>
            </a:r>
            <a:endParaRPr lang="id-ID" noProof="1">
              <a:latin typeface="Trebuchet MS"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539750" y="1628775"/>
            <a:ext cx="4896346" cy="4824413"/>
          </a:xfrm>
        </p:spPr>
        <p:txBody>
          <a:bodyPr/>
          <a:lstStyle/>
          <a:p>
            <a:pPr marL="0" indent="0">
              <a:buNone/>
            </a:pPr>
            <a:r>
              <a:rPr lang="id-ID" b="1" noProof="1" smtClean="0"/>
              <a:t>Contoh 15.1</a:t>
            </a:r>
            <a:endParaRPr lang="id-ID" noProof="1" smtClean="0"/>
          </a:p>
          <a:p>
            <a:pPr marL="0" indent="0">
              <a:buNone/>
            </a:pPr>
            <a:r>
              <a:rPr lang="id-ID" sz="1800" noProof="1" smtClean="0"/>
              <a:t>Gambar menunjukkan penampang melintang sebuah balok tertumpu sederhana yang diberi tulangan tarik 4D25 serta sengkang D10-150. Tentukan panjang penyaluran yang dibutuhkan oleh tulangan tarik jika beton merupakan beton normal dan tulangan tidak dilapis epoksi. Gunakan </a:t>
            </a:r>
            <a:r>
              <a:rPr lang="id-ID" sz="1800" i="1" noProof="1" smtClean="0"/>
              <a:t>f </a:t>
            </a:r>
            <a:r>
              <a:rPr lang="id-ID" sz="1800" i="1" baseline="30000" noProof="1" smtClean="0"/>
              <a:t>/</a:t>
            </a:r>
            <a:r>
              <a:rPr lang="id-ID" sz="1800" i="1" baseline="-25000" noProof="1" smtClean="0"/>
              <a:t>c</a:t>
            </a:r>
            <a:r>
              <a:rPr lang="id-ID" sz="1800" noProof="1" smtClean="0"/>
              <a:t> = 20 MPa dan </a:t>
            </a:r>
            <a:r>
              <a:rPr lang="id-ID" sz="1800" i="1" noProof="1" smtClean="0"/>
              <a:t>f</a:t>
            </a:r>
            <a:r>
              <a:rPr lang="id-ID" sz="1800" i="1" baseline="-25000" noProof="1" smtClean="0"/>
              <a:t>y</a:t>
            </a:r>
            <a:r>
              <a:rPr lang="id-ID" sz="1800" noProof="1" smtClean="0"/>
              <a:t> = 400 MPa. </a:t>
            </a:r>
          </a:p>
          <a:p>
            <a:endParaRPr lang="id-ID" noProof="1"/>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2276872"/>
            <a:ext cx="2808312" cy="32403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08900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normAutofit/>
          </a:bodyPr>
          <a:lstStyle/>
          <a:p>
            <a:pPr marL="0" indent="0">
              <a:buNone/>
            </a:pPr>
            <a:r>
              <a:rPr lang="id-ID" b="1" noProof="1" smtClean="0"/>
              <a:t>Contoh 15.2</a:t>
            </a:r>
            <a:endParaRPr lang="id-ID" noProof="1" smtClean="0"/>
          </a:p>
          <a:p>
            <a:pPr marL="0" indent="0">
              <a:buNone/>
            </a:pPr>
            <a:r>
              <a:rPr lang="id-ID" sz="2000" noProof="1" smtClean="0"/>
              <a:t>Ulangi kembali Contoh 15.1 namun beton yang digunakan adalah jenis beton ringan dan tulangan dilapisi dengan epoksi. Dan nilai </a:t>
            </a:r>
            <a:r>
              <a:rPr lang="id-ID" sz="2000" i="1" noProof="1" smtClean="0"/>
              <a:t>A</a:t>
            </a:r>
            <a:r>
              <a:rPr lang="id-ID" sz="2000" i="1" baseline="-25000" noProof="1" smtClean="0"/>
              <a:t>s</a:t>
            </a:r>
            <a:r>
              <a:rPr lang="id-ID" sz="2000" noProof="1" smtClean="0"/>
              <a:t> yang diperlukan dari hasil analisis adalah sebesar 1.800 mm</a:t>
            </a:r>
            <a:r>
              <a:rPr lang="id-ID" sz="2000" baseline="30000" noProof="1" smtClean="0"/>
              <a:t>2</a:t>
            </a:r>
            <a:r>
              <a:rPr lang="id-ID" sz="2000" noProof="1" smtClean="0"/>
              <a:t>.</a:t>
            </a:r>
          </a:p>
          <a:p>
            <a:pPr marL="0" indent="0">
              <a:buNone/>
            </a:pPr>
            <a:endParaRPr lang="en-US" b="1" noProof="1" smtClean="0"/>
          </a:p>
          <a:p>
            <a:pPr marL="0" indent="0">
              <a:buNone/>
            </a:pPr>
            <a:r>
              <a:rPr lang="id-ID" b="1" noProof="1" smtClean="0"/>
              <a:t>Contoh 15.3</a:t>
            </a:r>
            <a:endParaRPr lang="id-ID" noProof="1" smtClean="0"/>
          </a:p>
          <a:p>
            <a:pPr marL="0" indent="0">
              <a:buNone/>
            </a:pPr>
            <a:r>
              <a:rPr lang="id-ID" sz="1900" noProof="1" smtClean="0"/>
              <a:t>Sebuah kolom beton bertulang, memiliki 8 buah tulangan memanjang berdiameter 32 mm, yang harus disalurkan ke pondasi. Tentukan besarnya panjang penyaluran yang dibutuhkan oleh tulangan untuk disalurkan ke pondasi. Gunakan  </a:t>
            </a:r>
            <a:r>
              <a:rPr lang="id-ID" sz="1900" i="1" noProof="1" smtClean="0"/>
              <a:t>f </a:t>
            </a:r>
            <a:r>
              <a:rPr lang="id-ID" sz="1900" i="1" baseline="30000" noProof="1" smtClean="0"/>
              <a:t>/</a:t>
            </a:r>
            <a:r>
              <a:rPr lang="id-ID" sz="1900" i="1" baseline="-25000" noProof="1" smtClean="0"/>
              <a:t>c</a:t>
            </a:r>
            <a:r>
              <a:rPr lang="id-ID" sz="1900" noProof="1" smtClean="0"/>
              <a:t> = 25 MPa dan </a:t>
            </a:r>
            <a:r>
              <a:rPr lang="id-ID" sz="1900" i="1" noProof="1" smtClean="0"/>
              <a:t>f</a:t>
            </a:r>
            <a:r>
              <a:rPr lang="id-ID" sz="1900" i="1" baseline="-25000" noProof="1" smtClean="0"/>
              <a:t>y</a:t>
            </a:r>
            <a:r>
              <a:rPr lang="id-ID" sz="1900" noProof="1" smtClean="0"/>
              <a:t> = 400 MPa. </a:t>
            </a:r>
          </a:p>
          <a:p>
            <a:endParaRPr lang="id-ID" noProof="1"/>
          </a:p>
        </p:txBody>
      </p:sp>
    </p:spTree>
    <p:extLst>
      <p:ext uri="{BB962C8B-B14F-4D97-AF65-F5344CB8AC3E}">
        <p14:creationId xmlns:p14="http://schemas.microsoft.com/office/powerpoint/2010/main" val="3950128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pPr marL="0" lvl="0" indent="0">
              <a:buNone/>
            </a:pPr>
            <a:r>
              <a:rPr lang="id-ID" b="1" noProof="1" smtClean="0"/>
              <a:t>Kait</a:t>
            </a:r>
            <a:endParaRPr lang="id-ID" noProof="1" smtClean="0"/>
          </a:p>
          <a:p>
            <a:r>
              <a:rPr lang="id-ID" sz="2400" noProof="1" smtClean="0"/>
              <a:t>Kait diperlukan untuk memberikan penjangkaran tulangan yang memadai apabila tidak tersedia tempat yang cukup untuk memenuhi syarat panjang penyaluran</a:t>
            </a:r>
            <a:endParaRPr lang="id-ID" sz="2400" noProof="1"/>
          </a:p>
        </p:txBody>
      </p:sp>
      <p:pic>
        <p:nvPicPr>
          <p:cNvPr id="194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3429000"/>
            <a:ext cx="5472608" cy="27213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4" name="Object 3"/>
          <p:cNvGraphicFramePr>
            <a:graphicFrameLocks noChangeAspect="1"/>
          </p:cNvGraphicFramePr>
          <p:nvPr>
            <p:extLst>
              <p:ext uri="{D42A27DB-BD31-4B8C-83A1-F6EECF244321}">
                <p14:modId xmlns:p14="http://schemas.microsoft.com/office/powerpoint/2010/main" val="4221970917"/>
              </p:ext>
            </p:extLst>
          </p:nvPr>
        </p:nvGraphicFramePr>
        <p:xfrm>
          <a:off x="6372200" y="3573016"/>
          <a:ext cx="2003967" cy="864096"/>
        </p:xfrm>
        <a:graphic>
          <a:graphicData uri="http://schemas.openxmlformats.org/presentationml/2006/ole">
            <mc:AlternateContent xmlns:mc="http://schemas.openxmlformats.org/markup-compatibility/2006">
              <mc:Choice xmlns:v="urn:schemas-microsoft-com:vml" Requires="v">
                <p:oleObj spid="_x0000_s19467" name="Equation" r:id="rId4" imgW="1040948" imgH="444307" progId="Equation.3">
                  <p:embed/>
                </p:oleObj>
              </mc:Choice>
              <mc:Fallback>
                <p:oleObj name="Equation" r:id="rId4" imgW="1040948" imgH="444307"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72200" y="3573016"/>
                        <a:ext cx="2003967" cy="864096"/>
                      </a:xfrm>
                      <a:prstGeom prst="rect">
                        <a:avLst/>
                      </a:prstGeom>
                      <a:noFill/>
                    </p:spPr>
                  </p:pic>
                </p:oleObj>
              </mc:Fallback>
            </mc:AlternateContent>
          </a:graphicData>
        </a:graphic>
      </p:graphicFrame>
    </p:spTree>
    <p:extLst>
      <p:ext uri="{BB962C8B-B14F-4D97-AF65-F5344CB8AC3E}">
        <p14:creationId xmlns:p14="http://schemas.microsoft.com/office/powerpoint/2010/main" val="2767553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988840"/>
            <a:ext cx="7134225" cy="3876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33937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normAutofit/>
          </a:bodyPr>
          <a:lstStyle/>
          <a:p>
            <a:r>
              <a:rPr lang="id-ID" sz="2000" noProof="1" smtClean="0"/>
              <a:t>Panjang penyaluran kait dapat direduksi sebagai berikut</a:t>
            </a:r>
            <a:endParaRPr lang="id-ID" sz="2000" noProof="1"/>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3748" y="2132856"/>
            <a:ext cx="7639050" cy="403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81095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966" y="1916832"/>
            <a:ext cx="7848600" cy="3990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145829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normAutofit fontScale="85000" lnSpcReduction="10000"/>
          </a:bodyPr>
          <a:lstStyle/>
          <a:p>
            <a:pPr marL="0" indent="0">
              <a:buNone/>
            </a:pPr>
            <a:r>
              <a:rPr lang="id-ID" b="1" noProof="1" smtClean="0"/>
              <a:t>Contoh 15.4</a:t>
            </a:r>
            <a:endParaRPr lang="id-ID" noProof="1" smtClean="0"/>
          </a:p>
          <a:p>
            <a:pPr marL="0" indent="0">
              <a:buNone/>
            </a:pPr>
            <a:r>
              <a:rPr lang="id-ID" noProof="1" smtClean="0"/>
              <a:t>Hitunglah panjang penyaluran yang dibutuhkan oleh tulangan atas D25 dari sebuah balok kantilever ke dalam tumpuan kolom, jika tulangan disalurkan :</a:t>
            </a:r>
          </a:p>
          <a:p>
            <a:pPr lvl="0"/>
            <a:r>
              <a:rPr lang="id-ID" noProof="1" smtClean="0"/>
              <a:t>Lurus</a:t>
            </a:r>
          </a:p>
          <a:p>
            <a:pPr lvl="0"/>
            <a:r>
              <a:rPr lang="id-ID" noProof="1" smtClean="0"/>
              <a:t>Dengan kait 90º di ujung tulangan</a:t>
            </a:r>
          </a:p>
          <a:p>
            <a:pPr lvl="0"/>
            <a:r>
              <a:rPr lang="id-ID" noProof="1" smtClean="0"/>
              <a:t>Dengan kait 180º di ujung tulangan</a:t>
            </a:r>
          </a:p>
          <a:p>
            <a:pPr marL="0" indent="0">
              <a:buNone/>
            </a:pPr>
            <a:r>
              <a:rPr lang="id-ID" noProof="1" smtClean="0"/>
              <a:t>Tulangan memiliki selimut bersih setebal 40 mm, dan jarak bersih antar tulangan sebesar 50 mm. Tulangan dilingkupi oleh sengkang D10-150. Gunakan  </a:t>
            </a:r>
            <a:r>
              <a:rPr lang="id-ID" i="1" noProof="1" smtClean="0"/>
              <a:t>f </a:t>
            </a:r>
            <a:r>
              <a:rPr lang="id-ID" i="1" baseline="30000" noProof="1" smtClean="0"/>
              <a:t>/</a:t>
            </a:r>
            <a:r>
              <a:rPr lang="id-ID" i="1" baseline="-25000" noProof="1" smtClean="0"/>
              <a:t>c</a:t>
            </a:r>
            <a:r>
              <a:rPr lang="id-ID" noProof="1" smtClean="0"/>
              <a:t> = 25 MPa dan </a:t>
            </a:r>
            <a:r>
              <a:rPr lang="id-ID" i="1" noProof="1" smtClean="0"/>
              <a:t>f</a:t>
            </a:r>
            <a:r>
              <a:rPr lang="id-ID" i="1" baseline="-25000" noProof="1" smtClean="0"/>
              <a:t>y</a:t>
            </a:r>
            <a:r>
              <a:rPr lang="id-ID" noProof="1" smtClean="0"/>
              <a:t> = 400 MPa. </a:t>
            </a:r>
          </a:p>
          <a:p>
            <a:endParaRPr lang="id-ID" noProof="1"/>
          </a:p>
        </p:txBody>
      </p:sp>
    </p:spTree>
    <p:extLst>
      <p:ext uri="{BB962C8B-B14F-4D97-AF65-F5344CB8AC3E}">
        <p14:creationId xmlns:p14="http://schemas.microsoft.com/office/powerpoint/2010/main" val="29338959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normAutofit fontScale="70000" lnSpcReduction="20000"/>
          </a:bodyPr>
          <a:lstStyle/>
          <a:p>
            <a:pPr marL="0" lvl="0" indent="0">
              <a:buNone/>
            </a:pPr>
            <a:r>
              <a:rPr lang="id-ID" b="1" noProof="1" smtClean="0"/>
              <a:t>Sambungan Lewatan</a:t>
            </a:r>
            <a:endParaRPr lang="id-ID" noProof="1" smtClean="0"/>
          </a:p>
          <a:p>
            <a:r>
              <a:rPr lang="id-ID" noProof="1" smtClean="0"/>
              <a:t>Tulangan baja yang digunakan dalam struktur beton bertulang, pada umumnya difabrikasi dalam ukuran panjang tertentu seperti 6 m, 12 m dan 18 m, tergantung diameter tulangan, fasilitas transportasi dan alasan lainnya. </a:t>
            </a:r>
          </a:p>
          <a:p>
            <a:r>
              <a:rPr lang="id-ID" noProof="1" smtClean="0"/>
              <a:t>Tulangan ini biasanya akan dipotong, dibengkokkan atau disesuaikan dengan detail penulangan yang dibutuhkan dalam suatu struktur beton bertulang. </a:t>
            </a:r>
          </a:p>
          <a:p>
            <a:r>
              <a:rPr lang="id-ID" noProof="1" smtClean="0"/>
              <a:t>Terkadang panjang tulangan yang dibutuhkan melebihi ketersediaan panjang tulangan yang ada di lapangan, maka dalam hal ini diperlukan penyambungan tulangan dengan panjang penyambungan yang mencukupi untuk mentransfer tegangan lekatan dari tulangan yang satu ke tulangan yang lainnya.</a:t>
            </a:r>
          </a:p>
          <a:p>
            <a:r>
              <a:rPr lang="id-ID" noProof="1" smtClean="0"/>
              <a:t>Penyambungan tulangan yang banyak digunakan adalah berupa </a:t>
            </a:r>
            <a:r>
              <a:rPr lang="id-ID" b="1" noProof="1" smtClean="0">
                <a:solidFill>
                  <a:schemeClr val="accent5">
                    <a:lumMod val="75000"/>
                  </a:schemeClr>
                </a:solidFill>
              </a:rPr>
              <a:t>sambungan lewatan </a:t>
            </a:r>
            <a:r>
              <a:rPr lang="id-ID" noProof="1" smtClean="0"/>
              <a:t>dan </a:t>
            </a:r>
            <a:r>
              <a:rPr lang="id-ID" b="1" noProof="1" smtClean="0">
                <a:solidFill>
                  <a:schemeClr val="accent5">
                    <a:lumMod val="75000"/>
                  </a:schemeClr>
                </a:solidFill>
              </a:rPr>
              <a:t>sambungan mekanis atau las</a:t>
            </a:r>
            <a:r>
              <a:rPr lang="id-ID" noProof="1" smtClean="0"/>
              <a:t>. </a:t>
            </a:r>
          </a:p>
          <a:p>
            <a:endParaRPr lang="id-ID" noProof="1"/>
          </a:p>
        </p:txBody>
      </p:sp>
    </p:spTree>
    <p:extLst>
      <p:ext uri="{BB962C8B-B14F-4D97-AF65-F5344CB8AC3E}">
        <p14:creationId xmlns:p14="http://schemas.microsoft.com/office/powerpoint/2010/main" val="14049869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normAutofit fontScale="92500" lnSpcReduction="20000"/>
          </a:bodyPr>
          <a:lstStyle/>
          <a:p>
            <a:r>
              <a:rPr lang="id-ID" noProof="1" smtClean="0"/>
              <a:t>Sambungan lewatan sebaiknya </a:t>
            </a:r>
            <a:r>
              <a:rPr lang="id-ID" noProof="1" smtClean="0">
                <a:solidFill>
                  <a:srgbClr val="FF0000"/>
                </a:solidFill>
              </a:rPr>
              <a:t>tidak diletakkan pada daerah  terjadi momen lentur maksimum</a:t>
            </a:r>
            <a:r>
              <a:rPr lang="id-ID" noProof="1" smtClean="0"/>
              <a:t>, selain itu sebaiknya pula beberapa sambungan lewatan </a:t>
            </a:r>
            <a:r>
              <a:rPr lang="id-ID" noProof="1" smtClean="0">
                <a:solidFill>
                  <a:srgbClr val="FF0000"/>
                </a:solidFill>
              </a:rPr>
              <a:t>tidak terkumpul pada satu lokasi </a:t>
            </a:r>
            <a:r>
              <a:rPr lang="id-ID" noProof="1" smtClean="0"/>
              <a:t>yang sama karena akan memperlemah penampang beton. </a:t>
            </a:r>
          </a:p>
          <a:p>
            <a:r>
              <a:rPr lang="id-ID" noProof="1" smtClean="0"/>
              <a:t>Penempatan beberapa sambungan lewatan pada satu lokasi juga akan mengakibatkan penumpukan tulangan pada lokasi tersebut, yang akhirnya akan menimbulkan kesulitan pada saat pelaksanaan penuangan adukan beton ke dalam cetakan balok. </a:t>
            </a:r>
          </a:p>
          <a:p>
            <a:endParaRPr lang="id-ID" noProof="1"/>
          </a:p>
        </p:txBody>
      </p:sp>
    </p:spTree>
    <p:extLst>
      <p:ext uri="{BB962C8B-B14F-4D97-AF65-F5344CB8AC3E}">
        <p14:creationId xmlns:p14="http://schemas.microsoft.com/office/powerpoint/2010/main" val="32080082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pPr marL="0" indent="0">
              <a:buNone/>
            </a:pPr>
            <a:r>
              <a:rPr lang="id-ID" b="1" noProof="1" smtClean="0"/>
              <a:t>Sambungan Lewatan Pada Kondisi Tarik</a:t>
            </a:r>
          </a:p>
          <a:p>
            <a:pPr marL="0" indent="0">
              <a:buNone/>
            </a:pPr>
            <a:r>
              <a:rPr lang="id-ID" sz="2400" noProof="1" smtClean="0"/>
              <a:t>dua alternatif untuk sambungan lewatan pada kondisi tarik, </a:t>
            </a:r>
            <a:r>
              <a:rPr lang="id-ID" sz="2400" i="1" noProof="1" smtClean="0"/>
              <a:t>l</a:t>
            </a:r>
            <a:r>
              <a:rPr lang="id-ID" sz="2400" i="1" baseline="-25000" noProof="1" smtClean="0"/>
              <a:t>st</a:t>
            </a:r>
            <a:r>
              <a:rPr lang="id-ID" sz="2400" noProof="1" smtClean="0"/>
              <a:t>, yaitu sambungan lewatan kelas A dan kelas B (yang tidak boleh kurang dari 300 mm), dan besarannya adalah :</a:t>
            </a:r>
          </a:p>
          <a:p>
            <a:pPr lvl="0"/>
            <a:r>
              <a:rPr lang="id-ID" sz="2400" noProof="1" smtClean="0"/>
              <a:t>Sambungan lewatan kelas A	……..	1,0</a:t>
            </a:r>
            <a:r>
              <a:rPr lang="id-ID" sz="2400" i="1" noProof="1" smtClean="0"/>
              <a:t>l</a:t>
            </a:r>
            <a:r>
              <a:rPr lang="id-ID" sz="2400" i="1" baseline="-25000" noProof="1" smtClean="0"/>
              <a:t>d</a:t>
            </a:r>
            <a:endParaRPr lang="id-ID" sz="2400" noProof="1" smtClean="0"/>
          </a:p>
          <a:p>
            <a:pPr lvl="0"/>
            <a:r>
              <a:rPr lang="id-ID" sz="2400" noProof="1" smtClean="0"/>
              <a:t>Sambungan lewatan kelas B	……..	1,3</a:t>
            </a:r>
            <a:r>
              <a:rPr lang="id-ID" sz="2400" i="1" noProof="1" smtClean="0"/>
              <a:t>l</a:t>
            </a:r>
            <a:r>
              <a:rPr lang="id-ID" sz="2400" i="1" baseline="-25000" noProof="1" smtClean="0"/>
              <a:t>d</a:t>
            </a:r>
            <a:endParaRPr lang="id-ID" sz="2400" noProof="1" smtClean="0"/>
          </a:p>
          <a:p>
            <a:endParaRPr lang="id-ID" noProof="1"/>
          </a:p>
        </p:txBody>
      </p:sp>
      <p:pic>
        <p:nvPicPr>
          <p:cNvPr id="235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4395788"/>
            <a:ext cx="5019675" cy="1933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57509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sz="quarter" idx="10"/>
          </p:nvPr>
        </p:nvSpPr>
        <p:spPr/>
        <p:txBody>
          <a:bodyPr/>
          <a:lstStyle/>
          <a:p>
            <a:r>
              <a:rPr lang="id-ID" noProof="1" smtClean="0"/>
              <a:t>TIU :</a:t>
            </a:r>
          </a:p>
          <a:p>
            <a:pPr marL="706438" lvl="0">
              <a:buFont typeface="Wingdings" pitchFamily="2" charset="2"/>
              <a:buChar char="Ø"/>
            </a:pPr>
            <a:r>
              <a:rPr lang="id-ID" sz="2000" noProof="1" smtClean="0"/>
              <a:t>Mahasiswa dapat merencanakan penulangan pada elemen-elemen struktur beton bertulang terhadap lentur, geser, gaya aksial, torsi dan kombinasinya</a:t>
            </a:r>
          </a:p>
          <a:p>
            <a:pPr marL="706438">
              <a:buFont typeface="Wingdings" pitchFamily="2" charset="2"/>
              <a:buChar char="Ø"/>
            </a:pPr>
            <a:endParaRPr lang="id-ID" sz="2000" noProof="1" smtClean="0"/>
          </a:p>
          <a:p>
            <a:r>
              <a:rPr lang="id-ID" noProof="1" smtClean="0"/>
              <a:t>TIK :</a:t>
            </a:r>
          </a:p>
          <a:p>
            <a:pPr marL="706438">
              <a:buFont typeface="Wingdings" pitchFamily="2" charset="2"/>
              <a:buChar char="Ø"/>
            </a:pPr>
            <a:r>
              <a:rPr lang="id-ID" sz="2000" noProof="1" smtClean="0"/>
              <a:t>Mahasiswa dapat menghitung panjang penyaluran, sambungan lewatan dan penjangkaran tulangan</a:t>
            </a:r>
            <a:endParaRPr lang="id-ID" sz="2000" noProof="1"/>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normAutofit/>
          </a:bodyPr>
          <a:lstStyle/>
          <a:p>
            <a:pPr marL="0" indent="0">
              <a:buNone/>
            </a:pPr>
            <a:r>
              <a:rPr lang="id-ID" b="1" noProof="1" smtClean="0"/>
              <a:t>Sambungan Lewatan Pada Kondisi Tekan</a:t>
            </a:r>
            <a:endParaRPr lang="id-ID" noProof="1" smtClean="0"/>
          </a:p>
          <a:p>
            <a:pPr marL="0" indent="0">
              <a:buNone/>
            </a:pPr>
            <a:r>
              <a:rPr lang="id-ID" sz="2400" noProof="1" smtClean="0"/>
              <a:t>Panjang sambungan lewatan pada kondisi tekan ditentukan dalam ACI 318M-11 pasal 12.16 yaitu :</a:t>
            </a:r>
          </a:p>
          <a:p>
            <a:r>
              <a:rPr lang="id-ID" sz="2400" noProof="1" smtClean="0"/>
              <a:t>	</a:t>
            </a:r>
            <a:r>
              <a:rPr lang="id-ID" sz="2400" i="1" noProof="1" smtClean="0"/>
              <a:t>l</a:t>
            </a:r>
            <a:r>
              <a:rPr lang="id-ID" sz="2400" i="1" baseline="-25000" noProof="1" smtClean="0"/>
              <a:t>sc</a:t>
            </a:r>
            <a:r>
              <a:rPr lang="id-ID" sz="2400" noProof="1" smtClean="0"/>
              <a:t> &gt; 0,071</a:t>
            </a:r>
            <a:r>
              <a:rPr lang="id-ID" sz="2400" i="1" noProof="1" smtClean="0"/>
              <a:t>f</a:t>
            </a:r>
            <a:r>
              <a:rPr lang="id-ID" sz="2400" i="1" baseline="-25000" noProof="1" smtClean="0"/>
              <a:t>y</a:t>
            </a:r>
            <a:r>
              <a:rPr lang="id-ID" sz="2400" i="1" noProof="1" smtClean="0"/>
              <a:t>d</a:t>
            </a:r>
            <a:r>
              <a:rPr lang="id-ID" sz="2400" i="1" baseline="-25000" noProof="1" smtClean="0"/>
              <a:t>b</a:t>
            </a:r>
            <a:r>
              <a:rPr lang="id-ID" sz="2400" noProof="1" smtClean="0"/>
              <a:t>		(untuk </a:t>
            </a:r>
            <a:r>
              <a:rPr lang="id-ID" sz="2400" i="1" noProof="1" smtClean="0"/>
              <a:t>f</a:t>
            </a:r>
            <a:r>
              <a:rPr lang="id-ID" sz="2400" i="1" baseline="-25000" noProof="1" smtClean="0"/>
              <a:t>y</a:t>
            </a:r>
            <a:r>
              <a:rPr lang="id-ID" sz="2400" noProof="1" smtClean="0"/>
              <a:t> </a:t>
            </a:r>
            <a:r>
              <a:rPr lang="id-ID" sz="2400" u="sng" noProof="1" smtClean="0"/>
              <a:t>&lt;</a:t>
            </a:r>
            <a:r>
              <a:rPr lang="id-ID" sz="2400" noProof="1" smtClean="0"/>
              <a:t> 420 MPa)					             </a:t>
            </a:r>
          </a:p>
          <a:p>
            <a:r>
              <a:rPr lang="id-ID" sz="2400" noProof="1" smtClean="0"/>
              <a:t>	</a:t>
            </a:r>
            <a:r>
              <a:rPr lang="id-ID" sz="2400" i="1" noProof="1" smtClean="0"/>
              <a:t>l</a:t>
            </a:r>
            <a:r>
              <a:rPr lang="id-ID" sz="2400" i="1" baseline="-25000" noProof="1" smtClean="0"/>
              <a:t>sc</a:t>
            </a:r>
            <a:r>
              <a:rPr lang="id-ID" sz="2400" noProof="1" smtClean="0"/>
              <a:t> = (0,13</a:t>
            </a:r>
            <a:r>
              <a:rPr lang="id-ID" sz="2400" i="1" noProof="1" smtClean="0"/>
              <a:t>f</a:t>
            </a:r>
            <a:r>
              <a:rPr lang="id-ID" sz="2400" i="1" baseline="-25000" noProof="1" smtClean="0"/>
              <a:t>y</a:t>
            </a:r>
            <a:r>
              <a:rPr lang="id-ID" sz="2400" noProof="1" smtClean="0"/>
              <a:t> – 24)</a:t>
            </a:r>
            <a:r>
              <a:rPr lang="id-ID" sz="2400" i="1" noProof="1" smtClean="0"/>
              <a:t>d</a:t>
            </a:r>
            <a:r>
              <a:rPr lang="id-ID" sz="2400" i="1" baseline="-25000" noProof="1" smtClean="0"/>
              <a:t>b</a:t>
            </a:r>
            <a:r>
              <a:rPr lang="id-ID" sz="2400" noProof="1" smtClean="0"/>
              <a:t>	(untuk </a:t>
            </a:r>
            <a:r>
              <a:rPr lang="id-ID" sz="2400" i="1" noProof="1" smtClean="0"/>
              <a:t>f</a:t>
            </a:r>
            <a:r>
              <a:rPr lang="id-ID" sz="2400" i="1" baseline="-25000" noProof="1" smtClean="0"/>
              <a:t>y</a:t>
            </a:r>
            <a:r>
              <a:rPr lang="id-ID" sz="2400" noProof="1" smtClean="0"/>
              <a:t> &gt; 420 MPa) 					             </a:t>
            </a:r>
          </a:p>
          <a:p>
            <a:pPr marL="0" indent="0">
              <a:buNone/>
            </a:pPr>
            <a:r>
              <a:rPr lang="id-ID" sz="2400" noProof="1" smtClean="0"/>
              <a:t>Dalam semua hal, panjang lewatan pada kondisi tekan tidak boleh kurang daripada 300 mm. Di samping itu untuk nilai kuat tekan beton, </a:t>
            </a:r>
            <a:r>
              <a:rPr lang="id-ID" sz="2400" i="1" noProof="1" smtClean="0"/>
              <a:t>f </a:t>
            </a:r>
            <a:r>
              <a:rPr lang="id-ID" sz="2400" baseline="30000" noProof="1" smtClean="0"/>
              <a:t>/</a:t>
            </a:r>
            <a:r>
              <a:rPr lang="id-ID" sz="2400" i="1" baseline="-25000" noProof="1" smtClean="0"/>
              <a:t>c</a:t>
            </a:r>
            <a:r>
              <a:rPr lang="id-ID" sz="2400" noProof="1" smtClean="0"/>
              <a:t> yang kurang dari 21 MPa, maka panjang lewatannya harus dinaikkan sepertiganya.</a:t>
            </a:r>
          </a:p>
          <a:p>
            <a:endParaRPr lang="id-ID" sz="2400" noProof="1"/>
          </a:p>
        </p:txBody>
      </p:sp>
    </p:spTree>
    <p:extLst>
      <p:ext uri="{BB962C8B-B14F-4D97-AF65-F5344CB8AC3E}">
        <p14:creationId xmlns:p14="http://schemas.microsoft.com/office/powerpoint/2010/main" val="23749287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normAutofit/>
          </a:bodyPr>
          <a:lstStyle/>
          <a:p>
            <a:r>
              <a:rPr lang="id-ID" sz="2000" noProof="1" smtClean="0"/>
              <a:t>Pada komponen struktur tekan dengan lilitan spiral, maka panjang lewatan yang berada dalam lingkupan tulangan spiral diijinkan untuk dikalikan dengan 0,75, namun tidak boleh kurang dari 300 mm. </a:t>
            </a:r>
          </a:p>
          <a:p>
            <a:r>
              <a:rPr lang="id-ID" sz="2000" noProof="1" smtClean="0"/>
              <a:t>Sedangkan pada komponen struktur tekan dengan sengkang ikat, dengan sengkang ikat sepanjang daerah sambungan lewatan memiliki luas efektif tidak kurang dari 0,0015</a:t>
            </a:r>
            <a:r>
              <a:rPr lang="id-ID" sz="2000" i="1" noProof="1" smtClean="0"/>
              <a:t>hs</a:t>
            </a:r>
            <a:r>
              <a:rPr lang="id-ID" sz="2000" noProof="1" smtClean="0"/>
              <a:t>, panjang sambungan lewatan diperbolehkan dikalikan dengan 0,83, namun tidak boleh kurang dari 300 mm, dengan </a:t>
            </a:r>
            <a:r>
              <a:rPr lang="id-ID" sz="2000" i="1" noProof="1" smtClean="0"/>
              <a:t>h</a:t>
            </a:r>
            <a:r>
              <a:rPr lang="id-ID" sz="2000" noProof="1" smtClean="0"/>
              <a:t> adalah tinggi penampang kolom, dan </a:t>
            </a:r>
            <a:r>
              <a:rPr lang="id-ID" sz="2000" i="1" noProof="1" smtClean="0"/>
              <a:t>s</a:t>
            </a:r>
            <a:r>
              <a:rPr lang="id-ID" sz="2000" noProof="1" smtClean="0"/>
              <a:t> adalah jarak antar sengkang ikat </a:t>
            </a:r>
            <a:endParaRPr lang="id-ID" sz="2000" noProof="1"/>
          </a:p>
        </p:txBody>
      </p:sp>
      <p:pic>
        <p:nvPicPr>
          <p:cNvPr id="245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4293096"/>
            <a:ext cx="4032448" cy="22925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900998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normAutofit/>
          </a:bodyPr>
          <a:lstStyle/>
          <a:p>
            <a:pPr marL="0" indent="0">
              <a:buNone/>
            </a:pPr>
            <a:r>
              <a:rPr lang="id-ID" b="1" noProof="1" smtClean="0"/>
              <a:t>Contoh 1</a:t>
            </a:r>
            <a:r>
              <a:rPr lang="en-US" b="1" noProof="1" smtClean="0"/>
              <a:t>5</a:t>
            </a:r>
            <a:r>
              <a:rPr lang="id-ID" b="1" noProof="1" smtClean="0"/>
              <a:t>.5</a:t>
            </a:r>
            <a:endParaRPr lang="id-ID" noProof="1" smtClean="0"/>
          </a:p>
          <a:p>
            <a:pPr marL="0" indent="0">
              <a:buNone/>
            </a:pPr>
            <a:r>
              <a:rPr lang="id-ID" sz="2000" noProof="1" smtClean="0"/>
              <a:t>Hitunglah panjang sambungan lewatan untuk enam buah tulangan tarik D25 (disusun dalam dua baris) dengan jarak bersih antar tulangan sebesar 65 mm dan selimut beton sebesar 40 mm, untuk masing-masing kasus berikut : </a:t>
            </a:r>
          </a:p>
          <a:p>
            <a:pPr lvl="0"/>
            <a:r>
              <a:rPr lang="id-ID" sz="2000" noProof="1" smtClean="0"/>
              <a:t>Jika hanya tiga buah tulangan yang disambung dan (</a:t>
            </a:r>
            <a:r>
              <a:rPr lang="id-ID" sz="2000" i="1" noProof="1" smtClean="0"/>
              <a:t>A</a:t>
            </a:r>
            <a:r>
              <a:rPr lang="id-ID" sz="2000" i="1" baseline="-25000" noProof="1" smtClean="0"/>
              <a:t>s</a:t>
            </a:r>
            <a:r>
              <a:rPr lang="id-ID" sz="2000" baseline="-25000" noProof="1" smtClean="0"/>
              <a:t> terpasang</a:t>
            </a:r>
            <a:r>
              <a:rPr lang="id-ID" sz="2000" noProof="1" smtClean="0"/>
              <a:t>/</a:t>
            </a:r>
            <a:r>
              <a:rPr lang="id-ID" sz="2000" i="1" noProof="1" smtClean="0"/>
              <a:t>A</a:t>
            </a:r>
            <a:r>
              <a:rPr lang="id-ID" sz="2000" i="1" baseline="-25000" noProof="1" smtClean="0"/>
              <a:t>s</a:t>
            </a:r>
            <a:r>
              <a:rPr lang="id-ID" sz="2000" baseline="-25000" noProof="1" smtClean="0"/>
              <a:t> perlu</a:t>
            </a:r>
            <a:r>
              <a:rPr lang="id-ID" sz="2000" noProof="1" smtClean="0"/>
              <a:t>) &gt; 2</a:t>
            </a:r>
          </a:p>
          <a:p>
            <a:pPr lvl="0"/>
            <a:r>
              <a:rPr lang="id-ID" sz="2000" noProof="1" smtClean="0"/>
              <a:t>Jika empat buah tulangan disambung dan (</a:t>
            </a:r>
            <a:r>
              <a:rPr lang="id-ID" sz="2000" i="1" noProof="1" smtClean="0"/>
              <a:t>A</a:t>
            </a:r>
            <a:r>
              <a:rPr lang="id-ID" sz="2000" i="1" baseline="-25000" noProof="1" smtClean="0"/>
              <a:t>s</a:t>
            </a:r>
            <a:r>
              <a:rPr lang="id-ID" sz="2000" baseline="-25000" noProof="1" smtClean="0"/>
              <a:t> terpasang</a:t>
            </a:r>
            <a:r>
              <a:rPr lang="id-ID" sz="2000" noProof="1" smtClean="0"/>
              <a:t>/</a:t>
            </a:r>
            <a:r>
              <a:rPr lang="id-ID" sz="2000" i="1" noProof="1" smtClean="0"/>
              <a:t>A</a:t>
            </a:r>
            <a:r>
              <a:rPr lang="id-ID" sz="2000" i="1" baseline="-25000" noProof="1" smtClean="0"/>
              <a:t>s</a:t>
            </a:r>
            <a:r>
              <a:rPr lang="id-ID" sz="2000" baseline="-25000" noProof="1" smtClean="0"/>
              <a:t> perlu</a:t>
            </a:r>
            <a:r>
              <a:rPr lang="id-ID" sz="2000" noProof="1" smtClean="0"/>
              <a:t>) &lt; 2</a:t>
            </a:r>
          </a:p>
          <a:p>
            <a:pPr lvl="0"/>
            <a:r>
              <a:rPr lang="id-ID" sz="2000" noProof="1" smtClean="0"/>
              <a:t>Jika semua tulangan disambung pada lokasi yang sama </a:t>
            </a:r>
          </a:p>
          <a:p>
            <a:pPr marL="0" indent="0">
              <a:buNone/>
            </a:pPr>
            <a:r>
              <a:rPr lang="id-ID" sz="2000" noProof="1" smtClean="0"/>
              <a:t>Gunakan  </a:t>
            </a:r>
            <a:r>
              <a:rPr lang="id-ID" sz="2000" i="1" noProof="1" smtClean="0"/>
              <a:t>f </a:t>
            </a:r>
            <a:r>
              <a:rPr lang="id-ID" sz="2000" i="1" baseline="30000" noProof="1" smtClean="0"/>
              <a:t>/</a:t>
            </a:r>
            <a:r>
              <a:rPr lang="id-ID" sz="2000" i="1" baseline="-25000" noProof="1" smtClean="0"/>
              <a:t>c</a:t>
            </a:r>
            <a:r>
              <a:rPr lang="id-ID" sz="2000" noProof="1" smtClean="0"/>
              <a:t> = 35 MPa dan </a:t>
            </a:r>
            <a:r>
              <a:rPr lang="id-ID" sz="2000" i="1" noProof="1" smtClean="0"/>
              <a:t>f</a:t>
            </a:r>
            <a:r>
              <a:rPr lang="id-ID" sz="2000" i="1" baseline="-25000" noProof="1" smtClean="0"/>
              <a:t>y</a:t>
            </a:r>
            <a:r>
              <a:rPr lang="id-ID" sz="2000" noProof="1" smtClean="0"/>
              <a:t> = 400 MPa. </a:t>
            </a:r>
          </a:p>
          <a:p>
            <a:pPr marL="0" indent="0">
              <a:buNone/>
            </a:pPr>
            <a:endParaRPr lang="id-ID" noProof="1"/>
          </a:p>
        </p:txBody>
      </p:sp>
    </p:spTree>
    <p:extLst>
      <p:ext uri="{BB962C8B-B14F-4D97-AF65-F5344CB8AC3E}">
        <p14:creationId xmlns:p14="http://schemas.microsoft.com/office/powerpoint/2010/main" val="24462786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pPr marL="0" indent="0">
              <a:buNone/>
            </a:pPr>
            <a:r>
              <a:rPr lang="id-ID" b="1" noProof="1" smtClean="0"/>
              <a:t>Contoh 15.6</a:t>
            </a:r>
            <a:endParaRPr lang="id-ID" noProof="1" smtClean="0"/>
          </a:p>
          <a:p>
            <a:r>
              <a:rPr lang="id-ID" noProof="1" smtClean="0"/>
              <a:t>Hitunglah panjang sambungan lewatan untuk sebuah tulangan tekan D32 pada suatu elemen struktur kolom dengan sengkang ikat apabila digunakan  </a:t>
            </a:r>
            <a:r>
              <a:rPr lang="id-ID" i="1" noProof="1" smtClean="0"/>
              <a:t>f </a:t>
            </a:r>
            <a:r>
              <a:rPr lang="id-ID" i="1" baseline="30000" noProof="1" smtClean="0"/>
              <a:t>/</a:t>
            </a:r>
            <a:r>
              <a:rPr lang="id-ID" i="1" baseline="-25000" noProof="1" smtClean="0"/>
              <a:t>c</a:t>
            </a:r>
            <a:r>
              <a:rPr lang="id-ID" noProof="1" smtClean="0"/>
              <a:t> = 35 MPa dan : a)  </a:t>
            </a:r>
            <a:r>
              <a:rPr lang="id-ID" i="1" noProof="1" smtClean="0"/>
              <a:t>f</a:t>
            </a:r>
            <a:r>
              <a:rPr lang="id-ID" i="1" baseline="-25000" noProof="1" smtClean="0"/>
              <a:t>y</a:t>
            </a:r>
            <a:r>
              <a:rPr lang="id-ID" noProof="1" smtClean="0"/>
              <a:t> = 400 MPa , b)  </a:t>
            </a:r>
            <a:r>
              <a:rPr lang="id-ID" i="1" noProof="1" smtClean="0"/>
              <a:t>f</a:t>
            </a:r>
            <a:r>
              <a:rPr lang="id-ID" i="1" baseline="-25000" noProof="1" smtClean="0"/>
              <a:t>y</a:t>
            </a:r>
            <a:r>
              <a:rPr lang="id-ID" noProof="1" smtClean="0"/>
              <a:t> = 550 MPa</a:t>
            </a:r>
          </a:p>
          <a:p>
            <a:endParaRPr lang="id-ID" noProof="1"/>
          </a:p>
        </p:txBody>
      </p:sp>
    </p:spTree>
    <p:extLst>
      <p:ext uri="{BB962C8B-B14F-4D97-AF65-F5344CB8AC3E}">
        <p14:creationId xmlns:p14="http://schemas.microsoft.com/office/powerpoint/2010/main" val="305705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pPr marL="0" lvl="0" indent="0">
              <a:buNone/>
            </a:pPr>
            <a:r>
              <a:rPr lang="id-ID" b="1" noProof="1" smtClean="0"/>
              <a:t>Pemutusan Tulangan Lentur</a:t>
            </a:r>
            <a:endParaRPr lang="id-ID" noProof="1" smtClean="0"/>
          </a:p>
          <a:p>
            <a:endParaRPr lang="id-ID" noProof="1"/>
          </a:p>
        </p:txBody>
      </p:sp>
      <p:pic>
        <p:nvPicPr>
          <p:cNvPr id="256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2636912"/>
            <a:ext cx="6600825" cy="3133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993484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normAutofit fontScale="77500" lnSpcReduction="20000"/>
          </a:bodyPr>
          <a:lstStyle/>
          <a:p>
            <a:r>
              <a:rPr lang="id-ID" noProof="1" smtClean="0"/>
              <a:t>Untuk alasan keekonomisan, maka beberapa buah tulangan memanjang dapat dipotong pada daerah-daerah tertentu, apabila sudah tidak diperlukan lagi.</a:t>
            </a:r>
          </a:p>
          <a:p>
            <a:r>
              <a:rPr lang="id-ID" noProof="1" smtClean="0"/>
              <a:t>Namun akibat pemotongan tulangan tersebut, akan mengakibatkan terjadinya kenaikan tegangan tarik secara tiba-tiba pada tulangan yang tersisa. </a:t>
            </a:r>
          </a:p>
          <a:p>
            <a:r>
              <a:rPr lang="id-ID" noProof="1" smtClean="0"/>
              <a:t>Akibatnya akan timbul pula kenaikan regangan yang cukup besar pada balok, yang selanjutnya akan menyebabkan munculnya retak tarik pada penampang balok. </a:t>
            </a:r>
          </a:p>
          <a:p>
            <a:r>
              <a:rPr lang="id-ID" noProof="1" smtClean="0"/>
              <a:t>Retak tarik yang terjadi akan mengurangi luas penampang melintang balok, dan lebih jauh lagi akan meningkatkan kemungkinan terjadinya kegagalan geser yang bersifat getas. </a:t>
            </a:r>
          </a:p>
          <a:p>
            <a:endParaRPr lang="id-ID" noProof="1"/>
          </a:p>
        </p:txBody>
      </p:sp>
    </p:spTree>
    <p:extLst>
      <p:ext uri="{BB962C8B-B14F-4D97-AF65-F5344CB8AC3E}">
        <p14:creationId xmlns:p14="http://schemas.microsoft.com/office/powerpoint/2010/main" val="5853257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normAutofit/>
          </a:bodyPr>
          <a:lstStyle/>
          <a:p>
            <a:pPr marL="0" indent="0">
              <a:buNone/>
            </a:pPr>
            <a:r>
              <a:rPr lang="id-ID" sz="2000" noProof="1" smtClean="0"/>
              <a:t>Guna memperkecil kemungkinan keruntuhan geser akibat pemotongan tulangan memanjang, maka ACI 318M-11 pada pasal 12.10.5 memberikan beberapa persyaratan yang harus dipenuhi, yaitu :</a:t>
            </a:r>
          </a:p>
          <a:p>
            <a:pPr lvl="0"/>
            <a:r>
              <a:rPr lang="id-ID" sz="2000" noProof="1" smtClean="0"/>
              <a:t>Gaya geser terfaktor pada titik pemutusan tulangan tidak melebihi dua pertiga dari kuat geser rencana, atau dapat dikatakan </a:t>
            </a:r>
          </a:p>
          <a:p>
            <a:pPr lvl="0"/>
            <a:r>
              <a:rPr lang="id-ID" sz="2000" noProof="1" smtClean="0"/>
              <a:t>Luas tulangan geser tambahan selain yang diperlukan untuk geser dan torsi harus dipasang di sepanjang 3/4</a:t>
            </a:r>
            <a:r>
              <a:rPr lang="id-ID" sz="2000" i="1" noProof="1" smtClean="0"/>
              <a:t>d</a:t>
            </a:r>
            <a:r>
              <a:rPr lang="id-ID" sz="2000" noProof="1" smtClean="0"/>
              <a:t> dari titik pemotongan tulangan, dengan luasan yang tidak kurang dari 0,41</a:t>
            </a:r>
            <a:r>
              <a:rPr lang="id-ID" sz="2000" i="1" noProof="1" smtClean="0"/>
              <a:t>b</a:t>
            </a:r>
            <a:r>
              <a:rPr lang="id-ID" sz="2000" i="1" baseline="-25000" noProof="1" smtClean="0"/>
              <a:t>w</a:t>
            </a:r>
            <a:r>
              <a:rPr lang="id-ID" sz="2000" i="1" noProof="1" smtClean="0"/>
              <a:t>s</a:t>
            </a:r>
            <a:r>
              <a:rPr lang="id-ID" sz="2000" noProof="1" smtClean="0"/>
              <a:t>/</a:t>
            </a:r>
            <a:r>
              <a:rPr lang="id-ID" sz="2000" i="1" noProof="1" smtClean="0"/>
              <a:t>f</a:t>
            </a:r>
            <a:r>
              <a:rPr lang="id-ID" sz="2000" i="1" baseline="-25000" noProof="1" smtClean="0"/>
              <a:t>yt</a:t>
            </a:r>
            <a:r>
              <a:rPr lang="id-ID" sz="2000" noProof="1" smtClean="0"/>
              <a:t>, dan jarak </a:t>
            </a:r>
            <a:r>
              <a:rPr lang="id-ID" sz="2000" i="1" noProof="1" smtClean="0"/>
              <a:t>s</a:t>
            </a:r>
            <a:r>
              <a:rPr lang="id-ID" sz="2000" noProof="1" smtClean="0"/>
              <a:t> yang tidak lebih dari </a:t>
            </a:r>
            <a:r>
              <a:rPr lang="id-ID" sz="2000" i="1" noProof="1" smtClean="0"/>
              <a:t>d</a:t>
            </a:r>
            <a:r>
              <a:rPr lang="id-ID" sz="2000" noProof="1" smtClean="0"/>
              <a:t>/(8</a:t>
            </a:r>
            <a:r>
              <a:rPr lang="id-ID" sz="2000" i="1" noProof="1" smtClean="0">
                <a:latin typeface="Symbol" pitchFamily="18" charset="2"/>
              </a:rPr>
              <a:t>b</a:t>
            </a:r>
            <a:r>
              <a:rPr lang="id-ID" sz="2000" i="1" baseline="-25000" noProof="1" smtClean="0"/>
              <a:t>b</a:t>
            </a:r>
            <a:r>
              <a:rPr lang="id-ID" sz="2000" noProof="1" smtClean="0"/>
              <a:t>). Dengan </a:t>
            </a:r>
            <a:r>
              <a:rPr lang="id-ID" sz="2000" i="1" noProof="1" smtClean="0">
                <a:latin typeface="Symbol" pitchFamily="18" charset="2"/>
              </a:rPr>
              <a:t>b</a:t>
            </a:r>
            <a:r>
              <a:rPr lang="id-ID" sz="2000" i="1" baseline="-25000" noProof="1" smtClean="0"/>
              <a:t>b</a:t>
            </a:r>
            <a:r>
              <a:rPr lang="id-ID" sz="2000" noProof="1" smtClean="0"/>
              <a:t> adalah rasio dari luas tulangan yang diputus terhadap luas tulangan tarik total pada penampang tersebut.</a:t>
            </a:r>
          </a:p>
          <a:p>
            <a:pPr lvl="0"/>
            <a:r>
              <a:rPr lang="id-ID" sz="2000" noProof="1" smtClean="0"/>
              <a:t>Untuk batang tulangan D36 atau lebih kecil, maka tulangan yang menerus harus mempunyai luas dua kali luas tulangan lentur yang diperlukan pada titik pemutusan tulangan. Di samping itu gaya geser terfaktornya tidak melebihi ¾ dari kuat geser rencana, </a:t>
            </a:r>
            <a:r>
              <a:rPr lang="id-ID" sz="2000" noProof="1" smtClean="0">
                <a:latin typeface="Symbol" pitchFamily="18" charset="2"/>
              </a:rPr>
              <a:t>f</a:t>
            </a:r>
            <a:r>
              <a:rPr lang="id-ID" sz="2000" i="1" noProof="1" smtClean="0"/>
              <a:t>V</a:t>
            </a:r>
            <a:r>
              <a:rPr lang="id-ID" sz="2000" i="1" baseline="-25000" noProof="1" smtClean="0"/>
              <a:t>n</a:t>
            </a:r>
            <a:r>
              <a:rPr lang="id-ID" sz="2000" noProof="1" smtClean="0"/>
              <a:t>.</a:t>
            </a:r>
          </a:p>
          <a:p>
            <a:endParaRPr lang="id-ID" sz="2000" noProof="1"/>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4" name="Object 3"/>
          <p:cNvGraphicFramePr>
            <a:graphicFrameLocks noChangeAspect="1"/>
          </p:cNvGraphicFramePr>
          <p:nvPr>
            <p:extLst>
              <p:ext uri="{D42A27DB-BD31-4B8C-83A1-F6EECF244321}">
                <p14:modId xmlns:p14="http://schemas.microsoft.com/office/powerpoint/2010/main" val="1258232561"/>
              </p:ext>
            </p:extLst>
          </p:nvPr>
        </p:nvGraphicFramePr>
        <p:xfrm>
          <a:off x="6516216" y="2924944"/>
          <a:ext cx="792088" cy="434371"/>
        </p:xfrm>
        <a:graphic>
          <a:graphicData uri="http://schemas.openxmlformats.org/presentationml/2006/ole">
            <mc:AlternateContent xmlns:mc="http://schemas.openxmlformats.org/markup-compatibility/2006">
              <mc:Choice xmlns:v="urn:schemas-microsoft-com:vml" Requires="v">
                <p:oleObj spid="_x0000_s26630" name="Equation" r:id="rId3" imgW="596900" imgH="330200" progId="Equation.3">
                  <p:embed/>
                </p:oleObj>
              </mc:Choice>
              <mc:Fallback>
                <p:oleObj name="Equation" r:id="rId3" imgW="596900" imgH="3302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16216" y="2924944"/>
                        <a:ext cx="792088" cy="434371"/>
                      </a:xfrm>
                      <a:prstGeom prst="rect">
                        <a:avLst/>
                      </a:prstGeom>
                      <a:noFill/>
                    </p:spPr>
                  </p:pic>
                </p:oleObj>
              </mc:Fallback>
            </mc:AlternateContent>
          </a:graphicData>
        </a:graphic>
      </p:graphicFrame>
    </p:spTree>
    <p:extLst>
      <p:ext uri="{BB962C8B-B14F-4D97-AF65-F5344CB8AC3E}">
        <p14:creationId xmlns:p14="http://schemas.microsoft.com/office/powerpoint/2010/main" val="27104154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7" y="1700808"/>
            <a:ext cx="7058025" cy="480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34171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sz="quarter" idx="10"/>
          </p:nvPr>
        </p:nvSpPr>
        <p:spPr>
          <a:xfrm>
            <a:off x="467544" y="1556792"/>
            <a:ext cx="8135938" cy="4824413"/>
          </a:xfrm>
        </p:spPr>
        <p:txBody>
          <a:bodyPr>
            <a:normAutofit/>
          </a:bodyPr>
          <a:lstStyle/>
          <a:p>
            <a:r>
              <a:rPr lang="id-ID" sz="2800" noProof="1" smtClean="0">
                <a:solidFill>
                  <a:schemeClr val="accent6">
                    <a:lumMod val="75000"/>
                  </a:schemeClr>
                </a:solidFill>
              </a:rPr>
              <a:t>Sub Pokok Bahasan :</a:t>
            </a:r>
          </a:p>
          <a:p>
            <a:pPr marL="687388" lvl="0"/>
            <a:r>
              <a:rPr lang="id-ID" sz="2800" noProof="1" smtClean="0"/>
              <a:t>Mekanisme Transfer Tegangan Lekatan</a:t>
            </a:r>
          </a:p>
          <a:p>
            <a:pPr marL="687388" lvl="0"/>
            <a:r>
              <a:rPr lang="id-ID" sz="2800" noProof="1" smtClean="0"/>
              <a:t>Panjang Penyaluran</a:t>
            </a:r>
          </a:p>
          <a:p>
            <a:pPr marL="687388" lvl="0"/>
            <a:r>
              <a:rPr lang="id-ID" sz="2800" noProof="1" smtClean="0"/>
              <a:t>Pemutusan Tulangan Lentur</a:t>
            </a:r>
          </a:p>
          <a:p>
            <a:pPr marL="687388" lvl="0"/>
            <a:r>
              <a:rPr lang="id-ID" sz="2800" noProof="1" smtClean="0"/>
              <a:t>Sambungan Lewatan</a:t>
            </a:r>
          </a:p>
          <a:p>
            <a:pPr marL="687388"/>
            <a:r>
              <a:rPr lang="id-ID" sz="2800" noProof="1" smtClean="0"/>
              <a:t>Penjangkaran Tulangan</a:t>
            </a:r>
            <a:endParaRPr lang="id-ID" sz="2800" noProof="1"/>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normAutofit/>
          </a:bodyPr>
          <a:lstStyle/>
          <a:p>
            <a:r>
              <a:rPr lang="id-ID" sz="2000" noProof="1" smtClean="0"/>
              <a:t>Pada suatu balok beton bertulang, gaya tekan yang timbul akibat lentur akan dipikul oleh beton sedangkan gaya tarik akan ditahan oleh tulangan baja</a:t>
            </a:r>
          </a:p>
          <a:p>
            <a:r>
              <a:rPr lang="id-ID" sz="2000" noProof="1" smtClean="0"/>
              <a:t>Agar proses tersebut dapat terjadi, maka harus ada transfer gaya atau lekatan di antara kedua material tersebut. </a:t>
            </a:r>
          </a:p>
          <a:p>
            <a:r>
              <a:rPr lang="id-ID" sz="2000" noProof="1" smtClean="0"/>
              <a:t>Tegangan lekatan muncul agar tulangan baja berada dalam kesetimbangan. </a:t>
            </a:r>
          </a:p>
          <a:p>
            <a:r>
              <a:rPr lang="id-ID" sz="2000" noProof="1" smtClean="0"/>
              <a:t>Apabila tegangan lekatan ini hilang, tulangan baja akan tercabut dari beton, dan gaya tarik </a:t>
            </a:r>
            <a:r>
              <a:rPr lang="id-ID" sz="2000" i="1" noProof="1" smtClean="0"/>
              <a:t>T</a:t>
            </a:r>
            <a:r>
              <a:rPr lang="id-ID" sz="2000" noProof="1" smtClean="0"/>
              <a:t> akan hilang pula yang selanjutnya berakibat pada keruntuhan dari balok tersebut.</a:t>
            </a:r>
          </a:p>
          <a:p>
            <a:endParaRPr lang="id-ID" sz="2000" noProof="1"/>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5013176"/>
            <a:ext cx="6293891" cy="14744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94793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pPr lvl="0"/>
            <a:r>
              <a:rPr lang="id-ID" b="1" noProof="1" smtClean="0"/>
              <a:t>Panjang Penyaluran Pada Kondisi Tarik</a:t>
            </a:r>
            <a:endParaRPr lang="id-ID" noProof="1" smtClean="0"/>
          </a:p>
          <a:p>
            <a:endParaRPr lang="id-ID" noProof="1"/>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pic>
        <p:nvPicPr>
          <p:cNvPr id="1229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2132856"/>
            <a:ext cx="7353300" cy="3695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203424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638300"/>
            <a:ext cx="7001023" cy="31525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34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5875" y="4790856"/>
            <a:ext cx="6572250"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672639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4925" y="2276872"/>
            <a:ext cx="6534150" cy="3190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2569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p:txBody>
          <a:bodyPr>
            <a:normAutofit/>
          </a:bodyPr>
          <a:lstStyle/>
          <a:p>
            <a:pPr lvl="0"/>
            <a:r>
              <a:rPr lang="id-ID" sz="2000" noProof="1" smtClean="0"/>
              <a:t>Nilai </a:t>
            </a:r>
            <a:r>
              <a:rPr lang="id-ID" sz="2000" noProof="1" smtClean="0">
                <a:sym typeface="Symbol"/>
              </a:rPr>
              <a:t></a:t>
            </a:r>
            <a:r>
              <a:rPr lang="id-ID" sz="2000" i="1" noProof="1" smtClean="0"/>
              <a:t>f</a:t>
            </a:r>
            <a:r>
              <a:rPr lang="id-ID" sz="2000" baseline="30000" noProof="1" smtClean="0"/>
              <a:t> /</a:t>
            </a:r>
            <a:r>
              <a:rPr lang="id-ID" sz="2000" i="1" baseline="-25000" noProof="1" smtClean="0"/>
              <a:t>c </a:t>
            </a:r>
            <a:r>
              <a:rPr lang="id-ID" sz="2000" noProof="1" smtClean="0"/>
              <a:t>tidak boleh diambil lebih dari 8,3 MPa.</a:t>
            </a:r>
          </a:p>
          <a:p>
            <a:pPr lvl="0"/>
            <a:r>
              <a:rPr lang="id-ID" sz="2000" noProof="1" smtClean="0"/>
              <a:t>Panjang penyaluran boleh direduksi apabila luasan tulangan terpasang pada elemen struktur lentur melebihi luasan yang dibutuhkan dari hasil analisis, kecuali apabila angkur atau penyaluran untuk </a:t>
            </a:r>
            <a:r>
              <a:rPr lang="id-ID" sz="2000" i="1" noProof="1" smtClean="0"/>
              <a:t>f</a:t>
            </a:r>
            <a:r>
              <a:rPr lang="id-ID" sz="2000" i="1" baseline="-25000" noProof="1" smtClean="0"/>
              <a:t>y</a:t>
            </a:r>
            <a:r>
              <a:rPr lang="id-ID" sz="2000" noProof="1" smtClean="0"/>
              <a:t> secara khusus diperlukan, atau tulangan direncanakan dengan mempertimbangkan pengaruh beban gempa. </a:t>
            </a:r>
            <a:endParaRPr lang="en-US" sz="2000" noProof="1" smtClean="0"/>
          </a:p>
          <a:p>
            <a:pPr lvl="0"/>
            <a:r>
              <a:rPr lang="id-ID" sz="2000" noProof="1" smtClean="0"/>
              <a:t>Besarnya faktor reduksi panjang penyaluran adalah sebesar :</a:t>
            </a:r>
          </a:p>
          <a:p>
            <a:pPr marL="0" indent="0">
              <a:buNone/>
            </a:pPr>
            <a:r>
              <a:rPr lang="id-ID" sz="2000" noProof="1" smtClean="0"/>
              <a:t> </a:t>
            </a:r>
            <a:endParaRPr lang="en-US" sz="2000" noProof="1" smtClean="0"/>
          </a:p>
          <a:p>
            <a:pPr marL="0" indent="0">
              <a:buNone/>
            </a:pPr>
            <a:endParaRPr lang="id-ID" sz="2000" noProof="1" smtClean="0"/>
          </a:p>
          <a:p>
            <a:pPr lvl="0"/>
            <a:r>
              <a:rPr lang="id-ID" sz="2000" noProof="1" smtClean="0"/>
              <a:t>Untuk semua kasus, nilai </a:t>
            </a:r>
            <a:r>
              <a:rPr lang="id-ID" sz="2000" i="1" noProof="1" smtClean="0"/>
              <a:t>l</a:t>
            </a:r>
            <a:r>
              <a:rPr lang="id-ID" sz="2000" i="1" baseline="-25000" noProof="1" smtClean="0"/>
              <a:t>d</a:t>
            </a:r>
            <a:r>
              <a:rPr lang="id-ID" sz="2000" noProof="1" smtClean="0"/>
              <a:t> tidak boleh lebih kecil daripada 300 mm</a:t>
            </a:r>
          </a:p>
          <a:p>
            <a:endParaRPr lang="id-ID" sz="2000" noProof="1"/>
          </a:p>
        </p:txBody>
      </p:sp>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5" name="Object 4"/>
          <p:cNvGraphicFramePr>
            <a:graphicFrameLocks noChangeAspect="1"/>
          </p:cNvGraphicFramePr>
          <p:nvPr>
            <p:extLst>
              <p:ext uri="{D42A27DB-BD31-4B8C-83A1-F6EECF244321}">
                <p14:modId xmlns:p14="http://schemas.microsoft.com/office/powerpoint/2010/main" val="2637658276"/>
              </p:ext>
            </p:extLst>
          </p:nvPr>
        </p:nvGraphicFramePr>
        <p:xfrm>
          <a:off x="2051720" y="3933056"/>
          <a:ext cx="1476747" cy="746861"/>
        </p:xfrm>
        <a:graphic>
          <a:graphicData uri="http://schemas.openxmlformats.org/presentationml/2006/ole">
            <mc:AlternateContent xmlns:mc="http://schemas.openxmlformats.org/markup-compatibility/2006">
              <mc:Choice xmlns:v="urn:schemas-microsoft-com:vml" Requires="v">
                <p:oleObj spid="_x0000_s15372" name="Equation" r:id="rId3" imgW="825500" imgH="419100" progId="Equation.3">
                  <p:embed/>
                </p:oleObj>
              </mc:Choice>
              <mc:Fallback>
                <p:oleObj name="Equation" r:id="rId3" imgW="825500" imgH="4191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1720" y="3933056"/>
                        <a:ext cx="1476747" cy="746861"/>
                      </a:xfrm>
                      <a:prstGeom prst="rect">
                        <a:avLst/>
                      </a:prstGeom>
                      <a:noFill/>
                    </p:spPr>
                  </p:pic>
                </p:oleObj>
              </mc:Fallback>
            </mc:AlternateContent>
          </a:graphicData>
        </a:graphic>
      </p:graphicFrame>
    </p:spTree>
    <p:extLst>
      <p:ext uri="{BB962C8B-B14F-4D97-AF65-F5344CB8AC3E}">
        <p14:creationId xmlns:p14="http://schemas.microsoft.com/office/powerpoint/2010/main" val="3844078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pPr marL="0" lvl="0" indent="0">
              <a:buNone/>
            </a:pPr>
            <a:r>
              <a:rPr lang="id-ID" b="1" noProof="1" smtClean="0"/>
              <a:t>Panjang Penyaluran Pada Kondisi Tekan</a:t>
            </a:r>
            <a:endParaRPr lang="id-ID" noProof="1" smtClean="0"/>
          </a:p>
          <a:p>
            <a:r>
              <a:rPr lang="id-ID" sz="2000" noProof="1" smtClean="0"/>
              <a:t>Panjang penyaluran tulangan pada kondisi tekan, yang diambil dari nilai terbesar antara :</a:t>
            </a:r>
          </a:p>
          <a:p>
            <a:endParaRPr lang="id-ID" noProof="1"/>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4" name="Object 3"/>
          <p:cNvGraphicFramePr>
            <a:graphicFrameLocks noChangeAspect="1"/>
          </p:cNvGraphicFramePr>
          <p:nvPr>
            <p:extLst>
              <p:ext uri="{D42A27DB-BD31-4B8C-83A1-F6EECF244321}">
                <p14:modId xmlns:p14="http://schemas.microsoft.com/office/powerpoint/2010/main" val="1040654901"/>
              </p:ext>
            </p:extLst>
          </p:nvPr>
        </p:nvGraphicFramePr>
        <p:xfrm>
          <a:off x="1547664" y="2996952"/>
          <a:ext cx="1512168" cy="804956"/>
        </p:xfrm>
        <a:graphic>
          <a:graphicData uri="http://schemas.openxmlformats.org/presentationml/2006/ole">
            <mc:AlternateContent xmlns:mc="http://schemas.openxmlformats.org/markup-compatibility/2006">
              <mc:Choice xmlns:v="urn:schemas-microsoft-com:vml" Requires="v">
                <p:oleObj spid="_x0000_s17427" name="Equation" r:id="rId3" imgW="838080" imgH="444240" progId="Equation.3">
                  <p:embed/>
                </p:oleObj>
              </mc:Choice>
              <mc:Fallback>
                <p:oleObj name="Equation" r:id="rId3" imgW="838080" imgH="444240" progId="Equation.3">
                  <p:embed/>
                  <p:pic>
                    <p:nvPicPr>
                      <p:cNvPr id="0" name="Object 1"/>
                      <p:cNvPicPr>
                        <a:picLocks noChangeAspect="1" noChangeArrowheads="1"/>
                      </p:cNvPicPr>
                      <p:nvPr/>
                    </p:nvPicPr>
                    <p:blipFill>
                      <a:blip r:embed="rId4"/>
                      <a:srcRect/>
                      <a:stretch>
                        <a:fillRect/>
                      </a:stretch>
                    </p:blipFill>
                    <p:spPr bwMode="auto">
                      <a:xfrm>
                        <a:off x="1547664" y="2996952"/>
                        <a:ext cx="1512168" cy="804956"/>
                      </a:xfrm>
                      <a:prstGeom prst="rect">
                        <a:avLst/>
                      </a:prstGeom>
                      <a:noFill/>
                    </p:spPr>
                  </p:pic>
                </p:oleObj>
              </mc:Fallback>
            </mc:AlternateContent>
          </a:graphicData>
        </a:graphic>
      </p:graphicFrame>
      <p:sp>
        <p:nvSpPr>
          <p:cNvPr id="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6" name="Object 5"/>
          <p:cNvGraphicFramePr>
            <a:graphicFrameLocks noChangeAspect="1"/>
          </p:cNvGraphicFramePr>
          <p:nvPr>
            <p:extLst>
              <p:ext uri="{D42A27DB-BD31-4B8C-83A1-F6EECF244321}">
                <p14:modId xmlns:p14="http://schemas.microsoft.com/office/powerpoint/2010/main" val="829163582"/>
              </p:ext>
            </p:extLst>
          </p:nvPr>
        </p:nvGraphicFramePr>
        <p:xfrm>
          <a:off x="3635896" y="3140968"/>
          <a:ext cx="2098004" cy="450973"/>
        </p:xfrm>
        <a:graphic>
          <a:graphicData uri="http://schemas.openxmlformats.org/presentationml/2006/ole">
            <mc:AlternateContent xmlns:mc="http://schemas.openxmlformats.org/markup-compatibility/2006">
              <mc:Choice xmlns:v="urn:schemas-microsoft-com:vml" Requires="v">
                <p:oleObj spid="_x0000_s17428" name="Equation" r:id="rId5" imgW="1015559" imgH="215806" progId="Equation.3">
                  <p:embed/>
                </p:oleObj>
              </mc:Choice>
              <mc:Fallback>
                <p:oleObj name="Equation" r:id="rId5" imgW="1015559" imgH="215806"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35896" y="3140968"/>
                        <a:ext cx="2098004" cy="450973"/>
                      </a:xfrm>
                      <a:prstGeom prst="rect">
                        <a:avLst/>
                      </a:prstGeom>
                      <a:noFill/>
                    </p:spPr>
                  </p:pic>
                </p:oleObj>
              </mc:Fallback>
            </mc:AlternateContent>
          </a:graphicData>
        </a:graphic>
      </p:graphicFrame>
      <p:sp>
        <p:nvSpPr>
          <p:cNvPr id="7" name="Rectangle 6"/>
          <p:cNvSpPr/>
          <p:nvPr/>
        </p:nvSpPr>
        <p:spPr>
          <a:xfrm>
            <a:off x="479198" y="4005064"/>
            <a:ext cx="7776864" cy="2308324"/>
          </a:xfrm>
          <a:prstGeom prst="rect">
            <a:avLst/>
          </a:prstGeom>
        </p:spPr>
        <p:txBody>
          <a:bodyPr wrap="square">
            <a:spAutoFit/>
          </a:bodyPr>
          <a:lstStyle/>
          <a:p>
            <a:pPr marL="285750" indent="-285750">
              <a:buFont typeface="Arial" pitchFamily="34" charset="0"/>
              <a:buChar char="•"/>
            </a:pPr>
            <a:r>
              <a:rPr lang="id-ID" noProof="1" smtClean="0"/>
              <a:t>Nilai yang diperoleh dari kedua persamaan tersebut tidak boleh lebih kecil daripada 200 mm. </a:t>
            </a:r>
          </a:p>
          <a:p>
            <a:pPr marL="285750" indent="-285750">
              <a:buFont typeface="Arial" pitchFamily="34" charset="0"/>
              <a:buChar char="•"/>
            </a:pPr>
            <a:r>
              <a:rPr lang="id-ID" noProof="1" smtClean="0"/>
              <a:t>Panjang penyaluran boleh direduksi dengan mengalikan </a:t>
            </a:r>
            <a:r>
              <a:rPr lang="id-ID" i="1" noProof="1" smtClean="0"/>
              <a:t>l</a:t>
            </a:r>
            <a:r>
              <a:rPr lang="id-ID" i="1" baseline="-25000" noProof="1" smtClean="0"/>
              <a:t>dc</a:t>
            </a:r>
            <a:r>
              <a:rPr lang="id-ID" noProof="1" smtClean="0"/>
              <a:t> dan faktor kelebihan tulangan, </a:t>
            </a:r>
            <a:r>
              <a:rPr lang="id-ID" i="1" noProof="1" smtClean="0"/>
              <a:t>R</a:t>
            </a:r>
            <a:r>
              <a:rPr lang="id-ID" i="1" baseline="-25000" noProof="1" smtClean="0"/>
              <a:t>s</a:t>
            </a:r>
            <a:r>
              <a:rPr lang="id-ID" noProof="1" smtClean="0"/>
              <a:t> (= </a:t>
            </a:r>
            <a:r>
              <a:rPr lang="id-ID" i="1" noProof="1" smtClean="0"/>
              <a:t>A</a:t>
            </a:r>
            <a:r>
              <a:rPr lang="id-ID" i="1" baseline="-25000" noProof="1" smtClean="0"/>
              <a:t>s</a:t>
            </a:r>
            <a:r>
              <a:rPr lang="id-ID" baseline="-25000" noProof="1" smtClean="0"/>
              <a:t> perlu</a:t>
            </a:r>
            <a:r>
              <a:rPr lang="id-ID" noProof="1" smtClean="0"/>
              <a:t>/</a:t>
            </a:r>
            <a:r>
              <a:rPr lang="id-ID" i="1" noProof="1" smtClean="0"/>
              <a:t>A</a:t>
            </a:r>
            <a:r>
              <a:rPr lang="id-ID" i="1" baseline="-25000" noProof="1" smtClean="0"/>
              <a:t>s</a:t>
            </a:r>
            <a:r>
              <a:rPr lang="id-ID" baseline="-25000" noProof="1" smtClean="0"/>
              <a:t> terpasang</a:t>
            </a:r>
            <a:r>
              <a:rPr lang="id-ID" noProof="1" smtClean="0"/>
              <a:t>). </a:t>
            </a:r>
          </a:p>
          <a:p>
            <a:pPr marL="285750" indent="-285750">
              <a:buFont typeface="Arial" pitchFamily="34" charset="0"/>
              <a:buChar char="•"/>
            </a:pPr>
            <a:r>
              <a:rPr lang="id-ID" noProof="1" smtClean="0"/>
              <a:t>Sedangkan untuk elemen struktur tekan dengan tulangan spiral diameter 6 mm atau lebih dengan jarak minimal 100 mm, panjang penyaluran yang dihitung dari persamaan di atas masih boleh direduksi dengan mengalikannya dengan faktor 0,75. </a:t>
            </a:r>
            <a:endParaRPr lang="id-ID" noProof="1"/>
          </a:p>
        </p:txBody>
      </p:sp>
    </p:spTree>
    <p:extLst>
      <p:ext uri="{BB962C8B-B14F-4D97-AF65-F5344CB8AC3E}">
        <p14:creationId xmlns:p14="http://schemas.microsoft.com/office/powerpoint/2010/main" val="15324388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5005</TotalTime>
  <Words>1235</Words>
  <Application>Microsoft Office PowerPoint</Application>
  <PresentationFormat>On-screen Show (4:3)</PresentationFormat>
  <Paragraphs>83</Paragraphs>
  <Slides>27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Office Theme</vt:lpstr>
      <vt:lpstr>Equation</vt:lpstr>
      <vt:lpstr>Panjang Penyaluran, Sambungan Lewatan dan Penjangkaran Tulangan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Agus Setiawan</dc:creator>
  <cp:lastModifiedBy>User</cp:lastModifiedBy>
  <cp:revision>318</cp:revision>
  <dcterms:created xsi:type="dcterms:W3CDTF">2012-08-30T00:56:22Z</dcterms:created>
  <dcterms:modified xsi:type="dcterms:W3CDTF">2015-06-29T04:07:44Z</dcterms:modified>
</cp:coreProperties>
</file>