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handoutMasterIdLst>
    <p:handoutMasterId r:id="rId31"/>
  </p:handoutMasterIdLst>
  <p:sldIdLst>
    <p:sldId id="367" r:id="rId2"/>
    <p:sldId id="358" r:id="rId3"/>
    <p:sldId id="359" r:id="rId4"/>
    <p:sldId id="308" r:id="rId5"/>
    <p:sldId id="354" r:id="rId6"/>
    <p:sldId id="360" r:id="rId7"/>
    <p:sldId id="361" r:id="rId8"/>
    <p:sldId id="353" r:id="rId9"/>
    <p:sldId id="309" r:id="rId10"/>
    <p:sldId id="310" r:id="rId11"/>
    <p:sldId id="311" r:id="rId12"/>
    <p:sldId id="312" r:id="rId13"/>
    <p:sldId id="317" r:id="rId14"/>
    <p:sldId id="340" r:id="rId15"/>
    <p:sldId id="339" r:id="rId16"/>
    <p:sldId id="357" r:id="rId17"/>
    <p:sldId id="356" r:id="rId18"/>
    <p:sldId id="363" r:id="rId19"/>
    <p:sldId id="350" r:id="rId20"/>
    <p:sldId id="364" r:id="rId21"/>
    <p:sldId id="351" r:id="rId22"/>
    <p:sldId id="352" r:id="rId23"/>
    <p:sldId id="348" r:id="rId24"/>
    <p:sldId id="362" r:id="rId25"/>
    <p:sldId id="320" r:id="rId26"/>
    <p:sldId id="321" r:id="rId27"/>
    <p:sldId id="403" r:id="rId28"/>
    <p:sldId id="402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ACE9"/>
    <a:srgbClr val="0000FF"/>
    <a:srgbClr val="D8AF8E"/>
    <a:srgbClr val="DBDB49"/>
    <a:srgbClr val="CCCCFF"/>
    <a:srgbClr val="66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9037" autoAdjust="0"/>
  </p:normalViewPr>
  <p:slideViewPr>
    <p:cSldViewPr>
      <p:cViewPr varScale="1">
        <p:scale>
          <a:sx n="71" d="100"/>
          <a:sy n="71" d="100"/>
        </p:scale>
        <p:origin x="128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94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6595E0-F44D-4580-ADDE-52CD791CFA62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FCC7B-712F-40E3-B051-86D47C87EC6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7523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2B1D66-338B-43EF-BC09-034EBFE8D7B5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132E31-22FC-4E37-B85A-151FCD1632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238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1163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639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76884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2764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634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2131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29591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4458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8882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49757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989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790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7580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0424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6369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74085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4971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80839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35680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0066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0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218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713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0397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604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740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9931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132E31-22FC-4E37-B85A-151FCD16323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9708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84D71B0-B268-4AAD-BE52-8147250EC7F9}" type="datetimeFigureOut">
              <a:rPr lang="en-US" smtClean="0"/>
              <a:pPr/>
              <a:t>3/12/2015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C400C5-FF7A-4CBB-9964-285C0950D3D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ablesplususa.com/rj45-utp-guide.ph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gif"/><Relationship Id="rId5" Type="http://schemas.openxmlformats.org/officeDocument/2006/relationships/image" Target="../media/image2.png"/><Relationship Id="rId4" Type="http://schemas.openxmlformats.org/officeDocument/2006/relationships/hyperlink" Target="http://www.blinn.edu/acadtech/resnet/rj11-45.gi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95536" y="620688"/>
            <a:ext cx="8196283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dirty="0" err="1" smtClean="0"/>
              <a:t>Teknologi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Komunikasi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Bergerak</a:t>
            </a:r>
            <a:r>
              <a:rPr lang="en-US" sz="3200" b="1" dirty="0" smtClean="0"/>
              <a:t> (TIF304)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/>
              <a:t>Teori</a:t>
            </a:r>
            <a:r>
              <a:rPr lang="en-US" sz="3200" b="1" dirty="0" smtClean="0"/>
              <a:t> (</a:t>
            </a:r>
            <a:r>
              <a:rPr lang="en-US" sz="3200" b="1" dirty="0" err="1" smtClean="0"/>
              <a:t>Bagian</a:t>
            </a:r>
            <a:r>
              <a:rPr lang="en-US" sz="3200" b="1" dirty="0" smtClean="0"/>
              <a:t> 1)</a:t>
            </a:r>
            <a:endParaRPr lang="en-US" sz="3200" b="1" dirty="0" smtClean="0"/>
          </a:p>
          <a:p>
            <a:pPr algn="ctr">
              <a:lnSpc>
                <a:spcPct val="150000"/>
              </a:lnSpc>
            </a:pPr>
            <a:endParaRPr lang="en-US" sz="3200" b="1" dirty="0" smtClean="0"/>
          </a:p>
          <a:p>
            <a:pPr algn="ctr">
              <a:lnSpc>
                <a:spcPct val="150000"/>
              </a:lnSpc>
            </a:pPr>
            <a:r>
              <a:rPr lang="en-US" b="1" dirty="0" err="1" smtClean="0"/>
              <a:t>Metode</a:t>
            </a:r>
            <a:r>
              <a:rPr lang="en-US" b="1" dirty="0" smtClean="0"/>
              <a:t>: Student Centered Learning</a:t>
            </a:r>
          </a:p>
          <a:p>
            <a:pPr algn="ctr">
              <a:lnSpc>
                <a:spcPct val="150000"/>
              </a:lnSpc>
            </a:pPr>
            <a:r>
              <a:rPr lang="en-US" b="1" dirty="0" smtClean="0"/>
              <a:t>Model: Theory (30%) + Student Research (70%)</a:t>
            </a:r>
          </a:p>
          <a:p>
            <a:pPr algn="ctr">
              <a:lnSpc>
                <a:spcPct val="150000"/>
              </a:lnSpc>
            </a:pPr>
            <a:endParaRPr lang="en-US" b="1" dirty="0" smtClean="0"/>
          </a:p>
          <a:p>
            <a:pPr algn="ctr">
              <a:lnSpc>
                <a:spcPct val="150000"/>
              </a:lnSpc>
            </a:pPr>
            <a:r>
              <a:rPr lang="en-US" sz="1400" b="1" dirty="0" smtClean="0"/>
              <a:t>Mohammad Nasucha, S.T., M.Sc.</a:t>
            </a:r>
          </a:p>
          <a:p>
            <a:pPr algn="ctr">
              <a:lnSpc>
                <a:spcPct val="150000"/>
              </a:lnSpc>
            </a:pPr>
            <a:endParaRPr lang="en-US" b="1" dirty="0" smtClean="0"/>
          </a:p>
          <a:p>
            <a:pPr algn="ctr">
              <a:lnSpc>
                <a:spcPct val="150000"/>
              </a:lnSpc>
            </a:pPr>
            <a:r>
              <a:rPr lang="en-US" b="1" dirty="0" smtClean="0"/>
              <a:t>Program </a:t>
            </a:r>
            <a:r>
              <a:rPr lang="en-US" b="1" dirty="0" err="1" smtClean="0"/>
              <a:t>Studi</a:t>
            </a:r>
            <a:r>
              <a:rPr lang="en-US" b="1" dirty="0" smtClean="0"/>
              <a:t> </a:t>
            </a:r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Informatika</a:t>
            </a:r>
            <a:endParaRPr lang="en-US" b="1" dirty="0" smtClean="0"/>
          </a:p>
          <a:p>
            <a:pPr algn="ctr">
              <a:lnSpc>
                <a:spcPct val="150000"/>
              </a:lnSpc>
            </a:pPr>
            <a:r>
              <a:rPr lang="en-US" b="1" dirty="0" err="1" smtClean="0"/>
              <a:t>Universitas</a:t>
            </a:r>
            <a:r>
              <a:rPr lang="en-US" b="1" dirty="0" smtClean="0"/>
              <a:t> Pembangunan Jaya</a:t>
            </a:r>
          </a:p>
        </p:txBody>
      </p:sp>
    </p:spTree>
    <p:extLst>
      <p:ext uri="{BB962C8B-B14F-4D97-AF65-F5344CB8AC3E}">
        <p14:creationId xmlns:p14="http://schemas.microsoft.com/office/powerpoint/2010/main" val="149421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Pemilihan Jenis Transport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937472"/>
            <a:ext cx="8196283" cy="58759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400" dirty="0" smtClean="0"/>
              <a:t>Pemilihan jenis transport dilakukan berdasarkan jarak dan biaya investasi.</a:t>
            </a:r>
          </a:p>
          <a:p>
            <a:pPr>
              <a:lnSpc>
                <a:spcPct val="150000"/>
              </a:lnSpc>
            </a:pPr>
            <a:r>
              <a:rPr lang="id-ID" sz="1400" dirty="0" smtClean="0"/>
              <a:t>Investasi (urut dari mahal ke murah</a:t>
            </a:r>
            <a:r>
              <a:rPr lang="id-ID" sz="1400" dirty="0" smtClean="0">
                <a:sym typeface="Wingdings" panose="05000000000000000000" pitchFamily="2" charset="2"/>
              </a:rPr>
              <a:t>): FO, Cable, RF</a:t>
            </a:r>
          </a:p>
          <a:p>
            <a:pPr>
              <a:lnSpc>
                <a:spcPct val="150000"/>
              </a:lnSpc>
            </a:pPr>
            <a:endParaRPr lang="id-ID" sz="1400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d-ID" sz="1400" dirty="0" smtClean="0">
                <a:sym typeface="Wingdings" panose="05000000000000000000" pitchFamily="2" charset="2"/>
              </a:rPr>
              <a:t>Karakteristik</a:t>
            </a:r>
          </a:p>
          <a:p>
            <a:pPr>
              <a:lnSpc>
                <a:spcPct val="150000"/>
              </a:lnSpc>
            </a:pPr>
            <a:r>
              <a:rPr lang="id-ID" sz="1400" dirty="0" smtClean="0">
                <a:sym typeface="Wingdings" panose="05000000000000000000" pitchFamily="2" charset="2"/>
              </a:rPr>
              <a:t>FO (Cocok utk jarak menengah dan jauh yg membutuhkan B/W lebar)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1400" dirty="0" smtClean="0">
                <a:sym typeface="Wingdings" panose="05000000000000000000" pitchFamily="2" charset="2"/>
              </a:rPr>
              <a:t>Bebas hambatan (sinyal tidak terhalang)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1400" dirty="0" smtClean="0">
                <a:sym typeface="Wingdings" panose="05000000000000000000" pitchFamily="2" charset="2"/>
              </a:rPr>
              <a:t>Sinyal mengalami atenuasi (pelemahan), solusinya: gunakan repeater setiap jarak tertentu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1400" dirty="0" smtClean="0">
                <a:sym typeface="Wingdings" panose="05000000000000000000" pitchFamily="2" charset="2"/>
              </a:rPr>
              <a:t>Investasi paling mahal namun menghasilkan bandwidth sgt lebar shg menguntungkan untuk memberi layanan broadband atau disewakan.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d-ID" sz="14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d-ID" sz="1400" dirty="0" smtClean="0">
                <a:sym typeface="Wingdings" panose="05000000000000000000" pitchFamily="2" charset="2"/>
              </a:rPr>
              <a:t>Cable (cocok utk jarak dekat)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1400" dirty="0" smtClean="0">
                <a:sym typeface="Wingdings" panose="05000000000000000000" pitchFamily="2" charset="2"/>
              </a:rPr>
              <a:t>Bebas hambatan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r>
              <a:rPr lang="id-ID" sz="1400" dirty="0" smtClean="0">
                <a:sym typeface="Wingdings" panose="05000000000000000000" pitchFamily="2" charset="2"/>
              </a:rPr>
              <a:t>Investasi cukup mahal sedangkan bandwidthnya kecil sehingga tidak menguntungkan jika digunakan secara ekstensif.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d-ID" sz="14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d-ID" sz="1400" dirty="0" smtClean="0">
                <a:sym typeface="Wingdings" panose="05000000000000000000" pitchFamily="2" charset="2"/>
              </a:rPr>
              <a:t>RF (cocok utk jarak menengah dan jauh yg tdk membutuhkan B/W lebar)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id-ID" sz="1400" dirty="0" smtClean="0">
                <a:sym typeface="Wingdings" panose="05000000000000000000" pitchFamily="2" charset="2"/>
              </a:rPr>
              <a:t>Mudah terhalang oleh gunung, gedung, pohon, awan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id-ID" sz="1400" dirty="0" smtClean="0">
                <a:sym typeface="Wingdings" panose="05000000000000000000" pitchFamily="2" charset="2"/>
              </a:rPr>
              <a:t>Biaya investasi murah dengan B/W kecil</a:t>
            </a:r>
          </a:p>
        </p:txBody>
      </p:sp>
    </p:spTree>
    <p:extLst>
      <p:ext uri="{BB962C8B-B14F-4D97-AF65-F5344CB8AC3E}">
        <p14:creationId xmlns:p14="http://schemas.microsoft.com/office/powerpoint/2010/main" val="284541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1520" y="1893053"/>
            <a:ext cx="8196283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dirty="0" smtClean="0">
                <a:latin typeface="Constantia" panose="02030602050306030303" pitchFamily="18" charset="0"/>
                <a:cs typeface="Times New Roman"/>
              </a:rPr>
              <a:t>PSTN</a:t>
            </a:r>
            <a:endParaRPr lang="en-US" b="1" dirty="0">
              <a:latin typeface="Constantia" panose="02030602050306030303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654746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PSTN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403191"/>
            <a:ext cx="819628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b="1" dirty="0" smtClean="0">
                <a:sym typeface="Wingdings" panose="05000000000000000000" pitchFamily="2" charset="2"/>
              </a:rPr>
              <a:t> Lihat gambar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89392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PSTN Era Awal s.d. Sekarang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24189" y="1124744"/>
            <a:ext cx="8196283" cy="5450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b="1" dirty="0" smtClean="0"/>
              <a:t>1. Gambarlah pesawat telepon penemuan Alexander G. Bell</a:t>
            </a:r>
          </a:p>
          <a:p>
            <a:pPr>
              <a:lnSpc>
                <a:spcPct val="150000"/>
              </a:lnSpc>
            </a:pPr>
            <a:r>
              <a:rPr lang="id-ID" b="1" dirty="0" smtClean="0"/>
              <a:t>2. Setelah itu, dibuat jaringan telepon menggunakan switch terpusat dan operator. </a:t>
            </a:r>
          </a:p>
          <a:p>
            <a:pPr>
              <a:lnSpc>
                <a:spcPct val="150000"/>
              </a:lnSpc>
            </a:pPr>
            <a:r>
              <a:rPr lang="id-ID" b="1" dirty="0"/>
              <a:t> </a:t>
            </a:r>
            <a:r>
              <a:rPr lang="id-ID" b="1" dirty="0" smtClean="0"/>
              <a:t>   Gambarlah Matrix Switch Board.</a:t>
            </a:r>
          </a:p>
          <a:p>
            <a:pPr>
              <a:lnSpc>
                <a:spcPct val="150000"/>
              </a:lnSpc>
            </a:pPr>
            <a:endParaRPr lang="id-ID" b="1" dirty="0" smtClean="0"/>
          </a:p>
          <a:p>
            <a:pPr>
              <a:lnSpc>
                <a:spcPct val="150000"/>
              </a:lnSpc>
            </a:pPr>
            <a:r>
              <a:rPr lang="id-ID" b="1" dirty="0" smtClean="0"/>
              <a:t>Kabel telepon: Paired Copper Wire</a:t>
            </a:r>
          </a:p>
          <a:p>
            <a:pPr>
              <a:lnSpc>
                <a:spcPct val="150000"/>
              </a:lnSpc>
            </a:pPr>
            <a:endParaRPr lang="id-ID" b="1" dirty="0"/>
          </a:p>
          <a:p>
            <a:pPr>
              <a:lnSpc>
                <a:spcPct val="150000"/>
              </a:lnSpc>
            </a:pPr>
            <a:r>
              <a:rPr lang="id-ID" b="1" dirty="0" smtClean="0"/>
              <a:t>3. Gambar jaringan telepon dg automated switch, menggunakan sirkit logic dan switch berupa relay. Pulse-coded Signals, kemudian ditingkatkan menjadi DTMF.</a:t>
            </a:r>
            <a:endParaRPr lang="id-ID" b="1" dirty="0"/>
          </a:p>
          <a:p>
            <a:pPr>
              <a:lnSpc>
                <a:spcPct val="150000"/>
              </a:lnSpc>
            </a:pPr>
            <a:endParaRPr lang="id-ID" b="1" dirty="0"/>
          </a:p>
          <a:p>
            <a:pPr>
              <a:lnSpc>
                <a:spcPct val="150000"/>
              </a:lnSpc>
            </a:pPr>
            <a:r>
              <a:rPr lang="id-ID" b="1" dirty="0" smtClean="0"/>
              <a:t>4. Jaringan telepon dg automated switch, menggunakan sirkit logic dg IC digital dan swicth berupa IC juga.  Menggunakan DTMF.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24862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PSTN Era Awal s.d. Sekarang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7584" y="2348880"/>
            <a:ext cx="5884354" cy="3600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51566" y="1124744"/>
            <a:ext cx="819628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000" b="1" dirty="0" smtClean="0"/>
              <a:t>Tabel Frekuensi pada Fitur DTMF pada PSTN dan Gadgets</a:t>
            </a:r>
          </a:p>
        </p:txBody>
      </p:sp>
    </p:spTree>
    <p:extLst>
      <p:ext uri="{BB962C8B-B14F-4D97-AF65-F5344CB8AC3E}">
        <p14:creationId xmlns:p14="http://schemas.microsoft.com/office/powerpoint/2010/main" val="285003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PSTN Era Modern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403191"/>
            <a:ext cx="819628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600" b="1" dirty="0" smtClean="0"/>
              <a:t>GADGET (CPE)</a:t>
            </a:r>
          </a:p>
          <a:p>
            <a:pPr>
              <a:lnSpc>
                <a:spcPct val="150000"/>
              </a:lnSpc>
            </a:pPr>
            <a:r>
              <a:rPr lang="id-ID" sz="1600" b="1" dirty="0" smtClean="0"/>
              <a:t>JARINGAN </a:t>
            </a:r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r>
              <a:rPr lang="id-ID" sz="1600" b="1" dirty="0" smtClean="0"/>
              <a:t>Gadget</a:t>
            </a:r>
          </a:p>
          <a:p>
            <a:pPr>
              <a:lnSpc>
                <a:spcPct val="150000"/>
              </a:lnSpc>
            </a:pPr>
            <a:r>
              <a:rPr lang="id-ID" sz="1600" b="1" dirty="0"/>
              <a:t>CPE:	</a:t>
            </a:r>
            <a:r>
              <a:rPr lang="id-ID" sz="1600" b="1" dirty="0" smtClean="0"/>
              <a:t>	</a:t>
            </a:r>
            <a:r>
              <a:rPr lang="id-ID" sz="1600" b="1" dirty="0"/>
              <a:t>	Customer Premises Equipment</a:t>
            </a:r>
          </a:p>
          <a:p>
            <a:pPr>
              <a:lnSpc>
                <a:spcPct val="150000"/>
              </a:lnSpc>
            </a:pPr>
            <a:r>
              <a:rPr lang="id-ID" sz="1600" b="1" dirty="0" smtClean="0"/>
              <a:t>POTS:			Plain Ordinary Telephone Subscriber</a:t>
            </a:r>
          </a:p>
          <a:p>
            <a:pPr>
              <a:lnSpc>
                <a:spcPct val="150000"/>
              </a:lnSpc>
            </a:pPr>
            <a:r>
              <a:rPr lang="id-ID" sz="1600" b="1" dirty="0" smtClean="0"/>
              <a:t>Digital Telephone		&lt;Pesawat telepon rumah yg sdh modern&gt;</a:t>
            </a:r>
          </a:p>
          <a:p>
            <a:pPr>
              <a:lnSpc>
                <a:spcPct val="150000"/>
              </a:lnSpc>
            </a:pPr>
            <a:r>
              <a:rPr lang="id-ID" sz="1600" b="1" dirty="0" smtClean="0"/>
              <a:t>MT:	</a:t>
            </a:r>
            <a:r>
              <a:rPr lang="id-ID" sz="1600" b="1" dirty="0"/>
              <a:t>		Mobile </a:t>
            </a:r>
            <a:r>
              <a:rPr lang="id-ID" sz="1600" b="1" dirty="0" smtClean="0"/>
              <a:t>Terminal</a:t>
            </a:r>
          </a:p>
          <a:p>
            <a:pPr>
              <a:lnSpc>
                <a:spcPct val="150000"/>
              </a:lnSpc>
            </a:pPr>
            <a:r>
              <a:rPr lang="id-ID" sz="1600" b="1" dirty="0" smtClean="0"/>
              <a:t>UE:			User Equipment</a:t>
            </a: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r>
              <a:rPr lang="id-ID" sz="1600" b="1" dirty="0" smtClean="0"/>
              <a:t>Contoh Fitur</a:t>
            </a:r>
            <a:endParaRPr lang="id-ID" sz="1600" b="1" dirty="0"/>
          </a:p>
          <a:p>
            <a:pPr>
              <a:lnSpc>
                <a:spcPct val="150000"/>
              </a:lnSpc>
            </a:pPr>
            <a:r>
              <a:rPr lang="id-ID" sz="1600" b="1" dirty="0" smtClean="0"/>
              <a:t>Caller ID</a:t>
            </a:r>
          </a:p>
          <a:p>
            <a:pPr>
              <a:lnSpc>
                <a:spcPct val="150000"/>
              </a:lnSpc>
            </a:pPr>
            <a:r>
              <a:rPr lang="id-ID" sz="1600" b="1" dirty="0" smtClean="0"/>
              <a:t>Call Fwd</a:t>
            </a:r>
          </a:p>
          <a:p>
            <a:pPr>
              <a:lnSpc>
                <a:spcPct val="150000"/>
              </a:lnSpc>
            </a:pPr>
            <a:r>
              <a:rPr lang="id-ID" sz="1600" b="1" dirty="0" smtClean="0"/>
              <a:t>Multy Party Call = Conference Call</a:t>
            </a:r>
            <a:endParaRPr lang="en-US" sz="1600" dirty="0" smtClean="0"/>
          </a:p>
        </p:txBody>
      </p:sp>
    </p:spTree>
    <p:extLst>
      <p:ext uri="{BB962C8B-B14F-4D97-AF65-F5344CB8AC3E}">
        <p14:creationId xmlns:p14="http://schemas.microsoft.com/office/powerpoint/2010/main" val="32021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PSTN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403191"/>
            <a:ext cx="8196283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600" dirty="0" smtClean="0"/>
              <a:t>Ilustrasikan koneksi jaringan PSTN dari Pondok Aren ke Gatsu dengan menggambarkan setiap Network Element utama yang terlibat beserta link-linknya.</a:t>
            </a:r>
          </a:p>
          <a:p>
            <a:pPr>
              <a:lnSpc>
                <a:spcPct val="150000"/>
              </a:lnSpc>
            </a:pPr>
            <a:r>
              <a:rPr lang="id-ID" sz="1600" dirty="0" smtClean="0"/>
              <a:t>* Gunakan garis solid untuk merepresentasikan koneksi kabel dan garis putus-putus untuk koneksi optik.</a:t>
            </a:r>
            <a:endParaRPr lang="id-ID" sz="2400" dirty="0" smtClean="0"/>
          </a:p>
          <a:p>
            <a:pPr>
              <a:lnSpc>
                <a:spcPct val="150000"/>
              </a:lnSpc>
            </a:pPr>
            <a:endParaRPr lang="id-ID" sz="1400" dirty="0"/>
          </a:p>
          <a:p>
            <a:pPr>
              <a:lnSpc>
                <a:spcPct val="150000"/>
              </a:lnSpc>
            </a:pPr>
            <a:r>
              <a:rPr lang="id-ID" sz="1400" dirty="0" smtClean="0"/>
              <a:t>CPE </a:t>
            </a:r>
            <a:r>
              <a:rPr lang="id-ID" sz="1400" dirty="0" smtClean="0">
                <a:sym typeface="Wingdings" panose="05000000000000000000" pitchFamily="2" charset="2"/>
              </a:rPr>
              <a:t> MDF  DLU  LTG  SN ----(FO)---- SN </a:t>
            </a:r>
            <a:r>
              <a:rPr lang="id-ID" sz="1400" dirty="0">
                <a:sym typeface="Wingdings" panose="05000000000000000000" pitchFamily="2" charset="2"/>
              </a:rPr>
              <a:t> </a:t>
            </a:r>
            <a:r>
              <a:rPr lang="id-ID" sz="1400" dirty="0" smtClean="0">
                <a:sym typeface="Wingdings" panose="05000000000000000000" pitchFamily="2" charset="2"/>
              </a:rPr>
              <a:t>LTG DLU MDF  CPE</a:t>
            </a:r>
          </a:p>
          <a:p>
            <a:pPr>
              <a:lnSpc>
                <a:spcPct val="150000"/>
              </a:lnSpc>
            </a:pPr>
            <a:r>
              <a:rPr lang="id-ID" sz="1400" dirty="0" smtClean="0">
                <a:sym typeface="Wingdings" panose="05000000000000000000" pitchFamily="2" charset="2"/>
              </a:rPr>
              <a:t>                            (Pondok Aren)                                                                              (Gatsu)</a:t>
            </a:r>
            <a:endParaRPr lang="id-ID" sz="14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d-ID" sz="1400" dirty="0" smtClean="0"/>
              <a:t>                                                                       CP                              CP</a:t>
            </a:r>
          </a:p>
          <a:p>
            <a:pPr>
              <a:lnSpc>
                <a:spcPct val="150000"/>
              </a:lnSpc>
            </a:pPr>
            <a:r>
              <a:rPr lang="id-ID" sz="1400" dirty="0" smtClean="0"/>
              <a:t>                                                                </a:t>
            </a:r>
          </a:p>
          <a:p>
            <a:pPr>
              <a:lnSpc>
                <a:spcPct val="150000"/>
              </a:lnSpc>
            </a:pPr>
            <a:endParaRPr lang="id-ID" sz="1400" dirty="0" smtClean="0"/>
          </a:p>
          <a:p>
            <a:pPr>
              <a:lnSpc>
                <a:spcPct val="150000"/>
              </a:lnSpc>
            </a:pPr>
            <a:endParaRPr lang="id-ID" sz="1400" dirty="0"/>
          </a:p>
          <a:p>
            <a:pPr>
              <a:lnSpc>
                <a:spcPct val="150000"/>
              </a:lnSpc>
            </a:pPr>
            <a:endParaRPr lang="id-ID" sz="1400" dirty="0" smtClean="0"/>
          </a:p>
          <a:p>
            <a:pPr>
              <a:lnSpc>
                <a:spcPct val="150000"/>
              </a:lnSpc>
            </a:pPr>
            <a:r>
              <a:rPr lang="id-ID" sz="1400" dirty="0" smtClean="0">
                <a:sym typeface="Wingdings" panose="05000000000000000000" pitchFamily="2" charset="2"/>
              </a:rPr>
              <a:t> (garis solid): 		Cable</a:t>
            </a:r>
            <a:endParaRPr lang="id-ID" sz="14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d-ID" sz="1400" dirty="0">
                <a:sym typeface="Wingdings" panose="05000000000000000000" pitchFamily="2" charset="2"/>
              </a:rPr>
              <a:t> -----  </a:t>
            </a:r>
            <a:r>
              <a:rPr lang="id-ID" sz="1400" dirty="0" smtClean="0">
                <a:sym typeface="Wingdings" panose="05000000000000000000" pitchFamily="2" charset="2"/>
              </a:rPr>
              <a:t>(garis putus-putus): 	FO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66197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PSTN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124744"/>
            <a:ext cx="828092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dirty="0" smtClean="0"/>
              <a:t>Jenis-jenis Teknologi Akses Internet dengan Kabel</a:t>
            </a:r>
          </a:p>
          <a:p>
            <a:pPr>
              <a:lnSpc>
                <a:spcPct val="150000"/>
              </a:lnSpc>
            </a:pPr>
            <a:endParaRPr lang="id-ID" sz="2400" dirty="0"/>
          </a:p>
          <a:p>
            <a:pPr>
              <a:lnSpc>
                <a:spcPct val="150000"/>
              </a:lnSpc>
            </a:pPr>
            <a:endParaRPr lang="id-ID" sz="2400" dirty="0" smtClean="0"/>
          </a:p>
          <a:p>
            <a:pPr>
              <a:lnSpc>
                <a:spcPct val="150000"/>
              </a:lnSpc>
            </a:pP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 smtClean="0"/>
              <a:t>		</a:t>
            </a:r>
          </a:p>
          <a:p>
            <a:pPr>
              <a:lnSpc>
                <a:spcPct val="150000"/>
              </a:lnSpc>
            </a:pPr>
            <a:endParaRPr lang="id-ID" sz="2400" dirty="0"/>
          </a:p>
          <a:p>
            <a:pPr>
              <a:lnSpc>
                <a:spcPct val="150000"/>
              </a:lnSpc>
            </a:pPr>
            <a:endParaRPr lang="id-ID" sz="2400" dirty="0" smtClean="0"/>
          </a:p>
          <a:p>
            <a:pPr>
              <a:lnSpc>
                <a:spcPct val="150000"/>
              </a:lnSpc>
            </a:pP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1400" dirty="0" smtClean="0"/>
              <a:t>Catatan:</a:t>
            </a:r>
            <a:endParaRPr lang="id-ID" sz="1400" dirty="0"/>
          </a:p>
          <a:p>
            <a:pPr>
              <a:lnSpc>
                <a:spcPct val="150000"/>
              </a:lnSpc>
            </a:pPr>
            <a:r>
              <a:rPr lang="id-ID" sz="1400" dirty="0" smtClean="0"/>
              <a:t>ISDN merupakan teknologi terobosan</a:t>
            </a:r>
          </a:p>
          <a:p>
            <a:pPr>
              <a:lnSpc>
                <a:spcPct val="150000"/>
              </a:lnSpc>
            </a:pPr>
            <a:r>
              <a:rPr lang="id-ID" sz="1400" dirty="0" smtClean="0"/>
              <a:t>ADSL: Terobosan, fenomenal. </a:t>
            </a:r>
            <a:endParaRPr lang="en-US" sz="1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683568" y="1916832"/>
          <a:ext cx="7392144" cy="3474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496"/>
                <a:gridCol w="2136576"/>
                <a:gridCol w="1848036"/>
                <a:gridCol w="1848036"/>
              </a:tblGrid>
              <a:tr h="582792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Jenis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Teknologi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Contoh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Operator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Nama Produk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Terms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Kepanjangan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58279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Cable Modem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-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Telkom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Dial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Up dg Nomor Pendek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83256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ISDN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Integrated Service Digital Networks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Telkom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Deutsche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Telekom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(Tidak diteruskan)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ISDN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83256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ADSL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Asymetric Digital Subscriber Line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Telkom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Deutsche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Telekom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Speedy</a:t>
                      </a:r>
                    </a:p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ADSL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93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PSTN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124744"/>
            <a:ext cx="8280920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dirty="0" smtClean="0"/>
              <a:t>Jenis-jenis Teknologi Akses Internet dengan Kabel</a:t>
            </a:r>
          </a:p>
          <a:p>
            <a:pPr>
              <a:lnSpc>
                <a:spcPct val="150000"/>
              </a:lnSpc>
            </a:pPr>
            <a:endParaRPr lang="id-ID" sz="2400" dirty="0"/>
          </a:p>
          <a:p>
            <a:pPr>
              <a:lnSpc>
                <a:spcPct val="150000"/>
              </a:lnSpc>
            </a:pPr>
            <a:endParaRPr lang="id-ID" sz="2400" dirty="0" smtClean="0"/>
          </a:p>
          <a:p>
            <a:pPr>
              <a:lnSpc>
                <a:spcPct val="150000"/>
              </a:lnSpc>
            </a:pP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2400" dirty="0" smtClean="0"/>
              <a:t>		</a:t>
            </a:r>
          </a:p>
          <a:p>
            <a:pPr>
              <a:lnSpc>
                <a:spcPct val="150000"/>
              </a:lnSpc>
            </a:pPr>
            <a:endParaRPr lang="id-ID" sz="2400" dirty="0"/>
          </a:p>
          <a:p>
            <a:pPr>
              <a:lnSpc>
                <a:spcPct val="150000"/>
              </a:lnSpc>
            </a:pPr>
            <a:endParaRPr lang="id-ID" sz="2400" dirty="0" smtClean="0"/>
          </a:p>
          <a:p>
            <a:pPr>
              <a:lnSpc>
                <a:spcPct val="150000"/>
              </a:lnSpc>
            </a:pPr>
            <a:endParaRPr lang="id-ID" sz="2400" dirty="0"/>
          </a:p>
          <a:p>
            <a:pPr>
              <a:lnSpc>
                <a:spcPct val="150000"/>
              </a:lnSpc>
            </a:pPr>
            <a:r>
              <a:rPr lang="id-ID" sz="1400" dirty="0" smtClean="0"/>
              <a:t>Catatan:</a:t>
            </a:r>
            <a:endParaRPr lang="id-ID" sz="1400" dirty="0"/>
          </a:p>
          <a:p>
            <a:pPr>
              <a:lnSpc>
                <a:spcPct val="150000"/>
              </a:lnSpc>
            </a:pPr>
            <a:r>
              <a:rPr lang="id-ID" sz="1400" dirty="0" smtClean="0"/>
              <a:t>ISDN merupakan teknologi terobosan</a:t>
            </a:r>
          </a:p>
          <a:p>
            <a:pPr>
              <a:lnSpc>
                <a:spcPct val="150000"/>
              </a:lnSpc>
            </a:pPr>
            <a:r>
              <a:rPr lang="id-ID" sz="1400" dirty="0" smtClean="0"/>
              <a:t>ADSL: Terobosan, fenomenal. </a:t>
            </a:r>
            <a:endParaRPr lang="en-US" sz="1400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590165"/>
              </p:ext>
            </p:extLst>
          </p:nvPr>
        </p:nvGraphicFramePr>
        <p:xfrm>
          <a:off x="683568" y="1916832"/>
          <a:ext cx="7392144" cy="32537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9496"/>
                <a:gridCol w="2136576"/>
                <a:gridCol w="1848036"/>
                <a:gridCol w="1848036"/>
              </a:tblGrid>
              <a:tr h="582792">
                <a:tc grid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Jenis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Teknologi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Contoh</a:t>
                      </a:r>
                      <a:r>
                        <a:rPr lang="id-ID" baseline="0" dirty="0" smtClean="0">
                          <a:solidFill>
                            <a:schemeClr val="tx1"/>
                          </a:solidFill>
                        </a:rPr>
                        <a:t> Operator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Nama Produk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</a:tr>
              <a:tr h="337649"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Terms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Kepanjangan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3"/>
                      <a:tile tx="0" ty="0" sx="100000" sy="100000" flip="none" algn="tl"/>
                    </a:blip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/>
                    </a:p>
                  </a:txBody>
                  <a:tcPr/>
                </a:tc>
              </a:tr>
              <a:tr h="58279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Cable Modem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83256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ISDN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  <a:tr h="832560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tx1"/>
                          </a:solidFill>
                        </a:rPr>
                        <a:t>ADSL</a:t>
                      </a:r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blipFill>
                      <a:blip r:embed="rId4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16129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PSTN vs Mobile</a:t>
            </a:r>
            <a:endParaRPr lang="en-US" sz="32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664315"/>
              </p:ext>
            </p:extLst>
          </p:nvPr>
        </p:nvGraphicFramePr>
        <p:xfrm>
          <a:off x="611560" y="1628800"/>
          <a:ext cx="7704858" cy="41993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6"/>
                <a:gridCol w="2568286"/>
                <a:gridCol w="2568286"/>
              </a:tblGrid>
              <a:tr h="73483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(+)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(-)</a:t>
                      </a:r>
                      <a:endParaRPr lang="de-DE" dirty="0"/>
                    </a:p>
                  </a:txBody>
                  <a:tcPr/>
                </a:tc>
              </a:tr>
              <a:tr h="2001469">
                <a:tc>
                  <a:txBody>
                    <a:bodyPr/>
                    <a:lstStyle/>
                    <a:p>
                      <a:r>
                        <a:rPr lang="id-ID" dirty="0" smtClean="0"/>
                        <a:t>PSTN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Identitas Rumah</a:t>
                      </a:r>
                    </a:p>
                    <a:p>
                      <a:r>
                        <a:rPr lang="id-ID" dirty="0" smtClean="0"/>
                        <a:t>Suara Jernih</a:t>
                      </a:r>
                    </a:p>
                    <a:p>
                      <a:r>
                        <a:rPr lang="id-ID" dirty="0" smtClean="0"/>
                        <a:t>Tdk terganggu oleh cuaca</a:t>
                      </a:r>
                    </a:p>
                    <a:p>
                      <a:r>
                        <a:rPr lang="id-ID" dirty="0" smtClean="0"/>
                        <a:t>Tdk membutuhkan baterai / listrik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Tidak fleksibel</a:t>
                      </a:r>
                    </a:p>
                    <a:p>
                      <a:r>
                        <a:rPr lang="id-ID" dirty="0" smtClean="0"/>
                        <a:t>Kabel</a:t>
                      </a:r>
                      <a:r>
                        <a:rPr lang="id-ID" baseline="0" dirty="0" smtClean="0"/>
                        <a:t> sulit menjangkau daerah yg jauh dari kota</a:t>
                      </a:r>
                      <a:endParaRPr lang="de-DE" dirty="0"/>
                    </a:p>
                  </a:txBody>
                  <a:tcPr/>
                </a:tc>
              </a:tr>
              <a:tr h="734835">
                <a:tc>
                  <a:txBody>
                    <a:bodyPr/>
                    <a:lstStyle/>
                    <a:p>
                      <a:r>
                        <a:rPr lang="id-ID" dirty="0" smtClean="0"/>
                        <a:t>Mobile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d-ID" dirty="0" smtClean="0"/>
                        <a:t>Fleksibel (Mobile)</a:t>
                      </a:r>
                    </a:p>
                    <a:p>
                      <a:r>
                        <a:rPr lang="id-ID" dirty="0" smtClean="0"/>
                        <a:t>Harga</a:t>
                      </a:r>
                      <a:r>
                        <a:rPr lang="id-ID" baseline="0" dirty="0" smtClean="0"/>
                        <a:t> terjangkau oleh semua lapisan masyarakat.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dirty="0" smtClean="0"/>
                        <a:t>Suara kurang jernih</a:t>
                      </a:r>
                    </a:p>
                    <a:p>
                      <a:r>
                        <a:rPr lang="id-ID" dirty="0" smtClean="0"/>
                        <a:t>Beresiko koneksi terputus krn gangguan cuaca atau krn sinyal lemah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863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1520" y="1340768"/>
            <a:ext cx="81962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id-ID" sz="2800" b="1" dirty="0">
              <a:latin typeface="Constantia" panose="02030602050306030303" pitchFamily="18" charset="0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id-ID" sz="2800" b="1" dirty="0" smtClean="0">
                <a:latin typeface="Constantia" panose="02030602050306030303" pitchFamily="18" charset="0"/>
                <a:cs typeface="Times New Roman"/>
              </a:rPr>
              <a:t>Telekomunikasi pada Era Primitif</a:t>
            </a:r>
            <a:endParaRPr lang="en-US" b="1" dirty="0">
              <a:latin typeface="Constantia" panose="02030602050306030303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61010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PSTN vs Mobile</a:t>
            </a:r>
            <a:endParaRPr lang="en-US" sz="32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589024"/>
              </p:ext>
            </p:extLst>
          </p:nvPr>
        </p:nvGraphicFramePr>
        <p:xfrm>
          <a:off x="611560" y="1628800"/>
          <a:ext cx="7704858" cy="32049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68286"/>
                <a:gridCol w="2568286"/>
                <a:gridCol w="2568286"/>
              </a:tblGrid>
              <a:tr h="73483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(+)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dirty="0" smtClean="0"/>
                        <a:t>(-)</a:t>
                      </a:r>
                      <a:endParaRPr lang="de-DE" dirty="0"/>
                    </a:p>
                  </a:txBody>
                  <a:tcPr/>
                </a:tc>
              </a:tr>
              <a:tr h="1281389">
                <a:tc>
                  <a:txBody>
                    <a:bodyPr/>
                    <a:lstStyle/>
                    <a:p>
                      <a:r>
                        <a:rPr lang="id-ID" dirty="0" smtClean="0"/>
                        <a:t>PSTN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</a:tr>
              <a:tr h="734835">
                <a:tc>
                  <a:txBody>
                    <a:bodyPr/>
                    <a:lstStyle/>
                    <a:p>
                      <a:r>
                        <a:rPr lang="id-ID" dirty="0" smtClean="0"/>
                        <a:t>Mobile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  <a:p>
                      <a:endParaRPr lang="id-ID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d-ID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93461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1520" y="1340768"/>
            <a:ext cx="8196283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dirty="0" smtClean="0">
                <a:latin typeface="Constantia" panose="02030602050306030303" pitchFamily="18" charset="0"/>
                <a:cs typeface="Times New Roman"/>
              </a:rPr>
              <a:t>Today’s Hybrid Network</a:t>
            </a:r>
            <a:endParaRPr lang="en-US" b="1" dirty="0">
              <a:latin typeface="Constantia" panose="02030602050306030303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928695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Hybrid Networks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403191"/>
            <a:ext cx="8196283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b="1" dirty="0" smtClean="0">
                <a:sym typeface="Wingdings" panose="05000000000000000000" pitchFamily="2" charset="2"/>
              </a:rPr>
              <a:t> Lihat gambar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120765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Hybrid Networks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014983"/>
            <a:ext cx="81962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600" b="1" dirty="0" smtClean="0"/>
              <a:t>Istilah Generik Jaringan Telekomunikasi Menurut Sifat Media Transport yg Digunakan: </a:t>
            </a: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r>
              <a:rPr lang="id-ID" sz="1600" dirty="0"/>
              <a:t>Contoh nmr Smartfriend: 0889 1525 700 </a:t>
            </a:r>
            <a:endParaRPr lang="id-ID" sz="16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630399"/>
              </p:ext>
            </p:extLst>
          </p:nvPr>
        </p:nvGraphicFramePr>
        <p:xfrm>
          <a:off x="683568" y="1988840"/>
          <a:ext cx="7632848" cy="3947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800200"/>
                <a:gridCol w="1368152"/>
                <a:gridCol w="1872208"/>
                <a:gridCol w="18722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Kategori</a:t>
                      </a:r>
                      <a:r>
                        <a:rPr lang="id-ID" sz="1400" b="1" baseline="0" dirty="0" smtClean="0">
                          <a:solidFill>
                            <a:schemeClr val="tx1"/>
                          </a:solidFill>
                        </a:rPr>
                        <a:t> Media Transport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Jenis Teknologi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Nama</a:t>
                      </a:r>
                    </a:p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 Operator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Nama </a:t>
                      </a:r>
                    </a:p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Produk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Terms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Kepanjangan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FWL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Fixed Wireline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PSTN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Telkom, Indosat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Telpon Rumah</a:t>
                      </a:r>
                    </a:p>
                    <a:p>
                      <a:r>
                        <a:rPr lang="id-ID" sz="1400" dirty="0" smtClean="0"/>
                        <a:t>StarOne, IPhone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FWA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Fixed Wireless Access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CDMA Family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Telkom</a:t>
                      </a:r>
                    </a:p>
                    <a:p>
                      <a:r>
                        <a:rPr lang="id-ID" sz="1400" dirty="0" smtClean="0"/>
                        <a:t>Bakrie</a:t>
                      </a:r>
                      <a:r>
                        <a:rPr lang="id-ID" sz="1400" baseline="0" dirty="0" smtClean="0"/>
                        <a:t> Telekom</a:t>
                      </a:r>
                    </a:p>
                    <a:p>
                      <a:r>
                        <a:rPr lang="id-ID" sz="1400" baseline="0" dirty="0" smtClean="0"/>
                        <a:t>Sampoerna Telekom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Flexi</a:t>
                      </a:r>
                    </a:p>
                    <a:p>
                      <a:r>
                        <a:rPr lang="id-ID" sz="1400" dirty="0" smtClean="0"/>
                        <a:t>Esia</a:t>
                      </a:r>
                    </a:p>
                    <a:p>
                      <a:r>
                        <a:rPr lang="id-ID" sz="1400" dirty="0" smtClean="0"/>
                        <a:t>Ceria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PLMN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Public Land</a:t>
                      </a:r>
                      <a:r>
                        <a:rPr lang="id-ID" sz="1400" baseline="0" dirty="0" smtClean="0"/>
                        <a:t> Mobile Networks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GSM Family</a:t>
                      </a:r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r>
                        <a:rPr lang="id-ID" sz="1400" dirty="0" smtClean="0"/>
                        <a:t>CDMA Family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Telkomsel</a:t>
                      </a:r>
                    </a:p>
                    <a:p>
                      <a:r>
                        <a:rPr lang="id-ID" sz="1400" dirty="0" smtClean="0"/>
                        <a:t>XL Axiata</a:t>
                      </a:r>
                    </a:p>
                    <a:p>
                      <a:r>
                        <a:rPr lang="id-ID" sz="1400" dirty="0" smtClean="0"/>
                        <a:t>Indosat</a:t>
                      </a:r>
                    </a:p>
                    <a:p>
                      <a:r>
                        <a:rPr lang="id-ID" sz="1400" dirty="0" smtClean="0"/>
                        <a:t>Hutchison CPT</a:t>
                      </a:r>
                    </a:p>
                    <a:p>
                      <a:r>
                        <a:rPr lang="id-ID" sz="1400" dirty="0" smtClean="0"/>
                        <a:t>Axis</a:t>
                      </a:r>
                    </a:p>
                    <a:p>
                      <a:r>
                        <a:rPr lang="id-ID" sz="1400" dirty="0" smtClean="0"/>
                        <a:t>Sinar</a:t>
                      </a:r>
                      <a:r>
                        <a:rPr lang="id-ID" sz="1400" baseline="0" dirty="0" smtClean="0"/>
                        <a:t> Mas Telekom &amp;</a:t>
                      </a:r>
                    </a:p>
                    <a:p>
                      <a:r>
                        <a:rPr lang="id-ID" sz="1400" baseline="0" dirty="0" smtClean="0"/>
                        <a:t>Mobile 8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Hallo, Simpati, As</a:t>
                      </a:r>
                    </a:p>
                    <a:p>
                      <a:r>
                        <a:rPr lang="id-ID" sz="1400" dirty="0" smtClean="0"/>
                        <a:t>XL Bebas</a:t>
                      </a:r>
                    </a:p>
                    <a:p>
                      <a:r>
                        <a:rPr lang="id-ID" sz="1400" dirty="0" smtClean="0"/>
                        <a:t>Mentari, Matrix, IM3</a:t>
                      </a:r>
                    </a:p>
                    <a:p>
                      <a:r>
                        <a:rPr lang="id-ID" sz="1400" dirty="0" smtClean="0"/>
                        <a:t>3</a:t>
                      </a:r>
                    </a:p>
                    <a:p>
                      <a:r>
                        <a:rPr lang="id-ID" sz="1400" dirty="0" smtClean="0"/>
                        <a:t>Axis</a:t>
                      </a:r>
                    </a:p>
                    <a:p>
                      <a:r>
                        <a:rPr lang="id-ID" sz="1400" dirty="0" smtClean="0"/>
                        <a:t>SmartFriend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Sat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Satellite</a:t>
                      </a:r>
                      <a:r>
                        <a:rPr lang="id-ID" sz="1400" baseline="0" dirty="0" smtClean="0"/>
                        <a:t> Radio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Satellite GSM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PSN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Telepon</a:t>
                      </a:r>
                      <a:r>
                        <a:rPr lang="id-ID" sz="1400" baseline="0" dirty="0" smtClean="0"/>
                        <a:t> Satelit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5631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Hybrid Networks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014983"/>
            <a:ext cx="81962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600" b="1" dirty="0" smtClean="0"/>
              <a:t>Istilah Generik Jaringan Telekomunikasi Menurut Sifat Media Transport yg Digunakan: </a:t>
            </a: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>
              <a:lnSpc>
                <a:spcPct val="150000"/>
              </a:lnSpc>
            </a:pPr>
            <a:endParaRPr lang="id-ID" sz="1600" b="1" dirty="0"/>
          </a:p>
          <a:p>
            <a:pPr>
              <a:lnSpc>
                <a:spcPct val="150000"/>
              </a:lnSpc>
            </a:pPr>
            <a:r>
              <a:rPr lang="id-ID" sz="1600" dirty="0"/>
              <a:t>Contoh nmr Smartfriend: 0889 1525 700 </a:t>
            </a:r>
            <a:endParaRPr lang="id-ID" sz="1600" b="1" dirty="0" smtClean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628507"/>
              </p:ext>
            </p:extLst>
          </p:nvPr>
        </p:nvGraphicFramePr>
        <p:xfrm>
          <a:off x="683568" y="1988840"/>
          <a:ext cx="7632848" cy="345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0080"/>
                <a:gridCol w="1800200"/>
                <a:gridCol w="1368152"/>
                <a:gridCol w="1872208"/>
                <a:gridCol w="1872208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Kategori</a:t>
                      </a:r>
                      <a:r>
                        <a:rPr lang="id-ID" sz="1400" b="1" baseline="0" dirty="0" smtClean="0">
                          <a:solidFill>
                            <a:schemeClr val="tx1"/>
                          </a:solidFill>
                        </a:rPr>
                        <a:t> Media Transport 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Jenis Teknologi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Nama</a:t>
                      </a:r>
                    </a:p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 Operator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Nama </a:t>
                      </a:r>
                    </a:p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Produk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Terms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id-ID" sz="1400" b="1" dirty="0" smtClean="0">
                          <a:solidFill>
                            <a:schemeClr val="tx1"/>
                          </a:solidFill>
                        </a:rPr>
                        <a:t>Kepanjangan</a:t>
                      </a:r>
                      <a:endParaRPr lang="de-DE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de-DE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FWL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FWA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PLMN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 smtClean="0"/>
                    </a:p>
                    <a:p>
                      <a:endParaRPr lang="id-ID" sz="1400" dirty="0" smtClean="0"/>
                    </a:p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d-ID" sz="1400" dirty="0" smtClean="0"/>
                        <a:t>Sat</a:t>
                      </a:r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sz="1400" dirty="0" smtClean="0"/>
                    </a:p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3337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GSM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403191"/>
            <a:ext cx="8196283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400" dirty="0" smtClean="0"/>
              <a:t>Sisi kelebihan telepon PSTN yg tdk tergantikan oleh Mobile Networks:</a:t>
            </a:r>
          </a:p>
          <a:p>
            <a:pPr>
              <a:lnSpc>
                <a:spcPct val="150000"/>
              </a:lnSpc>
            </a:pPr>
            <a:endParaRPr lang="id-ID" sz="1400" dirty="0"/>
          </a:p>
          <a:p>
            <a:pPr marL="457200" indent="-457200">
              <a:lnSpc>
                <a:spcPct val="150000"/>
              </a:lnSpc>
              <a:buAutoNum type="arabicParenR"/>
            </a:pPr>
            <a:r>
              <a:rPr lang="id-ID" sz="1400" dirty="0" smtClean="0"/>
              <a:t>Kualitas suara yang prima (suaranya jernih) </a:t>
            </a:r>
          </a:p>
          <a:p>
            <a:pPr>
              <a:lnSpc>
                <a:spcPct val="150000"/>
              </a:lnSpc>
            </a:pPr>
            <a:r>
              <a:rPr lang="id-ID" sz="1400" dirty="0"/>
              <a:t>	</a:t>
            </a:r>
            <a:r>
              <a:rPr lang="id-ID" sz="1400" dirty="0" smtClean="0">
                <a:sym typeface="Wingdings" panose="05000000000000000000" pitchFamily="2" charset="2"/>
              </a:rPr>
              <a:t> karena menggunakan CODEC berstandar PCM-30 (E1) dan satu time slot selebar 64kbps 		didedikasikan untuk satu channel suara.</a:t>
            </a:r>
          </a:p>
          <a:p>
            <a:pPr>
              <a:lnSpc>
                <a:spcPct val="150000"/>
              </a:lnSpc>
            </a:pPr>
            <a:r>
              <a:rPr lang="id-ID" sz="1400" dirty="0">
                <a:sym typeface="Wingdings" panose="05000000000000000000" pitchFamily="2" charset="2"/>
              </a:rPr>
              <a:t>	</a:t>
            </a:r>
            <a:r>
              <a:rPr lang="id-ID" sz="1400" dirty="0" smtClean="0">
                <a:sym typeface="Wingdings" panose="05000000000000000000" pitchFamily="2" charset="2"/>
              </a:rPr>
              <a:t> pada GSM satu channel suara full rate menggunakan BW 22kbps, bahkan satu channel 		half rate menggunakan BW 11 kbps.</a:t>
            </a:r>
            <a:endParaRPr lang="id-ID" sz="1400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endParaRPr lang="id-ID" sz="1400" dirty="0" smtClean="0"/>
          </a:p>
          <a:p>
            <a:pPr>
              <a:lnSpc>
                <a:spcPct val="150000"/>
              </a:lnSpc>
            </a:pPr>
            <a:r>
              <a:rPr lang="id-ID" sz="1400" dirty="0" smtClean="0"/>
              <a:t>2) Lebih reliable dan lebih robust:</a:t>
            </a:r>
          </a:p>
          <a:p>
            <a:pPr>
              <a:lnSpc>
                <a:spcPct val="150000"/>
              </a:lnSpc>
            </a:pPr>
            <a:r>
              <a:rPr lang="id-ID" sz="1400" dirty="0"/>
              <a:t>	</a:t>
            </a:r>
            <a:r>
              <a:rPr lang="id-ID" sz="1400" dirty="0" smtClean="0">
                <a:sym typeface="Wingdings" panose="05000000000000000000" pitchFamily="2" charset="2"/>
              </a:rPr>
              <a:t> B</a:t>
            </a:r>
            <a:r>
              <a:rPr lang="id-ID" sz="1400" dirty="0" smtClean="0"/>
              <a:t>eroperasi tanpa membutuhkan baterai maupun sumber listrik dari customer</a:t>
            </a:r>
          </a:p>
          <a:p>
            <a:pPr>
              <a:lnSpc>
                <a:spcPct val="150000"/>
              </a:lnSpc>
            </a:pPr>
            <a:r>
              <a:rPr lang="id-ID" sz="1400" dirty="0"/>
              <a:t>	</a:t>
            </a:r>
            <a:r>
              <a:rPr lang="id-ID" sz="1400" dirty="0" smtClean="0"/>
              <a:t>	Tdk ada ‘low bat’</a:t>
            </a:r>
          </a:p>
          <a:p>
            <a:pPr>
              <a:lnSpc>
                <a:spcPct val="150000"/>
              </a:lnSpc>
            </a:pPr>
            <a:r>
              <a:rPr lang="id-ID" sz="1400" dirty="0"/>
              <a:t>	</a:t>
            </a:r>
            <a:r>
              <a:rPr lang="id-ID" sz="1400" dirty="0" smtClean="0"/>
              <a:t>	Baterai disediakan secara tersentral oleh operator, dialirkan melalui kabel ke 		pesawat telepon</a:t>
            </a:r>
          </a:p>
          <a:p>
            <a:pPr>
              <a:lnSpc>
                <a:spcPct val="150000"/>
              </a:lnSpc>
            </a:pPr>
            <a:r>
              <a:rPr lang="id-ID" sz="1400" dirty="0"/>
              <a:t>	</a:t>
            </a:r>
            <a:r>
              <a:rPr lang="id-ID" sz="1400" dirty="0" smtClean="0">
                <a:sym typeface="Wingdings" panose="05000000000000000000" pitchFamily="2" charset="2"/>
              </a:rPr>
              <a:t> Signal Coverage tdk tergantung oleh cuaca, tidak terhalang oleh gedung dll. Tidak 		mengenal ‘blank spot’</a:t>
            </a:r>
            <a:endParaRPr lang="id-ID" sz="2400" dirty="0" smtClean="0"/>
          </a:p>
        </p:txBody>
      </p:sp>
    </p:spTree>
    <p:extLst>
      <p:ext uri="{BB962C8B-B14F-4D97-AF65-F5344CB8AC3E}">
        <p14:creationId xmlns:p14="http://schemas.microsoft.com/office/powerpoint/2010/main" val="400831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GSM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403191"/>
            <a:ext cx="8196283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200" dirty="0" smtClean="0"/>
              <a:t>Contoh penghalang sinyal radio: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1200" dirty="0" smtClean="0"/>
              <a:t>Beton bertulang, beton tanpa tulang: basement, di dalam gedung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1200" dirty="0" smtClean="0"/>
              <a:t>Konstruksi besi, misalnya di jembatan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1200" dirty="0"/>
              <a:t>H</a:t>
            </a:r>
            <a:r>
              <a:rPr lang="id-ID" sz="1200" dirty="0" smtClean="0"/>
              <a:t>utan, pohon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1200" dirty="0" smtClean="0"/>
              <a:t>Bumi, tanah, bukit, gunung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id-ID" sz="1200" dirty="0" smtClean="0"/>
              <a:t>Fog: kabut, awan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endParaRPr lang="id-ID" sz="1200" dirty="0"/>
          </a:p>
          <a:p>
            <a:pPr>
              <a:lnSpc>
                <a:spcPct val="150000"/>
              </a:lnSpc>
            </a:pPr>
            <a:r>
              <a:rPr lang="id-ID" sz="1200" dirty="0" smtClean="0"/>
              <a:t>Sebagian solusi:</a:t>
            </a:r>
          </a:p>
          <a:p>
            <a:pPr>
              <a:lnSpc>
                <a:spcPct val="150000"/>
              </a:lnSpc>
            </a:pPr>
            <a:r>
              <a:rPr lang="id-ID" sz="1200" dirty="0" smtClean="0"/>
              <a:t>Operator memasang micro BTS di setiap lantai gedung, jika perlu basement. Micro BTS memiliki fungsi yg sama persis dg BTS tetapi menggunakan power yg kecil. Tidak jarang 3 atau 4 micro BTS dari 3-4 operator dipasang bersamaan.</a:t>
            </a:r>
          </a:p>
          <a:p>
            <a:pPr>
              <a:lnSpc>
                <a:spcPct val="150000"/>
              </a:lnSpc>
            </a:pPr>
            <a:endParaRPr lang="id-ID" sz="1200" dirty="0"/>
          </a:p>
          <a:p>
            <a:pPr>
              <a:lnSpc>
                <a:spcPct val="150000"/>
              </a:lnSpc>
            </a:pPr>
            <a:r>
              <a:rPr lang="id-ID" sz="1200" dirty="0" smtClean="0"/>
              <a:t>Tantangan Deployment Micro BTS:</a:t>
            </a:r>
            <a:br>
              <a:rPr lang="id-ID" sz="1200" dirty="0" smtClean="0"/>
            </a:br>
            <a:r>
              <a:rPr lang="id-ID" sz="1200" dirty="0" smtClean="0"/>
              <a:t>- Dibutuhkan dlm jumlah sgt banyak: 1-3 micro BTS per lantai. Belum lagi jumlah operator. 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r>
              <a:rPr lang="id-ID" sz="1200" dirty="0" smtClean="0"/>
              <a:t>Sebuah gedung  berlantai 55, 3 operator yg ingin memasang, 3 micro BTS per lantai: 495 micro BTS yg harus dipasang</a:t>
            </a:r>
          </a:p>
          <a:p>
            <a:pPr marL="171450" indent="-171450">
              <a:lnSpc>
                <a:spcPct val="150000"/>
              </a:lnSpc>
              <a:buFontTx/>
              <a:buChar char="-"/>
            </a:pPr>
            <a:endParaRPr lang="id-ID" sz="1200" dirty="0"/>
          </a:p>
          <a:p>
            <a:pPr>
              <a:lnSpc>
                <a:spcPct val="150000"/>
              </a:lnSpc>
            </a:pPr>
            <a:r>
              <a:rPr lang="id-ID" sz="1200" dirty="0" smtClean="0"/>
              <a:t>Pemasangan micro BTS atas inisiatif siapa?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id-ID" sz="1200" dirty="0" smtClean="0"/>
              <a:t>Operator</a:t>
            </a:r>
          </a:p>
          <a:p>
            <a:pPr marL="228600" indent="-228600">
              <a:lnSpc>
                <a:spcPct val="150000"/>
              </a:lnSpc>
              <a:buAutoNum type="arabicParenR"/>
            </a:pPr>
            <a:r>
              <a:rPr lang="id-ID" sz="1200" dirty="0" smtClean="0"/>
              <a:t>Building Owner</a:t>
            </a:r>
          </a:p>
        </p:txBody>
      </p:sp>
    </p:spTree>
    <p:extLst>
      <p:ext uri="{BB962C8B-B14F-4D97-AF65-F5344CB8AC3E}">
        <p14:creationId xmlns:p14="http://schemas.microsoft.com/office/powerpoint/2010/main" val="202120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/>
              <a:t>Billing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2132856"/>
            <a:ext cx="1109810" cy="589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smtClean="0"/>
              <a:t>Billing</a:t>
            </a:r>
            <a:endParaRPr lang="id-ID" sz="2400" dirty="0" smtClean="0"/>
          </a:p>
        </p:txBody>
      </p:sp>
      <p:sp>
        <p:nvSpPr>
          <p:cNvPr id="8" name="TextBox 7"/>
          <p:cNvSpPr txBox="1"/>
          <p:nvPr/>
        </p:nvSpPr>
        <p:spPr>
          <a:xfrm>
            <a:off x="2051720" y="1124744"/>
            <a:ext cx="1901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Billing </a:t>
            </a:r>
            <a:r>
              <a:rPr lang="en-US" sz="1600" dirty="0" err="1" smtClean="0"/>
              <a:t>Pasca</a:t>
            </a:r>
            <a:r>
              <a:rPr lang="en-US" sz="1600" dirty="0" smtClean="0"/>
              <a:t> Bayar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(Post-paid)</a:t>
            </a:r>
            <a:endParaRPr lang="id-ID" sz="1600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2051720" y="2996952"/>
            <a:ext cx="19018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1600" dirty="0" smtClean="0"/>
              <a:t>Billing </a:t>
            </a:r>
            <a:r>
              <a:rPr lang="en-US" sz="1600" dirty="0" err="1" smtClean="0"/>
              <a:t>Pra</a:t>
            </a:r>
            <a:r>
              <a:rPr lang="en-US" sz="1600" dirty="0" smtClean="0"/>
              <a:t> Bayar</a:t>
            </a:r>
          </a:p>
          <a:p>
            <a:pPr>
              <a:lnSpc>
                <a:spcPct val="150000"/>
              </a:lnSpc>
            </a:pPr>
            <a:r>
              <a:rPr lang="en-US" sz="1600" dirty="0" smtClean="0"/>
              <a:t>(Pre-paid)</a:t>
            </a:r>
            <a:endParaRPr lang="id-ID" sz="1600" dirty="0" smtClean="0"/>
          </a:p>
        </p:txBody>
      </p:sp>
      <p:sp>
        <p:nvSpPr>
          <p:cNvPr id="10" name="TextBox 9"/>
          <p:cNvSpPr txBox="1"/>
          <p:nvPr/>
        </p:nvSpPr>
        <p:spPr>
          <a:xfrm>
            <a:off x="3851920" y="1124744"/>
            <a:ext cx="5184576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Operator </a:t>
            </a:r>
            <a:r>
              <a:rPr lang="en-US" sz="1400" dirty="0" err="1" smtClean="0"/>
              <a:t>mencetak</a:t>
            </a:r>
            <a:r>
              <a:rPr lang="en-US" sz="1400" dirty="0" smtClean="0"/>
              <a:t> </a:t>
            </a:r>
            <a:r>
              <a:rPr lang="en-US" sz="1400" dirty="0" err="1" smtClean="0"/>
              <a:t>semua</a:t>
            </a:r>
            <a:r>
              <a:rPr lang="en-US" sz="1400" dirty="0" smtClean="0"/>
              <a:t> call, </a:t>
            </a:r>
            <a:r>
              <a:rPr lang="en-US" sz="1400" dirty="0" err="1" smtClean="0"/>
              <a:t>sms</a:t>
            </a:r>
            <a:r>
              <a:rPr lang="en-US" sz="1400" dirty="0" smtClean="0"/>
              <a:t>, data (</a:t>
            </a:r>
            <a:r>
              <a:rPr lang="en-US" sz="1400" dirty="0" err="1" smtClean="0"/>
              <a:t>pada</a:t>
            </a:r>
            <a:r>
              <a:rPr lang="en-US" sz="1400" dirty="0" smtClean="0"/>
              <a:t> CDR)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Operator </a:t>
            </a:r>
            <a:r>
              <a:rPr lang="en-US" sz="1400" dirty="0" err="1" smtClean="0"/>
              <a:t>mencetak</a:t>
            </a:r>
            <a:r>
              <a:rPr lang="en-US" sz="1400" dirty="0" smtClean="0"/>
              <a:t> bill</a:t>
            </a:r>
          </a:p>
          <a:p>
            <a:pPr marL="285750" indent="-285750">
              <a:lnSpc>
                <a:spcPct val="150000"/>
              </a:lnSpc>
              <a:buFontTx/>
              <a:buChar char="-"/>
            </a:pPr>
            <a:endParaRPr lang="id-ID" sz="14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851920" y="3068960"/>
            <a:ext cx="5184576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Operator </a:t>
            </a:r>
            <a:r>
              <a:rPr lang="en-US" sz="1400" dirty="0" err="1" smtClean="0"/>
              <a:t>mencetak</a:t>
            </a:r>
            <a:r>
              <a:rPr lang="en-US" sz="1400" dirty="0" smtClean="0"/>
              <a:t> </a:t>
            </a:r>
            <a:r>
              <a:rPr lang="en-US" sz="1400" dirty="0" err="1" smtClean="0"/>
              <a:t>semua</a:t>
            </a:r>
            <a:r>
              <a:rPr lang="en-US" sz="1400" dirty="0" smtClean="0"/>
              <a:t> call, </a:t>
            </a:r>
            <a:r>
              <a:rPr lang="en-US" sz="1400" dirty="0" err="1" smtClean="0"/>
              <a:t>sms</a:t>
            </a:r>
            <a:r>
              <a:rPr lang="en-US" sz="1400" dirty="0" smtClean="0"/>
              <a:t>, data (</a:t>
            </a:r>
            <a:r>
              <a:rPr lang="en-US" sz="1400" dirty="0" err="1" smtClean="0"/>
              <a:t>pada</a:t>
            </a:r>
            <a:r>
              <a:rPr lang="en-US" sz="1400" dirty="0" smtClean="0"/>
              <a:t> CDR)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Operator </a:t>
            </a:r>
            <a:r>
              <a:rPr lang="en-US" sz="1400" dirty="0" err="1" smtClean="0"/>
              <a:t>mencetak</a:t>
            </a:r>
            <a:r>
              <a:rPr lang="en-US" sz="1400" dirty="0" smtClean="0"/>
              <a:t> data </a:t>
            </a:r>
            <a:r>
              <a:rPr lang="en-US" sz="1400" dirty="0" err="1" smtClean="0"/>
              <a:t>kartu</a:t>
            </a:r>
            <a:r>
              <a:rPr lang="en-US" sz="1400" dirty="0" smtClean="0"/>
              <a:t> </a:t>
            </a:r>
            <a:r>
              <a:rPr lang="en-US" sz="1400" dirty="0" err="1" smtClean="0"/>
              <a:t>pulsa</a:t>
            </a:r>
            <a:r>
              <a:rPr lang="en-US" sz="1400" dirty="0" smtClean="0"/>
              <a:t> </a:t>
            </a:r>
            <a:r>
              <a:rPr lang="en-US" sz="1400" dirty="0" err="1" smtClean="0"/>
              <a:t>fisik</a:t>
            </a:r>
            <a:endParaRPr lang="en-US" sz="1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Operator </a:t>
            </a:r>
            <a:r>
              <a:rPr lang="en-US" sz="1400" dirty="0" err="1" smtClean="0"/>
              <a:t>mencetak</a:t>
            </a:r>
            <a:r>
              <a:rPr lang="en-US" sz="1400" dirty="0" smtClean="0"/>
              <a:t>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top-up (</a:t>
            </a:r>
            <a:r>
              <a:rPr lang="en-US" sz="1400" dirty="0" err="1" smtClean="0"/>
              <a:t>isi</a:t>
            </a:r>
            <a:r>
              <a:rPr lang="en-US" sz="1400" dirty="0" smtClean="0"/>
              <a:t> </a:t>
            </a:r>
            <a:r>
              <a:rPr lang="en-US" sz="1400" dirty="0" err="1" smtClean="0"/>
              <a:t>ulang</a:t>
            </a:r>
            <a:r>
              <a:rPr lang="en-US" sz="1400" dirty="0" smtClean="0"/>
              <a:t>)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Operator </a:t>
            </a:r>
            <a:r>
              <a:rPr lang="en-US" sz="1400" dirty="0" err="1" smtClean="0"/>
              <a:t>melakukan</a:t>
            </a:r>
            <a:r>
              <a:rPr lang="en-US" sz="1400" dirty="0" smtClean="0"/>
              <a:t> </a:t>
            </a:r>
            <a:r>
              <a:rPr lang="en-US" sz="1400" dirty="0" err="1" smtClean="0"/>
              <a:t>pengurangan</a:t>
            </a:r>
            <a:r>
              <a:rPr lang="en-US" sz="1400" dirty="0" smtClean="0"/>
              <a:t> </a:t>
            </a:r>
            <a:r>
              <a:rPr lang="en-US" sz="1400" dirty="0" err="1" smtClean="0"/>
              <a:t>pulsa</a:t>
            </a:r>
            <a:r>
              <a:rPr lang="en-US" sz="1400" dirty="0" smtClean="0"/>
              <a:t> </a:t>
            </a:r>
            <a:r>
              <a:rPr lang="en-US" sz="1400" dirty="0" err="1" smtClean="0"/>
              <a:t>setiap</a:t>
            </a:r>
            <a:r>
              <a:rPr lang="en-US" sz="1400" dirty="0" smtClean="0"/>
              <a:t> </a:t>
            </a:r>
            <a:r>
              <a:rPr lang="en-US" sz="1400" dirty="0" err="1" smtClean="0"/>
              <a:t>pemakaian</a:t>
            </a:r>
            <a:r>
              <a:rPr lang="en-US" sz="1400" dirty="0" smtClean="0"/>
              <a:t> u/ call, </a:t>
            </a:r>
            <a:r>
              <a:rPr lang="en-US" sz="1400" dirty="0" err="1" smtClean="0"/>
              <a:t>sms</a:t>
            </a:r>
            <a:r>
              <a:rPr lang="en-US" sz="1400" dirty="0" smtClean="0"/>
              <a:t> </a:t>
            </a:r>
            <a:r>
              <a:rPr lang="en-US" sz="1400" dirty="0" err="1" smtClean="0"/>
              <a:t>maupun</a:t>
            </a:r>
            <a:r>
              <a:rPr lang="en-US" sz="1400" dirty="0" smtClean="0"/>
              <a:t> data</a:t>
            </a:r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Operator </a:t>
            </a:r>
            <a:r>
              <a:rPr lang="en-US" sz="1400" dirty="0" err="1" smtClean="0"/>
              <a:t>mengatur</a:t>
            </a:r>
            <a:r>
              <a:rPr lang="en-US" sz="1400" dirty="0" smtClean="0"/>
              <a:t> </a:t>
            </a:r>
            <a:r>
              <a:rPr lang="en-US" sz="1400" dirty="0" err="1" smtClean="0"/>
              <a:t>penyerahan</a:t>
            </a:r>
            <a:r>
              <a:rPr lang="en-US" sz="1400" dirty="0" smtClean="0"/>
              <a:t> data </a:t>
            </a:r>
            <a:r>
              <a:rPr lang="en-US" sz="1400" dirty="0" err="1" smtClean="0"/>
              <a:t>kartu</a:t>
            </a:r>
            <a:r>
              <a:rPr lang="en-US" sz="1400" dirty="0" smtClean="0"/>
              <a:t> </a:t>
            </a:r>
            <a:r>
              <a:rPr lang="en-US" sz="1400" dirty="0" err="1" smtClean="0"/>
              <a:t>pulsa</a:t>
            </a:r>
            <a:r>
              <a:rPr lang="en-US" sz="1400" dirty="0" smtClean="0"/>
              <a:t> </a:t>
            </a:r>
            <a:r>
              <a:rPr lang="en-US" sz="1400" dirty="0" err="1" smtClean="0"/>
              <a:t>fisik</a:t>
            </a:r>
            <a:r>
              <a:rPr lang="en-US" sz="1400" dirty="0" smtClean="0"/>
              <a:t> </a:t>
            </a:r>
            <a:r>
              <a:rPr lang="en-US" sz="1400" dirty="0" err="1" smtClean="0"/>
              <a:t>ke</a:t>
            </a:r>
            <a:r>
              <a:rPr lang="en-US" sz="1400" dirty="0" smtClean="0"/>
              <a:t> </a:t>
            </a:r>
            <a:r>
              <a:rPr lang="en-US" sz="1400" dirty="0" err="1" smtClean="0"/>
              <a:t>percetakan</a:t>
            </a:r>
            <a:r>
              <a:rPr lang="en-US" sz="1400" dirty="0" smtClean="0"/>
              <a:t> </a:t>
            </a:r>
            <a:r>
              <a:rPr lang="en-US" sz="1400" dirty="0" err="1" smtClean="0"/>
              <a:t>kartu</a:t>
            </a:r>
            <a:r>
              <a:rPr lang="en-US" sz="1400" dirty="0" smtClean="0"/>
              <a:t> yang </a:t>
            </a:r>
            <a:r>
              <a:rPr lang="en-US" sz="1400" dirty="0" err="1" smtClean="0"/>
              <a:t>ditunjuk</a:t>
            </a:r>
            <a:endParaRPr lang="en-US" sz="1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Operator </a:t>
            </a:r>
            <a:r>
              <a:rPr lang="en-US" sz="1400" dirty="0" err="1" smtClean="0"/>
              <a:t>mengatur</a:t>
            </a:r>
            <a:r>
              <a:rPr lang="en-US" sz="1400" dirty="0" smtClean="0"/>
              <a:t> </a:t>
            </a:r>
            <a:r>
              <a:rPr lang="en-US" sz="1400" dirty="0" err="1" smtClean="0"/>
              <a:t>penyerahan</a:t>
            </a:r>
            <a:r>
              <a:rPr lang="en-US" sz="1400" dirty="0" smtClean="0"/>
              <a:t> </a:t>
            </a:r>
            <a:r>
              <a:rPr lang="en-US" sz="1400" dirty="0" err="1" smtClean="0"/>
              <a:t>kartu</a:t>
            </a:r>
            <a:r>
              <a:rPr lang="en-US" sz="1400" dirty="0" smtClean="0"/>
              <a:t> </a:t>
            </a:r>
            <a:r>
              <a:rPr lang="en-US" sz="1400" dirty="0" err="1" smtClean="0"/>
              <a:t>fisik</a:t>
            </a:r>
            <a:r>
              <a:rPr lang="en-US" sz="1400" dirty="0" smtClean="0"/>
              <a:t> </a:t>
            </a:r>
            <a:r>
              <a:rPr lang="en-US" sz="1400" dirty="0" err="1" smtClean="0"/>
              <a:t>kpd</a:t>
            </a:r>
            <a:r>
              <a:rPr lang="en-US" sz="1400" dirty="0" smtClean="0"/>
              <a:t> </a:t>
            </a:r>
            <a:r>
              <a:rPr lang="en-US" sz="1400" dirty="0" err="1" smtClean="0"/>
              <a:t>agen</a:t>
            </a:r>
            <a:endParaRPr lang="en-US" sz="1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Operator </a:t>
            </a:r>
            <a:r>
              <a:rPr lang="en-US" sz="1400" dirty="0" err="1"/>
              <a:t>mencetak</a:t>
            </a:r>
            <a:r>
              <a:rPr lang="en-US" sz="1400" dirty="0"/>
              <a:t> data </a:t>
            </a:r>
            <a:r>
              <a:rPr lang="en-US" sz="1400" dirty="0" err="1"/>
              <a:t>kartu</a:t>
            </a:r>
            <a:r>
              <a:rPr lang="en-US" sz="1400" dirty="0"/>
              <a:t> </a:t>
            </a:r>
            <a:r>
              <a:rPr lang="en-US" sz="1400" dirty="0" err="1"/>
              <a:t>pulsa</a:t>
            </a:r>
            <a:r>
              <a:rPr lang="en-US" sz="1400" dirty="0"/>
              <a:t> </a:t>
            </a:r>
            <a:r>
              <a:rPr lang="en-US" sz="1400" dirty="0" err="1" smtClean="0"/>
              <a:t>elektrik</a:t>
            </a:r>
            <a:endParaRPr lang="en-US" sz="1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Operator </a:t>
            </a:r>
            <a:r>
              <a:rPr lang="en-US" sz="1400" dirty="0" err="1" smtClean="0"/>
              <a:t>mengatur</a:t>
            </a:r>
            <a:r>
              <a:rPr lang="en-US" sz="1400" dirty="0" smtClean="0"/>
              <a:t> </a:t>
            </a:r>
            <a:r>
              <a:rPr lang="en-US" sz="1400" dirty="0" err="1" smtClean="0"/>
              <a:t>penyerahan</a:t>
            </a:r>
            <a:r>
              <a:rPr lang="en-US" sz="1400" dirty="0" smtClean="0"/>
              <a:t> data </a:t>
            </a:r>
            <a:r>
              <a:rPr lang="en-US" sz="1400" dirty="0" err="1" smtClean="0"/>
              <a:t>kartu</a:t>
            </a:r>
            <a:r>
              <a:rPr lang="en-US" sz="1400" dirty="0" smtClean="0"/>
              <a:t> </a:t>
            </a:r>
            <a:r>
              <a:rPr lang="en-US" sz="1400" dirty="0" err="1" smtClean="0"/>
              <a:t>elektrik</a:t>
            </a:r>
            <a:r>
              <a:rPr lang="en-US" sz="1400" dirty="0" smtClean="0"/>
              <a:t> </a:t>
            </a:r>
            <a:r>
              <a:rPr lang="en-US" sz="1400" dirty="0" err="1" smtClean="0"/>
              <a:t>kpd</a:t>
            </a:r>
            <a:r>
              <a:rPr lang="en-US" sz="1400" dirty="0" smtClean="0"/>
              <a:t> </a:t>
            </a:r>
            <a:r>
              <a:rPr lang="en-US" sz="1400" dirty="0" err="1" smtClean="0"/>
              <a:t>agen</a:t>
            </a:r>
            <a:endParaRPr lang="en-US" sz="1400" dirty="0" smtClean="0"/>
          </a:p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Operator </a:t>
            </a:r>
            <a:r>
              <a:rPr lang="en-US" sz="1400" dirty="0" err="1" smtClean="0"/>
              <a:t>mengatur</a:t>
            </a:r>
            <a:r>
              <a:rPr lang="en-US" sz="1400" dirty="0" smtClean="0"/>
              <a:t> </a:t>
            </a:r>
            <a:r>
              <a:rPr lang="en-US" sz="1400" dirty="0" err="1" smtClean="0"/>
              <a:t>pemberian</a:t>
            </a:r>
            <a:r>
              <a:rPr lang="en-US" sz="1400" dirty="0" smtClean="0"/>
              <a:t> </a:t>
            </a:r>
            <a:r>
              <a:rPr lang="en-US" sz="1400" dirty="0" err="1" smtClean="0"/>
              <a:t>komisi</a:t>
            </a:r>
            <a:r>
              <a:rPr lang="en-US" sz="1400" dirty="0" smtClean="0"/>
              <a:t> </a:t>
            </a:r>
            <a:r>
              <a:rPr lang="en-US" sz="1400" dirty="0" err="1" smtClean="0"/>
              <a:t>kpd</a:t>
            </a:r>
            <a:r>
              <a:rPr lang="en-US" sz="1400" dirty="0" smtClean="0"/>
              <a:t> </a:t>
            </a:r>
            <a:r>
              <a:rPr lang="en-US" sz="1400" dirty="0" err="1" smtClean="0"/>
              <a:t>agen</a:t>
            </a:r>
            <a:endParaRPr lang="id-ID" sz="14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467544" y="5517232"/>
            <a:ext cx="2927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000" dirty="0" err="1" smtClean="0"/>
              <a:t>Contoh</a:t>
            </a:r>
            <a:r>
              <a:rPr lang="en-US" sz="2000" dirty="0" smtClean="0"/>
              <a:t> </a:t>
            </a:r>
            <a:r>
              <a:rPr lang="en-US" sz="2000" dirty="0" err="1" smtClean="0"/>
              <a:t>aplikasi</a:t>
            </a:r>
            <a:r>
              <a:rPr lang="en-US" sz="2000" dirty="0" smtClean="0"/>
              <a:t> billing:</a:t>
            </a:r>
          </a:p>
          <a:p>
            <a:pPr>
              <a:lnSpc>
                <a:spcPct val="150000"/>
              </a:lnSpc>
            </a:pPr>
            <a:r>
              <a:rPr lang="en-US" sz="2000" dirty="0" smtClean="0"/>
              <a:t>Amdocs</a:t>
            </a:r>
            <a:endParaRPr lang="id-ID" sz="2000" dirty="0" smtClean="0"/>
          </a:p>
        </p:txBody>
      </p:sp>
      <p:cxnSp>
        <p:nvCxnSpPr>
          <p:cNvPr id="3" name="Straight Connector 2"/>
          <p:cNvCxnSpPr>
            <a:stCxn id="7" idx="3"/>
            <a:endCxn id="8" idx="1"/>
          </p:cNvCxnSpPr>
          <p:nvPr/>
        </p:nvCxnSpPr>
        <p:spPr>
          <a:xfrm flipV="1">
            <a:off x="1577354" y="1540243"/>
            <a:ext cx="474366" cy="887149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7" idx="3"/>
          </p:cNvCxnSpPr>
          <p:nvPr/>
        </p:nvCxnSpPr>
        <p:spPr>
          <a:xfrm>
            <a:off x="1577354" y="2427392"/>
            <a:ext cx="474366" cy="110491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9050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23528" y="1907540"/>
            <a:ext cx="849694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4000" b="1" dirty="0" smtClean="0"/>
              <a:t>Terima Kasih</a:t>
            </a:r>
            <a:endParaRPr lang="en-US" sz="4000" b="1" dirty="0" smtClean="0"/>
          </a:p>
        </p:txBody>
      </p:sp>
    </p:spTree>
    <p:extLst>
      <p:ext uri="{BB962C8B-B14F-4D97-AF65-F5344CB8AC3E}">
        <p14:creationId xmlns:p14="http://schemas.microsoft.com/office/powerpoint/2010/main" val="1952273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Telekomunikasi pada Era Primitif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124744"/>
            <a:ext cx="8196283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000" b="1" dirty="0" smtClean="0">
                <a:sym typeface="Wingdings" panose="05000000000000000000" pitchFamily="2" charset="2"/>
              </a:rPr>
              <a:t>Beberapa teknik coding pada masa terdahulu a.l.:</a:t>
            </a:r>
          </a:p>
          <a:p>
            <a:pPr marL="0" lvl="1">
              <a:lnSpc>
                <a:spcPct val="150000"/>
              </a:lnSpc>
            </a:pPr>
            <a:r>
              <a:rPr lang="id-ID" sz="2000" b="1" dirty="0" smtClean="0">
                <a:sym typeface="Wingdings" panose="05000000000000000000" pitchFamily="2" charset="2"/>
              </a:rPr>
              <a:t>1. 	Smoke Coding </a:t>
            </a:r>
          </a:p>
          <a:p>
            <a:pPr>
              <a:lnSpc>
                <a:spcPct val="150000"/>
              </a:lnSpc>
            </a:pPr>
            <a:r>
              <a:rPr lang="id-ID" sz="2000" b="1" dirty="0">
                <a:sym typeface="Wingdings" panose="05000000000000000000" pitchFamily="2" charset="2"/>
              </a:rPr>
              <a:t>	</a:t>
            </a:r>
            <a:r>
              <a:rPr lang="id-ID" sz="2000" b="1" dirty="0" smtClean="0">
                <a:sym typeface="Wingdings" panose="05000000000000000000" pitchFamily="2" charset="2"/>
              </a:rPr>
              <a:t>Membuat kode pendek / panjang dengan asap</a:t>
            </a:r>
          </a:p>
          <a:p>
            <a:pPr>
              <a:lnSpc>
                <a:spcPct val="150000"/>
              </a:lnSpc>
            </a:pPr>
            <a:endParaRPr lang="id-ID" sz="2000" b="1" dirty="0" smtClean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d-ID" sz="2000" b="1" dirty="0" smtClean="0">
                <a:sym typeface="Wingdings" panose="05000000000000000000" pitchFamily="2" charset="2"/>
              </a:rPr>
              <a:t>2.	Morse </a:t>
            </a:r>
            <a:r>
              <a:rPr lang="id-ID" sz="2000" b="1" dirty="0">
                <a:sym typeface="Wingdings" panose="05000000000000000000" pitchFamily="2" charset="2"/>
              </a:rPr>
              <a:t>Coding</a:t>
            </a:r>
          </a:p>
          <a:p>
            <a:pPr lvl="1">
              <a:lnSpc>
                <a:spcPct val="150000"/>
              </a:lnSpc>
            </a:pPr>
            <a:r>
              <a:rPr lang="id-ID" sz="2000" b="1" dirty="0">
                <a:sym typeface="Wingdings" panose="05000000000000000000" pitchFamily="2" charset="2"/>
              </a:rPr>
              <a:t>	Membuat kode </a:t>
            </a:r>
            <a:r>
              <a:rPr lang="id-ID" sz="2000" b="1" dirty="0" smtClean="0">
                <a:sym typeface="Wingdings" panose="05000000000000000000" pitchFamily="2" charset="2"/>
              </a:rPr>
              <a:t>pendek / panjang dengan </a:t>
            </a:r>
            <a:r>
              <a:rPr lang="id-ID" sz="2000" b="1" dirty="0">
                <a:sym typeface="Wingdings" panose="05000000000000000000" pitchFamily="2" charset="2"/>
              </a:rPr>
              <a:t>peluit </a:t>
            </a:r>
            <a:r>
              <a:rPr lang="id-ID" sz="2000" b="1" dirty="0" smtClean="0">
                <a:sym typeface="Wingdings" panose="05000000000000000000" pitchFamily="2" charset="2"/>
              </a:rPr>
              <a:t>atau 	cahaya</a:t>
            </a:r>
          </a:p>
          <a:p>
            <a:pPr lvl="1">
              <a:lnSpc>
                <a:spcPct val="150000"/>
              </a:lnSpc>
            </a:pPr>
            <a:r>
              <a:rPr lang="id-ID" sz="2000" b="1" dirty="0">
                <a:sym typeface="Wingdings" panose="05000000000000000000" pitchFamily="2" charset="2"/>
              </a:rPr>
              <a:t>	</a:t>
            </a:r>
            <a:r>
              <a:rPr lang="id-ID" sz="2000" b="1" dirty="0" smtClean="0">
                <a:sym typeface="Wingdings" panose="05000000000000000000" pitchFamily="2" charset="2"/>
              </a:rPr>
              <a:t>* Morse coding kemudian digunakan pada sistem telegraf.</a:t>
            </a:r>
          </a:p>
          <a:p>
            <a:pPr lvl="1">
              <a:lnSpc>
                <a:spcPct val="150000"/>
              </a:lnSpc>
            </a:pPr>
            <a:endParaRPr lang="id-ID" sz="2000" b="1" dirty="0">
              <a:sym typeface="Wingdings" panose="05000000000000000000" pitchFamily="2" charset="2"/>
            </a:endParaRPr>
          </a:p>
          <a:p>
            <a:pPr>
              <a:lnSpc>
                <a:spcPct val="150000"/>
              </a:lnSpc>
            </a:pPr>
            <a:r>
              <a:rPr lang="id-ID" sz="2000" b="1" dirty="0" smtClean="0">
                <a:sym typeface="Wingdings" panose="05000000000000000000" pitchFamily="2" charset="2"/>
              </a:rPr>
              <a:t>3. 	Semaphore Coding</a:t>
            </a:r>
          </a:p>
          <a:p>
            <a:pPr>
              <a:lnSpc>
                <a:spcPct val="150000"/>
              </a:lnSpc>
            </a:pPr>
            <a:r>
              <a:rPr lang="id-ID" sz="2000" b="1" dirty="0">
                <a:sym typeface="Wingdings" panose="05000000000000000000" pitchFamily="2" charset="2"/>
              </a:rPr>
              <a:t>	</a:t>
            </a:r>
            <a:r>
              <a:rPr lang="id-ID" sz="2000" b="1" dirty="0" smtClean="0">
                <a:sym typeface="Wingdings" panose="05000000000000000000" pitchFamily="2" charset="2"/>
              </a:rPr>
              <a:t>Membuat kode berdasarkan posisi kedua tangan 	manusia yang diperjelas dengan bendera yang dipegang.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270511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1520" y="1340768"/>
            <a:ext cx="819628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endParaRPr lang="id-ID" sz="2800" b="1" dirty="0">
              <a:latin typeface="Constantia" panose="02030602050306030303" pitchFamily="18" charset="0"/>
              <a:cs typeface="Times New Roman"/>
            </a:endParaRPr>
          </a:p>
          <a:p>
            <a:pPr algn="ctr">
              <a:lnSpc>
                <a:spcPct val="150000"/>
              </a:lnSpc>
            </a:pPr>
            <a:r>
              <a:rPr lang="id-ID" sz="2800" b="1" dirty="0" smtClean="0">
                <a:latin typeface="Constantia" panose="02030602050306030303" pitchFamily="18" charset="0"/>
                <a:cs typeface="Times New Roman"/>
              </a:rPr>
              <a:t>Telecommunications from Time to Time</a:t>
            </a:r>
            <a:endParaRPr lang="en-US" b="1" dirty="0">
              <a:latin typeface="Constantia" panose="02030602050306030303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710946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9552" y="179929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Telecommunications from Time to Time</a:t>
            </a:r>
            <a:endParaRPr lang="en-US" sz="3200" b="1" dirty="0" smtClean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39552" y="1403191"/>
            <a:ext cx="81962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b="1" dirty="0" smtClean="0">
                <a:sym typeface="Wingdings" panose="05000000000000000000" pitchFamily="2" charset="2"/>
              </a:rPr>
              <a:t> Pemutaran Video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7362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0219" y="1124744"/>
            <a:ext cx="8196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b="1" dirty="0" smtClean="0"/>
              <a:t>Runutan perkembangan teknologi telekomunikasi</a:t>
            </a:r>
          </a:p>
          <a:p>
            <a:pPr>
              <a:lnSpc>
                <a:spcPct val="150000"/>
              </a:lnSpc>
            </a:pPr>
            <a:r>
              <a:rPr lang="id-ID" sz="2400" b="1" dirty="0"/>
              <a:t>u</a:t>
            </a:r>
            <a:r>
              <a:rPr lang="id-ID" sz="2400" b="1" dirty="0" smtClean="0"/>
              <a:t>ntuk Voice</a:t>
            </a: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9967" y="2690341"/>
            <a:ext cx="388002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 smtClean="0"/>
              <a:t>Pesawat Telegram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 smtClean="0"/>
              <a:t>Pesawat Telepon Analog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/>
              <a:t>Pesawat Telepon Digital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 smtClean="0"/>
              <a:t>Pesawat Facsimile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 smtClean="0"/>
              <a:t>Pesawat Radio Komunikasi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644008" y="2636912"/>
            <a:ext cx="445609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/>
              <a:t>HP Analog (AMPS)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/>
              <a:t>HP Satelit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/>
              <a:t>HP CDMA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/>
              <a:t>HP </a:t>
            </a:r>
            <a:r>
              <a:rPr lang="id-ID" sz="2000" b="1" dirty="0" smtClean="0"/>
              <a:t>GSM</a:t>
            </a:r>
            <a:endParaRPr lang="id-ID" sz="20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/>
              <a:t>HP GSM </a:t>
            </a:r>
            <a:r>
              <a:rPr lang="id-ID" sz="2000" b="1" dirty="0" smtClean="0"/>
              <a:t>+ </a:t>
            </a:r>
            <a:r>
              <a:rPr lang="id-ID" sz="2000" b="1" dirty="0"/>
              <a:t>UMTS </a:t>
            </a:r>
            <a:r>
              <a:rPr lang="id-ID" sz="2000" b="1" dirty="0" smtClean="0"/>
              <a:t>(3G) dg </a:t>
            </a:r>
            <a:r>
              <a:rPr lang="id-ID" sz="2000" b="1" dirty="0"/>
              <a:t>video </a:t>
            </a:r>
            <a:r>
              <a:rPr lang="id-ID" sz="2000" b="1" dirty="0" smtClean="0"/>
              <a:t>call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2000" b="1" dirty="0"/>
              <a:t>HP GSM + </a:t>
            </a:r>
            <a:r>
              <a:rPr lang="id-ID" sz="2000" b="1" dirty="0" smtClean="0"/>
              <a:t>UMTS (3G) + LTE (4G)</a:t>
            </a:r>
            <a:endParaRPr lang="id-ID" sz="20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09862" y="116632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History of Communications Technologies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0588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50219" y="1124744"/>
            <a:ext cx="819628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2400" b="1" dirty="0" smtClean="0"/>
              <a:t>Runutan perkembangan teknologi telekomunikasi</a:t>
            </a:r>
          </a:p>
          <a:p>
            <a:pPr>
              <a:lnSpc>
                <a:spcPct val="150000"/>
              </a:lnSpc>
            </a:pPr>
            <a:r>
              <a:rPr lang="id-ID" sz="2400" b="1" dirty="0"/>
              <a:t>u</a:t>
            </a:r>
            <a:r>
              <a:rPr lang="id-ID" sz="2400" b="1" dirty="0" smtClean="0"/>
              <a:t>ntuk Data Access (Internet)</a:t>
            </a:r>
            <a:endParaRPr lang="en-US" sz="2400" b="1" dirty="0" smtClean="0"/>
          </a:p>
        </p:txBody>
      </p:sp>
      <p:cxnSp>
        <p:nvCxnSpPr>
          <p:cNvPr id="5" name="Straight Connector 4"/>
          <p:cNvCxnSpPr/>
          <p:nvPr/>
        </p:nvCxnSpPr>
        <p:spPr>
          <a:xfrm>
            <a:off x="179512" y="1008598"/>
            <a:ext cx="885698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619967" y="2690341"/>
            <a:ext cx="409605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600" b="1" dirty="0" smtClean="0"/>
              <a:t>Pada Trend 3GPP (Europe)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id-ID" sz="16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600" b="1" dirty="0" smtClean="0"/>
              <a:t>HP </a:t>
            </a:r>
            <a:r>
              <a:rPr lang="id-ID" sz="1600" b="1" dirty="0"/>
              <a:t>GSM + </a:t>
            </a:r>
            <a:r>
              <a:rPr lang="id-ID" sz="1600" b="1" dirty="0" smtClean="0"/>
              <a:t>GPRS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600" b="1" dirty="0"/>
              <a:t>HP GSM + GPRS + EDGE + UMTS dg video </a:t>
            </a:r>
            <a:r>
              <a:rPr lang="id-ID" sz="1600" b="1" dirty="0" smtClean="0"/>
              <a:t>call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600" b="1" dirty="0"/>
              <a:t>Modem </a:t>
            </a:r>
            <a:r>
              <a:rPr lang="id-ID" sz="1600" b="1" dirty="0" smtClean="0"/>
              <a:t>GPRS/EDGE/UMTS (3G)</a:t>
            </a:r>
            <a:endParaRPr lang="id-ID" sz="16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600" b="1" dirty="0"/>
              <a:t>Modem </a:t>
            </a:r>
            <a:r>
              <a:rPr lang="id-ID" sz="1600" b="1" dirty="0" smtClean="0"/>
              <a:t>GPRS/EDGE/UMTS (3G)/</a:t>
            </a:r>
          </a:p>
          <a:p>
            <a:pPr>
              <a:lnSpc>
                <a:spcPct val="150000"/>
              </a:lnSpc>
            </a:pPr>
            <a:r>
              <a:rPr lang="id-ID" sz="1600" b="1" dirty="0" smtClean="0"/>
              <a:t>       HSDPA &amp; HSUPA (3.5G)</a:t>
            </a:r>
            <a:endParaRPr lang="id-ID" sz="1600" b="1" dirty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600" b="1" dirty="0"/>
              <a:t>Modem </a:t>
            </a:r>
            <a:r>
              <a:rPr lang="id-ID" sz="1600" b="1" dirty="0" smtClean="0"/>
              <a:t>LTE</a:t>
            </a:r>
            <a:r>
              <a:rPr lang="id-ID" sz="1600" b="1" dirty="0"/>
              <a:t> </a:t>
            </a:r>
            <a:r>
              <a:rPr lang="id-ID" sz="1600" b="1" dirty="0" smtClean="0"/>
              <a:t>(4G)</a:t>
            </a:r>
            <a:endParaRPr lang="id-ID" sz="16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660526" y="2690341"/>
            <a:ext cx="31859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1600" b="1" dirty="0" smtClean="0"/>
              <a:t>Pada Trend IEEE</a:t>
            </a:r>
            <a:endParaRPr lang="id-ID" sz="1600" b="1" dirty="0"/>
          </a:p>
          <a:p>
            <a:pPr>
              <a:lnSpc>
                <a:spcPct val="150000"/>
              </a:lnSpc>
            </a:pPr>
            <a:endParaRPr lang="id-ID" sz="1600" b="1" dirty="0" smtClean="0"/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600" b="1" dirty="0" smtClean="0"/>
              <a:t>LAN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600" b="1" dirty="0" smtClean="0"/>
              <a:t>Wi-Fi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id-ID" sz="1600" b="1" dirty="0" smtClean="0"/>
              <a:t>Wi-Max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9862" y="116632"/>
            <a:ext cx="81962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200" b="1" dirty="0" smtClean="0"/>
              <a:t>History of Communications Technologies</a:t>
            </a:r>
            <a:endParaRPr lang="en-US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311702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51520" y="2109077"/>
            <a:ext cx="8196283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2800" b="1" dirty="0" smtClean="0">
                <a:latin typeface="Constantia" panose="02030602050306030303" pitchFamily="18" charset="0"/>
                <a:cs typeface="Times New Roman"/>
              </a:rPr>
              <a:t>Jenis-jenis Media Transport</a:t>
            </a:r>
            <a:endParaRPr lang="en-US" b="1" dirty="0">
              <a:latin typeface="Constantia" panose="02030602050306030303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97420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3" y="5877272"/>
            <a:ext cx="48965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b="1" dirty="0" smtClean="0">
                <a:sym typeface="Wingdings" panose="05000000000000000000" pitchFamily="2" charset="2"/>
              </a:rPr>
              <a:t>Gbr 1. </a:t>
            </a:r>
            <a:r>
              <a:rPr lang="id-ID" sz="1200" b="1" dirty="0">
                <a:sym typeface="Wingdings" panose="05000000000000000000" pitchFamily="2" charset="2"/>
              </a:rPr>
              <a:t> </a:t>
            </a:r>
            <a:r>
              <a:rPr lang="id-ID" sz="1200" b="1" dirty="0" smtClean="0">
                <a:sym typeface="Wingdings" panose="05000000000000000000" pitchFamily="2" charset="2"/>
              </a:rPr>
              <a:t>Koneksi Kabel Straight dan Crossover pada Standar RJ-45</a:t>
            </a:r>
          </a:p>
          <a:p>
            <a:pPr algn="ctr">
              <a:lnSpc>
                <a:spcPct val="150000"/>
              </a:lnSpc>
            </a:pPr>
            <a:r>
              <a:rPr lang="id-ID" sz="1200" dirty="0" smtClean="0"/>
              <a:t>Sumber: </a:t>
            </a:r>
            <a:r>
              <a:rPr lang="en-US" sz="1200" dirty="0">
                <a:hlinkClick r:id="rId3"/>
              </a:rPr>
              <a:t>http://cablesplususa.com/rj45-utp-guide.php</a:t>
            </a:r>
            <a:endParaRPr lang="en-US" sz="1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467544" y="-99392"/>
            <a:ext cx="8196283" cy="837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600" b="1" dirty="0" smtClean="0"/>
              <a:t>Media Kabel Tembaga (Copper Wire)</a:t>
            </a:r>
            <a:endParaRPr lang="en-US" b="1" dirty="0">
              <a:latin typeface="Constantia" panose="02030602050306030303" pitchFamily="18" charset="0"/>
              <a:cs typeface="Times New Roman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20072" y="5877272"/>
            <a:ext cx="39239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id-ID" sz="1200" b="1" dirty="0" smtClean="0">
                <a:sym typeface="Wingdings" panose="05000000000000000000" pitchFamily="2" charset="2"/>
              </a:rPr>
              <a:t>Gbr 2  Perbandingan Fisik RJ-45 dan RJ-11</a:t>
            </a:r>
          </a:p>
          <a:p>
            <a:pPr algn="ctr">
              <a:lnSpc>
                <a:spcPct val="150000"/>
              </a:lnSpc>
            </a:pPr>
            <a:r>
              <a:rPr lang="id-ID" sz="1200" b="1" dirty="0" smtClean="0">
                <a:sym typeface="Wingdings" panose="05000000000000000000" pitchFamily="2" charset="2"/>
              </a:rPr>
              <a:t>Sumber: </a:t>
            </a:r>
            <a:r>
              <a:rPr lang="en-US" sz="1200" dirty="0" smtClean="0">
                <a:hlinkClick r:id="rId4"/>
              </a:rPr>
              <a:t>http</a:t>
            </a:r>
            <a:r>
              <a:rPr lang="en-US" sz="1200" dirty="0">
                <a:hlinkClick r:id="rId4"/>
              </a:rPr>
              <a:t>://www.blinn.edu/acadtech/resnet/rj11-45.gif</a:t>
            </a:r>
            <a:endParaRPr lang="en-US" sz="12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06524" y="1124744"/>
            <a:ext cx="4381500" cy="4619625"/>
          </a:xfrm>
          <a:prstGeom prst="rect">
            <a:avLst/>
          </a:prstGeom>
        </p:spPr>
      </p:pic>
      <p:pic>
        <p:nvPicPr>
          <p:cNvPr id="9" name="Picture 2" descr="http://www.blinn.edu/acadtech/resnet/rj11-4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924944"/>
            <a:ext cx="3521463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5220072" y="1101862"/>
            <a:ext cx="39114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d-ID" sz="3600" b="1" dirty="0" smtClean="0"/>
              <a:t>RJ-11 dan RJ-45</a:t>
            </a:r>
            <a:endParaRPr lang="en-US" b="1" dirty="0">
              <a:latin typeface="Constantia" panose="02030602050306030303" pitchFamily="18" charset="0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09402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952</TotalTime>
  <Words>1084</Words>
  <Application>Microsoft Office PowerPoint</Application>
  <PresentationFormat>On-screen Show (4:3)</PresentationFormat>
  <Paragraphs>375</Paragraphs>
  <Slides>28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Calibri</vt:lpstr>
      <vt:lpstr>Constantia</vt:lpstr>
      <vt:lpstr>Times New Roman</vt:lpstr>
      <vt:lpstr>Wingdings</vt:lpstr>
      <vt:lpstr>Wingdings 2</vt:lpstr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Laporan Online Campaigns</dc:title>
  <dc:creator>kayra</dc:creator>
  <cp:lastModifiedBy>Nasucha</cp:lastModifiedBy>
  <cp:revision>402</cp:revision>
  <dcterms:created xsi:type="dcterms:W3CDTF">2011-12-12T01:34:29Z</dcterms:created>
  <dcterms:modified xsi:type="dcterms:W3CDTF">2015-03-12T05:58:43Z</dcterms:modified>
</cp:coreProperties>
</file>