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4"/>
  </p:notesMasterIdLst>
  <p:handoutMasterIdLst>
    <p:handoutMasterId r:id="rId115"/>
  </p:handoutMasterIdLst>
  <p:sldIdLst>
    <p:sldId id="534" r:id="rId3"/>
    <p:sldId id="535" r:id="rId4"/>
    <p:sldId id="536" r:id="rId5"/>
    <p:sldId id="537" r:id="rId6"/>
    <p:sldId id="555" r:id="rId7"/>
    <p:sldId id="539" r:id="rId8"/>
    <p:sldId id="551" r:id="rId9"/>
    <p:sldId id="541" r:id="rId10"/>
    <p:sldId id="631" r:id="rId11"/>
    <p:sldId id="327" r:id="rId12"/>
    <p:sldId id="488" r:id="rId13"/>
    <p:sldId id="485" r:id="rId14"/>
    <p:sldId id="490" r:id="rId15"/>
    <p:sldId id="494" r:id="rId16"/>
    <p:sldId id="491" r:id="rId17"/>
    <p:sldId id="492" r:id="rId18"/>
    <p:sldId id="489" r:id="rId19"/>
    <p:sldId id="497" r:id="rId20"/>
    <p:sldId id="495" r:id="rId21"/>
    <p:sldId id="498" r:id="rId22"/>
    <p:sldId id="500" r:id="rId23"/>
    <p:sldId id="391" r:id="rId24"/>
    <p:sldId id="397" r:id="rId25"/>
    <p:sldId id="424" r:id="rId26"/>
    <p:sldId id="468" r:id="rId27"/>
    <p:sldId id="464" r:id="rId28"/>
    <p:sldId id="465" r:id="rId29"/>
    <p:sldId id="469" r:id="rId30"/>
    <p:sldId id="470" r:id="rId31"/>
    <p:sldId id="471" r:id="rId32"/>
    <p:sldId id="472" r:id="rId33"/>
    <p:sldId id="473" r:id="rId34"/>
    <p:sldId id="466" r:id="rId35"/>
    <p:sldId id="467" r:id="rId36"/>
    <p:sldId id="456" r:id="rId37"/>
    <p:sldId id="474" r:id="rId38"/>
    <p:sldId id="425" r:id="rId39"/>
    <p:sldId id="426" r:id="rId40"/>
    <p:sldId id="487" r:id="rId41"/>
    <p:sldId id="486" r:id="rId42"/>
    <p:sldId id="501" r:id="rId43"/>
    <p:sldId id="493" r:id="rId44"/>
    <p:sldId id="408" r:id="rId45"/>
    <p:sldId id="628" r:id="rId46"/>
    <p:sldId id="629" r:id="rId47"/>
    <p:sldId id="630" r:id="rId48"/>
    <p:sldId id="409" r:id="rId49"/>
    <p:sldId id="410" r:id="rId50"/>
    <p:sldId id="613" r:id="rId51"/>
    <p:sldId id="400" r:id="rId52"/>
    <p:sldId id="612" r:id="rId53"/>
    <p:sldId id="614" r:id="rId54"/>
    <p:sldId id="610" r:id="rId55"/>
    <p:sldId id="617" r:id="rId56"/>
    <p:sldId id="619" r:id="rId57"/>
    <p:sldId id="618" r:id="rId58"/>
    <p:sldId id="611" r:id="rId59"/>
    <p:sldId id="615" r:id="rId60"/>
    <p:sldId id="626" r:id="rId61"/>
    <p:sldId id="627" r:id="rId62"/>
    <p:sldId id="625" r:id="rId63"/>
    <p:sldId id="620" r:id="rId64"/>
    <p:sldId id="439" r:id="rId65"/>
    <p:sldId id="526" r:id="rId66"/>
    <p:sldId id="528" r:id="rId67"/>
    <p:sldId id="529" r:id="rId68"/>
    <p:sldId id="533" r:id="rId69"/>
    <p:sldId id="527" r:id="rId70"/>
    <p:sldId id="530" r:id="rId71"/>
    <p:sldId id="531" r:id="rId72"/>
    <p:sldId id="621" r:id="rId73"/>
    <p:sldId id="623" r:id="rId74"/>
    <p:sldId id="624" r:id="rId75"/>
    <p:sldId id="583" r:id="rId76"/>
    <p:sldId id="504" r:id="rId77"/>
    <p:sldId id="585" r:id="rId78"/>
    <p:sldId id="588" r:id="rId79"/>
    <p:sldId id="586" r:id="rId80"/>
    <p:sldId id="587" r:id="rId81"/>
    <p:sldId id="591" r:id="rId82"/>
    <p:sldId id="589" r:id="rId83"/>
    <p:sldId id="590" r:id="rId84"/>
    <p:sldId id="601" r:id="rId85"/>
    <p:sldId id="592" r:id="rId86"/>
    <p:sldId id="593" r:id="rId87"/>
    <p:sldId id="594" r:id="rId88"/>
    <p:sldId id="595" r:id="rId89"/>
    <p:sldId id="596" r:id="rId90"/>
    <p:sldId id="597" r:id="rId91"/>
    <p:sldId id="600" r:id="rId92"/>
    <p:sldId id="532" r:id="rId93"/>
    <p:sldId id="578" r:id="rId94"/>
    <p:sldId id="602" r:id="rId95"/>
    <p:sldId id="603" r:id="rId96"/>
    <p:sldId id="604" r:id="rId97"/>
    <p:sldId id="605" r:id="rId98"/>
    <p:sldId id="606" r:id="rId99"/>
    <p:sldId id="607" r:id="rId100"/>
    <p:sldId id="576" r:id="rId101"/>
    <p:sldId id="577" r:id="rId102"/>
    <p:sldId id="542" r:id="rId103"/>
    <p:sldId id="543" r:id="rId104"/>
    <p:sldId id="544" r:id="rId105"/>
    <p:sldId id="545" r:id="rId106"/>
    <p:sldId id="546" r:id="rId107"/>
    <p:sldId id="547" r:id="rId108"/>
    <p:sldId id="548" r:id="rId109"/>
    <p:sldId id="549" r:id="rId110"/>
    <p:sldId id="550" r:id="rId111"/>
    <p:sldId id="574" r:id="rId112"/>
    <p:sldId id="575"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99CC"/>
    <a:srgbClr val="0000FF"/>
    <a:srgbClr val="D8AF8E"/>
    <a:srgbClr val="DBDB49"/>
    <a:srgbClr val="CC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6" autoAdjust="0"/>
    <p:restoredTop sz="95179" autoAdjust="0"/>
  </p:normalViewPr>
  <p:slideViewPr>
    <p:cSldViewPr>
      <p:cViewPr>
        <p:scale>
          <a:sx n="90" d="100"/>
          <a:sy n="90" d="100"/>
        </p:scale>
        <p:origin x="86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6595E0-F44D-4580-ADDE-52CD791CFA62}" type="datetimeFigureOut">
              <a:rPr lang="en-US" smtClean="0"/>
              <a:pPr/>
              <a:t>3/19/2015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AFCC7B-712F-40E3-B051-86D47C87EC60}" type="slidenum">
              <a:rPr lang="en-US" smtClean="0"/>
              <a:pPr/>
              <a:t>‹#›</a:t>
            </a:fld>
            <a:endParaRPr lang="en-US"/>
          </a:p>
        </p:txBody>
      </p:sp>
    </p:spTree>
    <p:extLst>
      <p:ext uri="{BB962C8B-B14F-4D97-AF65-F5344CB8AC3E}">
        <p14:creationId xmlns:p14="http://schemas.microsoft.com/office/powerpoint/2010/main" val="1734752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B1D66-338B-43EF-BC09-034EBFE8D7B5}" type="datetimeFigureOut">
              <a:rPr lang="en-US" smtClean="0"/>
              <a:pPr/>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132E31-22FC-4E37-B85A-151FCD163235}" type="slidenum">
              <a:rPr lang="en-US" smtClean="0"/>
              <a:pPr/>
              <a:t>‹#›</a:t>
            </a:fld>
            <a:endParaRPr lang="en-US"/>
          </a:p>
        </p:txBody>
      </p:sp>
    </p:spTree>
    <p:extLst>
      <p:ext uri="{BB962C8B-B14F-4D97-AF65-F5344CB8AC3E}">
        <p14:creationId xmlns:p14="http://schemas.microsoft.com/office/powerpoint/2010/main" val="102023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CD0116AF-6207-4805-876D-6399BF47C4BC}" type="slidenum">
              <a:rPr lang="id-ID" smtClean="0">
                <a:solidFill>
                  <a:prstClr val="black"/>
                </a:solidFill>
              </a:rPr>
              <a:pPr/>
              <a:t>2</a:t>
            </a:fld>
            <a:endParaRPr lang="id-ID">
              <a:solidFill>
                <a:prstClr val="black"/>
              </a:solidFill>
            </a:endParaRPr>
          </a:p>
        </p:txBody>
      </p:sp>
    </p:spTree>
    <p:extLst>
      <p:ext uri="{BB962C8B-B14F-4D97-AF65-F5344CB8AC3E}">
        <p14:creationId xmlns:p14="http://schemas.microsoft.com/office/powerpoint/2010/main" val="4124605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11</a:t>
            </a:fld>
            <a:endParaRPr lang="en-US"/>
          </a:p>
        </p:txBody>
      </p:sp>
    </p:spTree>
    <p:extLst>
      <p:ext uri="{BB962C8B-B14F-4D97-AF65-F5344CB8AC3E}">
        <p14:creationId xmlns:p14="http://schemas.microsoft.com/office/powerpoint/2010/main" val="41244433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101</a:t>
            </a:fld>
            <a:endParaRPr lang="en-US"/>
          </a:p>
        </p:txBody>
      </p:sp>
    </p:spTree>
    <p:extLst>
      <p:ext uri="{BB962C8B-B14F-4D97-AF65-F5344CB8AC3E}">
        <p14:creationId xmlns:p14="http://schemas.microsoft.com/office/powerpoint/2010/main" val="18720668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102</a:t>
            </a:fld>
            <a:endParaRPr lang="en-US"/>
          </a:p>
        </p:txBody>
      </p:sp>
    </p:spTree>
    <p:extLst>
      <p:ext uri="{BB962C8B-B14F-4D97-AF65-F5344CB8AC3E}">
        <p14:creationId xmlns:p14="http://schemas.microsoft.com/office/powerpoint/2010/main" val="2259791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103</a:t>
            </a:fld>
            <a:endParaRPr lang="en-US"/>
          </a:p>
        </p:txBody>
      </p:sp>
    </p:spTree>
    <p:extLst>
      <p:ext uri="{BB962C8B-B14F-4D97-AF65-F5344CB8AC3E}">
        <p14:creationId xmlns:p14="http://schemas.microsoft.com/office/powerpoint/2010/main" val="21143181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28471405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615638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29553880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13675923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108</a:t>
            </a:fld>
            <a:endParaRPr lang="en-US"/>
          </a:p>
        </p:txBody>
      </p:sp>
    </p:spTree>
    <p:extLst>
      <p:ext uri="{BB962C8B-B14F-4D97-AF65-F5344CB8AC3E}">
        <p14:creationId xmlns:p14="http://schemas.microsoft.com/office/powerpoint/2010/main" val="88016235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109</a:t>
            </a:fld>
            <a:endParaRPr lang="en-US"/>
          </a:p>
        </p:txBody>
      </p:sp>
    </p:spTree>
    <p:extLst>
      <p:ext uri="{BB962C8B-B14F-4D97-AF65-F5344CB8AC3E}">
        <p14:creationId xmlns:p14="http://schemas.microsoft.com/office/powerpoint/2010/main" val="9562467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171272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12</a:t>
            </a:fld>
            <a:endParaRPr lang="en-US"/>
          </a:p>
        </p:txBody>
      </p:sp>
    </p:spTree>
    <p:extLst>
      <p:ext uri="{BB962C8B-B14F-4D97-AF65-F5344CB8AC3E}">
        <p14:creationId xmlns:p14="http://schemas.microsoft.com/office/powerpoint/2010/main" val="33092361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81882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13</a:t>
            </a:fld>
            <a:endParaRPr lang="en-US"/>
          </a:p>
        </p:txBody>
      </p:sp>
    </p:spTree>
    <p:extLst>
      <p:ext uri="{BB962C8B-B14F-4D97-AF65-F5344CB8AC3E}">
        <p14:creationId xmlns:p14="http://schemas.microsoft.com/office/powerpoint/2010/main" val="198421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14</a:t>
            </a:fld>
            <a:endParaRPr lang="en-US"/>
          </a:p>
        </p:txBody>
      </p:sp>
    </p:spTree>
    <p:extLst>
      <p:ext uri="{BB962C8B-B14F-4D97-AF65-F5344CB8AC3E}">
        <p14:creationId xmlns:p14="http://schemas.microsoft.com/office/powerpoint/2010/main" val="1909025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15</a:t>
            </a:fld>
            <a:endParaRPr lang="en-US"/>
          </a:p>
        </p:txBody>
      </p:sp>
    </p:spTree>
    <p:extLst>
      <p:ext uri="{BB962C8B-B14F-4D97-AF65-F5344CB8AC3E}">
        <p14:creationId xmlns:p14="http://schemas.microsoft.com/office/powerpoint/2010/main" val="378812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16</a:t>
            </a:fld>
            <a:endParaRPr lang="en-US"/>
          </a:p>
        </p:txBody>
      </p:sp>
    </p:spTree>
    <p:extLst>
      <p:ext uri="{BB962C8B-B14F-4D97-AF65-F5344CB8AC3E}">
        <p14:creationId xmlns:p14="http://schemas.microsoft.com/office/powerpoint/2010/main" val="853486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17</a:t>
            </a:fld>
            <a:endParaRPr lang="en-US"/>
          </a:p>
        </p:txBody>
      </p:sp>
    </p:spTree>
    <p:extLst>
      <p:ext uri="{BB962C8B-B14F-4D97-AF65-F5344CB8AC3E}">
        <p14:creationId xmlns:p14="http://schemas.microsoft.com/office/powerpoint/2010/main" val="421039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18</a:t>
            </a:fld>
            <a:endParaRPr lang="en-US"/>
          </a:p>
        </p:txBody>
      </p:sp>
    </p:spTree>
    <p:extLst>
      <p:ext uri="{BB962C8B-B14F-4D97-AF65-F5344CB8AC3E}">
        <p14:creationId xmlns:p14="http://schemas.microsoft.com/office/powerpoint/2010/main" val="2273415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19</a:t>
            </a:fld>
            <a:endParaRPr lang="en-US"/>
          </a:p>
        </p:txBody>
      </p:sp>
    </p:spTree>
    <p:extLst>
      <p:ext uri="{BB962C8B-B14F-4D97-AF65-F5344CB8AC3E}">
        <p14:creationId xmlns:p14="http://schemas.microsoft.com/office/powerpoint/2010/main" val="3830284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20</a:t>
            </a:fld>
            <a:endParaRPr lang="en-US"/>
          </a:p>
        </p:txBody>
      </p:sp>
    </p:spTree>
    <p:extLst>
      <p:ext uri="{BB962C8B-B14F-4D97-AF65-F5344CB8AC3E}">
        <p14:creationId xmlns:p14="http://schemas.microsoft.com/office/powerpoint/2010/main" val="309755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CD0116AF-6207-4805-876D-6399BF47C4BC}" type="slidenum">
              <a:rPr lang="id-ID" smtClean="0">
                <a:solidFill>
                  <a:prstClr val="black"/>
                </a:solidFill>
              </a:rPr>
              <a:pPr/>
              <a:t>3</a:t>
            </a:fld>
            <a:endParaRPr lang="id-ID">
              <a:solidFill>
                <a:prstClr val="black"/>
              </a:solidFill>
            </a:endParaRPr>
          </a:p>
        </p:txBody>
      </p:sp>
    </p:spTree>
    <p:extLst>
      <p:ext uri="{BB962C8B-B14F-4D97-AF65-F5344CB8AC3E}">
        <p14:creationId xmlns:p14="http://schemas.microsoft.com/office/powerpoint/2010/main" val="422772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21</a:t>
            </a:fld>
            <a:endParaRPr lang="en-US"/>
          </a:p>
        </p:txBody>
      </p:sp>
    </p:spTree>
    <p:extLst>
      <p:ext uri="{BB962C8B-B14F-4D97-AF65-F5344CB8AC3E}">
        <p14:creationId xmlns:p14="http://schemas.microsoft.com/office/powerpoint/2010/main" val="3794159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22</a:t>
            </a:fld>
            <a:endParaRPr lang="en-US"/>
          </a:p>
        </p:txBody>
      </p:sp>
    </p:spTree>
    <p:extLst>
      <p:ext uri="{BB962C8B-B14F-4D97-AF65-F5344CB8AC3E}">
        <p14:creationId xmlns:p14="http://schemas.microsoft.com/office/powerpoint/2010/main" val="670770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23</a:t>
            </a:fld>
            <a:endParaRPr lang="en-US"/>
          </a:p>
        </p:txBody>
      </p:sp>
    </p:spTree>
    <p:extLst>
      <p:ext uri="{BB962C8B-B14F-4D97-AF65-F5344CB8AC3E}">
        <p14:creationId xmlns:p14="http://schemas.microsoft.com/office/powerpoint/2010/main" val="2707980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24</a:t>
            </a:fld>
            <a:endParaRPr lang="en-US"/>
          </a:p>
        </p:txBody>
      </p:sp>
    </p:spTree>
    <p:extLst>
      <p:ext uri="{BB962C8B-B14F-4D97-AF65-F5344CB8AC3E}">
        <p14:creationId xmlns:p14="http://schemas.microsoft.com/office/powerpoint/2010/main" val="3734790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25</a:t>
            </a:fld>
            <a:endParaRPr lang="en-US"/>
          </a:p>
        </p:txBody>
      </p:sp>
    </p:spTree>
    <p:extLst>
      <p:ext uri="{BB962C8B-B14F-4D97-AF65-F5344CB8AC3E}">
        <p14:creationId xmlns:p14="http://schemas.microsoft.com/office/powerpoint/2010/main" val="2925199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26</a:t>
            </a:fld>
            <a:endParaRPr lang="en-US"/>
          </a:p>
        </p:txBody>
      </p:sp>
    </p:spTree>
    <p:extLst>
      <p:ext uri="{BB962C8B-B14F-4D97-AF65-F5344CB8AC3E}">
        <p14:creationId xmlns:p14="http://schemas.microsoft.com/office/powerpoint/2010/main" val="1067505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27</a:t>
            </a:fld>
            <a:endParaRPr lang="en-US"/>
          </a:p>
        </p:txBody>
      </p:sp>
    </p:spTree>
    <p:extLst>
      <p:ext uri="{BB962C8B-B14F-4D97-AF65-F5344CB8AC3E}">
        <p14:creationId xmlns:p14="http://schemas.microsoft.com/office/powerpoint/2010/main" val="3406083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28</a:t>
            </a:fld>
            <a:endParaRPr lang="en-US"/>
          </a:p>
        </p:txBody>
      </p:sp>
    </p:spTree>
    <p:extLst>
      <p:ext uri="{BB962C8B-B14F-4D97-AF65-F5344CB8AC3E}">
        <p14:creationId xmlns:p14="http://schemas.microsoft.com/office/powerpoint/2010/main" val="1515191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29</a:t>
            </a:fld>
            <a:endParaRPr lang="en-US"/>
          </a:p>
        </p:txBody>
      </p:sp>
    </p:spTree>
    <p:extLst>
      <p:ext uri="{BB962C8B-B14F-4D97-AF65-F5344CB8AC3E}">
        <p14:creationId xmlns:p14="http://schemas.microsoft.com/office/powerpoint/2010/main" val="181057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30</a:t>
            </a:fld>
            <a:endParaRPr lang="en-US"/>
          </a:p>
        </p:txBody>
      </p:sp>
    </p:spTree>
    <p:extLst>
      <p:ext uri="{BB962C8B-B14F-4D97-AF65-F5344CB8AC3E}">
        <p14:creationId xmlns:p14="http://schemas.microsoft.com/office/powerpoint/2010/main" val="407064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3715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31</a:t>
            </a:fld>
            <a:endParaRPr lang="en-US"/>
          </a:p>
        </p:txBody>
      </p:sp>
    </p:spTree>
    <p:extLst>
      <p:ext uri="{BB962C8B-B14F-4D97-AF65-F5344CB8AC3E}">
        <p14:creationId xmlns:p14="http://schemas.microsoft.com/office/powerpoint/2010/main" val="449529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32</a:t>
            </a:fld>
            <a:endParaRPr lang="en-US"/>
          </a:p>
        </p:txBody>
      </p:sp>
    </p:spTree>
    <p:extLst>
      <p:ext uri="{BB962C8B-B14F-4D97-AF65-F5344CB8AC3E}">
        <p14:creationId xmlns:p14="http://schemas.microsoft.com/office/powerpoint/2010/main" val="553892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33</a:t>
            </a:fld>
            <a:endParaRPr lang="en-US"/>
          </a:p>
        </p:txBody>
      </p:sp>
    </p:spTree>
    <p:extLst>
      <p:ext uri="{BB962C8B-B14F-4D97-AF65-F5344CB8AC3E}">
        <p14:creationId xmlns:p14="http://schemas.microsoft.com/office/powerpoint/2010/main" val="2936808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34</a:t>
            </a:fld>
            <a:endParaRPr lang="en-US"/>
          </a:p>
        </p:txBody>
      </p:sp>
    </p:spTree>
    <p:extLst>
      <p:ext uri="{BB962C8B-B14F-4D97-AF65-F5344CB8AC3E}">
        <p14:creationId xmlns:p14="http://schemas.microsoft.com/office/powerpoint/2010/main" val="1255119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35</a:t>
            </a:fld>
            <a:endParaRPr lang="en-US"/>
          </a:p>
        </p:txBody>
      </p:sp>
    </p:spTree>
    <p:extLst>
      <p:ext uri="{BB962C8B-B14F-4D97-AF65-F5344CB8AC3E}">
        <p14:creationId xmlns:p14="http://schemas.microsoft.com/office/powerpoint/2010/main" val="2945684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36</a:t>
            </a:fld>
            <a:endParaRPr lang="en-US"/>
          </a:p>
        </p:txBody>
      </p:sp>
    </p:spTree>
    <p:extLst>
      <p:ext uri="{BB962C8B-B14F-4D97-AF65-F5344CB8AC3E}">
        <p14:creationId xmlns:p14="http://schemas.microsoft.com/office/powerpoint/2010/main" val="1255764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37</a:t>
            </a:fld>
            <a:endParaRPr lang="en-US"/>
          </a:p>
        </p:txBody>
      </p:sp>
    </p:spTree>
    <p:extLst>
      <p:ext uri="{BB962C8B-B14F-4D97-AF65-F5344CB8AC3E}">
        <p14:creationId xmlns:p14="http://schemas.microsoft.com/office/powerpoint/2010/main" val="2497147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38</a:t>
            </a:fld>
            <a:endParaRPr lang="en-US"/>
          </a:p>
        </p:txBody>
      </p:sp>
    </p:spTree>
    <p:extLst>
      <p:ext uri="{BB962C8B-B14F-4D97-AF65-F5344CB8AC3E}">
        <p14:creationId xmlns:p14="http://schemas.microsoft.com/office/powerpoint/2010/main" val="90829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39</a:t>
            </a:fld>
            <a:endParaRPr lang="en-US"/>
          </a:p>
        </p:txBody>
      </p:sp>
    </p:spTree>
    <p:extLst>
      <p:ext uri="{BB962C8B-B14F-4D97-AF65-F5344CB8AC3E}">
        <p14:creationId xmlns:p14="http://schemas.microsoft.com/office/powerpoint/2010/main" val="282852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40</a:t>
            </a:fld>
            <a:endParaRPr lang="en-US"/>
          </a:p>
        </p:txBody>
      </p:sp>
    </p:spTree>
    <p:extLst>
      <p:ext uri="{BB962C8B-B14F-4D97-AF65-F5344CB8AC3E}">
        <p14:creationId xmlns:p14="http://schemas.microsoft.com/office/powerpoint/2010/main" val="394234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a:t>
            </a:fld>
            <a:endParaRPr lang="en-US"/>
          </a:p>
        </p:txBody>
      </p:sp>
    </p:spTree>
    <p:extLst>
      <p:ext uri="{BB962C8B-B14F-4D97-AF65-F5344CB8AC3E}">
        <p14:creationId xmlns:p14="http://schemas.microsoft.com/office/powerpoint/2010/main" val="1673836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41</a:t>
            </a:fld>
            <a:endParaRPr lang="en-US"/>
          </a:p>
        </p:txBody>
      </p:sp>
    </p:spTree>
    <p:extLst>
      <p:ext uri="{BB962C8B-B14F-4D97-AF65-F5344CB8AC3E}">
        <p14:creationId xmlns:p14="http://schemas.microsoft.com/office/powerpoint/2010/main" val="3727313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42</a:t>
            </a:fld>
            <a:endParaRPr lang="en-US"/>
          </a:p>
        </p:txBody>
      </p:sp>
    </p:spTree>
    <p:extLst>
      <p:ext uri="{BB962C8B-B14F-4D97-AF65-F5344CB8AC3E}">
        <p14:creationId xmlns:p14="http://schemas.microsoft.com/office/powerpoint/2010/main" val="3064779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43</a:t>
            </a:fld>
            <a:endParaRPr lang="en-US"/>
          </a:p>
        </p:txBody>
      </p:sp>
    </p:spTree>
    <p:extLst>
      <p:ext uri="{BB962C8B-B14F-4D97-AF65-F5344CB8AC3E}">
        <p14:creationId xmlns:p14="http://schemas.microsoft.com/office/powerpoint/2010/main" val="1437015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44</a:t>
            </a:fld>
            <a:endParaRPr lang="en-US"/>
          </a:p>
        </p:txBody>
      </p:sp>
    </p:spTree>
    <p:extLst>
      <p:ext uri="{BB962C8B-B14F-4D97-AF65-F5344CB8AC3E}">
        <p14:creationId xmlns:p14="http://schemas.microsoft.com/office/powerpoint/2010/main" val="3698127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45</a:t>
            </a:fld>
            <a:endParaRPr lang="en-US"/>
          </a:p>
        </p:txBody>
      </p:sp>
    </p:spTree>
    <p:extLst>
      <p:ext uri="{BB962C8B-B14F-4D97-AF65-F5344CB8AC3E}">
        <p14:creationId xmlns:p14="http://schemas.microsoft.com/office/powerpoint/2010/main" val="3566653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46</a:t>
            </a:fld>
            <a:endParaRPr lang="en-US"/>
          </a:p>
        </p:txBody>
      </p:sp>
    </p:spTree>
    <p:extLst>
      <p:ext uri="{BB962C8B-B14F-4D97-AF65-F5344CB8AC3E}">
        <p14:creationId xmlns:p14="http://schemas.microsoft.com/office/powerpoint/2010/main" val="3974379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47</a:t>
            </a:fld>
            <a:endParaRPr lang="en-US"/>
          </a:p>
        </p:txBody>
      </p:sp>
    </p:spTree>
    <p:extLst>
      <p:ext uri="{BB962C8B-B14F-4D97-AF65-F5344CB8AC3E}">
        <p14:creationId xmlns:p14="http://schemas.microsoft.com/office/powerpoint/2010/main" val="10910147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48</a:t>
            </a:fld>
            <a:endParaRPr lang="en-US"/>
          </a:p>
        </p:txBody>
      </p:sp>
    </p:spTree>
    <p:extLst>
      <p:ext uri="{BB962C8B-B14F-4D97-AF65-F5344CB8AC3E}">
        <p14:creationId xmlns:p14="http://schemas.microsoft.com/office/powerpoint/2010/main" val="1753669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49</a:t>
            </a:fld>
            <a:endParaRPr lang="en-US"/>
          </a:p>
        </p:txBody>
      </p:sp>
    </p:spTree>
    <p:extLst>
      <p:ext uri="{BB962C8B-B14F-4D97-AF65-F5344CB8AC3E}">
        <p14:creationId xmlns:p14="http://schemas.microsoft.com/office/powerpoint/2010/main" val="1992033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50</a:t>
            </a:fld>
            <a:endParaRPr lang="en-US"/>
          </a:p>
        </p:txBody>
      </p:sp>
    </p:spTree>
    <p:extLst>
      <p:ext uri="{BB962C8B-B14F-4D97-AF65-F5344CB8AC3E}">
        <p14:creationId xmlns:p14="http://schemas.microsoft.com/office/powerpoint/2010/main" val="359843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74435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51</a:t>
            </a:fld>
            <a:endParaRPr lang="en-US"/>
          </a:p>
        </p:txBody>
      </p:sp>
    </p:spTree>
    <p:extLst>
      <p:ext uri="{BB962C8B-B14F-4D97-AF65-F5344CB8AC3E}">
        <p14:creationId xmlns:p14="http://schemas.microsoft.com/office/powerpoint/2010/main" val="907406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8022767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53</a:t>
            </a:fld>
            <a:endParaRPr lang="en-US"/>
          </a:p>
        </p:txBody>
      </p:sp>
    </p:spTree>
    <p:extLst>
      <p:ext uri="{BB962C8B-B14F-4D97-AF65-F5344CB8AC3E}">
        <p14:creationId xmlns:p14="http://schemas.microsoft.com/office/powerpoint/2010/main" val="7409322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6827686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808024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957019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57</a:t>
            </a:fld>
            <a:endParaRPr lang="en-US"/>
          </a:p>
        </p:txBody>
      </p:sp>
    </p:spTree>
    <p:extLst>
      <p:ext uri="{BB962C8B-B14F-4D97-AF65-F5344CB8AC3E}">
        <p14:creationId xmlns:p14="http://schemas.microsoft.com/office/powerpoint/2010/main" val="42279660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0351727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6327600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40728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049673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1585465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9384562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63</a:t>
            </a:fld>
            <a:endParaRPr lang="en-US"/>
          </a:p>
        </p:txBody>
      </p:sp>
    </p:spTree>
    <p:extLst>
      <p:ext uri="{BB962C8B-B14F-4D97-AF65-F5344CB8AC3E}">
        <p14:creationId xmlns:p14="http://schemas.microsoft.com/office/powerpoint/2010/main" val="32779728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64</a:t>
            </a:fld>
            <a:endParaRPr lang="en-US"/>
          </a:p>
        </p:txBody>
      </p:sp>
    </p:spTree>
    <p:extLst>
      <p:ext uri="{BB962C8B-B14F-4D97-AF65-F5344CB8AC3E}">
        <p14:creationId xmlns:p14="http://schemas.microsoft.com/office/powerpoint/2010/main" val="23474837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65</a:t>
            </a:fld>
            <a:endParaRPr lang="en-US"/>
          </a:p>
        </p:txBody>
      </p:sp>
    </p:spTree>
    <p:extLst>
      <p:ext uri="{BB962C8B-B14F-4D97-AF65-F5344CB8AC3E}">
        <p14:creationId xmlns:p14="http://schemas.microsoft.com/office/powerpoint/2010/main" val="14883015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66</a:t>
            </a:fld>
            <a:endParaRPr lang="en-US"/>
          </a:p>
        </p:txBody>
      </p:sp>
    </p:spTree>
    <p:extLst>
      <p:ext uri="{BB962C8B-B14F-4D97-AF65-F5344CB8AC3E}">
        <p14:creationId xmlns:p14="http://schemas.microsoft.com/office/powerpoint/2010/main" val="1620483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67</a:t>
            </a:fld>
            <a:endParaRPr lang="en-US"/>
          </a:p>
        </p:txBody>
      </p:sp>
    </p:spTree>
    <p:extLst>
      <p:ext uri="{BB962C8B-B14F-4D97-AF65-F5344CB8AC3E}">
        <p14:creationId xmlns:p14="http://schemas.microsoft.com/office/powerpoint/2010/main" val="28795611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68</a:t>
            </a:fld>
            <a:endParaRPr lang="en-US"/>
          </a:p>
        </p:txBody>
      </p:sp>
    </p:spTree>
    <p:extLst>
      <p:ext uri="{BB962C8B-B14F-4D97-AF65-F5344CB8AC3E}">
        <p14:creationId xmlns:p14="http://schemas.microsoft.com/office/powerpoint/2010/main" val="16537208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69</a:t>
            </a:fld>
            <a:endParaRPr lang="en-US"/>
          </a:p>
        </p:txBody>
      </p:sp>
    </p:spTree>
    <p:extLst>
      <p:ext uri="{BB962C8B-B14F-4D97-AF65-F5344CB8AC3E}">
        <p14:creationId xmlns:p14="http://schemas.microsoft.com/office/powerpoint/2010/main" val="20389054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70</a:t>
            </a:fld>
            <a:endParaRPr lang="en-US"/>
          </a:p>
        </p:txBody>
      </p:sp>
    </p:spTree>
    <p:extLst>
      <p:ext uri="{BB962C8B-B14F-4D97-AF65-F5344CB8AC3E}">
        <p14:creationId xmlns:p14="http://schemas.microsoft.com/office/powerpoint/2010/main" val="100652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a:t>
            </a:fld>
            <a:endParaRPr lang="en-US"/>
          </a:p>
        </p:txBody>
      </p:sp>
    </p:spTree>
    <p:extLst>
      <p:ext uri="{BB962C8B-B14F-4D97-AF65-F5344CB8AC3E}">
        <p14:creationId xmlns:p14="http://schemas.microsoft.com/office/powerpoint/2010/main" val="18319831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8970806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155904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6546409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74</a:t>
            </a:fld>
            <a:endParaRPr lang="en-US"/>
          </a:p>
        </p:txBody>
      </p:sp>
    </p:spTree>
    <p:extLst>
      <p:ext uri="{BB962C8B-B14F-4D97-AF65-F5344CB8AC3E}">
        <p14:creationId xmlns:p14="http://schemas.microsoft.com/office/powerpoint/2010/main" val="10398372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4339083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21673675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77</a:t>
            </a:fld>
            <a:endParaRPr lang="en-US"/>
          </a:p>
        </p:txBody>
      </p:sp>
    </p:spTree>
    <p:extLst>
      <p:ext uri="{BB962C8B-B14F-4D97-AF65-F5344CB8AC3E}">
        <p14:creationId xmlns:p14="http://schemas.microsoft.com/office/powerpoint/2010/main" val="9032108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78</a:t>
            </a:fld>
            <a:endParaRPr lang="en-US"/>
          </a:p>
        </p:txBody>
      </p:sp>
    </p:spTree>
    <p:extLst>
      <p:ext uri="{BB962C8B-B14F-4D97-AF65-F5344CB8AC3E}">
        <p14:creationId xmlns:p14="http://schemas.microsoft.com/office/powerpoint/2010/main" val="40770597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79</a:t>
            </a:fld>
            <a:endParaRPr lang="en-US"/>
          </a:p>
        </p:txBody>
      </p:sp>
    </p:spTree>
    <p:extLst>
      <p:ext uri="{BB962C8B-B14F-4D97-AF65-F5344CB8AC3E}">
        <p14:creationId xmlns:p14="http://schemas.microsoft.com/office/powerpoint/2010/main" val="12290560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80</a:t>
            </a:fld>
            <a:endParaRPr lang="en-US"/>
          </a:p>
        </p:txBody>
      </p:sp>
    </p:spTree>
    <p:extLst>
      <p:ext uri="{BB962C8B-B14F-4D97-AF65-F5344CB8AC3E}">
        <p14:creationId xmlns:p14="http://schemas.microsoft.com/office/powerpoint/2010/main" val="152752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9</a:t>
            </a:fld>
            <a:endParaRPr lang="en-US"/>
          </a:p>
        </p:txBody>
      </p:sp>
    </p:spTree>
    <p:extLst>
      <p:ext uri="{BB962C8B-B14F-4D97-AF65-F5344CB8AC3E}">
        <p14:creationId xmlns:p14="http://schemas.microsoft.com/office/powerpoint/2010/main" val="28311193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81</a:t>
            </a:fld>
            <a:endParaRPr lang="en-US"/>
          </a:p>
        </p:txBody>
      </p:sp>
    </p:spTree>
    <p:extLst>
      <p:ext uri="{BB962C8B-B14F-4D97-AF65-F5344CB8AC3E}">
        <p14:creationId xmlns:p14="http://schemas.microsoft.com/office/powerpoint/2010/main" val="40688470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82</a:t>
            </a:fld>
            <a:endParaRPr lang="en-US"/>
          </a:p>
        </p:txBody>
      </p:sp>
    </p:spTree>
    <p:extLst>
      <p:ext uri="{BB962C8B-B14F-4D97-AF65-F5344CB8AC3E}">
        <p14:creationId xmlns:p14="http://schemas.microsoft.com/office/powerpoint/2010/main" val="36594247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83</a:t>
            </a:fld>
            <a:endParaRPr lang="en-US"/>
          </a:p>
        </p:txBody>
      </p:sp>
    </p:spTree>
    <p:extLst>
      <p:ext uri="{BB962C8B-B14F-4D97-AF65-F5344CB8AC3E}">
        <p14:creationId xmlns:p14="http://schemas.microsoft.com/office/powerpoint/2010/main" val="41932497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84</a:t>
            </a:fld>
            <a:endParaRPr lang="en-US"/>
          </a:p>
        </p:txBody>
      </p:sp>
    </p:spTree>
    <p:extLst>
      <p:ext uri="{BB962C8B-B14F-4D97-AF65-F5344CB8AC3E}">
        <p14:creationId xmlns:p14="http://schemas.microsoft.com/office/powerpoint/2010/main" val="3462787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85</a:t>
            </a:fld>
            <a:endParaRPr lang="en-US"/>
          </a:p>
        </p:txBody>
      </p:sp>
    </p:spTree>
    <p:extLst>
      <p:ext uri="{BB962C8B-B14F-4D97-AF65-F5344CB8AC3E}">
        <p14:creationId xmlns:p14="http://schemas.microsoft.com/office/powerpoint/2010/main" val="35008716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86</a:t>
            </a:fld>
            <a:endParaRPr lang="en-US"/>
          </a:p>
        </p:txBody>
      </p:sp>
    </p:spTree>
    <p:extLst>
      <p:ext uri="{BB962C8B-B14F-4D97-AF65-F5344CB8AC3E}">
        <p14:creationId xmlns:p14="http://schemas.microsoft.com/office/powerpoint/2010/main" val="6352752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87</a:t>
            </a:fld>
            <a:endParaRPr lang="en-US"/>
          </a:p>
        </p:txBody>
      </p:sp>
    </p:spTree>
    <p:extLst>
      <p:ext uri="{BB962C8B-B14F-4D97-AF65-F5344CB8AC3E}">
        <p14:creationId xmlns:p14="http://schemas.microsoft.com/office/powerpoint/2010/main" val="37307738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88</a:t>
            </a:fld>
            <a:endParaRPr lang="en-US"/>
          </a:p>
        </p:txBody>
      </p:sp>
    </p:spTree>
    <p:extLst>
      <p:ext uri="{BB962C8B-B14F-4D97-AF65-F5344CB8AC3E}">
        <p14:creationId xmlns:p14="http://schemas.microsoft.com/office/powerpoint/2010/main" val="8390797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89</a:t>
            </a:fld>
            <a:endParaRPr lang="en-US"/>
          </a:p>
        </p:txBody>
      </p:sp>
    </p:spTree>
    <p:extLst>
      <p:ext uri="{BB962C8B-B14F-4D97-AF65-F5344CB8AC3E}">
        <p14:creationId xmlns:p14="http://schemas.microsoft.com/office/powerpoint/2010/main" val="33986067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90</a:t>
            </a:fld>
            <a:endParaRPr lang="en-US"/>
          </a:p>
        </p:txBody>
      </p:sp>
    </p:spTree>
    <p:extLst>
      <p:ext uri="{BB962C8B-B14F-4D97-AF65-F5344CB8AC3E}">
        <p14:creationId xmlns:p14="http://schemas.microsoft.com/office/powerpoint/2010/main" val="24683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10</a:t>
            </a:fld>
            <a:endParaRPr lang="en-US"/>
          </a:p>
        </p:txBody>
      </p:sp>
    </p:spTree>
    <p:extLst>
      <p:ext uri="{BB962C8B-B14F-4D97-AF65-F5344CB8AC3E}">
        <p14:creationId xmlns:p14="http://schemas.microsoft.com/office/powerpoint/2010/main" val="33564544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91</a:t>
            </a:fld>
            <a:endParaRPr lang="en-US"/>
          </a:p>
        </p:txBody>
      </p:sp>
    </p:spTree>
    <p:extLst>
      <p:ext uri="{BB962C8B-B14F-4D97-AF65-F5344CB8AC3E}">
        <p14:creationId xmlns:p14="http://schemas.microsoft.com/office/powerpoint/2010/main" val="15045309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32319173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93</a:t>
            </a:fld>
            <a:endParaRPr lang="en-US"/>
          </a:p>
        </p:txBody>
      </p:sp>
    </p:spTree>
    <p:extLst>
      <p:ext uri="{BB962C8B-B14F-4D97-AF65-F5344CB8AC3E}">
        <p14:creationId xmlns:p14="http://schemas.microsoft.com/office/powerpoint/2010/main" val="26967041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94</a:t>
            </a:fld>
            <a:endParaRPr lang="en-US"/>
          </a:p>
        </p:txBody>
      </p:sp>
    </p:spTree>
    <p:extLst>
      <p:ext uri="{BB962C8B-B14F-4D97-AF65-F5344CB8AC3E}">
        <p14:creationId xmlns:p14="http://schemas.microsoft.com/office/powerpoint/2010/main" val="187943463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95</a:t>
            </a:fld>
            <a:endParaRPr lang="en-US"/>
          </a:p>
        </p:txBody>
      </p:sp>
    </p:spTree>
    <p:extLst>
      <p:ext uri="{BB962C8B-B14F-4D97-AF65-F5344CB8AC3E}">
        <p14:creationId xmlns:p14="http://schemas.microsoft.com/office/powerpoint/2010/main" val="4797771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96</a:t>
            </a:fld>
            <a:endParaRPr lang="en-US"/>
          </a:p>
        </p:txBody>
      </p:sp>
    </p:spTree>
    <p:extLst>
      <p:ext uri="{BB962C8B-B14F-4D97-AF65-F5344CB8AC3E}">
        <p14:creationId xmlns:p14="http://schemas.microsoft.com/office/powerpoint/2010/main" val="11003966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97</a:t>
            </a:fld>
            <a:endParaRPr lang="en-US"/>
          </a:p>
        </p:txBody>
      </p:sp>
    </p:spTree>
    <p:extLst>
      <p:ext uri="{BB962C8B-B14F-4D97-AF65-F5344CB8AC3E}">
        <p14:creationId xmlns:p14="http://schemas.microsoft.com/office/powerpoint/2010/main" val="19385602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15273619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99</a:t>
            </a:fld>
            <a:endParaRPr lang="en-US"/>
          </a:p>
        </p:txBody>
      </p:sp>
    </p:spTree>
    <p:extLst>
      <p:ext uri="{BB962C8B-B14F-4D97-AF65-F5344CB8AC3E}">
        <p14:creationId xmlns:p14="http://schemas.microsoft.com/office/powerpoint/2010/main" val="7462001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334626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84D71B0-B268-4AAD-BE52-8147250EC7F9}" type="datetimeFigureOut">
              <a:rPr lang="en-US" smtClean="0"/>
              <a:pPr/>
              <a:t>3/19/2015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EC400C5-FF7A-4CBB-9964-285C0950D3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D71B0-B268-4AAD-BE52-8147250EC7F9}"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D71B0-B268-4AAD-BE52-8147250EC7F9}"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42863" y="1"/>
            <a:ext cx="1685926" cy="6858001"/>
            <a:chOff x="57150" y="0"/>
            <a:chExt cx="2247901" cy="6858001"/>
          </a:xfrm>
        </p:grpSpPr>
        <p:sp>
          <p:nvSpPr>
            <p:cNvPr id="12" name="Rectangle 5"/>
            <p:cNvSpPr>
              <a:spLocks noChangeArrowheads="1"/>
            </p:cNvSpPr>
            <p:nvPr/>
          </p:nvSpPr>
          <p:spPr bwMode="auto">
            <a:xfrm>
              <a:off x="1209675" y="4763"/>
              <a:ext cx="23813" cy="2181225"/>
            </a:xfrm>
            <a:prstGeom prst="rect">
              <a:avLst/>
            </a:pr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r">
              <a:defRPr sz="4500">
                <a:solidFill>
                  <a:schemeClr val="bg1"/>
                </a:solidFill>
                <a:latin typeface="Bebas Neue" panose="020B0606020202050201"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r">
              <a:buNone/>
              <a:defRPr sz="2400" b="1" cap="all" baseline="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DCE03D40-A3C7-4DAA-8E15-56B0337D2C95}" type="datetime1">
              <a:rPr lang="id-ID" smtClean="0">
                <a:solidFill>
                  <a:prstClr val="white">
                    <a:tint val="75000"/>
                  </a:prstClr>
                </a:solidFill>
              </a:rPr>
              <a:pPr/>
              <a:t>19/03/2015</a:t>
            </a:fld>
            <a:endParaRPr lang="id-ID">
              <a:solidFill>
                <a:prstClr val="white">
                  <a:tint val="75000"/>
                </a:prstClr>
              </a:solidFill>
            </a:endParaRPr>
          </a:p>
        </p:txBody>
      </p:sp>
      <p:sp>
        <p:nvSpPr>
          <p:cNvPr id="5" name="Footer Placeholder 4"/>
          <p:cNvSpPr>
            <a:spLocks noGrp="1"/>
          </p:cNvSpPr>
          <p:nvPr>
            <p:ph type="ftr" sz="quarter" idx="11"/>
          </p:nvPr>
        </p:nvSpPr>
        <p:spPr>
          <a:xfrm>
            <a:off x="1407318" y="5410202"/>
            <a:ext cx="3843665" cy="365125"/>
          </a:xfrm>
        </p:spPr>
        <p:txBody>
          <a:bodyPr/>
          <a:lstStyle/>
          <a:p>
            <a:endParaRPr lang="id-ID">
              <a:solidFill>
                <a:prstClr val="white">
                  <a:tint val="75000"/>
                </a:prstClr>
              </a:solidFill>
            </a:endParaRPr>
          </a:p>
        </p:txBody>
      </p:sp>
      <p:sp>
        <p:nvSpPr>
          <p:cNvPr id="6" name="Slide Number Placeholder 5"/>
          <p:cNvSpPr>
            <a:spLocks noGrp="1"/>
          </p:cNvSpPr>
          <p:nvPr>
            <p:ph type="sldNum" sz="quarter" idx="12"/>
          </p:nvPr>
        </p:nvSpPr>
        <p:spPr>
          <a:xfrm>
            <a:off x="7422684" y="5410200"/>
            <a:ext cx="578317" cy="365125"/>
          </a:xfrm>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35832503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9"/>
            <a:ext cx="7429499" cy="934511"/>
          </a:xfrm>
        </p:spPr>
        <p:txBody>
          <a:bodyPr>
            <a:normAutofit/>
          </a:bodyPr>
          <a:lstStyle>
            <a:lvl1pPr algn="r">
              <a:defRPr sz="4500">
                <a:solidFill>
                  <a:schemeClr val="bg1"/>
                </a:solidFill>
                <a:latin typeface="Bebas Neue" panose="020B0606020202050201"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56060" y="1727201"/>
            <a:ext cx="7429499" cy="4064001"/>
          </a:xfrm>
        </p:spPr>
        <p:txBody>
          <a:bodyPr>
            <a:normAutofit/>
          </a:bodyPr>
          <a:lstStyle>
            <a:lvl1pPr marL="348854" indent="-348854">
              <a:lnSpc>
                <a:spcPct val="100000"/>
              </a:lnSpc>
              <a:spcBef>
                <a:spcPts val="0"/>
              </a:spcBef>
              <a:defRPr sz="2400">
                <a:solidFill>
                  <a:schemeClr val="bg1"/>
                </a:solidFill>
                <a:latin typeface="Century Gothic" panose="020B0502020202020204" pitchFamily="34" charset="0"/>
              </a:defRPr>
            </a:lvl1pPr>
            <a:lvl2pPr marL="685800" indent="-342900">
              <a:lnSpc>
                <a:spcPct val="100000"/>
              </a:lnSpc>
              <a:spcBef>
                <a:spcPts val="0"/>
              </a:spcBef>
              <a:defRPr sz="2100">
                <a:solidFill>
                  <a:schemeClr val="bg1"/>
                </a:solidFill>
                <a:latin typeface="Century Gothic" panose="020B0502020202020204" pitchFamily="34" charset="0"/>
              </a:defRPr>
            </a:lvl2pPr>
            <a:lvl3pPr marL="1034654" indent="-348854">
              <a:lnSpc>
                <a:spcPct val="100000"/>
              </a:lnSpc>
              <a:spcBef>
                <a:spcPts val="0"/>
              </a:spcBef>
              <a:defRPr sz="1800">
                <a:solidFill>
                  <a:schemeClr val="bg1"/>
                </a:solidFill>
                <a:latin typeface="Century Gothic" panose="020B0502020202020204" pitchFamily="34" charset="0"/>
              </a:defRPr>
            </a:lvl3pPr>
            <a:lvl4pPr marL="1371600" indent="-342900">
              <a:lnSpc>
                <a:spcPct val="100000"/>
              </a:lnSpc>
              <a:spcBef>
                <a:spcPts val="0"/>
              </a:spcBef>
              <a:defRPr sz="1500">
                <a:solidFill>
                  <a:schemeClr val="bg1"/>
                </a:solidFill>
                <a:latin typeface="Century Gothic" panose="020B0502020202020204" pitchFamily="34" charset="0"/>
              </a:defRPr>
            </a:lvl4pPr>
            <a:lvl5pPr marL="1720454" indent="-348854">
              <a:lnSpc>
                <a:spcPct val="100000"/>
              </a:lnSpc>
              <a:spcBef>
                <a:spcPts val="0"/>
              </a:spcBef>
              <a:defRPr sz="1500">
                <a:solidFill>
                  <a:schemeClr val="bg1"/>
                </a:solidFill>
                <a:latin typeface="Century Gothic" panose="020B0502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E02903-7724-4C61-A7D1-761794A3D28E}" type="datetime1">
              <a:rPr lang="id-ID" smtClean="0">
                <a:solidFill>
                  <a:prstClr val="white">
                    <a:tint val="75000"/>
                  </a:prstClr>
                </a:solidFill>
              </a:rPr>
              <a:pPr/>
              <a:t>19/03/2015</a:t>
            </a:fld>
            <a:endParaRPr lang="id-ID">
              <a:solidFill>
                <a:prstClr val="white">
                  <a:tint val="75000"/>
                </a:prstClr>
              </a:solidFill>
            </a:endParaRPr>
          </a:p>
        </p:txBody>
      </p:sp>
      <p:sp>
        <p:nvSpPr>
          <p:cNvPr id="5" name="Footer Placeholder 4"/>
          <p:cNvSpPr>
            <a:spLocks noGrp="1"/>
          </p:cNvSpPr>
          <p:nvPr>
            <p:ph type="ftr" sz="quarter" idx="11"/>
          </p:nvPr>
        </p:nvSpPr>
        <p:spPr/>
        <p:txBody>
          <a:bodyPr/>
          <a:lstStyle/>
          <a:p>
            <a:endParaRPr lang="id-ID">
              <a:solidFill>
                <a:prstClr val="white">
                  <a:tint val="75000"/>
                </a:prstClr>
              </a:solidFill>
            </a:endParaRPr>
          </a:p>
        </p:txBody>
      </p:sp>
      <p:sp>
        <p:nvSpPr>
          <p:cNvPr id="6" name="Slide Number Placeholder 5"/>
          <p:cNvSpPr>
            <a:spLocks noGrp="1"/>
          </p:cNvSpPr>
          <p:nvPr>
            <p:ph type="sldNum" sz="quarter" idx="12"/>
          </p:nvPr>
        </p:nvSpPr>
        <p:spPr>
          <a:xfrm>
            <a:off x="8472555" y="5989984"/>
            <a:ext cx="578317" cy="868017"/>
          </a:xfrm>
          <a:solidFill>
            <a:schemeClr val="tx1">
              <a:lumMod val="50000"/>
            </a:schemeClr>
          </a:solidFill>
          <a:ln>
            <a:noFill/>
          </a:ln>
        </p:spPr>
        <p:txBody>
          <a:bodyPr/>
          <a:lstStyle>
            <a:lvl1pPr algn="ctr">
              <a:defRPr sz="3000">
                <a:latin typeface="Bebas Neue" panose="020B0606020202050201" pitchFamily="34" charset="0"/>
              </a:defRPr>
            </a:lvl1p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12625894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ADB872-9E70-49BD-AEDB-B513396A9BC9}" type="datetime1">
              <a:rPr lang="id-ID" smtClean="0">
                <a:solidFill>
                  <a:prstClr val="white">
                    <a:tint val="75000"/>
                  </a:prstClr>
                </a:solidFill>
              </a:rPr>
              <a:pPr/>
              <a:t>19/03/2015</a:t>
            </a:fld>
            <a:endParaRPr lang="id-ID">
              <a:solidFill>
                <a:prstClr val="white">
                  <a:tint val="75000"/>
                </a:prstClr>
              </a:solidFill>
            </a:endParaRPr>
          </a:p>
        </p:txBody>
      </p:sp>
      <p:sp>
        <p:nvSpPr>
          <p:cNvPr id="5" name="Footer Placeholder 4"/>
          <p:cNvSpPr>
            <a:spLocks noGrp="1"/>
          </p:cNvSpPr>
          <p:nvPr>
            <p:ph type="ftr" sz="quarter" idx="11"/>
          </p:nvPr>
        </p:nvSpPr>
        <p:spPr/>
        <p:txBody>
          <a:bodyPr/>
          <a:lstStyle/>
          <a:p>
            <a:endParaRPr lang="id-ID">
              <a:solidFill>
                <a:prstClr val="white">
                  <a:tint val="75000"/>
                </a:prstClr>
              </a:solidFill>
            </a:endParaRPr>
          </a:p>
        </p:txBody>
      </p:sp>
      <p:sp>
        <p:nvSpPr>
          <p:cNvPr id="6" name="Slide Number Placeholder 5"/>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4248098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24AD8E-3F11-4640-B56D-C1D07FD54242}" type="datetime1">
              <a:rPr lang="id-ID" smtClean="0">
                <a:solidFill>
                  <a:prstClr val="white">
                    <a:tint val="75000"/>
                  </a:prstClr>
                </a:solidFill>
              </a:rPr>
              <a:pPr/>
              <a:t>19/03/2015</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1633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B48DF6-55C3-41DD-831D-745B8CAAFFB9}" type="datetime1">
              <a:rPr lang="id-ID" smtClean="0">
                <a:solidFill>
                  <a:prstClr val="white">
                    <a:tint val="75000"/>
                  </a:prstClr>
                </a:solidFill>
              </a:rPr>
              <a:pPr/>
              <a:t>19/03/2015</a:t>
            </a:fld>
            <a:endParaRPr lang="id-ID">
              <a:solidFill>
                <a:prstClr val="white">
                  <a:tint val="75000"/>
                </a:prstClr>
              </a:solidFill>
            </a:endParaRPr>
          </a:p>
        </p:txBody>
      </p:sp>
      <p:sp>
        <p:nvSpPr>
          <p:cNvPr id="8" name="Footer Placeholder 7"/>
          <p:cNvSpPr>
            <a:spLocks noGrp="1"/>
          </p:cNvSpPr>
          <p:nvPr>
            <p:ph type="ftr" sz="quarter" idx="11"/>
          </p:nvPr>
        </p:nvSpPr>
        <p:spPr/>
        <p:txBody>
          <a:bodyPr/>
          <a:lstStyle/>
          <a:p>
            <a:endParaRPr lang="id-ID">
              <a:solidFill>
                <a:prstClr val="white">
                  <a:tint val="75000"/>
                </a:prstClr>
              </a:solidFill>
            </a:endParaRPr>
          </a:p>
        </p:txBody>
      </p:sp>
      <p:sp>
        <p:nvSpPr>
          <p:cNvPr id="9" name="Slide Number Placeholder 8"/>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3676102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361E57-8E20-4D0D-BDD5-DD70F76FEAA7}" type="datetime1">
              <a:rPr lang="id-ID" smtClean="0">
                <a:solidFill>
                  <a:prstClr val="white">
                    <a:tint val="75000"/>
                  </a:prstClr>
                </a:solidFill>
              </a:rPr>
              <a:pPr/>
              <a:t>19/03/2015</a:t>
            </a:fld>
            <a:endParaRPr lang="id-ID">
              <a:solidFill>
                <a:prstClr val="white">
                  <a:tint val="75000"/>
                </a:prstClr>
              </a:solidFill>
            </a:endParaRPr>
          </a:p>
        </p:txBody>
      </p:sp>
      <p:sp>
        <p:nvSpPr>
          <p:cNvPr id="4" name="Footer Placeholder 3"/>
          <p:cNvSpPr>
            <a:spLocks noGrp="1"/>
          </p:cNvSpPr>
          <p:nvPr>
            <p:ph type="ftr" sz="quarter" idx="11"/>
          </p:nvPr>
        </p:nvSpPr>
        <p:spPr/>
        <p:txBody>
          <a:bodyPr/>
          <a:lstStyle/>
          <a:p>
            <a:endParaRPr lang="id-ID">
              <a:solidFill>
                <a:prstClr val="white">
                  <a:tint val="75000"/>
                </a:prstClr>
              </a:solidFill>
            </a:endParaRPr>
          </a:p>
        </p:txBody>
      </p:sp>
      <p:sp>
        <p:nvSpPr>
          <p:cNvPr id="5" name="Slide Number Placeholder 4"/>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33554397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CABB6-9A04-4F0A-8392-87902E25C9EC}" type="datetime1">
              <a:rPr lang="id-ID" smtClean="0">
                <a:solidFill>
                  <a:prstClr val="white">
                    <a:tint val="75000"/>
                  </a:prstClr>
                </a:solidFill>
              </a:rPr>
              <a:pPr/>
              <a:t>19/03/2015</a:t>
            </a:fld>
            <a:endParaRPr lang="id-ID">
              <a:solidFill>
                <a:prstClr val="white">
                  <a:tint val="75000"/>
                </a:prstClr>
              </a:solidFill>
            </a:endParaRPr>
          </a:p>
        </p:txBody>
      </p:sp>
      <p:sp>
        <p:nvSpPr>
          <p:cNvPr id="3" name="Footer Placeholder 2"/>
          <p:cNvSpPr>
            <a:spLocks noGrp="1"/>
          </p:cNvSpPr>
          <p:nvPr>
            <p:ph type="ftr" sz="quarter" idx="11"/>
          </p:nvPr>
        </p:nvSpPr>
        <p:spPr/>
        <p:txBody>
          <a:bodyPr/>
          <a:lstStyle/>
          <a:p>
            <a:endParaRPr lang="id-ID">
              <a:solidFill>
                <a:prstClr val="white">
                  <a:tint val="75000"/>
                </a:prstClr>
              </a:solidFill>
            </a:endParaRPr>
          </a:p>
        </p:txBody>
      </p:sp>
      <p:sp>
        <p:nvSpPr>
          <p:cNvPr id="4" name="Slide Number Placeholder 3"/>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168224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44C61-14E9-4481-90FB-141D60729D8E}" type="datetime1">
              <a:rPr lang="id-ID" smtClean="0">
                <a:solidFill>
                  <a:prstClr val="white">
                    <a:tint val="75000"/>
                  </a:prstClr>
                </a:solidFill>
              </a:rPr>
              <a:pPr/>
              <a:t>19/03/2015</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417647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D71B0-B268-4AAD-BE52-8147250EC7F9}"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015A1-7758-4819-A141-5B57F1928AE0}" type="datetime1">
              <a:rPr lang="id-ID" smtClean="0">
                <a:solidFill>
                  <a:prstClr val="white">
                    <a:tint val="75000"/>
                  </a:prstClr>
                </a:solidFill>
              </a:rPr>
              <a:pPr/>
              <a:t>19/03/2015</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1310285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B19A5-C011-406F-A654-431AFD24CFCC}" type="datetime1">
              <a:rPr lang="id-ID" smtClean="0">
                <a:solidFill>
                  <a:prstClr val="white">
                    <a:tint val="75000"/>
                  </a:prstClr>
                </a:solidFill>
              </a:rPr>
              <a:pPr/>
              <a:t>19/03/2015</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4053030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27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5FEBF-D10D-4BC7-B0B0-564B41448FB6}" type="datetime1">
              <a:rPr lang="id-ID" smtClean="0">
                <a:solidFill>
                  <a:prstClr val="white">
                    <a:tint val="75000"/>
                  </a:prstClr>
                </a:solidFill>
              </a:rPr>
              <a:pPr/>
              <a:t>19/03/2015</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3244039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27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0BA7D-EA48-4763-937B-78C56F08B85D}" type="datetime1">
              <a:rPr lang="id-ID" smtClean="0">
                <a:solidFill>
                  <a:prstClr val="white">
                    <a:tint val="75000"/>
                  </a:prstClr>
                </a:solidFill>
              </a:rPr>
              <a:pPr/>
              <a:t>19/03/2015</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Tree>
    <p:extLst>
      <p:ext uri="{BB962C8B-B14F-4D97-AF65-F5344CB8AC3E}">
        <p14:creationId xmlns:p14="http://schemas.microsoft.com/office/powerpoint/2010/main" val="1753828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27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CFA10-E9CA-401A-8054-96DA7E7D441F}" type="datetime1">
              <a:rPr lang="id-ID" smtClean="0">
                <a:solidFill>
                  <a:prstClr val="white">
                    <a:tint val="75000"/>
                  </a:prstClr>
                </a:solidFill>
              </a:rPr>
              <a:pPr/>
              <a:t>19/03/2015</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67029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A0011CB-04F5-4029-86D6-BB731E35A003}" type="datetime1">
              <a:rPr lang="id-ID" smtClean="0">
                <a:solidFill>
                  <a:prstClr val="white">
                    <a:tint val="75000"/>
                  </a:prstClr>
                </a:solidFill>
              </a:rPr>
              <a:pPr/>
              <a:t>19/03/2015</a:t>
            </a:fld>
            <a:endParaRPr lang="id-ID">
              <a:solidFill>
                <a:prstClr val="white">
                  <a:tint val="75000"/>
                </a:prstClr>
              </a:solidFill>
            </a:endParaRPr>
          </a:p>
        </p:txBody>
      </p:sp>
      <p:sp>
        <p:nvSpPr>
          <p:cNvPr id="4" name="Footer Placeholder 3"/>
          <p:cNvSpPr>
            <a:spLocks noGrp="1"/>
          </p:cNvSpPr>
          <p:nvPr>
            <p:ph type="ftr" sz="quarter" idx="11"/>
          </p:nvPr>
        </p:nvSpPr>
        <p:spPr/>
        <p:txBody>
          <a:bodyPr/>
          <a:lstStyle/>
          <a:p>
            <a:endParaRPr lang="id-ID">
              <a:solidFill>
                <a:prstClr val="white">
                  <a:tint val="75000"/>
                </a:prstClr>
              </a:solidFill>
            </a:endParaRPr>
          </a:p>
        </p:txBody>
      </p:sp>
      <p:sp>
        <p:nvSpPr>
          <p:cNvPr id="5" name="Slide Number Placeholder 4"/>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402846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66065B0-34F8-4FFD-815A-8CD2013AEB5C}" type="datetime1">
              <a:rPr lang="id-ID" smtClean="0">
                <a:solidFill>
                  <a:prstClr val="white">
                    <a:tint val="75000"/>
                  </a:prstClr>
                </a:solidFill>
              </a:rPr>
              <a:pPr/>
              <a:t>19/03/2015</a:t>
            </a:fld>
            <a:endParaRPr lang="id-ID">
              <a:solidFill>
                <a:prstClr val="white">
                  <a:tint val="75000"/>
                </a:prstClr>
              </a:solidFill>
            </a:endParaRPr>
          </a:p>
        </p:txBody>
      </p:sp>
      <p:sp>
        <p:nvSpPr>
          <p:cNvPr id="4" name="Footer Placeholder 3"/>
          <p:cNvSpPr>
            <a:spLocks noGrp="1"/>
          </p:cNvSpPr>
          <p:nvPr>
            <p:ph type="ftr" sz="quarter" idx="11"/>
          </p:nvPr>
        </p:nvSpPr>
        <p:spPr/>
        <p:txBody>
          <a:bodyPr/>
          <a:lstStyle/>
          <a:p>
            <a:endParaRPr lang="id-ID">
              <a:solidFill>
                <a:prstClr val="white">
                  <a:tint val="75000"/>
                </a:prstClr>
              </a:solidFill>
            </a:endParaRPr>
          </a:p>
        </p:txBody>
      </p:sp>
      <p:sp>
        <p:nvSpPr>
          <p:cNvPr id="5" name="Slide Number Placeholder 4"/>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2923967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054A35-4CA0-4C44-BB25-DE4F3C30EB10}" type="datetime1">
              <a:rPr lang="id-ID" smtClean="0">
                <a:solidFill>
                  <a:prstClr val="white">
                    <a:tint val="75000"/>
                  </a:prstClr>
                </a:solidFill>
              </a:rPr>
              <a:pPr/>
              <a:t>19/03/2015</a:t>
            </a:fld>
            <a:endParaRPr lang="id-ID">
              <a:solidFill>
                <a:prstClr val="white">
                  <a:tint val="75000"/>
                </a:prstClr>
              </a:solidFill>
            </a:endParaRPr>
          </a:p>
        </p:txBody>
      </p:sp>
      <p:sp>
        <p:nvSpPr>
          <p:cNvPr id="5" name="Footer Placeholder 4"/>
          <p:cNvSpPr>
            <a:spLocks noGrp="1"/>
          </p:cNvSpPr>
          <p:nvPr>
            <p:ph type="ftr" sz="quarter" idx="11"/>
          </p:nvPr>
        </p:nvSpPr>
        <p:spPr/>
        <p:txBody>
          <a:bodyPr/>
          <a:lstStyle/>
          <a:p>
            <a:endParaRPr lang="id-ID">
              <a:solidFill>
                <a:prstClr val="white">
                  <a:tint val="75000"/>
                </a:prstClr>
              </a:solidFill>
            </a:endParaRPr>
          </a:p>
        </p:txBody>
      </p:sp>
      <p:sp>
        <p:nvSpPr>
          <p:cNvPr id="6" name="Slide Number Placeholder 5"/>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2310561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12D736-244B-40F8-B97E-EC1469EAD4C3}" type="datetime1">
              <a:rPr lang="id-ID" smtClean="0">
                <a:solidFill>
                  <a:prstClr val="white">
                    <a:tint val="75000"/>
                  </a:prstClr>
                </a:solidFill>
              </a:rPr>
              <a:pPr/>
              <a:t>19/03/2015</a:t>
            </a:fld>
            <a:endParaRPr lang="id-ID">
              <a:solidFill>
                <a:prstClr val="white">
                  <a:tint val="75000"/>
                </a:prstClr>
              </a:solidFill>
            </a:endParaRPr>
          </a:p>
        </p:txBody>
      </p:sp>
      <p:sp>
        <p:nvSpPr>
          <p:cNvPr id="5" name="Footer Placeholder 4"/>
          <p:cNvSpPr>
            <a:spLocks noGrp="1"/>
          </p:cNvSpPr>
          <p:nvPr>
            <p:ph type="ftr" sz="quarter" idx="11"/>
          </p:nvPr>
        </p:nvSpPr>
        <p:spPr/>
        <p:txBody>
          <a:bodyPr/>
          <a:lstStyle/>
          <a:p>
            <a:endParaRPr lang="id-ID">
              <a:solidFill>
                <a:prstClr val="white">
                  <a:tint val="75000"/>
                </a:prstClr>
              </a:solidFill>
            </a:endParaRPr>
          </a:p>
        </p:txBody>
      </p:sp>
      <p:sp>
        <p:nvSpPr>
          <p:cNvPr id="6" name="Slide Number Placeholder 5"/>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311683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4D71B0-B268-4AAD-BE52-8147250EC7F9}"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400C5-FF7A-4CBB-9964-285C0950D3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4D71B0-B268-4AAD-BE52-8147250EC7F9}"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4D71B0-B268-4AAD-BE52-8147250EC7F9}" type="datetimeFigureOut">
              <a:rPr lang="en-US" smtClean="0"/>
              <a:pPr/>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4D71B0-B268-4AAD-BE52-8147250EC7F9}" type="datetimeFigureOut">
              <a:rPr lang="en-US" smtClean="0"/>
              <a:pPr/>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D71B0-B268-4AAD-BE52-8147250EC7F9}" type="datetimeFigureOut">
              <a:rPr lang="en-US" smtClean="0"/>
              <a:pPr/>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4D71B0-B268-4AAD-BE52-8147250EC7F9}"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4D71B0-B268-4AAD-BE52-8147250EC7F9}"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EC400C5-FF7A-4CBB-9964-285C0950D3D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84D71B0-B268-4AAD-BE52-8147250EC7F9}" type="datetimeFigureOut">
              <a:rPr lang="en-US" smtClean="0"/>
              <a:pPr/>
              <a:t>3/19/2015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EC400C5-FF7A-4CBB-9964-285C0950D3D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14000"/>
            <a:lum/>
          </a:blip>
          <a:srcRect/>
          <a:stretch>
            <a:fillRect l="78000" t="58000" b="-6000"/>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7144" y="1"/>
            <a:ext cx="912019" cy="6858001"/>
            <a:chOff x="-9525" y="0"/>
            <a:chExt cx="1216025" cy="6858001"/>
          </a:xfrm>
        </p:grpSpPr>
        <p:sp>
          <p:nvSpPr>
            <p:cNvPr id="21" name="Rectangle 5"/>
            <p:cNvSpPr>
              <a:spLocks noChangeArrowheads="1"/>
            </p:cNvSpPr>
            <p:nvPr/>
          </p:nvSpPr>
          <p:spPr bwMode="auto">
            <a:xfrm>
              <a:off x="114300" y="4763"/>
              <a:ext cx="23813" cy="2181225"/>
            </a:xfrm>
            <a:prstGeom prst="rect">
              <a:avLst/>
            </a:pr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solidFill>
              <a:schemeClr val="tx1">
                <a:lumMod val="65000"/>
              </a:schemeClr>
            </a:solidFill>
            <a:ln w="15" cap="flat">
              <a:solidFill>
                <a:schemeClr val="tx1">
                  <a:lumMod val="65000"/>
                </a:schemeClr>
              </a:solidFill>
              <a:prstDash val="solid"/>
              <a:miter lim="800000"/>
              <a:headEnd/>
              <a:tailEnd/>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523684" y="0"/>
            <a:ext cx="506016" cy="6848476"/>
            <a:chOff x="11364912" y="0"/>
            <a:chExt cx="674688" cy="6848476"/>
          </a:xfrm>
          <a:solidFill>
            <a:schemeClr val="tx1">
              <a:lumMod val="65000"/>
            </a:schemeClr>
          </a:soli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solidFill>
                <a:schemeClr val="tx1">
                  <a:lumMod val="65000"/>
                </a:schemeClr>
              </a:solidFill>
            </a:ln>
            <a:extLst>
              <a:ext uri="{91240B29-F687-4f45-9708-019B960494DF}">
                <a14:hiddenLine xmlns="" xmlns:a14="http://schemas.microsoft.com/office/drawing/2010/main" w="9525">
                  <a:solidFill>
                    <a:srgbClr val="000000"/>
                  </a:solidFill>
                  <a:miter lim="800000"/>
                  <a:headEnd/>
                  <a:tailEnd/>
                </a14:hiddenLine>
              </a:ext>
            </a:extLst>
          </p:spPr>
        </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894EB5BE-1271-4947-84C7-5ABACBA0B70E}" type="datetime1">
              <a:rPr lang="id-ID" smtClean="0">
                <a:solidFill>
                  <a:prstClr val="white">
                    <a:tint val="75000"/>
                  </a:prstClr>
                </a:solidFill>
              </a:rPr>
              <a:pPr/>
              <a:t>19/03/2015</a:t>
            </a:fld>
            <a:endParaRPr lang="id-ID">
              <a:solidFill>
                <a:prstClr val="white">
                  <a:tint val="75000"/>
                </a:prstClr>
              </a:solidFill>
            </a:endParaRP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endParaRPr lang="id-ID">
              <a:solidFill>
                <a:prstClr val="white">
                  <a:tint val="75000"/>
                </a:prstClr>
              </a:solidFill>
            </a:endParaRP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15094554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List_of_Intel_microprocessors#64-bit_processors:_Intel_64_.E2.80.93_Core_microarchitectu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en.wikipedia.org/wiki/Graphics_processing_unit" TargetMode="External"/><Relationship Id="rId4" Type="http://schemas.openxmlformats.org/officeDocument/2006/relationships/hyperlink" Target="http://en.wikipedia.org/wiki/List_of_Intel_Atom_microprocessor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303020" y="4267360"/>
            <a:ext cx="4312986" cy="369332"/>
          </a:xfrm>
          <a:prstGeom prst="rect">
            <a:avLst/>
          </a:prstGeom>
          <a:noFill/>
        </p:spPr>
        <p:txBody>
          <a:bodyPr wrap="square" rtlCol="0">
            <a:spAutoFit/>
          </a:bodyPr>
          <a:lstStyle/>
          <a:p>
            <a:pPr algn="r"/>
            <a:r>
              <a:rPr lang="en-US" b="1" dirty="0">
                <a:solidFill>
                  <a:prstClr val="black"/>
                </a:solidFill>
                <a:latin typeface="Century Gothic" panose="020B0502020202020204" pitchFamily="34" charset="0"/>
              </a:rPr>
              <a:t>Mohammad Nasucha, S.T., M.Sc.</a:t>
            </a:r>
            <a:endParaRPr lang="id-ID" b="1" dirty="0">
              <a:solidFill>
                <a:prstClr val="black"/>
              </a:solidFill>
              <a:latin typeface="Century Gothic" panose="020B0502020202020204" pitchFamily="34" charset="0"/>
            </a:endParaRPr>
          </a:p>
        </p:txBody>
      </p:sp>
      <p:sp>
        <p:nvSpPr>
          <p:cNvPr id="6" name="TextBox 5"/>
          <p:cNvSpPr txBox="1"/>
          <p:nvPr/>
        </p:nvSpPr>
        <p:spPr>
          <a:xfrm>
            <a:off x="2129856" y="4613609"/>
            <a:ext cx="3486150" cy="830997"/>
          </a:xfrm>
          <a:prstGeom prst="rect">
            <a:avLst/>
          </a:prstGeom>
          <a:noFill/>
        </p:spPr>
        <p:txBody>
          <a:bodyPr wrap="square" rtlCol="0">
            <a:spAutoFit/>
          </a:bodyPr>
          <a:lstStyle/>
          <a:p>
            <a:pPr algn="r"/>
            <a:r>
              <a:rPr lang="en-US" sz="1200" b="1" dirty="0">
                <a:solidFill>
                  <a:prstClr val="black"/>
                </a:solidFill>
                <a:latin typeface="Century Gothic" panose="020B0502020202020204" pitchFamily="34" charset="0"/>
              </a:rPr>
              <a:t>Program </a:t>
            </a:r>
            <a:r>
              <a:rPr lang="en-US" sz="1200" b="1" dirty="0" err="1">
                <a:solidFill>
                  <a:prstClr val="black"/>
                </a:solidFill>
                <a:latin typeface="Century Gothic" panose="020B0502020202020204" pitchFamily="34" charset="0"/>
              </a:rPr>
              <a:t>Studi</a:t>
            </a:r>
            <a:r>
              <a:rPr lang="en-US" sz="1200" b="1" dirty="0">
                <a:solidFill>
                  <a:prstClr val="black"/>
                </a:solidFill>
                <a:latin typeface="Century Gothic" panose="020B0502020202020204" pitchFamily="34" charset="0"/>
              </a:rPr>
              <a:t> </a:t>
            </a:r>
            <a:r>
              <a:rPr lang="en-US" sz="1200" b="1" dirty="0" err="1">
                <a:solidFill>
                  <a:prstClr val="black"/>
                </a:solidFill>
                <a:latin typeface="Century Gothic" panose="020B0502020202020204" pitchFamily="34" charset="0"/>
              </a:rPr>
              <a:t>Teknik</a:t>
            </a:r>
            <a:r>
              <a:rPr lang="en-US" sz="1200" b="1" dirty="0">
                <a:solidFill>
                  <a:prstClr val="black"/>
                </a:solidFill>
                <a:latin typeface="Century Gothic" panose="020B0502020202020204" pitchFamily="34" charset="0"/>
              </a:rPr>
              <a:t> </a:t>
            </a:r>
            <a:r>
              <a:rPr lang="en-US" sz="1200" b="1" dirty="0" err="1">
                <a:solidFill>
                  <a:prstClr val="black"/>
                </a:solidFill>
                <a:latin typeface="Century Gothic" panose="020B0502020202020204" pitchFamily="34" charset="0"/>
              </a:rPr>
              <a:t>Informatika</a:t>
            </a:r>
            <a:endParaRPr lang="en-US" sz="1200" b="1" dirty="0">
              <a:solidFill>
                <a:prstClr val="black"/>
              </a:solidFill>
              <a:latin typeface="Century Gothic" panose="020B0502020202020204" pitchFamily="34" charset="0"/>
            </a:endParaRPr>
          </a:p>
          <a:p>
            <a:pPr algn="r"/>
            <a:r>
              <a:rPr lang="en-US" sz="1200" b="1" dirty="0" err="1">
                <a:solidFill>
                  <a:prstClr val="black"/>
                </a:solidFill>
                <a:latin typeface="Century Gothic" panose="020B0502020202020204" pitchFamily="34" charset="0"/>
              </a:rPr>
              <a:t>Universitas</a:t>
            </a:r>
            <a:r>
              <a:rPr lang="en-US" sz="1200" b="1" dirty="0">
                <a:solidFill>
                  <a:prstClr val="black"/>
                </a:solidFill>
                <a:latin typeface="Century Gothic" panose="020B0502020202020204" pitchFamily="34" charset="0"/>
              </a:rPr>
              <a:t> Pembangunan Jaya</a:t>
            </a:r>
            <a:endParaRPr lang="id-ID" sz="1200" b="1" dirty="0">
              <a:solidFill>
                <a:prstClr val="black"/>
              </a:solidFill>
              <a:latin typeface="Century Gothic" panose="020B0502020202020204" pitchFamily="34" charset="0"/>
            </a:endParaRPr>
          </a:p>
          <a:p>
            <a:pPr algn="r"/>
            <a:r>
              <a:rPr lang="en-US" sz="1200" b="1" dirty="0">
                <a:solidFill>
                  <a:prstClr val="black"/>
                </a:solidFill>
                <a:latin typeface="Century Gothic" panose="020B0502020202020204" pitchFamily="34" charset="0"/>
              </a:rPr>
              <a:t>Jl. Boulevard - </a:t>
            </a:r>
            <a:r>
              <a:rPr lang="en-US" sz="1200" b="1" dirty="0" err="1">
                <a:solidFill>
                  <a:prstClr val="black"/>
                </a:solidFill>
                <a:latin typeface="Century Gothic" panose="020B0502020202020204" pitchFamily="34" charset="0"/>
              </a:rPr>
              <a:t>Bintaro</a:t>
            </a:r>
            <a:r>
              <a:rPr lang="en-US" sz="1200" b="1" dirty="0">
                <a:solidFill>
                  <a:prstClr val="black"/>
                </a:solidFill>
                <a:latin typeface="Century Gothic" panose="020B0502020202020204" pitchFamily="34" charset="0"/>
              </a:rPr>
              <a:t> Jaya Sektor VII</a:t>
            </a:r>
          </a:p>
          <a:p>
            <a:pPr algn="r"/>
            <a:r>
              <a:rPr lang="en-US" sz="1200" b="1" dirty="0">
                <a:solidFill>
                  <a:prstClr val="black"/>
                </a:solidFill>
                <a:latin typeface="Century Gothic" panose="020B0502020202020204" pitchFamily="34" charset="0"/>
              </a:rPr>
              <a:t>Tangerang Selatan – </a:t>
            </a:r>
            <a:r>
              <a:rPr lang="en-US" sz="1200" b="1" dirty="0" err="1">
                <a:solidFill>
                  <a:prstClr val="black"/>
                </a:solidFill>
                <a:latin typeface="Century Gothic" panose="020B0502020202020204" pitchFamily="34" charset="0"/>
              </a:rPr>
              <a:t>Banten</a:t>
            </a:r>
            <a:r>
              <a:rPr lang="en-US" sz="1200" b="1" dirty="0">
                <a:solidFill>
                  <a:prstClr val="black"/>
                </a:solidFill>
                <a:latin typeface="Century Gothic" panose="020B0502020202020204" pitchFamily="34" charset="0"/>
              </a:rPr>
              <a:t> 15442 </a:t>
            </a:r>
            <a:endParaRPr lang="id-ID" sz="1200" b="1" dirty="0">
              <a:solidFill>
                <a:prstClr val="black"/>
              </a:solidFill>
              <a:latin typeface="Century Gothic" panose="020B0502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9558" y="4267360"/>
            <a:ext cx="1154162" cy="1154162"/>
          </a:xfrm>
          <a:prstGeom prst="rect">
            <a:avLst/>
          </a:prstGeom>
        </p:spPr>
      </p:pic>
      <p:sp>
        <p:nvSpPr>
          <p:cNvPr id="13" name="TextBox 12"/>
          <p:cNvSpPr txBox="1"/>
          <p:nvPr/>
        </p:nvSpPr>
        <p:spPr>
          <a:xfrm flipH="1">
            <a:off x="683568" y="1370413"/>
            <a:ext cx="6844189" cy="2446824"/>
          </a:xfrm>
          <a:prstGeom prst="rect">
            <a:avLst/>
          </a:prstGeom>
          <a:noFill/>
        </p:spPr>
        <p:txBody>
          <a:bodyPr wrap="square" rtlCol="0">
            <a:spAutoFit/>
          </a:bodyPr>
          <a:lstStyle/>
          <a:p>
            <a:pPr algn="ctr"/>
            <a:r>
              <a:rPr lang="en-US" sz="4500" dirty="0" err="1" smtClean="0">
                <a:solidFill>
                  <a:prstClr val="black"/>
                </a:solidFill>
              </a:rPr>
              <a:t>Pengantar</a:t>
            </a:r>
            <a:r>
              <a:rPr lang="en-US" sz="4500" dirty="0" smtClean="0">
                <a:solidFill>
                  <a:prstClr val="black"/>
                </a:solidFill>
              </a:rPr>
              <a:t> </a:t>
            </a:r>
            <a:r>
              <a:rPr lang="en-US" sz="4500" dirty="0" err="1" smtClean="0">
                <a:solidFill>
                  <a:prstClr val="black"/>
                </a:solidFill>
              </a:rPr>
              <a:t>Sistem</a:t>
            </a:r>
            <a:r>
              <a:rPr lang="en-US" sz="4500" dirty="0" smtClean="0">
                <a:solidFill>
                  <a:prstClr val="black"/>
                </a:solidFill>
              </a:rPr>
              <a:t> Digital</a:t>
            </a:r>
          </a:p>
          <a:p>
            <a:pPr algn="ctr"/>
            <a:r>
              <a:rPr lang="en-US" sz="4500" dirty="0" smtClean="0">
                <a:solidFill>
                  <a:prstClr val="black"/>
                </a:solidFill>
              </a:rPr>
              <a:t>TIF106</a:t>
            </a:r>
          </a:p>
          <a:p>
            <a:pPr algn="ctr"/>
            <a:endParaRPr lang="en-US" sz="4500" dirty="0" smtClean="0">
              <a:solidFill>
                <a:prstClr val="black"/>
              </a:solidFill>
            </a:endParaRPr>
          </a:p>
          <a:p>
            <a:pPr algn="ctr"/>
            <a:r>
              <a:rPr lang="en-US" dirty="0" err="1" smtClean="0">
                <a:solidFill>
                  <a:prstClr val="black"/>
                </a:solidFill>
              </a:rPr>
              <a:t>Kamis</a:t>
            </a:r>
            <a:r>
              <a:rPr lang="en-US" dirty="0" smtClean="0">
                <a:solidFill>
                  <a:prstClr val="black"/>
                </a:solidFill>
              </a:rPr>
              <a:t> 14.00 – 16.30</a:t>
            </a:r>
            <a:endParaRPr lang="en-US" dirty="0">
              <a:solidFill>
                <a:prstClr val="black"/>
              </a:solidFill>
            </a:endParaRPr>
          </a:p>
        </p:txBody>
      </p:sp>
    </p:spTree>
    <p:extLst>
      <p:ext uri="{BB962C8B-B14F-4D97-AF65-F5344CB8AC3E}">
        <p14:creationId xmlns:p14="http://schemas.microsoft.com/office/powerpoint/2010/main" val="355733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2235636"/>
            <a:ext cx="8196283" cy="3785652"/>
          </a:xfrm>
          <a:prstGeom prst="rect">
            <a:avLst/>
          </a:prstGeom>
          <a:noFill/>
        </p:spPr>
        <p:txBody>
          <a:bodyPr wrap="square" rtlCol="0">
            <a:spAutoFit/>
          </a:bodyPr>
          <a:lstStyle/>
          <a:p>
            <a:pPr>
              <a:lnSpc>
                <a:spcPct val="150000"/>
              </a:lnSpc>
            </a:pPr>
            <a:r>
              <a:rPr lang="id-ID" sz="3200" b="1" dirty="0" smtClean="0"/>
              <a:t>Pemutaran video pendek tentang </a:t>
            </a:r>
          </a:p>
          <a:p>
            <a:pPr>
              <a:lnSpc>
                <a:spcPct val="150000"/>
              </a:lnSpc>
            </a:pPr>
            <a:r>
              <a:rPr lang="id-ID" sz="3200" b="1" dirty="0" smtClean="0"/>
              <a:t>Sistem digital.</a:t>
            </a:r>
          </a:p>
          <a:p>
            <a:pPr>
              <a:lnSpc>
                <a:spcPct val="150000"/>
              </a:lnSpc>
            </a:pPr>
            <a:endParaRPr lang="id-ID" sz="3200" b="1" dirty="0"/>
          </a:p>
          <a:p>
            <a:pPr>
              <a:lnSpc>
                <a:spcPct val="150000"/>
              </a:lnSpc>
            </a:pPr>
            <a:r>
              <a:rPr lang="id-ID" sz="3200" b="1" dirty="0" smtClean="0"/>
              <a:t>Memberi gambaran umum tentang berbagai sistem digital.</a:t>
            </a:r>
            <a:endParaRPr lang="en-US" sz="32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Pemutaran Video</a:t>
            </a:r>
            <a:endParaRPr lang="en-US" sz="3200" b="1"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Citation Style</a:t>
            </a:r>
            <a:endParaRPr lang="en-US" sz="3200" b="1" dirty="0" smtClean="0">
              <a:solidFill>
                <a:prstClr val="black"/>
              </a:solidFill>
            </a:endParaRPr>
          </a:p>
        </p:txBody>
      </p:sp>
      <p:graphicFrame>
        <p:nvGraphicFramePr>
          <p:cNvPr id="43" name="Table 42"/>
          <p:cNvGraphicFramePr>
            <a:graphicFrameLocks noGrp="1"/>
          </p:cNvGraphicFramePr>
          <p:nvPr>
            <p:extLst/>
          </p:nvPr>
        </p:nvGraphicFramePr>
        <p:xfrm>
          <a:off x="539552" y="1139005"/>
          <a:ext cx="8496944" cy="5665503"/>
        </p:xfrm>
        <a:graphic>
          <a:graphicData uri="http://schemas.openxmlformats.org/drawingml/2006/table">
            <a:tbl>
              <a:tblPr firstRow="1" firstCol="1" bandRow="1">
                <a:tableStyleId>{5C22544A-7EE6-4342-B048-85BDC9FD1C3A}</a:tableStyleId>
              </a:tblPr>
              <a:tblGrid>
                <a:gridCol w="1885322"/>
                <a:gridCol w="6611622"/>
              </a:tblGrid>
              <a:tr h="0">
                <a:tc>
                  <a:txBody>
                    <a:bodyPr/>
                    <a:lstStyle/>
                    <a:p>
                      <a:pPr>
                        <a:lnSpc>
                          <a:spcPct val="107000"/>
                        </a:lnSpc>
                        <a:spcAft>
                          <a:spcPts val="0"/>
                        </a:spcAft>
                      </a:pPr>
                      <a:r>
                        <a:rPr lang="id-ID" sz="1050" dirty="0" smtClean="0">
                          <a:effectLst/>
                        </a:rPr>
                        <a:t>The Chicago Manual of Style </a:t>
                      </a:r>
                    </a:p>
                    <a:p>
                      <a:pPr>
                        <a:lnSpc>
                          <a:spcPct val="107000"/>
                        </a:lnSpc>
                        <a:spcAft>
                          <a:spcPts val="0"/>
                        </a:spcAft>
                      </a:pPr>
                      <a:endParaRPr lang="id-ID" sz="1050" dirty="0" smtClean="0">
                        <a:effectLst/>
                      </a:endParaRPr>
                    </a:p>
                    <a:p>
                      <a:pPr>
                        <a:lnSpc>
                          <a:spcPct val="107000"/>
                        </a:lnSpc>
                        <a:spcAft>
                          <a:spcPts val="0"/>
                        </a:spcAft>
                      </a:pPr>
                      <a:r>
                        <a:rPr lang="id-ID" sz="1050" dirty="0" smtClean="0">
                          <a:effectLst/>
                        </a:rPr>
                        <a:t>(from Citation</a:t>
                      </a:r>
                      <a:r>
                        <a:rPr lang="id-ID" sz="1050" baseline="0" dirty="0" smtClean="0">
                          <a:effectLst/>
                        </a:rPr>
                        <a:t> Machine)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050" dirty="0" err="1">
                          <a:effectLst/>
                        </a:rPr>
                        <a:t>Tocci</a:t>
                      </a:r>
                      <a:r>
                        <a:rPr lang="de-DE" sz="1050" dirty="0">
                          <a:effectLst/>
                        </a:rPr>
                        <a:t>, R.J.</a:t>
                      </a:r>
                      <a:r>
                        <a:rPr lang="id-ID" sz="1050" dirty="0">
                          <a:effectLst/>
                        </a:rPr>
                        <a:t>, Widmer, N.S.</a:t>
                      </a:r>
                      <a:r>
                        <a:rPr lang="de-DE" sz="1050" dirty="0">
                          <a:effectLst/>
                        </a:rPr>
                        <a:t>. </a:t>
                      </a:r>
                      <a:r>
                        <a:rPr lang="de-DE" sz="1100" dirty="0">
                          <a:effectLst/>
                        </a:rPr>
                        <a:t>Digital </a:t>
                      </a:r>
                      <a:r>
                        <a:rPr lang="de-DE" sz="1100" dirty="0" err="1">
                          <a:effectLst/>
                        </a:rPr>
                        <a:t>systems</a:t>
                      </a:r>
                      <a:r>
                        <a:rPr lang="de-DE" sz="1100" dirty="0">
                          <a:effectLst/>
                        </a:rPr>
                        <a:t>: </a:t>
                      </a:r>
                      <a:r>
                        <a:rPr lang="de-DE" sz="1100" dirty="0" err="1">
                          <a:effectLst/>
                        </a:rPr>
                        <a:t>principles</a:t>
                      </a:r>
                      <a:r>
                        <a:rPr lang="de-DE" sz="1100" dirty="0">
                          <a:effectLst/>
                        </a:rPr>
                        <a:t> </a:t>
                      </a:r>
                      <a:r>
                        <a:rPr lang="de-DE" sz="1100" dirty="0" err="1">
                          <a:effectLst/>
                        </a:rPr>
                        <a:t>and</a:t>
                      </a:r>
                      <a:r>
                        <a:rPr lang="de-DE" sz="1100" dirty="0">
                          <a:effectLst/>
                        </a:rPr>
                        <a:t> </a:t>
                      </a:r>
                      <a:r>
                        <a:rPr lang="de-DE" sz="1100" dirty="0" err="1">
                          <a:effectLst/>
                        </a:rPr>
                        <a:t>applications</a:t>
                      </a:r>
                      <a:r>
                        <a:rPr lang="de-DE" sz="1100" dirty="0">
                          <a:effectLst/>
                        </a:rPr>
                        <a:t>. </a:t>
                      </a:r>
                      <a:r>
                        <a:rPr lang="id-ID" sz="1050" dirty="0">
                          <a:effectLst/>
                        </a:rPr>
                        <a:t>8th</a:t>
                      </a:r>
                      <a:r>
                        <a:rPr lang="de-DE" sz="1050" dirty="0">
                          <a:effectLst/>
                        </a:rPr>
                        <a:t> </a:t>
                      </a:r>
                      <a:r>
                        <a:rPr lang="de-DE" sz="1050" dirty="0" err="1">
                          <a:effectLst/>
                        </a:rPr>
                        <a:t>ed</a:t>
                      </a:r>
                      <a:r>
                        <a:rPr lang="de-DE" sz="1050" dirty="0">
                          <a:effectLst/>
                        </a:rPr>
                        <a:t>. N</a:t>
                      </a:r>
                      <a:r>
                        <a:rPr lang="id-ID" sz="1050" dirty="0">
                          <a:effectLst/>
                        </a:rPr>
                        <a:t>ew Jersey</a:t>
                      </a:r>
                      <a:r>
                        <a:rPr lang="de-DE" sz="1050" dirty="0">
                          <a:effectLst/>
                        </a:rPr>
                        <a:t>: </a:t>
                      </a:r>
                      <a:r>
                        <a:rPr lang="de-DE" sz="1050" dirty="0" err="1">
                          <a:effectLst/>
                        </a:rPr>
                        <a:t>Prentice</a:t>
                      </a:r>
                      <a:r>
                        <a:rPr lang="de-DE" sz="1050" dirty="0">
                          <a:effectLst/>
                        </a:rPr>
                        <a:t>-Hall, </a:t>
                      </a:r>
                      <a:r>
                        <a:rPr lang="id-ID" sz="1050" dirty="0">
                          <a:effectLst/>
                        </a:rPr>
                        <a:t>2001</a:t>
                      </a:r>
                      <a:r>
                        <a:rPr lang="de-DE" sz="1050" dirty="0">
                          <a:effectLst/>
                        </a:rPr>
                        <a:t>.</a:t>
                      </a:r>
                      <a:endParaRPr lang="de-DE" sz="1100" dirty="0">
                        <a:effectLst/>
                      </a:endParaRPr>
                    </a:p>
                    <a:p>
                      <a:pPr>
                        <a:lnSpc>
                          <a:spcPct val="107000"/>
                        </a:lnSpc>
                        <a:spcAft>
                          <a:spcPts val="0"/>
                        </a:spcAft>
                      </a:pPr>
                      <a:r>
                        <a:rPr lang="de-DE" sz="1050" dirty="0">
                          <a:effectLst/>
                        </a:rPr>
                        <a:t> </a:t>
                      </a:r>
                      <a:endParaRPr lang="de-DE" sz="1100" dirty="0">
                        <a:effectLst/>
                      </a:endParaRPr>
                    </a:p>
                    <a:p>
                      <a:pPr>
                        <a:lnSpc>
                          <a:spcPct val="107000"/>
                        </a:lnSpc>
                        <a:spcAft>
                          <a:spcPts val="0"/>
                        </a:spcAft>
                      </a:pPr>
                      <a:r>
                        <a:rPr lang="de-DE" sz="1050" dirty="0" err="1">
                          <a:effectLst/>
                        </a:rPr>
                        <a:t>Maini</a:t>
                      </a:r>
                      <a:r>
                        <a:rPr lang="de-DE" sz="1050" dirty="0">
                          <a:effectLst/>
                        </a:rPr>
                        <a:t>, A.K.. </a:t>
                      </a:r>
                      <a:r>
                        <a:rPr lang="de-DE" sz="1100" dirty="0">
                          <a:effectLst/>
                        </a:rPr>
                        <a:t>Digital </a:t>
                      </a:r>
                      <a:r>
                        <a:rPr lang="de-DE" sz="1100" dirty="0" err="1">
                          <a:effectLst/>
                        </a:rPr>
                        <a:t>electronics</a:t>
                      </a:r>
                      <a:r>
                        <a:rPr lang="de-DE" sz="1100" dirty="0">
                          <a:effectLst/>
                        </a:rPr>
                        <a:t>: </a:t>
                      </a:r>
                      <a:r>
                        <a:rPr lang="de-DE" sz="1100" dirty="0" err="1">
                          <a:effectLst/>
                        </a:rPr>
                        <a:t>principles</a:t>
                      </a:r>
                      <a:r>
                        <a:rPr lang="de-DE" sz="1100" dirty="0">
                          <a:effectLst/>
                        </a:rPr>
                        <a:t>, </a:t>
                      </a:r>
                      <a:r>
                        <a:rPr lang="de-DE" sz="1100" dirty="0" err="1">
                          <a:effectLst/>
                        </a:rPr>
                        <a:t>devices</a:t>
                      </a:r>
                      <a:r>
                        <a:rPr lang="de-DE" sz="1100" dirty="0">
                          <a:effectLst/>
                        </a:rPr>
                        <a:t> </a:t>
                      </a:r>
                      <a:r>
                        <a:rPr lang="de-DE" sz="1100" dirty="0" err="1">
                          <a:effectLst/>
                        </a:rPr>
                        <a:t>and</a:t>
                      </a:r>
                      <a:r>
                        <a:rPr lang="de-DE" sz="1100" dirty="0">
                          <a:effectLst/>
                        </a:rPr>
                        <a:t> </a:t>
                      </a:r>
                      <a:r>
                        <a:rPr lang="de-DE" sz="1100" dirty="0" err="1">
                          <a:effectLst/>
                        </a:rPr>
                        <a:t>applications</a:t>
                      </a:r>
                      <a:r>
                        <a:rPr lang="de-DE" sz="1100" dirty="0">
                          <a:effectLst/>
                        </a:rPr>
                        <a:t>. New York: John </a:t>
                      </a:r>
                      <a:r>
                        <a:rPr lang="de-DE" sz="1100" dirty="0" err="1">
                          <a:effectLst/>
                        </a:rPr>
                        <a:t>Wiley</a:t>
                      </a:r>
                      <a:r>
                        <a:rPr lang="de-DE" sz="1100" dirty="0">
                          <a:effectLst/>
                        </a:rPr>
                        <a:t> &amp; </a:t>
                      </a:r>
                      <a:r>
                        <a:rPr lang="de-DE" sz="1100" dirty="0" err="1">
                          <a:effectLst/>
                        </a:rPr>
                        <a:t>Sons</a:t>
                      </a:r>
                      <a:r>
                        <a:rPr lang="de-DE" sz="1100" dirty="0">
                          <a:effectLst/>
                        </a:rPr>
                        <a:t>, 2007.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81648">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IEEE (Books)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[1] J. K.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Author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“Title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chapter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the</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book</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Title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His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Published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Book,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xth</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ed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City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Publisher, Country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if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not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USA: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Abbrev</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Publisher,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year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ch</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x, sec. x, pp. xxx–xxx. </a:t>
                      </a:r>
                    </a:p>
                    <a:p>
                      <a:pPr>
                        <a:lnSpc>
                          <a:spcPct val="107000"/>
                        </a:lnSpc>
                        <a:spcAft>
                          <a:spcPts val="0"/>
                        </a:spcAft>
                      </a:pP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Examples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[1] B. Klaus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P. Horn, Robot Vision. Cambridge, MA: MIT Press, 1986.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[2] L. Stein, “Random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patterns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Computers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You</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J. S. Brake, Ed. New York: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Wiley</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1994, pp. 55-70.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[3] R. L.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Myer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Parametric</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oscillators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nonlinear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materials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Nonlinear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Optics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vol. 4, P. G. Harper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B. S. </a:t>
                      </a:r>
                    </a:p>
                    <a:p>
                      <a:pPr>
                        <a:lnSpc>
                          <a:spcPct val="107000"/>
                        </a:lnSpc>
                        <a:spcAft>
                          <a:spcPts val="0"/>
                        </a:spcAft>
                      </a:pP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Wherret</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Eds. San Francisco, CA: Academic, 1977, pp. 47-160.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[4] M.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Abramowitz</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 A.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Stegun</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Eds., Handbook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Mathematical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Functions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(Applied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Mathematics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Series 55).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Washington, DC: NBS, 1964, pp. 32-33.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[5] E. F. Moore, “Gedanken-experiments on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sequential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machines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Automata</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Studies (Ann.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Mathematical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Studies,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no</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1), C. E. Shannon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J. McCarthy, Eds.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Princeton</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NJ: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Princeton</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Univ. Press, 1965, pp. 129-153.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[6] Westinghouse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Electric</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Corporation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Staff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Technology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Science, Aerospace Div.), Integrated Electronic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Systems.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Englewood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Cliffs, NJ: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Prentice</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-Hall, 1970.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[7] M.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Gorkii</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“Optimal design,”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Dokl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Akad.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Nauk</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SSSR, vol. 12, pp. 111-122, 1961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Transl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L.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Pontryagin</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Ed.,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Mathematical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Theory</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Optimal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Processes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New York: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Interscience</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1962,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ch</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2, sec. 3, pp. 127-135).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[8]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 O. Young, “Synthetic structure of industrial plastics,” in Plastics, vol. 3, Polymers of </a:t>
                      </a: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Hexadromicon</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J. Peters, </a:t>
                      </a:r>
                    </a:p>
                    <a:p>
                      <a:pPr>
                        <a:lnSpc>
                          <a:spcPct val="107000"/>
                        </a:lnSpc>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Ed., 2nd ed. New York: McGraw-Hill, 1964, pp. 15-64.</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7622">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IEEE (Handbooks)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IEEE (Institution’s Reports)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IEEE Conference Technical Articles (Papers)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9351">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PhD Dessertation, MSc Thesis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Online http,</a:t>
                      </a:r>
                      <a:r>
                        <a:rPr lang="id-ID" sz="1100" baseline="0" dirty="0" smtClean="0">
                          <a:effectLst/>
                          <a:latin typeface="Calibri" panose="020F0502020204030204" pitchFamily="34" charset="0"/>
                          <a:ea typeface="Calibri" panose="020F0502020204030204" pitchFamily="34" charset="0"/>
                          <a:cs typeface="Times New Roman" panose="02020603050405020304" pitchFamily="18" charset="0"/>
                        </a:rPr>
                        <a:t> ftp, email, etc)</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Unpublished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177127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t>Filters</a:t>
            </a:r>
            <a:endParaRPr lang="en-US" sz="3200" b="1" dirty="0" smtClean="0"/>
          </a:p>
        </p:txBody>
      </p:sp>
      <p:sp>
        <p:nvSpPr>
          <p:cNvPr id="6" name="TextBox 5"/>
          <p:cNvSpPr txBox="1"/>
          <p:nvPr/>
        </p:nvSpPr>
        <p:spPr>
          <a:xfrm>
            <a:off x="470516" y="1174095"/>
            <a:ext cx="8274976" cy="4661276"/>
          </a:xfrm>
          <a:prstGeom prst="rect">
            <a:avLst/>
          </a:prstGeom>
          <a:noFill/>
        </p:spPr>
        <p:txBody>
          <a:bodyPr wrap="square" rtlCol="0">
            <a:spAutoFit/>
          </a:bodyPr>
          <a:lstStyle/>
          <a:p>
            <a:pPr>
              <a:lnSpc>
                <a:spcPct val="150000"/>
              </a:lnSpc>
            </a:pPr>
            <a:r>
              <a:rPr lang="id-ID" sz="2000" dirty="0" smtClean="0"/>
              <a:t>Kegunaan Filters:</a:t>
            </a:r>
          </a:p>
          <a:p>
            <a:pPr marL="342900" indent="-342900">
              <a:lnSpc>
                <a:spcPct val="150000"/>
              </a:lnSpc>
              <a:buFont typeface="Arial" panose="020B0604020202020204" pitchFamily="34" charset="0"/>
              <a:buChar char="•"/>
            </a:pPr>
            <a:r>
              <a:rPr lang="id-ID" sz="2000" dirty="0" smtClean="0"/>
              <a:t>Memisahkan satu sinyal dari banyak sinyal yang tercampur</a:t>
            </a:r>
          </a:p>
          <a:p>
            <a:pPr marL="342900" indent="-342900">
              <a:lnSpc>
                <a:spcPct val="150000"/>
              </a:lnSpc>
              <a:buFont typeface="Arial" panose="020B0604020202020204" pitchFamily="34" charset="0"/>
              <a:buChar char="•"/>
            </a:pPr>
            <a:r>
              <a:rPr lang="id-ID" sz="2000" dirty="0" smtClean="0"/>
              <a:t>Mengembalikan sinyal yang cacat ke bentuk aslinya (restorasi)</a:t>
            </a:r>
          </a:p>
          <a:p>
            <a:pPr>
              <a:lnSpc>
                <a:spcPct val="150000"/>
              </a:lnSpc>
            </a:pPr>
            <a:endParaRPr lang="id-ID" sz="2000" dirty="0" smtClean="0"/>
          </a:p>
          <a:p>
            <a:pPr>
              <a:lnSpc>
                <a:spcPct val="150000"/>
              </a:lnSpc>
            </a:pPr>
            <a:r>
              <a:rPr lang="id-ID" sz="2000" dirty="0" smtClean="0"/>
              <a:t>Contoh:</a:t>
            </a:r>
          </a:p>
          <a:p>
            <a:pPr marL="342900" indent="-342900">
              <a:lnSpc>
                <a:spcPct val="150000"/>
              </a:lnSpc>
              <a:buFont typeface="Arial" panose="020B0604020202020204" pitchFamily="34" charset="0"/>
              <a:buChar char="•"/>
            </a:pPr>
            <a:r>
              <a:rPr lang="id-ID" sz="2000" dirty="0" smtClean="0"/>
              <a:t>Medis: Pd proses sampling EKG, memisahkan sinyal detak jantung bayi dari sinyal detak jantung ibunya.</a:t>
            </a:r>
          </a:p>
          <a:p>
            <a:pPr marL="342900" indent="-342900">
              <a:lnSpc>
                <a:spcPct val="150000"/>
              </a:lnSpc>
              <a:buFont typeface="Arial" panose="020B0604020202020204" pitchFamily="34" charset="0"/>
              <a:buChar char="•"/>
            </a:pPr>
            <a:r>
              <a:rPr lang="id-ID" sz="2000" dirty="0" smtClean="0"/>
              <a:t>Audio: Restorasi sinyal audio yg sebenarnya dari sebuah rekaman jadul yang buruk kualitas suaranya</a:t>
            </a:r>
          </a:p>
          <a:p>
            <a:pPr marL="342900" indent="-342900">
              <a:lnSpc>
                <a:spcPct val="150000"/>
              </a:lnSpc>
              <a:buFont typeface="Arial" panose="020B0604020202020204" pitchFamily="34" charset="0"/>
              <a:buChar char="•"/>
            </a:pPr>
            <a:r>
              <a:rPr lang="id-ID" sz="2000" dirty="0" smtClean="0"/>
              <a:t>Video: Deblurring, mempertajam gambar yang blur.</a:t>
            </a:r>
          </a:p>
        </p:txBody>
      </p:sp>
    </p:spTree>
    <p:extLst>
      <p:ext uri="{BB962C8B-B14F-4D97-AF65-F5344CB8AC3E}">
        <p14:creationId xmlns:p14="http://schemas.microsoft.com/office/powerpoint/2010/main" val="27772154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t>Filters</a:t>
            </a:r>
            <a:endParaRPr lang="en-US" sz="3200" b="1" dirty="0" smtClean="0"/>
          </a:p>
        </p:txBody>
      </p:sp>
      <p:sp>
        <p:nvSpPr>
          <p:cNvPr id="6" name="TextBox 5"/>
          <p:cNvSpPr txBox="1"/>
          <p:nvPr/>
        </p:nvSpPr>
        <p:spPr>
          <a:xfrm>
            <a:off x="635691" y="1328118"/>
            <a:ext cx="8274976" cy="4431983"/>
          </a:xfrm>
          <a:prstGeom prst="rect">
            <a:avLst/>
          </a:prstGeom>
          <a:noFill/>
        </p:spPr>
        <p:txBody>
          <a:bodyPr wrap="square" rtlCol="0">
            <a:spAutoFit/>
          </a:bodyPr>
          <a:lstStyle/>
          <a:p>
            <a:pPr>
              <a:lnSpc>
                <a:spcPct val="150000"/>
              </a:lnSpc>
            </a:pPr>
            <a:r>
              <a:rPr lang="id-ID" sz="1400" dirty="0" smtClean="0"/>
              <a:t>Si 1</a:t>
            </a:r>
          </a:p>
          <a:p>
            <a:pPr>
              <a:lnSpc>
                <a:spcPct val="150000"/>
              </a:lnSpc>
            </a:pPr>
            <a:r>
              <a:rPr lang="id-ID" sz="1400" dirty="0" smtClean="0"/>
              <a:t>Si 2</a:t>
            </a:r>
          </a:p>
          <a:p>
            <a:pPr>
              <a:lnSpc>
                <a:spcPct val="150000"/>
              </a:lnSpc>
            </a:pPr>
            <a:r>
              <a:rPr lang="id-ID" sz="1400" dirty="0" smtClean="0"/>
              <a:t>.                                                                                                                                                                    S0</a:t>
            </a:r>
          </a:p>
          <a:p>
            <a:pPr>
              <a:lnSpc>
                <a:spcPct val="150000"/>
              </a:lnSpc>
            </a:pPr>
            <a:r>
              <a:rPr lang="id-ID" sz="1400" dirty="0"/>
              <a:t>.</a:t>
            </a:r>
          </a:p>
          <a:p>
            <a:pPr>
              <a:lnSpc>
                <a:spcPct val="150000"/>
              </a:lnSpc>
            </a:pPr>
            <a:r>
              <a:rPr lang="id-ID" sz="1400" dirty="0" smtClean="0"/>
              <a:t>Si n</a:t>
            </a:r>
          </a:p>
          <a:p>
            <a:pPr>
              <a:lnSpc>
                <a:spcPct val="150000"/>
              </a:lnSpc>
            </a:pPr>
            <a:endParaRPr lang="id-ID" sz="1400" dirty="0"/>
          </a:p>
          <a:p>
            <a:pPr>
              <a:lnSpc>
                <a:spcPct val="150000"/>
              </a:lnSpc>
            </a:pPr>
            <a:endParaRPr lang="id-ID" sz="1400" dirty="0" smtClean="0"/>
          </a:p>
          <a:p>
            <a:pPr>
              <a:lnSpc>
                <a:spcPct val="150000"/>
              </a:lnSpc>
            </a:pPr>
            <a:r>
              <a:rPr lang="id-ID" dirty="0" smtClean="0"/>
              <a:t>Si 1 up to Si n:	Input Signals</a:t>
            </a:r>
          </a:p>
          <a:p>
            <a:pPr>
              <a:lnSpc>
                <a:spcPct val="150000"/>
              </a:lnSpc>
            </a:pPr>
            <a:r>
              <a:rPr lang="id-ID" dirty="0" smtClean="0"/>
              <a:t>So:		Output Signal</a:t>
            </a:r>
          </a:p>
          <a:p>
            <a:pPr>
              <a:lnSpc>
                <a:spcPct val="150000"/>
              </a:lnSpc>
            </a:pPr>
            <a:endParaRPr lang="id-ID" dirty="0" smtClean="0"/>
          </a:p>
          <a:p>
            <a:pPr>
              <a:lnSpc>
                <a:spcPct val="150000"/>
              </a:lnSpc>
            </a:pPr>
            <a:r>
              <a:rPr lang="id-ID" dirty="0" smtClean="0"/>
              <a:t>Many and mixed signals enter the filter and only one (or few selected) signal(s) can pass through.</a:t>
            </a:r>
          </a:p>
        </p:txBody>
      </p:sp>
      <p:sp>
        <p:nvSpPr>
          <p:cNvPr id="2" name="Rectangle 1"/>
          <p:cNvSpPr/>
          <p:nvPr/>
        </p:nvSpPr>
        <p:spPr>
          <a:xfrm>
            <a:off x="3801071" y="1268760"/>
            <a:ext cx="1944216"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Filter</a:t>
            </a:r>
            <a:endParaRPr lang="de-DE" dirty="0"/>
          </a:p>
        </p:txBody>
      </p:sp>
      <p:cxnSp>
        <p:nvCxnSpPr>
          <p:cNvPr id="4" name="Straight Connector 3"/>
          <p:cNvCxnSpPr/>
          <p:nvPr/>
        </p:nvCxnSpPr>
        <p:spPr>
          <a:xfrm>
            <a:off x="1763688" y="1484784"/>
            <a:ext cx="2037383" cy="0"/>
          </a:xfrm>
          <a:prstGeom prst="line">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42529" y="1844824"/>
            <a:ext cx="2037383" cy="0"/>
          </a:xfrm>
          <a:prstGeom prst="line">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42529" y="2924944"/>
            <a:ext cx="2037383" cy="0"/>
          </a:xfrm>
          <a:prstGeom prst="line">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977" y="2204864"/>
            <a:ext cx="2037383" cy="0"/>
          </a:xfrm>
          <a:prstGeom prst="line">
            <a:avLst/>
          </a:prstGeom>
          <a:ln w="254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7986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t>Filters</a:t>
            </a:r>
            <a:endParaRPr lang="en-US" sz="3200" b="1" dirty="0" smtClean="0"/>
          </a:p>
        </p:txBody>
      </p:sp>
      <p:sp>
        <p:nvSpPr>
          <p:cNvPr id="6" name="TextBox 5"/>
          <p:cNvSpPr txBox="1"/>
          <p:nvPr/>
        </p:nvSpPr>
        <p:spPr>
          <a:xfrm>
            <a:off x="470516" y="1190357"/>
            <a:ext cx="8274976" cy="5262979"/>
          </a:xfrm>
          <a:prstGeom prst="rect">
            <a:avLst/>
          </a:prstGeom>
          <a:noFill/>
        </p:spPr>
        <p:txBody>
          <a:bodyPr wrap="square" rtlCol="0">
            <a:spAutoFit/>
          </a:bodyPr>
          <a:lstStyle/>
          <a:p>
            <a:r>
              <a:rPr lang="id-ID" sz="2800" dirty="0" smtClean="0"/>
              <a:t>Jenis Filter:</a:t>
            </a:r>
          </a:p>
          <a:p>
            <a:pPr marL="342900" indent="-342900">
              <a:buFont typeface="Arial" panose="020B0604020202020204" pitchFamily="34" charset="0"/>
              <a:buChar char="•"/>
            </a:pPr>
            <a:r>
              <a:rPr lang="id-ID" sz="2800" dirty="0" smtClean="0"/>
              <a:t>Analog Filters (dengan sirkit R C atau RLC)</a:t>
            </a:r>
          </a:p>
          <a:p>
            <a:pPr marL="342900" indent="-342900">
              <a:buFont typeface="Arial" panose="020B0604020202020204" pitchFamily="34" charset="0"/>
              <a:buChar char="•"/>
            </a:pPr>
            <a:r>
              <a:rPr lang="id-ID" sz="2800" dirty="0" smtClean="0"/>
              <a:t>Digital Filters (dengan komputer)</a:t>
            </a:r>
          </a:p>
          <a:p>
            <a:pPr marL="342900" indent="-342900">
              <a:buFont typeface="Arial" panose="020B0604020202020204" pitchFamily="34" charset="0"/>
              <a:buChar char="•"/>
            </a:pPr>
            <a:endParaRPr lang="id-ID" sz="2800" dirty="0"/>
          </a:p>
          <a:p>
            <a:r>
              <a:rPr lang="id-ID" sz="2800" dirty="0" smtClean="0"/>
              <a:t>Analog Filters:</a:t>
            </a:r>
          </a:p>
          <a:p>
            <a:r>
              <a:rPr lang="id-ID" sz="2800" dirty="0" smtClean="0"/>
              <a:t>+ Simpel, mural, real time (no delay)</a:t>
            </a:r>
          </a:p>
          <a:p>
            <a:r>
              <a:rPr lang="id-ID" sz="2800" dirty="0" smtClean="0"/>
              <a:t>- Gainnya tidak besar (performance kurang)</a:t>
            </a:r>
          </a:p>
          <a:p>
            <a:pPr marL="342900" indent="-342900">
              <a:buFontTx/>
              <a:buChar char="-"/>
            </a:pPr>
            <a:endParaRPr lang="id-ID" sz="2800" dirty="0"/>
          </a:p>
          <a:p>
            <a:r>
              <a:rPr lang="id-ID" sz="2800" dirty="0" smtClean="0"/>
              <a:t>Digital Filters:</a:t>
            </a:r>
          </a:p>
          <a:p>
            <a:r>
              <a:rPr lang="id-ID" sz="2800" dirty="0" smtClean="0"/>
              <a:t>+ Gainnya besar (performance-nya super)</a:t>
            </a:r>
          </a:p>
          <a:p>
            <a:r>
              <a:rPr lang="id-ID" sz="2800" dirty="0" smtClean="0"/>
              <a:t>-  Lebih costly karena membutuhkan uP dan memori (komputer)</a:t>
            </a:r>
            <a:endParaRPr lang="id-ID" sz="2800" dirty="0"/>
          </a:p>
        </p:txBody>
      </p:sp>
    </p:spTree>
    <p:extLst>
      <p:ext uri="{BB962C8B-B14F-4D97-AF65-F5344CB8AC3E}">
        <p14:creationId xmlns:p14="http://schemas.microsoft.com/office/powerpoint/2010/main" val="35720715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Filters</a:t>
            </a:r>
            <a:endParaRPr lang="en-US" sz="3200" b="1" dirty="0" smtClean="0">
              <a:solidFill>
                <a:prstClr val="black"/>
              </a:solidFill>
            </a:endParaRPr>
          </a:p>
        </p:txBody>
      </p:sp>
      <p:sp>
        <p:nvSpPr>
          <p:cNvPr id="6" name="TextBox 5"/>
          <p:cNvSpPr txBox="1"/>
          <p:nvPr/>
        </p:nvSpPr>
        <p:spPr>
          <a:xfrm>
            <a:off x="470516" y="1162481"/>
            <a:ext cx="8274976" cy="5632311"/>
          </a:xfrm>
          <a:prstGeom prst="rect">
            <a:avLst/>
          </a:prstGeom>
          <a:noFill/>
        </p:spPr>
        <p:txBody>
          <a:bodyPr wrap="square" rtlCol="0">
            <a:spAutoFit/>
          </a:bodyPr>
          <a:lstStyle/>
          <a:p>
            <a:r>
              <a:rPr lang="id-ID" sz="2400" dirty="0" smtClean="0">
                <a:solidFill>
                  <a:prstClr val="black"/>
                </a:solidFill>
              </a:rPr>
              <a:t>Baik Analog maupun Digital Filters menurut frequency response atau  fungsinya dapat dibedakan menjadi:</a:t>
            </a:r>
          </a:p>
          <a:p>
            <a:pPr marL="342900" indent="-342900">
              <a:buFont typeface="Arial" panose="020B0604020202020204" pitchFamily="34" charset="0"/>
              <a:buChar char="•"/>
            </a:pPr>
            <a:r>
              <a:rPr lang="id-ID" sz="2400" dirty="0" smtClean="0">
                <a:solidFill>
                  <a:prstClr val="black"/>
                </a:solidFill>
              </a:rPr>
              <a:t>LPF</a:t>
            </a:r>
          </a:p>
          <a:p>
            <a:pPr marL="342900" indent="-342900">
              <a:buFont typeface="Arial" panose="020B0604020202020204" pitchFamily="34" charset="0"/>
              <a:buChar char="•"/>
            </a:pPr>
            <a:r>
              <a:rPr lang="id-ID" sz="2400" dirty="0" smtClean="0">
                <a:solidFill>
                  <a:prstClr val="black"/>
                </a:solidFill>
              </a:rPr>
              <a:t>HPF</a:t>
            </a:r>
          </a:p>
          <a:p>
            <a:pPr marL="342900" indent="-342900">
              <a:buFont typeface="Arial" panose="020B0604020202020204" pitchFamily="34" charset="0"/>
              <a:buChar char="•"/>
            </a:pPr>
            <a:r>
              <a:rPr lang="id-ID" sz="2400" dirty="0" smtClean="0">
                <a:solidFill>
                  <a:prstClr val="black"/>
                </a:solidFill>
              </a:rPr>
              <a:t>BPF</a:t>
            </a:r>
          </a:p>
          <a:p>
            <a:pPr marL="342900" indent="-342900">
              <a:buFont typeface="Arial" panose="020B0604020202020204" pitchFamily="34" charset="0"/>
              <a:buChar char="•"/>
            </a:pPr>
            <a:r>
              <a:rPr lang="id-ID" sz="2400" dirty="0" smtClean="0">
                <a:solidFill>
                  <a:prstClr val="black"/>
                </a:solidFill>
              </a:rPr>
              <a:t>BRF</a:t>
            </a:r>
          </a:p>
          <a:p>
            <a:pPr marL="342900" indent="-342900">
              <a:buFont typeface="Arial" panose="020B0604020202020204" pitchFamily="34" charset="0"/>
              <a:buChar char="•"/>
            </a:pPr>
            <a:endParaRPr lang="id-ID" sz="2400" dirty="0">
              <a:solidFill>
                <a:prstClr val="black"/>
              </a:solidFill>
            </a:endParaRPr>
          </a:p>
          <a:p>
            <a:r>
              <a:rPr lang="id-ID" sz="2400" dirty="0" smtClean="0">
                <a:solidFill>
                  <a:prstClr val="black"/>
                </a:solidFill>
              </a:rPr>
              <a:t>Cantumkan gambar konfigurasi R C pada ke-4 jenis filter</a:t>
            </a:r>
          </a:p>
          <a:p>
            <a:r>
              <a:rPr lang="id-ID" sz="2400" dirty="0" smtClean="0">
                <a:solidFill>
                  <a:prstClr val="black"/>
                </a:solidFill>
              </a:rPr>
              <a:t>Cantumkan gambar frequency response utk input dan outputnya</a:t>
            </a:r>
          </a:p>
          <a:p>
            <a:endParaRPr lang="id-ID" sz="2400" dirty="0">
              <a:solidFill>
                <a:prstClr val="black"/>
              </a:solidFill>
            </a:endParaRPr>
          </a:p>
          <a:p>
            <a:r>
              <a:rPr lang="id-ID" sz="2400" dirty="0" smtClean="0">
                <a:solidFill>
                  <a:prstClr val="black"/>
                </a:solidFill>
              </a:rPr>
              <a:t>Dosen menjelaskan bahwa istilah LPF, HPF, BPF dan BRF adalah dari sudut pandang Frequency Respons.</a:t>
            </a:r>
          </a:p>
          <a:p>
            <a:endParaRPr lang="id-ID" sz="2400" dirty="0">
              <a:solidFill>
                <a:prstClr val="black"/>
              </a:solidFill>
            </a:endParaRPr>
          </a:p>
          <a:p>
            <a:r>
              <a:rPr lang="id-ID" sz="2400" dirty="0" smtClean="0">
                <a:solidFill>
                  <a:prstClr val="black"/>
                </a:solidFill>
              </a:rPr>
              <a:t>Filter’s Kernel = Filter’s Impulse Response</a:t>
            </a:r>
          </a:p>
        </p:txBody>
      </p:sp>
    </p:spTree>
    <p:extLst>
      <p:ext uri="{BB962C8B-B14F-4D97-AF65-F5344CB8AC3E}">
        <p14:creationId xmlns:p14="http://schemas.microsoft.com/office/powerpoint/2010/main" val="1589017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Filters</a:t>
            </a:r>
            <a:endParaRPr lang="en-US" sz="3200" b="1" dirty="0" smtClean="0">
              <a:solidFill>
                <a:prstClr val="black"/>
              </a:solidFill>
            </a:endParaRPr>
          </a:p>
        </p:txBody>
      </p:sp>
      <p:sp>
        <p:nvSpPr>
          <p:cNvPr id="6" name="TextBox 5"/>
          <p:cNvSpPr txBox="1"/>
          <p:nvPr/>
        </p:nvSpPr>
        <p:spPr>
          <a:xfrm>
            <a:off x="470516" y="1196752"/>
            <a:ext cx="8274976" cy="5632311"/>
          </a:xfrm>
          <a:prstGeom prst="rect">
            <a:avLst/>
          </a:prstGeom>
          <a:noFill/>
        </p:spPr>
        <p:txBody>
          <a:bodyPr wrap="square" rtlCol="0">
            <a:spAutoFit/>
          </a:bodyPr>
          <a:lstStyle/>
          <a:p>
            <a:r>
              <a:rPr lang="id-ID" sz="2000" dirty="0" smtClean="0">
                <a:solidFill>
                  <a:prstClr val="black"/>
                </a:solidFill>
              </a:rPr>
              <a:t>Memahami arti impulse response dan freq response:</a:t>
            </a:r>
          </a:p>
          <a:p>
            <a:endParaRPr lang="id-ID" sz="2000" dirty="0">
              <a:solidFill>
                <a:prstClr val="black"/>
              </a:solidFill>
            </a:endParaRPr>
          </a:p>
          <a:p>
            <a:r>
              <a:rPr lang="id-ID" sz="2000" dirty="0" smtClean="0">
                <a:solidFill>
                  <a:prstClr val="black"/>
                </a:solidFill>
              </a:rPr>
              <a:t>Dosen menjelaskan arti gambar Freq Response utk LPF, HPH, BPF dan BRF pada Feq Domain.</a:t>
            </a:r>
          </a:p>
          <a:p>
            <a:endParaRPr lang="id-ID" sz="2000" dirty="0">
              <a:solidFill>
                <a:prstClr val="black"/>
              </a:solidFill>
            </a:endParaRPr>
          </a:p>
          <a:p>
            <a:r>
              <a:rPr lang="id-ID" sz="2000" dirty="0" smtClean="0">
                <a:solidFill>
                  <a:prstClr val="black"/>
                </a:solidFill>
              </a:rPr>
              <a:t>Sebelumnya, jelaskan bhw gambar Freq Domain artinya merupakan kumpulan dari banyak sinyal (spektrum penuh). </a:t>
            </a:r>
          </a:p>
          <a:p>
            <a:endParaRPr lang="id-ID" sz="2000" dirty="0">
              <a:solidFill>
                <a:prstClr val="black"/>
              </a:solidFill>
            </a:endParaRPr>
          </a:p>
          <a:p>
            <a:endParaRPr lang="id-ID" sz="2000" dirty="0" smtClean="0">
              <a:solidFill>
                <a:prstClr val="black"/>
              </a:solidFill>
            </a:endParaRPr>
          </a:p>
          <a:p>
            <a:r>
              <a:rPr lang="id-ID" sz="2000" dirty="0" smtClean="0">
                <a:solidFill>
                  <a:prstClr val="black"/>
                </a:solidFill>
              </a:rPr>
              <a:t>Bila sebuah filter diketahui memiliki Impulse Response yg lambat, itu artinya filter tersebut meloloskan frekuensi rendah dg baik namun menghalangi frekuensi tinggi. Dengan kata lain Frequency Response-nya berbentuk LPF.</a:t>
            </a:r>
          </a:p>
          <a:p>
            <a:endParaRPr lang="id-ID" sz="2000" dirty="0">
              <a:solidFill>
                <a:prstClr val="black"/>
              </a:solidFill>
            </a:endParaRPr>
          </a:p>
          <a:p>
            <a:r>
              <a:rPr lang="id-ID" sz="2000" dirty="0">
                <a:solidFill>
                  <a:prstClr val="black"/>
                </a:solidFill>
              </a:rPr>
              <a:t>Bila sebuah filter diketahui memiliki Impulse Response yg </a:t>
            </a:r>
            <a:r>
              <a:rPr lang="id-ID" sz="2000" dirty="0" smtClean="0">
                <a:solidFill>
                  <a:prstClr val="black"/>
                </a:solidFill>
              </a:rPr>
              <a:t>cepat, </a:t>
            </a:r>
            <a:r>
              <a:rPr lang="id-ID" sz="2000" dirty="0">
                <a:solidFill>
                  <a:prstClr val="black"/>
                </a:solidFill>
              </a:rPr>
              <a:t>itu artinya filter tersebut meloloskan respon frekuensi </a:t>
            </a:r>
            <a:r>
              <a:rPr lang="id-ID" sz="2000" dirty="0" smtClean="0">
                <a:solidFill>
                  <a:prstClr val="black"/>
                </a:solidFill>
              </a:rPr>
              <a:t>tinggi dg </a:t>
            </a:r>
            <a:r>
              <a:rPr lang="id-ID" sz="2000" dirty="0">
                <a:solidFill>
                  <a:prstClr val="black"/>
                </a:solidFill>
              </a:rPr>
              <a:t>baik namun menghalangi frekuensi </a:t>
            </a:r>
            <a:r>
              <a:rPr lang="id-ID" sz="2000" dirty="0" smtClean="0">
                <a:solidFill>
                  <a:prstClr val="black"/>
                </a:solidFill>
              </a:rPr>
              <a:t>rendah. </a:t>
            </a:r>
            <a:r>
              <a:rPr lang="id-ID" sz="2000" dirty="0">
                <a:solidFill>
                  <a:prstClr val="black"/>
                </a:solidFill>
              </a:rPr>
              <a:t>Dengan kata lain Frequency Response-nya berbentuk </a:t>
            </a:r>
            <a:r>
              <a:rPr lang="id-ID" sz="2000" dirty="0" smtClean="0">
                <a:solidFill>
                  <a:prstClr val="black"/>
                </a:solidFill>
              </a:rPr>
              <a:t>HPF.</a:t>
            </a:r>
          </a:p>
        </p:txBody>
      </p:sp>
    </p:spTree>
    <p:extLst>
      <p:ext uri="{BB962C8B-B14F-4D97-AF65-F5344CB8AC3E}">
        <p14:creationId xmlns:p14="http://schemas.microsoft.com/office/powerpoint/2010/main" val="12817969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Filters</a:t>
            </a:r>
            <a:endParaRPr lang="en-US" sz="3200" b="1" dirty="0" smtClean="0">
              <a:solidFill>
                <a:prstClr val="black"/>
              </a:solidFill>
            </a:endParaRPr>
          </a:p>
        </p:txBody>
      </p:sp>
      <p:sp>
        <p:nvSpPr>
          <p:cNvPr id="6" name="TextBox 5"/>
          <p:cNvSpPr txBox="1"/>
          <p:nvPr/>
        </p:nvSpPr>
        <p:spPr>
          <a:xfrm>
            <a:off x="470516" y="1340768"/>
            <a:ext cx="8274976" cy="4524315"/>
          </a:xfrm>
          <a:prstGeom prst="rect">
            <a:avLst/>
          </a:prstGeom>
          <a:noFill/>
        </p:spPr>
        <p:txBody>
          <a:bodyPr wrap="square" rtlCol="0">
            <a:spAutoFit/>
          </a:bodyPr>
          <a:lstStyle/>
          <a:p>
            <a:r>
              <a:rPr lang="id-ID" sz="2400" dirty="0" smtClean="0">
                <a:solidFill>
                  <a:prstClr val="black"/>
                </a:solidFill>
              </a:rPr>
              <a:t>BPF</a:t>
            </a:r>
          </a:p>
          <a:p>
            <a:r>
              <a:rPr lang="id-ID" sz="2400" dirty="0" smtClean="0">
                <a:solidFill>
                  <a:prstClr val="black"/>
                </a:solidFill>
              </a:rPr>
              <a:t>Vout = h1(x) * h2(x)</a:t>
            </a:r>
          </a:p>
          <a:p>
            <a:r>
              <a:rPr lang="id-ID" sz="2400" dirty="0" smtClean="0">
                <a:solidFill>
                  <a:prstClr val="black"/>
                </a:solidFill>
              </a:rPr>
              <a:t>Artinya sinyal input diproses melalui 2 filter secara berturutan (seri).</a:t>
            </a:r>
          </a:p>
          <a:p>
            <a:endParaRPr lang="id-ID" sz="2400" dirty="0">
              <a:solidFill>
                <a:prstClr val="black"/>
              </a:solidFill>
            </a:endParaRPr>
          </a:p>
          <a:p>
            <a:endParaRPr lang="id-ID" sz="2400" dirty="0" smtClean="0">
              <a:solidFill>
                <a:prstClr val="black"/>
              </a:solidFill>
            </a:endParaRPr>
          </a:p>
          <a:p>
            <a:endParaRPr lang="id-ID" sz="2400" dirty="0" smtClean="0">
              <a:solidFill>
                <a:prstClr val="black"/>
              </a:solidFill>
            </a:endParaRPr>
          </a:p>
          <a:p>
            <a:r>
              <a:rPr lang="id-ID" sz="2400" dirty="0" smtClean="0">
                <a:solidFill>
                  <a:prstClr val="black"/>
                </a:solidFill>
              </a:rPr>
              <a:t>BRF</a:t>
            </a:r>
          </a:p>
          <a:p>
            <a:r>
              <a:rPr lang="id-ID" sz="2400" dirty="0" smtClean="0">
                <a:solidFill>
                  <a:prstClr val="black"/>
                </a:solidFill>
              </a:rPr>
              <a:t>Vout = h1(x) + h2(x)</a:t>
            </a:r>
          </a:p>
          <a:p>
            <a:r>
              <a:rPr lang="id-ID" sz="2400" dirty="0" smtClean="0">
                <a:solidFill>
                  <a:prstClr val="black"/>
                </a:solidFill>
              </a:rPr>
              <a:t>Artinya sinyal input diproses oleh 2 filter secara bersamaan (paralel) kemudian output dari kedua filter dijumlahkan.</a:t>
            </a:r>
          </a:p>
          <a:p>
            <a:endParaRPr lang="id-ID" sz="2400" dirty="0" smtClean="0">
              <a:solidFill>
                <a:prstClr val="black"/>
              </a:solidFill>
            </a:endParaRPr>
          </a:p>
        </p:txBody>
      </p:sp>
    </p:spTree>
    <p:extLst>
      <p:ext uri="{BB962C8B-B14F-4D97-AF65-F5344CB8AC3E}">
        <p14:creationId xmlns:p14="http://schemas.microsoft.com/office/powerpoint/2010/main" val="3165959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Filters</a:t>
            </a:r>
            <a:endParaRPr lang="en-US" sz="3200" b="1" dirty="0" smtClean="0">
              <a:solidFill>
                <a:prstClr val="black"/>
              </a:solidFill>
            </a:endParaRPr>
          </a:p>
        </p:txBody>
      </p:sp>
      <p:graphicFrame>
        <p:nvGraphicFramePr>
          <p:cNvPr id="2" name="Table 1"/>
          <p:cNvGraphicFramePr>
            <a:graphicFrameLocks noGrp="1"/>
          </p:cNvGraphicFramePr>
          <p:nvPr/>
        </p:nvGraphicFramePr>
        <p:xfrm>
          <a:off x="581870" y="1628799"/>
          <a:ext cx="8094586" cy="3312369"/>
        </p:xfrm>
        <a:graphic>
          <a:graphicData uri="http://schemas.openxmlformats.org/drawingml/2006/table">
            <a:tbl>
              <a:tblPr firstRow="1" bandRow="1">
                <a:tableStyleId>{5C22544A-7EE6-4342-B048-85BDC9FD1C3A}</a:tableStyleId>
              </a:tblPr>
              <a:tblGrid>
                <a:gridCol w="4047293"/>
                <a:gridCol w="4047293"/>
              </a:tblGrid>
              <a:tr h="425603">
                <a:tc>
                  <a:txBody>
                    <a:bodyPr/>
                    <a:lstStyle/>
                    <a:p>
                      <a:pPr algn="ctr"/>
                      <a:r>
                        <a:rPr lang="id-ID" b="1" dirty="0" smtClean="0"/>
                        <a:t>Time Domain</a:t>
                      </a:r>
                      <a:endParaRPr lang="en-US" b="1" dirty="0"/>
                    </a:p>
                  </a:txBody>
                  <a:tcPr/>
                </a:tc>
                <a:tc>
                  <a:txBody>
                    <a:bodyPr/>
                    <a:lstStyle/>
                    <a:p>
                      <a:pPr algn="ctr"/>
                      <a:r>
                        <a:rPr lang="id-ID" b="1" dirty="0" smtClean="0"/>
                        <a:t>Frequency Domain</a:t>
                      </a:r>
                      <a:endParaRPr lang="en-US" b="1" dirty="0"/>
                    </a:p>
                  </a:txBody>
                  <a:tcPr/>
                </a:tc>
              </a:tr>
              <a:tr h="1443383">
                <a:tc>
                  <a:txBody>
                    <a:bodyPr/>
                    <a:lstStyle/>
                    <a:p>
                      <a:r>
                        <a:rPr lang="id-ID" dirty="0" smtClean="0"/>
                        <a:t>Slow</a:t>
                      </a:r>
                    </a:p>
                    <a:p>
                      <a:r>
                        <a:rPr lang="id-ID" dirty="0" smtClean="0"/>
                        <a:t>Impulse</a:t>
                      </a:r>
                    </a:p>
                    <a:p>
                      <a:r>
                        <a:rPr lang="id-ID" dirty="0" smtClean="0"/>
                        <a:t>Response</a:t>
                      </a:r>
                      <a:endParaRPr lang="en-US" dirty="0"/>
                    </a:p>
                  </a:txBody>
                  <a:tcPr/>
                </a:tc>
                <a:tc>
                  <a:txBody>
                    <a:bodyPr/>
                    <a:lstStyle/>
                    <a:p>
                      <a:r>
                        <a:rPr lang="id-ID" sz="1400" dirty="0" smtClean="0"/>
                        <a:t>LPF</a:t>
                      </a:r>
                    </a:p>
                    <a:p>
                      <a:r>
                        <a:rPr lang="id-ID" sz="1400" dirty="0" smtClean="0"/>
                        <a:t>(Freq. Response)</a:t>
                      </a:r>
                      <a:endParaRPr lang="en-US" sz="1400" dirty="0"/>
                    </a:p>
                  </a:txBody>
                  <a:tcPr/>
                </a:tc>
              </a:tr>
              <a:tr h="1443383">
                <a:tc>
                  <a:txBody>
                    <a:bodyPr/>
                    <a:lstStyle/>
                    <a:p>
                      <a:r>
                        <a:rPr lang="id-ID" dirty="0" smtClean="0"/>
                        <a:t>Fast</a:t>
                      </a:r>
                    </a:p>
                    <a:p>
                      <a:r>
                        <a:rPr lang="id-ID" dirty="0" smtClean="0"/>
                        <a:t>Impulse</a:t>
                      </a:r>
                    </a:p>
                    <a:p>
                      <a:r>
                        <a:rPr lang="id-ID" dirty="0" smtClean="0"/>
                        <a:t>Response</a:t>
                      </a:r>
                      <a:endParaRPr lang="en-US" dirty="0"/>
                    </a:p>
                  </a:txBody>
                  <a:tcPr/>
                </a:tc>
                <a:tc>
                  <a:txBody>
                    <a:bodyPr/>
                    <a:lstStyle/>
                    <a:p>
                      <a:r>
                        <a:rPr lang="id-ID" sz="1400" dirty="0" smtClean="0"/>
                        <a:t>HPF</a:t>
                      </a:r>
                    </a:p>
                    <a:p>
                      <a:r>
                        <a:rPr lang="id-ID" sz="1400" dirty="0" smtClean="0"/>
                        <a:t>(Freq. Response)</a:t>
                      </a:r>
                      <a:endParaRPr lang="en-US" sz="1400" dirty="0"/>
                    </a:p>
                  </a:txBody>
                  <a:tcPr/>
                </a:tc>
              </a:tr>
            </a:tbl>
          </a:graphicData>
        </a:graphic>
      </p:graphicFrame>
      <p:sp>
        <p:nvSpPr>
          <p:cNvPr id="7" name="TextBox 6"/>
          <p:cNvSpPr txBox="1"/>
          <p:nvPr/>
        </p:nvSpPr>
        <p:spPr>
          <a:xfrm>
            <a:off x="509862" y="5140930"/>
            <a:ext cx="8274976" cy="1600438"/>
          </a:xfrm>
          <a:prstGeom prst="rect">
            <a:avLst/>
          </a:prstGeom>
          <a:noFill/>
        </p:spPr>
        <p:txBody>
          <a:bodyPr wrap="square" rtlCol="0">
            <a:spAutoFit/>
          </a:bodyPr>
          <a:lstStyle/>
          <a:p>
            <a:r>
              <a:rPr lang="id-ID" sz="1400" dirty="0" smtClean="0">
                <a:solidFill>
                  <a:prstClr val="black"/>
                </a:solidFill>
              </a:rPr>
              <a:t>Understand the Message:</a:t>
            </a:r>
            <a:endParaRPr lang="id-ID" sz="1400" dirty="0">
              <a:solidFill>
                <a:prstClr val="black"/>
              </a:solidFill>
            </a:endParaRPr>
          </a:p>
          <a:p>
            <a:endParaRPr lang="id-ID" sz="1400" dirty="0" smtClean="0">
              <a:solidFill>
                <a:prstClr val="black"/>
              </a:solidFill>
            </a:endParaRPr>
          </a:p>
          <a:p>
            <a:r>
              <a:rPr lang="id-ID" sz="1400" dirty="0" smtClean="0">
                <a:solidFill>
                  <a:prstClr val="black"/>
                </a:solidFill>
              </a:rPr>
              <a:t>Impulse response yang lambat menunjukkan bahwa filter ybs berkenis LPF.  Ini bisa diketahui melalui komputasi DFT atau FFT.</a:t>
            </a:r>
          </a:p>
          <a:p>
            <a:endParaRPr lang="id-ID" sz="1400" dirty="0">
              <a:solidFill>
                <a:prstClr val="black"/>
              </a:solidFill>
            </a:endParaRPr>
          </a:p>
          <a:p>
            <a:r>
              <a:rPr lang="id-ID" sz="1400" dirty="0">
                <a:solidFill>
                  <a:prstClr val="black"/>
                </a:solidFill>
              </a:rPr>
              <a:t>Impulse response yang </a:t>
            </a:r>
            <a:r>
              <a:rPr lang="id-ID" sz="1400" dirty="0" smtClean="0">
                <a:solidFill>
                  <a:prstClr val="black"/>
                </a:solidFill>
              </a:rPr>
              <a:t> cepat </a:t>
            </a:r>
            <a:r>
              <a:rPr lang="id-ID" sz="1400" dirty="0">
                <a:solidFill>
                  <a:prstClr val="black"/>
                </a:solidFill>
              </a:rPr>
              <a:t>menunjukkan bahwa filter ybs berkenis </a:t>
            </a:r>
            <a:r>
              <a:rPr lang="id-ID" sz="1400" dirty="0" smtClean="0">
                <a:solidFill>
                  <a:prstClr val="black"/>
                </a:solidFill>
              </a:rPr>
              <a:t>HPF</a:t>
            </a:r>
            <a:r>
              <a:rPr lang="id-ID" sz="1400" dirty="0">
                <a:solidFill>
                  <a:prstClr val="black"/>
                </a:solidFill>
              </a:rPr>
              <a:t>.  Ini bisa diketahui melalui komputasi DFT atau FFT.</a:t>
            </a:r>
          </a:p>
        </p:txBody>
      </p:sp>
      <p:sp>
        <p:nvSpPr>
          <p:cNvPr id="8" name="TextBox 7"/>
          <p:cNvSpPr txBox="1"/>
          <p:nvPr/>
        </p:nvSpPr>
        <p:spPr>
          <a:xfrm>
            <a:off x="545496" y="1104999"/>
            <a:ext cx="8274976" cy="307777"/>
          </a:xfrm>
          <a:prstGeom prst="rect">
            <a:avLst/>
          </a:prstGeom>
          <a:noFill/>
        </p:spPr>
        <p:txBody>
          <a:bodyPr wrap="square" rtlCol="0">
            <a:spAutoFit/>
          </a:bodyPr>
          <a:lstStyle/>
          <a:p>
            <a:r>
              <a:rPr lang="id-ID" sz="1400" dirty="0" smtClean="0">
                <a:solidFill>
                  <a:prstClr val="black"/>
                </a:solidFill>
              </a:rPr>
              <a:t>Hints / Clue about Relation between Time Domain and Frequency Domain</a:t>
            </a:r>
          </a:p>
        </p:txBody>
      </p:sp>
      <p:grpSp>
        <p:nvGrpSpPr>
          <p:cNvPr id="4" name="Group 3"/>
          <p:cNvGrpSpPr/>
          <p:nvPr/>
        </p:nvGrpSpPr>
        <p:grpSpPr>
          <a:xfrm>
            <a:off x="2121222" y="2132856"/>
            <a:ext cx="2378770" cy="1213769"/>
            <a:chOff x="2121222" y="2132856"/>
            <a:chExt cx="2378770" cy="1213769"/>
          </a:xfrm>
        </p:grpSpPr>
        <p:pic>
          <p:nvPicPr>
            <p:cNvPr id="3" name="Picture 2"/>
            <p:cNvPicPr>
              <a:picLocks noChangeAspect="1"/>
            </p:cNvPicPr>
            <p:nvPr/>
          </p:nvPicPr>
          <p:blipFill>
            <a:blip r:embed="rId3"/>
            <a:stretch>
              <a:fillRect/>
            </a:stretch>
          </p:blipFill>
          <p:spPr>
            <a:xfrm>
              <a:off x="2121222" y="2132856"/>
              <a:ext cx="2378770" cy="1213769"/>
            </a:xfrm>
            <a:prstGeom prst="rect">
              <a:avLst/>
            </a:prstGeom>
          </p:spPr>
        </p:pic>
        <p:sp>
          <p:nvSpPr>
            <p:cNvPr id="10" name="Oval 9"/>
            <p:cNvSpPr/>
            <p:nvPr/>
          </p:nvSpPr>
          <p:spPr>
            <a:xfrm>
              <a:off x="2366041"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67744"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42643"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55776"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455979"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29510"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16377"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15816"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14113"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08980"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92123"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93561" y="286385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374153"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73865"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563888"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662185"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52750"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42688"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934503"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022225"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117734" y="316492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211960"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286989" y="2401458"/>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03848" y="2564904"/>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01091" y="2716880"/>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014113" y="2879225"/>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915816" y="3027159"/>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374153" y="2564904"/>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476062" y="2713306"/>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574426" y="2856365"/>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48054" y="3010748"/>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156176" y="2163038"/>
            <a:ext cx="2164041" cy="1193954"/>
            <a:chOff x="6156176" y="2163038"/>
            <a:chExt cx="2164041" cy="1193954"/>
          </a:xfrm>
        </p:grpSpPr>
        <p:pic>
          <p:nvPicPr>
            <p:cNvPr id="9" name="Picture 8"/>
            <p:cNvPicPr>
              <a:picLocks noChangeAspect="1"/>
            </p:cNvPicPr>
            <p:nvPr/>
          </p:nvPicPr>
          <p:blipFill>
            <a:blip r:embed="rId4"/>
            <a:stretch>
              <a:fillRect/>
            </a:stretch>
          </p:blipFill>
          <p:spPr>
            <a:xfrm>
              <a:off x="6156176" y="2163038"/>
              <a:ext cx="2164041" cy="1193954"/>
            </a:xfrm>
            <a:prstGeom prst="rect">
              <a:avLst/>
            </a:prstGeom>
          </p:spPr>
        </p:pic>
        <p:sp>
          <p:nvSpPr>
            <p:cNvPr id="51" name="Freeform 50"/>
            <p:cNvSpPr/>
            <p:nvPr/>
          </p:nvSpPr>
          <p:spPr>
            <a:xfrm>
              <a:off x="6265664" y="2492896"/>
              <a:ext cx="1703294" cy="742986"/>
            </a:xfrm>
            <a:custGeom>
              <a:avLst/>
              <a:gdLst>
                <a:gd name="connsiteX0" fmla="*/ 1703294 w 1703294"/>
                <a:gd name="connsiteY0" fmla="*/ 724454 h 742986"/>
                <a:gd name="connsiteX1" fmla="*/ 627529 w 1703294"/>
                <a:gd name="connsiteY1" fmla="*/ 730431 h 742986"/>
                <a:gd name="connsiteX2" fmla="*/ 352612 w 1703294"/>
                <a:gd name="connsiteY2" fmla="*/ 581019 h 742986"/>
                <a:gd name="connsiteX3" fmla="*/ 262965 w 1703294"/>
                <a:gd name="connsiteY3" fmla="*/ 90948 h 742986"/>
                <a:gd name="connsiteX4" fmla="*/ 0 w 1703294"/>
                <a:gd name="connsiteY4" fmla="*/ 1301 h 74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94" h="742986">
                  <a:moveTo>
                    <a:pt x="1703294" y="724454"/>
                  </a:moveTo>
                  <a:cubicBezTo>
                    <a:pt x="1277968" y="739395"/>
                    <a:pt x="852643" y="754337"/>
                    <a:pt x="627529" y="730431"/>
                  </a:cubicBezTo>
                  <a:cubicBezTo>
                    <a:pt x="402415" y="706525"/>
                    <a:pt x="413373" y="687599"/>
                    <a:pt x="352612" y="581019"/>
                  </a:cubicBezTo>
                  <a:cubicBezTo>
                    <a:pt x="291851" y="474439"/>
                    <a:pt x="321734" y="187568"/>
                    <a:pt x="262965" y="90948"/>
                  </a:cubicBezTo>
                  <a:cubicBezTo>
                    <a:pt x="204196" y="-5672"/>
                    <a:pt x="102098" y="-2186"/>
                    <a:pt x="0" y="13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123728" y="3717032"/>
            <a:ext cx="2378770" cy="1213769"/>
            <a:chOff x="2123728" y="3717032"/>
            <a:chExt cx="2378770" cy="1213769"/>
          </a:xfrm>
        </p:grpSpPr>
        <p:pic>
          <p:nvPicPr>
            <p:cNvPr id="54" name="Picture 53"/>
            <p:cNvPicPr>
              <a:picLocks noChangeAspect="1"/>
            </p:cNvPicPr>
            <p:nvPr/>
          </p:nvPicPr>
          <p:blipFill>
            <a:blip r:embed="rId3"/>
            <a:stretch>
              <a:fillRect/>
            </a:stretch>
          </p:blipFill>
          <p:spPr>
            <a:xfrm>
              <a:off x="2123728" y="3717032"/>
              <a:ext cx="2378770" cy="1213769"/>
            </a:xfrm>
            <a:prstGeom prst="rect">
              <a:avLst/>
            </a:prstGeom>
          </p:spPr>
        </p:pic>
        <p:sp>
          <p:nvSpPr>
            <p:cNvPr id="55" name="Oval 54"/>
            <p:cNvSpPr/>
            <p:nvPr/>
          </p:nvSpPr>
          <p:spPr>
            <a:xfrm>
              <a:off x="2368547"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270250"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645149"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558282"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458485"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732016"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818883"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918322"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016619"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111486"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194629"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296067" y="444803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376659"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476371"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66394"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664691"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55256"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845194"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937009"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024731"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120240" y="47491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214466"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289495" y="3985634"/>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06354" y="4293096"/>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08980" y="4594924"/>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374153" y="4297482"/>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473864" y="4594924"/>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156176" y="3645024"/>
            <a:ext cx="2164041" cy="1193954"/>
            <a:chOff x="6156176" y="3645024"/>
            <a:chExt cx="2164041" cy="1193954"/>
          </a:xfrm>
        </p:grpSpPr>
        <p:pic>
          <p:nvPicPr>
            <p:cNvPr id="52" name="Picture 51"/>
            <p:cNvPicPr>
              <a:picLocks noChangeAspect="1"/>
            </p:cNvPicPr>
            <p:nvPr/>
          </p:nvPicPr>
          <p:blipFill>
            <a:blip r:embed="rId4"/>
            <a:stretch>
              <a:fillRect/>
            </a:stretch>
          </p:blipFill>
          <p:spPr>
            <a:xfrm>
              <a:off x="6156176" y="3645024"/>
              <a:ext cx="2164041" cy="1193954"/>
            </a:xfrm>
            <a:prstGeom prst="rect">
              <a:avLst/>
            </a:prstGeom>
          </p:spPr>
        </p:pic>
        <p:sp>
          <p:nvSpPr>
            <p:cNvPr id="87" name="Freeform 86"/>
            <p:cNvSpPr/>
            <p:nvPr/>
          </p:nvSpPr>
          <p:spPr>
            <a:xfrm>
              <a:off x="6263341" y="3956232"/>
              <a:ext cx="1804894" cy="749789"/>
            </a:xfrm>
            <a:custGeom>
              <a:avLst/>
              <a:gdLst>
                <a:gd name="connsiteX0" fmla="*/ 0 w 1804894"/>
                <a:gd name="connsiteY0" fmla="*/ 729321 h 749789"/>
                <a:gd name="connsiteX1" fmla="*/ 502024 w 1804894"/>
                <a:gd name="connsiteY1" fmla="*/ 735297 h 749789"/>
                <a:gd name="connsiteX2" fmla="*/ 986118 w 1804894"/>
                <a:gd name="connsiteY2" fmla="*/ 717368 h 749789"/>
                <a:gd name="connsiteX3" fmla="*/ 1183341 w 1804894"/>
                <a:gd name="connsiteY3" fmla="*/ 364756 h 749789"/>
                <a:gd name="connsiteX4" fmla="*/ 1231153 w 1804894"/>
                <a:gd name="connsiteY4" fmla="*/ 77886 h 749789"/>
                <a:gd name="connsiteX5" fmla="*/ 1428377 w 1804894"/>
                <a:gd name="connsiteY5" fmla="*/ 12144 h 749789"/>
                <a:gd name="connsiteX6" fmla="*/ 1804894 w 1804894"/>
                <a:gd name="connsiteY6" fmla="*/ 192 h 7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94" h="749789">
                  <a:moveTo>
                    <a:pt x="0" y="729321"/>
                  </a:moveTo>
                  <a:cubicBezTo>
                    <a:pt x="168835" y="733305"/>
                    <a:pt x="337671" y="737289"/>
                    <a:pt x="502024" y="735297"/>
                  </a:cubicBezTo>
                  <a:cubicBezTo>
                    <a:pt x="666377" y="733305"/>
                    <a:pt x="872565" y="779125"/>
                    <a:pt x="986118" y="717368"/>
                  </a:cubicBezTo>
                  <a:cubicBezTo>
                    <a:pt x="1099671" y="655611"/>
                    <a:pt x="1142502" y="471336"/>
                    <a:pt x="1183341" y="364756"/>
                  </a:cubicBezTo>
                  <a:cubicBezTo>
                    <a:pt x="1224180" y="258176"/>
                    <a:pt x="1190314" y="136655"/>
                    <a:pt x="1231153" y="77886"/>
                  </a:cubicBezTo>
                  <a:cubicBezTo>
                    <a:pt x="1271992" y="19117"/>
                    <a:pt x="1332754" y="25093"/>
                    <a:pt x="1428377" y="12144"/>
                  </a:cubicBezTo>
                  <a:cubicBezTo>
                    <a:pt x="1524001" y="-805"/>
                    <a:pt x="1664447" y="-307"/>
                    <a:pt x="1804894" y="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80925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762" y="1124744"/>
            <a:ext cx="8196283" cy="5170646"/>
          </a:xfrm>
          <a:prstGeom prst="rect">
            <a:avLst/>
          </a:prstGeom>
          <a:noFill/>
        </p:spPr>
        <p:txBody>
          <a:bodyPr wrap="square" rtlCol="0">
            <a:spAutoFit/>
          </a:bodyPr>
          <a:lstStyle/>
          <a:p>
            <a:pPr>
              <a:lnSpc>
                <a:spcPct val="150000"/>
              </a:lnSpc>
            </a:pPr>
            <a:r>
              <a:rPr lang="id-ID" sz="2000" b="1" dirty="0" smtClean="0"/>
              <a:t>Sistem Bilangan Primitif:</a:t>
            </a:r>
          </a:p>
          <a:p>
            <a:pPr>
              <a:lnSpc>
                <a:spcPct val="150000"/>
              </a:lnSpc>
            </a:pPr>
            <a:endParaRPr lang="id-ID" sz="2000" b="1" dirty="0"/>
          </a:p>
          <a:p>
            <a:pPr>
              <a:lnSpc>
                <a:spcPct val="150000"/>
              </a:lnSpc>
            </a:pPr>
            <a:r>
              <a:rPr lang="id-ID" sz="2000" b="1" dirty="0" smtClean="0"/>
              <a:t>Bilangan Stik</a:t>
            </a:r>
          </a:p>
          <a:p>
            <a:pPr>
              <a:lnSpc>
                <a:spcPct val="150000"/>
              </a:lnSpc>
            </a:pPr>
            <a:r>
              <a:rPr lang="id-ID" sz="2000" b="1" dirty="0" smtClean="0"/>
              <a:t>I, II, III, IIII, dst.</a:t>
            </a:r>
          </a:p>
          <a:p>
            <a:pPr>
              <a:lnSpc>
                <a:spcPct val="150000"/>
              </a:lnSpc>
            </a:pPr>
            <a:r>
              <a:rPr lang="id-ID" sz="2000" b="1" dirty="0" smtClean="0"/>
              <a:t>Tidak memiliki angka nol sehingga penulisannya mjd sgt panjang.</a:t>
            </a:r>
          </a:p>
          <a:p>
            <a:pPr>
              <a:lnSpc>
                <a:spcPct val="150000"/>
              </a:lnSpc>
            </a:pPr>
            <a:r>
              <a:rPr lang="id-ID" sz="2000" b="1" dirty="0" smtClean="0"/>
              <a:t>Nol memiliki makna perkalian 10 pd sistem Desimal.</a:t>
            </a:r>
          </a:p>
          <a:p>
            <a:pPr>
              <a:lnSpc>
                <a:spcPct val="150000"/>
              </a:lnSpc>
            </a:pPr>
            <a:endParaRPr lang="id-ID" sz="2000" b="1" dirty="0" smtClean="0"/>
          </a:p>
          <a:p>
            <a:pPr>
              <a:lnSpc>
                <a:spcPct val="150000"/>
              </a:lnSpc>
            </a:pPr>
            <a:r>
              <a:rPr lang="id-ID" sz="2000" b="1" dirty="0" smtClean="0"/>
              <a:t>Bilangan Rumawi: I, II, III, IIII</a:t>
            </a:r>
          </a:p>
          <a:p>
            <a:pPr>
              <a:lnSpc>
                <a:spcPct val="150000"/>
              </a:lnSpc>
            </a:pPr>
            <a:r>
              <a:rPr lang="id-ID" sz="2000" b="1" dirty="0" smtClean="0"/>
              <a:t>I, II, III, X, L, C, D, M</a:t>
            </a:r>
          </a:p>
          <a:p>
            <a:pPr>
              <a:lnSpc>
                <a:spcPct val="150000"/>
              </a:lnSpc>
            </a:pPr>
            <a:r>
              <a:rPr lang="id-ID" sz="2000" b="1" dirty="0"/>
              <a:t>Tidak memiliki angka nol sehingga penulisannya mjd sgt panjang.</a:t>
            </a:r>
          </a:p>
          <a:p>
            <a:pPr>
              <a:lnSpc>
                <a:spcPct val="150000"/>
              </a:lnSpc>
            </a:pPr>
            <a:r>
              <a:rPr lang="id-ID" sz="2000" b="1" dirty="0"/>
              <a:t>Nol memiliki makna perkalian 10 pd sistem </a:t>
            </a:r>
            <a:r>
              <a:rPr lang="id-ID" sz="2000" b="1" dirty="0" smtClean="0"/>
              <a:t>Desimal.</a:t>
            </a:r>
            <a:endParaRPr lang="en-US" sz="20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Sistem Bilangan</a:t>
            </a:r>
            <a:endParaRPr lang="en-US" sz="3200" b="1" dirty="0" smtClean="0"/>
          </a:p>
        </p:txBody>
      </p:sp>
    </p:spTree>
    <p:extLst>
      <p:ext uri="{BB962C8B-B14F-4D97-AF65-F5344CB8AC3E}">
        <p14:creationId xmlns:p14="http://schemas.microsoft.com/office/powerpoint/2010/main" val="32681146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762" y="1124744"/>
            <a:ext cx="8196283" cy="3323987"/>
          </a:xfrm>
          <a:prstGeom prst="rect">
            <a:avLst/>
          </a:prstGeom>
          <a:noFill/>
        </p:spPr>
        <p:txBody>
          <a:bodyPr wrap="square" rtlCol="0">
            <a:spAutoFit/>
          </a:bodyPr>
          <a:lstStyle/>
          <a:p>
            <a:pPr>
              <a:lnSpc>
                <a:spcPct val="150000"/>
              </a:lnSpc>
            </a:pPr>
            <a:r>
              <a:rPr lang="id-ID" sz="2000" b="1" dirty="0" smtClean="0"/>
              <a:t>Sistem Bilangan Modern:</a:t>
            </a:r>
          </a:p>
          <a:p>
            <a:pPr>
              <a:lnSpc>
                <a:spcPct val="150000"/>
              </a:lnSpc>
            </a:pPr>
            <a:endParaRPr lang="id-ID" sz="2000" b="1" dirty="0"/>
          </a:p>
          <a:p>
            <a:pPr>
              <a:lnSpc>
                <a:spcPct val="150000"/>
              </a:lnSpc>
            </a:pPr>
            <a:r>
              <a:rPr lang="id-ID" sz="2000" b="1" dirty="0" smtClean="0"/>
              <a:t>Decimal</a:t>
            </a:r>
          </a:p>
          <a:p>
            <a:pPr>
              <a:lnSpc>
                <a:spcPct val="150000"/>
              </a:lnSpc>
            </a:pPr>
            <a:endParaRPr lang="id-ID" sz="2000" b="1" dirty="0"/>
          </a:p>
          <a:p>
            <a:pPr>
              <a:lnSpc>
                <a:spcPct val="150000"/>
              </a:lnSpc>
            </a:pPr>
            <a:r>
              <a:rPr lang="id-ID" sz="2000" b="1" dirty="0" smtClean="0"/>
              <a:t>Hexadecimal</a:t>
            </a:r>
          </a:p>
          <a:p>
            <a:pPr>
              <a:lnSpc>
                <a:spcPct val="150000"/>
              </a:lnSpc>
            </a:pPr>
            <a:endParaRPr lang="id-ID" sz="2000" b="1" dirty="0"/>
          </a:p>
          <a:p>
            <a:pPr>
              <a:lnSpc>
                <a:spcPct val="150000"/>
              </a:lnSpc>
            </a:pPr>
            <a:r>
              <a:rPr lang="id-ID" sz="2000" b="1" dirty="0" smtClean="0"/>
              <a:t>Binary</a:t>
            </a:r>
            <a:endParaRPr lang="id-ID" sz="2000" b="1" dirty="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Sistem Bilangan</a:t>
            </a:r>
            <a:endParaRPr lang="en-US" sz="3200" b="1" dirty="0" smtClean="0"/>
          </a:p>
        </p:txBody>
      </p:sp>
    </p:spTree>
    <p:extLst>
      <p:ext uri="{BB962C8B-B14F-4D97-AF65-F5344CB8AC3E}">
        <p14:creationId xmlns:p14="http://schemas.microsoft.com/office/powerpoint/2010/main" val="866459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27584" y="1124744"/>
            <a:ext cx="7848872" cy="2766911"/>
          </a:xfrm>
          <a:prstGeom prst="rect">
            <a:avLst/>
          </a:prstGeom>
          <a:noFill/>
        </p:spPr>
        <p:txBody>
          <a:bodyPr wrap="square" rtlCol="0">
            <a:spAutoFit/>
          </a:bodyPr>
          <a:lstStyle/>
          <a:p>
            <a:pPr>
              <a:lnSpc>
                <a:spcPct val="150000"/>
              </a:lnSpc>
            </a:pPr>
            <a:r>
              <a:rPr lang="id-ID" sz="4000" b="1" dirty="0" smtClean="0"/>
              <a:t>Definition of Digital Systems, Information Technology and Information Systems</a:t>
            </a:r>
          </a:p>
        </p:txBody>
      </p:sp>
    </p:spTree>
    <p:extLst>
      <p:ext uri="{BB962C8B-B14F-4D97-AF65-F5344CB8AC3E}">
        <p14:creationId xmlns:p14="http://schemas.microsoft.com/office/powerpoint/2010/main" val="288119393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3020" y="4267360"/>
            <a:ext cx="4312986" cy="369332"/>
          </a:xfrm>
          <a:prstGeom prst="rect">
            <a:avLst/>
          </a:prstGeom>
          <a:noFill/>
        </p:spPr>
        <p:txBody>
          <a:bodyPr wrap="square" rtlCol="0">
            <a:spAutoFit/>
          </a:bodyPr>
          <a:lstStyle/>
          <a:p>
            <a:pPr algn="r"/>
            <a:r>
              <a:rPr lang="en-US" b="1" dirty="0">
                <a:solidFill>
                  <a:prstClr val="black"/>
                </a:solidFill>
                <a:latin typeface="Century Gothic" panose="020B0502020202020204" pitchFamily="34" charset="0"/>
              </a:rPr>
              <a:t>Mohammad Nasucha, S.T., M.Sc.</a:t>
            </a:r>
            <a:endParaRPr lang="id-ID" b="1" dirty="0">
              <a:solidFill>
                <a:prstClr val="black"/>
              </a:solidFill>
              <a:latin typeface="Century Gothic" panose="020B0502020202020204" pitchFamily="34" charset="0"/>
            </a:endParaRPr>
          </a:p>
        </p:txBody>
      </p:sp>
      <p:sp>
        <p:nvSpPr>
          <p:cNvPr id="7" name="TextBox 6"/>
          <p:cNvSpPr txBox="1"/>
          <p:nvPr/>
        </p:nvSpPr>
        <p:spPr>
          <a:xfrm>
            <a:off x="2129856" y="4613609"/>
            <a:ext cx="3486150" cy="830997"/>
          </a:xfrm>
          <a:prstGeom prst="rect">
            <a:avLst/>
          </a:prstGeom>
          <a:noFill/>
        </p:spPr>
        <p:txBody>
          <a:bodyPr wrap="square" rtlCol="0">
            <a:spAutoFit/>
          </a:bodyPr>
          <a:lstStyle/>
          <a:p>
            <a:pPr algn="r"/>
            <a:r>
              <a:rPr lang="en-US" sz="1200" b="1" dirty="0">
                <a:solidFill>
                  <a:prstClr val="black"/>
                </a:solidFill>
                <a:latin typeface="Century Gothic" panose="020B0502020202020204" pitchFamily="34" charset="0"/>
              </a:rPr>
              <a:t>Program </a:t>
            </a:r>
            <a:r>
              <a:rPr lang="en-US" sz="1200" b="1" dirty="0" err="1">
                <a:solidFill>
                  <a:prstClr val="black"/>
                </a:solidFill>
                <a:latin typeface="Century Gothic" panose="020B0502020202020204" pitchFamily="34" charset="0"/>
              </a:rPr>
              <a:t>Studi</a:t>
            </a:r>
            <a:r>
              <a:rPr lang="en-US" sz="1200" b="1" dirty="0">
                <a:solidFill>
                  <a:prstClr val="black"/>
                </a:solidFill>
                <a:latin typeface="Century Gothic" panose="020B0502020202020204" pitchFamily="34" charset="0"/>
              </a:rPr>
              <a:t> </a:t>
            </a:r>
            <a:r>
              <a:rPr lang="en-US" sz="1200" b="1" dirty="0" err="1">
                <a:solidFill>
                  <a:prstClr val="black"/>
                </a:solidFill>
                <a:latin typeface="Century Gothic" panose="020B0502020202020204" pitchFamily="34" charset="0"/>
              </a:rPr>
              <a:t>Teknik</a:t>
            </a:r>
            <a:r>
              <a:rPr lang="en-US" sz="1200" b="1" dirty="0">
                <a:solidFill>
                  <a:prstClr val="black"/>
                </a:solidFill>
                <a:latin typeface="Century Gothic" panose="020B0502020202020204" pitchFamily="34" charset="0"/>
              </a:rPr>
              <a:t> </a:t>
            </a:r>
            <a:r>
              <a:rPr lang="en-US" sz="1200" b="1" dirty="0" err="1">
                <a:solidFill>
                  <a:prstClr val="black"/>
                </a:solidFill>
                <a:latin typeface="Century Gothic" panose="020B0502020202020204" pitchFamily="34" charset="0"/>
              </a:rPr>
              <a:t>Informatika</a:t>
            </a:r>
            <a:endParaRPr lang="en-US" sz="1200" b="1" dirty="0">
              <a:solidFill>
                <a:prstClr val="black"/>
              </a:solidFill>
              <a:latin typeface="Century Gothic" panose="020B0502020202020204" pitchFamily="34" charset="0"/>
            </a:endParaRPr>
          </a:p>
          <a:p>
            <a:pPr algn="r"/>
            <a:r>
              <a:rPr lang="en-US" sz="1200" b="1" dirty="0" err="1">
                <a:solidFill>
                  <a:prstClr val="black"/>
                </a:solidFill>
                <a:latin typeface="Century Gothic" panose="020B0502020202020204" pitchFamily="34" charset="0"/>
              </a:rPr>
              <a:t>Universitas</a:t>
            </a:r>
            <a:r>
              <a:rPr lang="en-US" sz="1200" b="1" dirty="0">
                <a:solidFill>
                  <a:prstClr val="black"/>
                </a:solidFill>
                <a:latin typeface="Century Gothic" panose="020B0502020202020204" pitchFamily="34" charset="0"/>
              </a:rPr>
              <a:t> Pembangunan Jaya</a:t>
            </a:r>
            <a:endParaRPr lang="id-ID" sz="1200" b="1" dirty="0">
              <a:solidFill>
                <a:prstClr val="black"/>
              </a:solidFill>
              <a:latin typeface="Century Gothic" panose="020B0502020202020204" pitchFamily="34" charset="0"/>
            </a:endParaRPr>
          </a:p>
          <a:p>
            <a:pPr algn="r"/>
            <a:r>
              <a:rPr lang="en-US" sz="1200" b="1" dirty="0">
                <a:solidFill>
                  <a:prstClr val="black"/>
                </a:solidFill>
                <a:latin typeface="Century Gothic" panose="020B0502020202020204" pitchFamily="34" charset="0"/>
              </a:rPr>
              <a:t>Jl. Boulevard - </a:t>
            </a:r>
            <a:r>
              <a:rPr lang="en-US" sz="1200" b="1" dirty="0" err="1">
                <a:solidFill>
                  <a:prstClr val="black"/>
                </a:solidFill>
                <a:latin typeface="Century Gothic" panose="020B0502020202020204" pitchFamily="34" charset="0"/>
              </a:rPr>
              <a:t>Bintaro</a:t>
            </a:r>
            <a:r>
              <a:rPr lang="en-US" sz="1200" b="1" dirty="0">
                <a:solidFill>
                  <a:prstClr val="black"/>
                </a:solidFill>
                <a:latin typeface="Century Gothic" panose="020B0502020202020204" pitchFamily="34" charset="0"/>
              </a:rPr>
              <a:t> Jaya Sektor VII</a:t>
            </a:r>
          </a:p>
          <a:p>
            <a:pPr algn="r"/>
            <a:r>
              <a:rPr lang="en-US" sz="1200" b="1" dirty="0">
                <a:solidFill>
                  <a:prstClr val="black"/>
                </a:solidFill>
                <a:latin typeface="Century Gothic" panose="020B0502020202020204" pitchFamily="34" charset="0"/>
              </a:rPr>
              <a:t>Tangerang Selatan – </a:t>
            </a:r>
            <a:r>
              <a:rPr lang="en-US" sz="1200" b="1" dirty="0" err="1">
                <a:solidFill>
                  <a:prstClr val="black"/>
                </a:solidFill>
                <a:latin typeface="Century Gothic" panose="020B0502020202020204" pitchFamily="34" charset="0"/>
              </a:rPr>
              <a:t>Banten</a:t>
            </a:r>
            <a:r>
              <a:rPr lang="en-US" sz="1200" b="1" dirty="0">
                <a:solidFill>
                  <a:prstClr val="black"/>
                </a:solidFill>
                <a:latin typeface="Century Gothic" panose="020B0502020202020204" pitchFamily="34" charset="0"/>
              </a:rPr>
              <a:t> 15442 </a:t>
            </a:r>
            <a:endParaRPr lang="id-ID" sz="1200" b="1" dirty="0">
              <a:solidFill>
                <a:prstClr val="black"/>
              </a:solidFill>
              <a:latin typeface="Century Gothic" panose="020B0502020202020204" pitchFamily="34" charset="0"/>
            </a:endParaRPr>
          </a:p>
        </p:txBody>
      </p:sp>
      <p:sp>
        <p:nvSpPr>
          <p:cNvPr id="9" name="TextBox 8"/>
          <p:cNvSpPr txBox="1"/>
          <p:nvPr/>
        </p:nvSpPr>
        <p:spPr>
          <a:xfrm flipH="1">
            <a:off x="683568" y="1370413"/>
            <a:ext cx="6844189" cy="2446824"/>
          </a:xfrm>
          <a:prstGeom prst="rect">
            <a:avLst/>
          </a:prstGeom>
          <a:noFill/>
        </p:spPr>
        <p:txBody>
          <a:bodyPr wrap="square" rtlCol="0">
            <a:spAutoFit/>
          </a:bodyPr>
          <a:lstStyle/>
          <a:p>
            <a:pPr algn="ctr"/>
            <a:r>
              <a:rPr lang="en-US" sz="4500" dirty="0" err="1" smtClean="0">
                <a:solidFill>
                  <a:prstClr val="black"/>
                </a:solidFill>
              </a:rPr>
              <a:t>Dasar</a:t>
            </a:r>
            <a:r>
              <a:rPr lang="en-US" sz="4500" dirty="0" smtClean="0">
                <a:solidFill>
                  <a:prstClr val="black"/>
                </a:solidFill>
              </a:rPr>
              <a:t> Sistem Digital</a:t>
            </a:r>
          </a:p>
          <a:p>
            <a:pPr algn="ctr"/>
            <a:r>
              <a:rPr lang="en-US" sz="4500" dirty="0" err="1" smtClean="0">
                <a:solidFill>
                  <a:prstClr val="black"/>
                </a:solidFill>
              </a:rPr>
              <a:t>untuk</a:t>
            </a:r>
            <a:r>
              <a:rPr lang="en-US" sz="4500" dirty="0" smtClean="0">
                <a:solidFill>
                  <a:prstClr val="black"/>
                </a:solidFill>
              </a:rPr>
              <a:t> </a:t>
            </a:r>
            <a:r>
              <a:rPr lang="en-US" sz="4500" dirty="0" err="1" smtClean="0">
                <a:solidFill>
                  <a:prstClr val="black"/>
                </a:solidFill>
              </a:rPr>
              <a:t>Produk</a:t>
            </a:r>
            <a:r>
              <a:rPr lang="en-US" sz="4500" dirty="0" smtClean="0">
                <a:solidFill>
                  <a:prstClr val="black"/>
                </a:solidFill>
              </a:rPr>
              <a:t> </a:t>
            </a:r>
            <a:r>
              <a:rPr lang="en-US" sz="4500" dirty="0" err="1" smtClean="0">
                <a:solidFill>
                  <a:prstClr val="black"/>
                </a:solidFill>
              </a:rPr>
              <a:t>Terapan</a:t>
            </a:r>
            <a:endParaRPr lang="en-US" sz="4500" dirty="0" smtClean="0">
              <a:solidFill>
                <a:prstClr val="black"/>
              </a:solidFill>
            </a:endParaRPr>
          </a:p>
          <a:p>
            <a:pPr algn="ctr"/>
            <a:endParaRPr lang="en-US" sz="4500" dirty="0" smtClean="0">
              <a:solidFill>
                <a:prstClr val="black"/>
              </a:solidFill>
            </a:endParaRPr>
          </a:p>
          <a:p>
            <a:pPr algn="ctr"/>
            <a:r>
              <a:rPr lang="en-US" dirty="0" err="1" smtClean="0">
                <a:solidFill>
                  <a:prstClr val="black"/>
                </a:solidFill>
              </a:rPr>
              <a:t>Kamis</a:t>
            </a:r>
            <a:r>
              <a:rPr lang="en-US" dirty="0" smtClean="0">
                <a:solidFill>
                  <a:prstClr val="black"/>
                </a:solidFill>
              </a:rPr>
              <a:t> 14.00 – 16.30</a:t>
            </a:r>
            <a:endParaRPr lang="en-US" dirty="0">
              <a:solidFill>
                <a:prstClr val="black"/>
              </a:solidFill>
            </a:endParaRPr>
          </a:p>
        </p:txBody>
      </p:sp>
    </p:spTree>
    <p:extLst>
      <p:ext uri="{BB962C8B-B14F-4D97-AF65-F5344CB8AC3E}">
        <p14:creationId xmlns:p14="http://schemas.microsoft.com/office/powerpoint/2010/main" val="89790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836712"/>
            <a:ext cx="7776864" cy="3970318"/>
          </a:xfrm>
          <a:prstGeom prst="rect">
            <a:avLst/>
          </a:prstGeom>
          <a:noFill/>
        </p:spPr>
        <p:txBody>
          <a:bodyPr wrap="square" rtlCol="0">
            <a:spAutoFit/>
          </a:bodyPr>
          <a:lstStyle/>
          <a:p>
            <a:r>
              <a:rPr lang="en-US" b="1" dirty="0" err="1" smtClean="0">
                <a:solidFill>
                  <a:prstClr val="black"/>
                </a:solidFill>
              </a:rPr>
              <a:t>Listrik</a:t>
            </a:r>
            <a:endParaRPr lang="en-US" b="1" dirty="0">
              <a:solidFill>
                <a:prstClr val="black"/>
              </a:solidFill>
            </a:endParaRPr>
          </a:p>
          <a:p>
            <a:r>
              <a:rPr lang="en-US" dirty="0" err="1" smtClean="0">
                <a:solidFill>
                  <a:prstClr val="black"/>
                </a:solidFill>
              </a:rPr>
              <a:t>Adalah</a:t>
            </a:r>
            <a:r>
              <a:rPr lang="en-US" dirty="0" smtClean="0">
                <a:solidFill>
                  <a:prstClr val="black"/>
                </a:solidFill>
              </a:rPr>
              <a:t> energi yang </a:t>
            </a:r>
            <a:r>
              <a:rPr lang="en-US" dirty="0" err="1" smtClean="0">
                <a:solidFill>
                  <a:prstClr val="black"/>
                </a:solidFill>
              </a:rPr>
              <a:t>timbul</a:t>
            </a:r>
            <a:r>
              <a:rPr lang="en-US" dirty="0" smtClean="0">
                <a:solidFill>
                  <a:prstClr val="black"/>
                </a:solidFill>
              </a:rPr>
              <a:t> </a:t>
            </a:r>
            <a:r>
              <a:rPr lang="en-US" dirty="0" err="1" smtClean="0">
                <a:solidFill>
                  <a:prstClr val="black"/>
                </a:solidFill>
              </a:rPr>
              <a:t>karena</a:t>
            </a:r>
            <a:r>
              <a:rPr lang="en-US" dirty="0" smtClean="0">
                <a:solidFill>
                  <a:prstClr val="black"/>
                </a:solidFill>
              </a:rPr>
              <a:t> elektron </a:t>
            </a:r>
            <a:r>
              <a:rPr lang="en-US" dirty="0" err="1" smtClean="0">
                <a:solidFill>
                  <a:prstClr val="black"/>
                </a:solidFill>
              </a:rPr>
              <a:t>dalam</a:t>
            </a:r>
            <a:r>
              <a:rPr lang="en-US" dirty="0" smtClean="0">
                <a:solidFill>
                  <a:prstClr val="black"/>
                </a:solidFill>
              </a:rPr>
              <a:t> </a:t>
            </a:r>
            <a:r>
              <a:rPr lang="en-US" dirty="0" err="1" smtClean="0">
                <a:solidFill>
                  <a:prstClr val="black"/>
                </a:solidFill>
              </a:rPr>
              <a:t>jumlah</a:t>
            </a:r>
            <a:r>
              <a:rPr lang="en-US" dirty="0" smtClean="0">
                <a:solidFill>
                  <a:prstClr val="black"/>
                </a:solidFill>
              </a:rPr>
              <a:t> yang </a:t>
            </a:r>
            <a:r>
              <a:rPr lang="en-US" dirty="0" err="1" smtClean="0">
                <a:solidFill>
                  <a:prstClr val="black"/>
                </a:solidFill>
              </a:rPr>
              <a:t>sangat</a:t>
            </a:r>
            <a:r>
              <a:rPr lang="en-US" dirty="0" smtClean="0">
                <a:solidFill>
                  <a:prstClr val="black"/>
                </a:solidFill>
              </a:rPr>
              <a:t> </a:t>
            </a:r>
            <a:r>
              <a:rPr lang="en-US" dirty="0" err="1" smtClean="0">
                <a:solidFill>
                  <a:prstClr val="black"/>
                </a:solidFill>
              </a:rPr>
              <a:t>banyak</a:t>
            </a:r>
            <a:r>
              <a:rPr lang="en-US" dirty="0">
                <a:solidFill>
                  <a:prstClr val="black"/>
                </a:solidFill>
              </a:rPr>
              <a:t> </a:t>
            </a:r>
            <a:r>
              <a:rPr lang="en-US" dirty="0" err="1" smtClean="0">
                <a:solidFill>
                  <a:prstClr val="black"/>
                </a:solidFill>
              </a:rPr>
              <a:t>mengalir</a:t>
            </a:r>
            <a:r>
              <a:rPr lang="en-US" dirty="0" smtClean="0">
                <a:solidFill>
                  <a:prstClr val="black"/>
                </a:solidFill>
              </a:rPr>
              <a:t> </a:t>
            </a:r>
            <a:r>
              <a:rPr lang="en-US" dirty="0" err="1" smtClean="0">
                <a:solidFill>
                  <a:prstClr val="black"/>
                </a:solidFill>
              </a:rPr>
              <a:t>berputar</a:t>
            </a:r>
            <a:r>
              <a:rPr lang="en-US" dirty="0" smtClean="0">
                <a:solidFill>
                  <a:prstClr val="black"/>
                </a:solidFill>
              </a:rPr>
              <a:t> </a:t>
            </a:r>
            <a:r>
              <a:rPr lang="en-US" dirty="0" err="1" smtClean="0">
                <a:solidFill>
                  <a:prstClr val="black"/>
                </a:solidFill>
              </a:rPr>
              <a:t>pada</a:t>
            </a:r>
            <a:r>
              <a:rPr lang="en-US" dirty="0" smtClean="0">
                <a:solidFill>
                  <a:prstClr val="black"/>
                </a:solidFill>
              </a:rPr>
              <a:t> </a:t>
            </a:r>
            <a:r>
              <a:rPr lang="en-US" dirty="0" err="1" smtClean="0">
                <a:solidFill>
                  <a:prstClr val="black"/>
                </a:solidFill>
              </a:rPr>
              <a:t>kabel</a:t>
            </a:r>
            <a:r>
              <a:rPr lang="en-US" dirty="0" smtClean="0">
                <a:solidFill>
                  <a:prstClr val="black"/>
                </a:solidFill>
              </a:rPr>
              <a:t> </a:t>
            </a:r>
            <a:r>
              <a:rPr lang="en-US" dirty="0" err="1" smtClean="0">
                <a:solidFill>
                  <a:prstClr val="black"/>
                </a:solidFill>
              </a:rPr>
              <a:t>atau</a:t>
            </a:r>
            <a:r>
              <a:rPr lang="en-US" dirty="0" smtClean="0">
                <a:solidFill>
                  <a:prstClr val="black"/>
                </a:solidFill>
              </a:rPr>
              <a:t> </a:t>
            </a:r>
            <a:r>
              <a:rPr lang="en-US" dirty="0" err="1" smtClean="0">
                <a:solidFill>
                  <a:prstClr val="black"/>
                </a:solidFill>
              </a:rPr>
              <a:t>jalur</a:t>
            </a:r>
            <a:r>
              <a:rPr lang="en-US" dirty="0" smtClean="0">
                <a:solidFill>
                  <a:prstClr val="black"/>
                </a:solidFill>
              </a:rPr>
              <a:t> </a:t>
            </a:r>
            <a:r>
              <a:rPr lang="en-US" dirty="0" err="1" smtClean="0">
                <a:solidFill>
                  <a:prstClr val="black"/>
                </a:solidFill>
              </a:rPr>
              <a:t>konduktor</a:t>
            </a:r>
            <a:r>
              <a:rPr lang="en-US" dirty="0" smtClean="0">
                <a:solidFill>
                  <a:prstClr val="black"/>
                </a:solidFill>
              </a:rPr>
              <a:t> lain (</a:t>
            </a:r>
            <a:r>
              <a:rPr lang="en-US" dirty="0" err="1" smtClean="0">
                <a:solidFill>
                  <a:prstClr val="black"/>
                </a:solidFill>
              </a:rPr>
              <a:t>misalnya</a:t>
            </a:r>
            <a:r>
              <a:rPr lang="en-US" dirty="0" smtClean="0">
                <a:solidFill>
                  <a:prstClr val="black"/>
                </a:solidFill>
              </a:rPr>
              <a:t> </a:t>
            </a:r>
            <a:r>
              <a:rPr lang="en-US" dirty="0" err="1" smtClean="0">
                <a:solidFill>
                  <a:prstClr val="black"/>
                </a:solidFill>
              </a:rPr>
              <a:t>jalur</a:t>
            </a:r>
            <a:r>
              <a:rPr lang="en-US" dirty="0" smtClean="0">
                <a:solidFill>
                  <a:prstClr val="black"/>
                </a:solidFill>
              </a:rPr>
              <a:t> motherboard / PCB komputer, HP, TV, </a:t>
            </a:r>
            <a:r>
              <a:rPr lang="en-US" dirty="0" err="1" smtClean="0">
                <a:solidFill>
                  <a:prstClr val="black"/>
                </a:solidFill>
              </a:rPr>
              <a:t>dll</a:t>
            </a:r>
            <a:r>
              <a:rPr lang="en-US" dirty="0" smtClean="0">
                <a:solidFill>
                  <a:prstClr val="black"/>
                </a:solidFill>
              </a:rPr>
              <a:t>).</a:t>
            </a:r>
          </a:p>
          <a:p>
            <a:endParaRPr lang="en-US" b="1" dirty="0">
              <a:solidFill>
                <a:prstClr val="black"/>
              </a:solidFill>
            </a:endParaRPr>
          </a:p>
          <a:p>
            <a:r>
              <a:rPr lang="en-US" b="1" dirty="0" err="1" smtClean="0">
                <a:solidFill>
                  <a:prstClr val="black"/>
                </a:solidFill>
              </a:rPr>
              <a:t>Berdasarkan</a:t>
            </a:r>
            <a:r>
              <a:rPr lang="en-US" b="1" dirty="0" smtClean="0">
                <a:solidFill>
                  <a:prstClr val="black"/>
                </a:solidFill>
              </a:rPr>
              <a:t> </a:t>
            </a:r>
            <a:r>
              <a:rPr lang="en-US" b="1" dirty="0" err="1" smtClean="0">
                <a:solidFill>
                  <a:prstClr val="black"/>
                </a:solidFill>
              </a:rPr>
              <a:t>arah</a:t>
            </a:r>
            <a:r>
              <a:rPr lang="en-US" b="1" dirty="0" smtClean="0">
                <a:solidFill>
                  <a:prstClr val="black"/>
                </a:solidFill>
              </a:rPr>
              <a:t> </a:t>
            </a:r>
            <a:r>
              <a:rPr lang="en-US" b="1" dirty="0" err="1" smtClean="0">
                <a:solidFill>
                  <a:prstClr val="black"/>
                </a:solidFill>
              </a:rPr>
              <a:t>mengalirnya</a:t>
            </a:r>
            <a:r>
              <a:rPr lang="en-US" b="1" dirty="0">
                <a:solidFill>
                  <a:prstClr val="black"/>
                </a:solidFill>
              </a:rPr>
              <a:t> </a:t>
            </a:r>
            <a:r>
              <a:rPr lang="en-US" b="1" dirty="0" err="1" smtClean="0">
                <a:solidFill>
                  <a:prstClr val="black"/>
                </a:solidFill>
              </a:rPr>
              <a:t>listrik</a:t>
            </a:r>
            <a:r>
              <a:rPr lang="en-US" b="1" dirty="0" smtClean="0">
                <a:solidFill>
                  <a:prstClr val="black"/>
                </a:solidFill>
              </a:rPr>
              <a:t> </a:t>
            </a:r>
            <a:r>
              <a:rPr lang="en-US" b="1" dirty="0" err="1" smtClean="0">
                <a:solidFill>
                  <a:prstClr val="black"/>
                </a:solidFill>
              </a:rPr>
              <a:t>dibedakann</a:t>
            </a:r>
            <a:r>
              <a:rPr lang="en-US" b="1" dirty="0" smtClean="0">
                <a:solidFill>
                  <a:prstClr val="black"/>
                </a:solidFill>
              </a:rPr>
              <a:t> </a:t>
            </a:r>
            <a:r>
              <a:rPr lang="en-US" b="1" dirty="0" err="1" smtClean="0">
                <a:solidFill>
                  <a:prstClr val="black"/>
                </a:solidFill>
              </a:rPr>
              <a:t>mjd</a:t>
            </a:r>
            <a:r>
              <a:rPr lang="en-US" b="1" dirty="0" smtClean="0">
                <a:solidFill>
                  <a:prstClr val="black"/>
                </a:solidFill>
              </a:rPr>
              <a:t>:</a:t>
            </a:r>
          </a:p>
          <a:p>
            <a:pPr marL="285750" indent="-285750">
              <a:buFont typeface="Wingdings" panose="05000000000000000000" pitchFamily="2" charset="2"/>
              <a:buChar char="q"/>
            </a:pPr>
            <a:r>
              <a:rPr lang="en-US" dirty="0" err="1" smtClean="0">
                <a:solidFill>
                  <a:prstClr val="black"/>
                </a:solidFill>
              </a:rPr>
              <a:t>Listrik</a:t>
            </a:r>
            <a:r>
              <a:rPr lang="en-US" dirty="0" smtClean="0">
                <a:solidFill>
                  <a:prstClr val="black"/>
                </a:solidFill>
              </a:rPr>
              <a:t> </a:t>
            </a:r>
            <a:r>
              <a:rPr lang="en-US" dirty="0" err="1" smtClean="0">
                <a:solidFill>
                  <a:prstClr val="black"/>
                </a:solidFill>
              </a:rPr>
              <a:t>Bolak-balik</a:t>
            </a:r>
            <a:r>
              <a:rPr lang="en-US" dirty="0" smtClean="0">
                <a:solidFill>
                  <a:prstClr val="black"/>
                </a:solidFill>
              </a:rPr>
              <a:t> / Alternating Current (AC): </a:t>
            </a:r>
            <a:r>
              <a:rPr lang="en-US" dirty="0" err="1" smtClean="0">
                <a:solidFill>
                  <a:prstClr val="black"/>
                </a:solidFill>
              </a:rPr>
              <a:t>misalnya</a:t>
            </a:r>
            <a:r>
              <a:rPr lang="en-US" dirty="0" smtClean="0">
                <a:solidFill>
                  <a:prstClr val="black"/>
                </a:solidFill>
              </a:rPr>
              <a:t> PLN 220Vac</a:t>
            </a:r>
          </a:p>
          <a:p>
            <a:pPr marL="285750" indent="-285750">
              <a:buFont typeface="Wingdings" panose="05000000000000000000" pitchFamily="2" charset="2"/>
              <a:buChar char="q"/>
            </a:pPr>
            <a:r>
              <a:rPr lang="en-US" dirty="0" err="1" smtClean="0">
                <a:solidFill>
                  <a:prstClr val="black"/>
                </a:solidFill>
              </a:rPr>
              <a:t>Listrik</a:t>
            </a:r>
            <a:r>
              <a:rPr lang="en-US" dirty="0" smtClean="0">
                <a:solidFill>
                  <a:prstClr val="black"/>
                </a:solidFill>
              </a:rPr>
              <a:t> </a:t>
            </a:r>
            <a:r>
              <a:rPr lang="en-US" dirty="0" err="1" smtClean="0">
                <a:solidFill>
                  <a:prstClr val="black"/>
                </a:solidFill>
              </a:rPr>
              <a:t>Searah</a:t>
            </a:r>
            <a:r>
              <a:rPr lang="en-US" dirty="0" smtClean="0">
                <a:solidFill>
                  <a:prstClr val="black"/>
                </a:solidFill>
              </a:rPr>
              <a:t> / Direct Current (DC)</a:t>
            </a:r>
          </a:p>
          <a:p>
            <a:pPr marL="285750" indent="-285750">
              <a:buFont typeface="Wingdings" panose="05000000000000000000" pitchFamily="2" charset="2"/>
              <a:buChar char="q"/>
            </a:pPr>
            <a:endParaRPr lang="en-US" dirty="0">
              <a:solidFill>
                <a:prstClr val="black"/>
              </a:solidFill>
            </a:endParaRPr>
          </a:p>
          <a:p>
            <a:r>
              <a:rPr lang="en-US" b="1" dirty="0" smtClean="0">
                <a:solidFill>
                  <a:prstClr val="black"/>
                </a:solidFill>
              </a:rPr>
              <a:t>Property (</a:t>
            </a:r>
            <a:r>
              <a:rPr lang="en-US" b="1" dirty="0" err="1" smtClean="0">
                <a:solidFill>
                  <a:prstClr val="black"/>
                </a:solidFill>
              </a:rPr>
              <a:t>sifat-sifat</a:t>
            </a:r>
            <a:r>
              <a:rPr lang="en-US" b="1" dirty="0" smtClean="0">
                <a:solidFill>
                  <a:prstClr val="black"/>
                </a:solidFill>
              </a:rPr>
              <a:t> yang </a:t>
            </a:r>
            <a:r>
              <a:rPr lang="en-US" b="1" dirty="0" err="1" smtClean="0">
                <a:solidFill>
                  <a:prstClr val="black"/>
                </a:solidFill>
              </a:rPr>
              <a:t>melekat</a:t>
            </a:r>
            <a:r>
              <a:rPr lang="en-US" b="1" dirty="0" smtClean="0">
                <a:solidFill>
                  <a:prstClr val="black"/>
                </a:solidFill>
              </a:rPr>
              <a:t>) </a:t>
            </a:r>
            <a:r>
              <a:rPr lang="en-US" b="1" dirty="0" err="1" smtClean="0">
                <a:solidFill>
                  <a:prstClr val="black"/>
                </a:solidFill>
              </a:rPr>
              <a:t>pada</a:t>
            </a:r>
            <a:r>
              <a:rPr lang="en-US" b="1" dirty="0" smtClean="0">
                <a:solidFill>
                  <a:prstClr val="black"/>
                </a:solidFill>
              </a:rPr>
              <a:t> </a:t>
            </a:r>
            <a:r>
              <a:rPr lang="en-US" b="1" dirty="0" err="1" smtClean="0">
                <a:solidFill>
                  <a:prstClr val="black"/>
                </a:solidFill>
              </a:rPr>
              <a:t>Listrik</a:t>
            </a:r>
            <a:endParaRPr lang="en-US" b="1" dirty="0" smtClean="0">
              <a:solidFill>
                <a:prstClr val="black"/>
              </a:solidFill>
            </a:endParaRPr>
          </a:p>
          <a:p>
            <a:r>
              <a:rPr lang="en-US" dirty="0" err="1" smtClean="0">
                <a:solidFill>
                  <a:prstClr val="black"/>
                </a:solidFill>
              </a:rPr>
              <a:t>Tegangannya</a:t>
            </a:r>
            <a:r>
              <a:rPr lang="en-US" dirty="0" smtClean="0">
                <a:solidFill>
                  <a:prstClr val="black"/>
                </a:solidFill>
              </a:rPr>
              <a:t> </a:t>
            </a:r>
            <a:r>
              <a:rPr lang="en-US" dirty="0" err="1" smtClean="0">
                <a:solidFill>
                  <a:prstClr val="black"/>
                </a:solidFill>
              </a:rPr>
              <a:t>berapa</a:t>
            </a:r>
            <a:r>
              <a:rPr lang="en-US" dirty="0" smtClean="0">
                <a:solidFill>
                  <a:prstClr val="black"/>
                </a:solidFill>
              </a:rPr>
              <a:t> volt?</a:t>
            </a:r>
          </a:p>
          <a:p>
            <a:r>
              <a:rPr lang="en-US" dirty="0" err="1" smtClean="0">
                <a:solidFill>
                  <a:prstClr val="black"/>
                </a:solidFill>
              </a:rPr>
              <a:t>Arusnya</a:t>
            </a:r>
            <a:r>
              <a:rPr lang="en-US" dirty="0" smtClean="0">
                <a:solidFill>
                  <a:prstClr val="black"/>
                </a:solidFill>
              </a:rPr>
              <a:t> </a:t>
            </a:r>
            <a:r>
              <a:rPr lang="en-US" dirty="0" err="1" smtClean="0">
                <a:solidFill>
                  <a:prstClr val="black"/>
                </a:solidFill>
              </a:rPr>
              <a:t>berapa</a:t>
            </a:r>
            <a:r>
              <a:rPr lang="en-US" dirty="0" smtClean="0">
                <a:solidFill>
                  <a:prstClr val="black"/>
                </a:solidFill>
              </a:rPr>
              <a:t> </a:t>
            </a:r>
            <a:r>
              <a:rPr lang="en-US" dirty="0" err="1" smtClean="0">
                <a:solidFill>
                  <a:prstClr val="black"/>
                </a:solidFill>
              </a:rPr>
              <a:t>amper</a:t>
            </a:r>
            <a:r>
              <a:rPr lang="en-US" dirty="0" smtClean="0">
                <a:solidFill>
                  <a:prstClr val="black"/>
                </a:solidFill>
              </a:rPr>
              <a:t>?</a:t>
            </a:r>
          </a:p>
          <a:p>
            <a:r>
              <a:rPr lang="en-US" dirty="0" err="1" smtClean="0">
                <a:solidFill>
                  <a:prstClr val="black"/>
                </a:solidFill>
              </a:rPr>
              <a:t>Daya</a:t>
            </a:r>
            <a:r>
              <a:rPr lang="en-US" dirty="0" smtClean="0">
                <a:solidFill>
                  <a:prstClr val="black"/>
                </a:solidFill>
              </a:rPr>
              <a:t> (</a:t>
            </a:r>
            <a:r>
              <a:rPr lang="en-US" dirty="0" err="1" smtClean="0">
                <a:solidFill>
                  <a:prstClr val="black"/>
                </a:solidFill>
              </a:rPr>
              <a:t>powernya</a:t>
            </a:r>
            <a:r>
              <a:rPr lang="en-US" dirty="0" smtClean="0">
                <a:solidFill>
                  <a:prstClr val="black"/>
                </a:solidFill>
              </a:rPr>
              <a:t>) </a:t>
            </a:r>
            <a:r>
              <a:rPr lang="en-US" dirty="0" err="1" smtClean="0">
                <a:solidFill>
                  <a:prstClr val="black"/>
                </a:solidFill>
              </a:rPr>
              <a:t>berapa</a:t>
            </a:r>
            <a:r>
              <a:rPr lang="en-US" dirty="0" smtClean="0">
                <a:solidFill>
                  <a:prstClr val="black"/>
                </a:solidFill>
              </a:rPr>
              <a:t> watt?</a:t>
            </a:r>
          </a:p>
          <a:p>
            <a:r>
              <a:rPr lang="en-US" dirty="0" smtClean="0">
                <a:solidFill>
                  <a:prstClr val="black"/>
                </a:solidFill>
              </a:rPr>
              <a:t>Total energi </a:t>
            </a:r>
            <a:r>
              <a:rPr lang="en-US" dirty="0" err="1" smtClean="0">
                <a:solidFill>
                  <a:prstClr val="black"/>
                </a:solidFill>
              </a:rPr>
              <a:t>nya</a:t>
            </a:r>
            <a:r>
              <a:rPr lang="en-US" dirty="0" smtClean="0">
                <a:solidFill>
                  <a:prstClr val="black"/>
                </a:solidFill>
              </a:rPr>
              <a:t> </a:t>
            </a:r>
            <a:r>
              <a:rPr lang="en-US" dirty="0" err="1" smtClean="0">
                <a:solidFill>
                  <a:prstClr val="black"/>
                </a:solidFill>
              </a:rPr>
              <a:t>berapa</a:t>
            </a:r>
            <a:r>
              <a:rPr lang="en-US" dirty="0" smtClean="0">
                <a:solidFill>
                  <a:prstClr val="black"/>
                </a:solidFill>
              </a:rPr>
              <a:t> kwh?</a:t>
            </a:r>
          </a:p>
        </p:txBody>
      </p:sp>
    </p:spTree>
    <p:extLst>
      <p:ext uri="{BB962C8B-B14F-4D97-AF65-F5344CB8AC3E}">
        <p14:creationId xmlns:p14="http://schemas.microsoft.com/office/powerpoint/2010/main" val="3307267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188215"/>
          </a:xfrm>
          <a:prstGeom prst="rect">
            <a:avLst/>
          </a:prstGeom>
          <a:noFill/>
        </p:spPr>
        <p:txBody>
          <a:bodyPr wrap="square" rtlCol="0">
            <a:spAutoFit/>
          </a:bodyPr>
          <a:lstStyle/>
          <a:p>
            <a:pPr>
              <a:lnSpc>
                <a:spcPct val="150000"/>
              </a:lnSpc>
            </a:pPr>
            <a:r>
              <a:rPr lang="id-ID" sz="1400" b="1" dirty="0" smtClean="0"/>
              <a:t>Produk Sistem Analog berbasis Vacuum Tube banyak memasuki pasar sejak PD1 dan PD2. </a:t>
            </a:r>
          </a:p>
          <a:p>
            <a:pPr>
              <a:lnSpc>
                <a:spcPct val="150000"/>
              </a:lnSpc>
            </a:pPr>
            <a:endParaRPr lang="id-ID" sz="1400" b="1" dirty="0" smtClean="0"/>
          </a:p>
          <a:p>
            <a:pPr>
              <a:lnSpc>
                <a:spcPct val="150000"/>
              </a:lnSpc>
            </a:pPr>
            <a:r>
              <a:rPr lang="id-ID" sz="1400" b="1" dirty="0" smtClean="0"/>
              <a:t>Produk Sistem Analog berbasis Semikonduktor padat (Solid State Transistors) banyak memasuki pasar sejak 1970-an.</a:t>
            </a:r>
          </a:p>
          <a:p>
            <a:pPr>
              <a:lnSpc>
                <a:spcPct val="150000"/>
              </a:lnSpc>
            </a:pPr>
            <a:endParaRPr lang="id-ID" sz="1400" b="1" dirty="0"/>
          </a:p>
          <a:p>
            <a:pPr>
              <a:lnSpc>
                <a:spcPct val="150000"/>
              </a:lnSpc>
            </a:pPr>
            <a:r>
              <a:rPr lang="id-ID" sz="1400" b="1" dirty="0" smtClean="0"/>
              <a:t>Produk Sistem Digital berbasis Semikonduktor padat khususnya IC (Solid State ICs) banyak memasuki pasar sejak 1980-an. </a:t>
            </a:r>
          </a:p>
          <a:p>
            <a:pPr>
              <a:lnSpc>
                <a:spcPct val="150000"/>
              </a:lnSpc>
            </a:pPr>
            <a:endParaRPr lang="id-ID" sz="1600" b="1" dirty="0" smtClean="0"/>
          </a:p>
          <a:p>
            <a:pPr lvl="1">
              <a:lnSpc>
                <a:spcPct val="150000"/>
              </a:lnSpc>
            </a:pPr>
            <a:r>
              <a:rPr lang="id-ID" sz="1200" b="1" dirty="0" smtClean="0"/>
              <a:t>Produk-produk sistem digital era awal terdiri dari berbagai papan display  menggunakan LED atau Seven Segment Display, berbagai Jam Digital, berbagai jenis Kalkulator, berbagai sirkit digital pengatur mesin-mesin pabrik, pesawat, pesawat ulang alik, peluru kendali, dll. </a:t>
            </a:r>
            <a:endParaRPr lang="id-ID" sz="1200" b="1" dirty="0"/>
          </a:p>
          <a:p>
            <a:pPr lvl="1">
              <a:lnSpc>
                <a:spcPct val="150000"/>
              </a:lnSpc>
            </a:pPr>
            <a:endParaRPr lang="id-ID" sz="1200" b="1" dirty="0" smtClean="0"/>
          </a:p>
          <a:p>
            <a:pPr lvl="1">
              <a:lnSpc>
                <a:spcPct val="150000"/>
              </a:lnSpc>
            </a:pPr>
            <a:r>
              <a:rPr lang="id-ID" sz="1200" b="1" dirty="0" smtClean="0"/>
              <a:t>Dilanjutkan dg  dengan masuknya komputer pribadi era awal ke pasar seperti PC XT8086/8088, PC AT80286, PC AT80386 dan PC AT80486.</a:t>
            </a:r>
          </a:p>
          <a:p>
            <a:pPr lvl="1">
              <a:lnSpc>
                <a:spcPct val="150000"/>
              </a:lnSpc>
            </a:pPr>
            <a:endParaRPr lang="id-ID" sz="1200" b="1" dirty="0"/>
          </a:p>
          <a:p>
            <a:pPr lvl="1">
              <a:lnSpc>
                <a:spcPct val="150000"/>
              </a:lnSpc>
            </a:pPr>
            <a:r>
              <a:rPr lang="id-ID" sz="1200" b="1" dirty="0" smtClean="0"/>
              <a:t>Dilanjutkan dengan masuknya komputer-komputer uP modern seperti Intel Pentium, Dual Core, Quad Core, dst dan Tablet berbasis uP modern spt uP dari keluarga Intel Atom. </a:t>
            </a:r>
            <a:endParaRPr lang="en-US" sz="12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3918083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632311"/>
          </a:xfrm>
          <a:prstGeom prst="rect">
            <a:avLst/>
          </a:prstGeom>
          <a:noFill/>
        </p:spPr>
        <p:txBody>
          <a:bodyPr wrap="square" rtlCol="0">
            <a:spAutoFit/>
          </a:bodyPr>
          <a:lstStyle/>
          <a:p>
            <a:pPr>
              <a:lnSpc>
                <a:spcPct val="150000"/>
              </a:lnSpc>
            </a:pPr>
            <a:r>
              <a:rPr lang="id-ID" sz="3200" b="1" dirty="0" smtClean="0"/>
              <a:t>Modern microprocessors for PCs:</a:t>
            </a:r>
          </a:p>
          <a:p>
            <a:pPr>
              <a:lnSpc>
                <a:spcPct val="150000"/>
              </a:lnSpc>
            </a:pPr>
            <a:r>
              <a:rPr lang="id-ID" sz="1200" b="1" dirty="0">
                <a:hlinkClick r:id="rId3"/>
              </a:rPr>
              <a:t>http://en.wikipedia.org/wiki/List_of_Intel_microprocessors#64-bit_processors:_Intel_64_.</a:t>
            </a:r>
            <a:r>
              <a:rPr lang="id-ID" sz="1200" b="1" dirty="0" smtClean="0">
                <a:hlinkClick r:id="rId3"/>
              </a:rPr>
              <a:t>E2.80.93_Core_microarchitecture</a:t>
            </a:r>
            <a:r>
              <a:rPr lang="id-ID" sz="1200" b="1" dirty="0" smtClean="0"/>
              <a:t> </a:t>
            </a:r>
          </a:p>
          <a:p>
            <a:pPr>
              <a:lnSpc>
                <a:spcPct val="150000"/>
              </a:lnSpc>
            </a:pPr>
            <a:endParaRPr lang="id-ID" sz="1200" b="1" dirty="0"/>
          </a:p>
          <a:p>
            <a:pPr>
              <a:lnSpc>
                <a:spcPct val="150000"/>
              </a:lnSpc>
            </a:pPr>
            <a:endParaRPr lang="id-ID" sz="1200" b="1" dirty="0" smtClean="0"/>
          </a:p>
          <a:p>
            <a:pPr>
              <a:lnSpc>
                <a:spcPct val="150000"/>
              </a:lnSpc>
            </a:pPr>
            <a:endParaRPr lang="id-ID" sz="1200" b="1" dirty="0"/>
          </a:p>
          <a:p>
            <a:pPr>
              <a:lnSpc>
                <a:spcPct val="150000"/>
              </a:lnSpc>
            </a:pPr>
            <a:endParaRPr lang="id-ID" sz="1200" b="1" dirty="0" smtClean="0"/>
          </a:p>
          <a:p>
            <a:pPr>
              <a:lnSpc>
                <a:spcPct val="150000"/>
              </a:lnSpc>
            </a:pPr>
            <a:r>
              <a:rPr lang="id-ID" sz="3200" b="1" dirty="0" smtClean="0"/>
              <a:t>Modern microprocessors for Tablets:</a:t>
            </a:r>
          </a:p>
          <a:p>
            <a:pPr>
              <a:lnSpc>
                <a:spcPct val="150000"/>
              </a:lnSpc>
            </a:pPr>
            <a:r>
              <a:rPr lang="id-ID" sz="1200" b="1" dirty="0">
                <a:hlinkClick r:id="rId4"/>
              </a:rPr>
              <a:t>http://</a:t>
            </a:r>
            <a:r>
              <a:rPr lang="id-ID" sz="1200" b="1" dirty="0" smtClean="0">
                <a:hlinkClick r:id="rId4"/>
              </a:rPr>
              <a:t>en.wikipedia.org/wiki/List_of_Intel_Atom_microprocessors</a:t>
            </a:r>
            <a:endParaRPr lang="id-ID" sz="1200" b="1" dirty="0" smtClean="0"/>
          </a:p>
          <a:p>
            <a:pPr>
              <a:lnSpc>
                <a:spcPct val="150000"/>
              </a:lnSpc>
            </a:pPr>
            <a:endParaRPr lang="id-ID" sz="1200" b="1" dirty="0"/>
          </a:p>
          <a:p>
            <a:pPr>
              <a:lnSpc>
                <a:spcPct val="150000"/>
              </a:lnSpc>
            </a:pPr>
            <a:endParaRPr lang="id-ID" sz="1200" b="1" dirty="0" smtClean="0"/>
          </a:p>
          <a:p>
            <a:pPr>
              <a:lnSpc>
                <a:spcPct val="150000"/>
              </a:lnSpc>
            </a:pPr>
            <a:r>
              <a:rPr lang="id-ID" sz="3200" b="1" dirty="0" smtClean="0"/>
              <a:t>Graphics Processing Units (GPUs):</a:t>
            </a:r>
          </a:p>
          <a:p>
            <a:pPr>
              <a:lnSpc>
                <a:spcPct val="150000"/>
              </a:lnSpc>
            </a:pPr>
            <a:r>
              <a:rPr lang="id-ID" sz="1200" b="1" dirty="0">
                <a:hlinkClick r:id="rId5"/>
              </a:rPr>
              <a:t>http://</a:t>
            </a:r>
            <a:r>
              <a:rPr lang="id-ID" sz="1200" b="1" dirty="0" smtClean="0">
                <a:hlinkClick r:id="rId5"/>
              </a:rPr>
              <a:t>en.wikipedia.org/wiki/Graphics_processing_unit</a:t>
            </a:r>
            <a:r>
              <a:rPr lang="id-ID" sz="1200" b="1" dirty="0" smtClean="0"/>
              <a:t> </a:t>
            </a:r>
          </a:p>
          <a:p>
            <a:pPr>
              <a:lnSpc>
                <a:spcPct val="150000"/>
              </a:lnSpc>
            </a:pPr>
            <a:endParaRPr lang="id-ID" sz="1200" b="1" dirty="0"/>
          </a:p>
          <a:p>
            <a:pPr>
              <a:lnSpc>
                <a:spcPct val="150000"/>
              </a:lnSpc>
            </a:pPr>
            <a:endParaRPr lang="en-US" sz="12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1013947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graphicFrame>
        <p:nvGraphicFramePr>
          <p:cNvPr id="2" name="Table 1"/>
          <p:cNvGraphicFramePr>
            <a:graphicFrameLocks noGrp="1"/>
          </p:cNvGraphicFramePr>
          <p:nvPr>
            <p:extLst>
              <p:ext uri="{D42A27DB-BD31-4B8C-83A1-F6EECF244321}">
                <p14:modId xmlns:p14="http://schemas.microsoft.com/office/powerpoint/2010/main" val="2316491820"/>
              </p:ext>
            </p:extLst>
          </p:nvPr>
        </p:nvGraphicFramePr>
        <p:xfrm>
          <a:off x="755576" y="2204864"/>
          <a:ext cx="7560840" cy="2376263"/>
        </p:xfrm>
        <a:graphic>
          <a:graphicData uri="http://schemas.openxmlformats.org/drawingml/2006/table">
            <a:tbl>
              <a:tblPr firstRow="1" bandRow="1">
                <a:tableStyleId>{5C22544A-7EE6-4342-B048-85BDC9FD1C3A}</a:tableStyleId>
              </a:tblPr>
              <a:tblGrid>
                <a:gridCol w="2181012"/>
                <a:gridCol w="2859548"/>
                <a:gridCol w="2520280"/>
              </a:tblGrid>
              <a:tr h="533745">
                <a:tc>
                  <a:txBody>
                    <a:bodyPr/>
                    <a:lstStyle/>
                    <a:p>
                      <a:pPr algn="ctr"/>
                      <a:endParaRPr lang="de-DE" dirty="0"/>
                    </a:p>
                  </a:txBody>
                  <a:tcPr/>
                </a:tc>
                <a:tc>
                  <a:txBody>
                    <a:bodyPr/>
                    <a:lstStyle/>
                    <a:p>
                      <a:pPr algn="ctr"/>
                      <a:r>
                        <a:rPr lang="id-ID" dirty="0" smtClean="0"/>
                        <a:t>Strength(s)</a:t>
                      </a:r>
                      <a:endParaRPr lang="de-DE" dirty="0"/>
                    </a:p>
                  </a:txBody>
                  <a:tcPr/>
                </a:tc>
                <a:tc>
                  <a:txBody>
                    <a:bodyPr/>
                    <a:lstStyle/>
                    <a:p>
                      <a:pPr algn="ctr"/>
                      <a:r>
                        <a:rPr lang="id-ID" dirty="0" smtClean="0"/>
                        <a:t>Drawback(s)</a:t>
                      </a:r>
                      <a:endParaRPr lang="de-DE" dirty="0"/>
                    </a:p>
                  </a:txBody>
                  <a:tcPr/>
                </a:tc>
              </a:tr>
              <a:tr h="921259">
                <a:tc>
                  <a:txBody>
                    <a:bodyPr/>
                    <a:lstStyle/>
                    <a:p>
                      <a:r>
                        <a:rPr lang="id-ID" dirty="0" smtClean="0"/>
                        <a:t>uP for PC / Laptops</a:t>
                      </a:r>
                      <a:endParaRPr lang="de-DE" dirty="0"/>
                    </a:p>
                  </a:txBody>
                  <a:tcPr/>
                </a:tc>
                <a:tc>
                  <a:txBody>
                    <a:bodyPr/>
                    <a:lstStyle/>
                    <a:p>
                      <a:r>
                        <a:rPr lang="id-ID" dirty="0" smtClean="0"/>
                        <a:t>Provides higher</a:t>
                      </a:r>
                      <a:r>
                        <a:rPr lang="id-ID" baseline="0" dirty="0" smtClean="0"/>
                        <a:t> </a:t>
                      </a:r>
                      <a:r>
                        <a:rPr lang="id-ID" dirty="0" smtClean="0"/>
                        <a:t>performance</a:t>
                      </a:r>
                      <a:endParaRPr lang="de-DE" dirty="0"/>
                    </a:p>
                  </a:txBody>
                  <a:tcPr/>
                </a:tc>
                <a:tc>
                  <a:txBody>
                    <a:bodyPr/>
                    <a:lstStyle/>
                    <a:p>
                      <a:r>
                        <a:rPr lang="id-ID" dirty="0" smtClean="0"/>
                        <a:t>Consumes more electricity</a:t>
                      </a:r>
                      <a:r>
                        <a:rPr lang="id-ID" baseline="0" dirty="0" smtClean="0"/>
                        <a:t> power</a:t>
                      </a:r>
                      <a:endParaRPr lang="de-DE" dirty="0"/>
                    </a:p>
                  </a:txBody>
                  <a:tcPr/>
                </a:tc>
              </a:tr>
              <a:tr h="921259">
                <a:tc>
                  <a:txBody>
                    <a:bodyPr/>
                    <a:lstStyle/>
                    <a:p>
                      <a:r>
                        <a:rPr lang="id-ID" dirty="0" smtClean="0"/>
                        <a:t>uP for Tablet PCs</a:t>
                      </a:r>
                      <a:endParaRPr lang="de-DE" dirty="0"/>
                    </a:p>
                  </a:txBody>
                  <a:tcPr/>
                </a:tc>
                <a:tc>
                  <a:txBody>
                    <a:bodyPr/>
                    <a:lstStyle/>
                    <a:p>
                      <a:r>
                        <a:rPr lang="id-ID" dirty="0" smtClean="0"/>
                        <a:t>Consumes less</a:t>
                      </a:r>
                      <a:r>
                        <a:rPr lang="id-ID" baseline="0" dirty="0" smtClean="0"/>
                        <a:t> electricity power</a:t>
                      </a:r>
                      <a:endParaRPr lang="de-DE" dirty="0"/>
                    </a:p>
                  </a:txBody>
                  <a:tcPr/>
                </a:tc>
                <a:tc>
                  <a:txBody>
                    <a:bodyPr/>
                    <a:lstStyle/>
                    <a:p>
                      <a:r>
                        <a:rPr lang="id-ID" dirty="0" smtClean="0"/>
                        <a:t>Provides lower performance</a:t>
                      </a:r>
                      <a:endParaRPr lang="de-DE" dirty="0"/>
                    </a:p>
                  </a:txBody>
                  <a:tcPr/>
                </a:tc>
              </a:tr>
            </a:tbl>
          </a:graphicData>
        </a:graphic>
      </p:graphicFrame>
      <p:sp>
        <p:nvSpPr>
          <p:cNvPr id="6" name="TextBox 5"/>
          <p:cNvSpPr txBox="1"/>
          <p:nvPr/>
        </p:nvSpPr>
        <p:spPr>
          <a:xfrm>
            <a:off x="650219" y="1124744"/>
            <a:ext cx="8196283" cy="754694"/>
          </a:xfrm>
          <a:prstGeom prst="rect">
            <a:avLst/>
          </a:prstGeom>
          <a:noFill/>
        </p:spPr>
        <p:txBody>
          <a:bodyPr wrap="square" rtlCol="0">
            <a:spAutoFit/>
          </a:bodyPr>
          <a:lstStyle/>
          <a:p>
            <a:pPr>
              <a:lnSpc>
                <a:spcPct val="150000"/>
              </a:lnSpc>
            </a:pPr>
            <a:r>
              <a:rPr lang="id-ID" sz="3200" b="1" dirty="0" smtClean="0"/>
              <a:t>Quad Core vs Atom</a:t>
            </a:r>
            <a:endParaRPr lang="en-US" sz="1200" b="1" dirty="0" smtClean="0"/>
          </a:p>
        </p:txBody>
      </p:sp>
    </p:spTree>
    <p:extLst>
      <p:ext uri="{BB962C8B-B14F-4D97-AF65-F5344CB8AC3E}">
        <p14:creationId xmlns:p14="http://schemas.microsoft.com/office/powerpoint/2010/main" val="4097517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330890"/>
            <a:ext cx="8196283" cy="4524315"/>
          </a:xfrm>
          <a:prstGeom prst="rect">
            <a:avLst/>
          </a:prstGeom>
          <a:noFill/>
        </p:spPr>
        <p:txBody>
          <a:bodyPr wrap="square" rtlCol="0">
            <a:spAutoFit/>
          </a:bodyPr>
          <a:lstStyle/>
          <a:p>
            <a:pPr>
              <a:lnSpc>
                <a:spcPct val="150000"/>
              </a:lnSpc>
            </a:pPr>
            <a:r>
              <a:rPr lang="id-ID" sz="2400" b="1" dirty="0" smtClean="0"/>
              <a:t>Jadi apakah definisi Digital Systems, IT dan IS?</a:t>
            </a:r>
          </a:p>
          <a:p>
            <a:pPr>
              <a:lnSpc>
                <a:spcPct val="150000"/>
              </a:lnSpc>
            </a:pPr>
            <a:endParaRPr lang="id-ID" sz="2400" b="1" dirty="0"/>
          </a:p>
          <a:p>
            <a:pPr>
              <a:lnSpc>
                <a:spcPct val="150000"/>
              </a:lnSpc>
            </a:pPr>
            <a:r>
              <a:rPr lang="id-ID" sz="2400" b="1" dirty="0" smtClean="0"/>
              <a:t>Unfortunately, definisi tentang ketiga bidang besar ini beragam, tergantung siapa yang mendefinisikan dan dari sudut pandang mana.</a:t>
            </a:r>
          </a:p>
          <a:p>
            <a:pPr>
              <a:lnSpc>
                <a:spcPct val="150000"/>
              </a:lnSpc>
            </a:pPr>
            <a:endParaRPr lang="id-ID" sz="2400" b="1" dirty="0"/>
          </a:p>
          <a:p>
            <a:pPr>
              <a:lnSpc>
                <a:spcPct val="150000"/>
              </a:lnSpc>
            </a:pPr>
            <a:r>
              <a:rPr lang="id-ID" sz="2400" b="1" dirty="0" smtClean="0"/>
              <a:t>Namun bisa dibuat bagan umum berdasarkan sejarah perkembangan dan area terapannya pada hari ini.</a:t>
            </a:r>
            <a:endParaRPr lang="en-US" sz="24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2366714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980728"/>
            <a:ext cx="8196283" cy="1015663"/>
          </a:xfrm>
          <a:prstGeom prst="rect">
            <a:avLst/>
          </a:prstGeom>
          <a:noFill/>
        </p:spPr>
        <p:txBody>
          <a:bodyPr wrap="square" rtlCol="0">
            <a:spAutoFit/>
          </a:bodyPr>
          <a:lstStyle/>
          <a:p>
            <a:pPr>
              <a:lnSpc>
                <a:spcPct val="150000"/>
              </a:lnSpc>
            </a:pPr>
            <a:r>
              <a:rPr lang="id-ID" sz="2000" b="1" dirty="0" smtClean="0"/>
              <a:t>Scope berdasarkan </a:t>
            </a:r>
            <a:r>
              <a:rPr lang="id-ID" sz="2000" b="1" dirty="0"/>
              <a:t>sejarah perkembangan dan area penerapannya pada hari </a:t>
            </a:r>
            <a:r>
              <a:rPr lang="id-ID" sz="2000" b="1" dirty="0" smtClean="0"/>
              <a:t>ini.</a:t>
            </a:r>
            <a:endParaRPr lang="en-US" sz="2000" b="1" dirty="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4089065794"/>
              </p:ext>
            </p:extLst>
          </p:nvPr>
        </p:nvGraphicFramePr>
        <p:xfrm>
          <a:off x="667512" y="2204864"/>
          <a:ext cx="8178990" cy="3679304"/>
        </p:xfrm>
        <a:graphic>
          <a:graphicData uri="http://schemas.openxmlformats.org/drawingml/2006/table">
            <a:tbl>
              <a:tblPr firstRow="1" bandRow="1">
                <a:tableStyleId>{5C22544A-7EE6-4342-B048-85BDC9FD1C3A}</a:tableStyleId>
              </a:tblPr>
              <a:tblGrid>
                <a:gridCol w="1022374"/>
                <a:gridCol w="937899"/>
                <a:gridCol w="1106849"/>
                <a:gridCol w="745325"/>
                <a:gridCol w="1046554"/>
                <a:gridCol w="1196061"/>
                <a:gridCol w="1101554"/>
                <a:gridCol w="1022374"/>
              </a:tblGrid>
              <a:tr h="504056">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dirty="0" smtClean="0"/>
                        <a:t>Digital System</a:t>
                      </a:r>
                      <a:endParaRPr lang="de-DE" dirty="0" smtClean="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432048">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dirty="0" smtClean="0"/>
                        <a:t>Information</a:t>
                      </a:r>
                      <a:r>
                        <a:rPr lang="id-ID" baseline="0" dirty="0" smtClean="0"/>
                        <a:t> Technology (IT)</a:t>
                      </a:r>
                      <a:endParaRPr lang="de-DE" dirty="0" smtClean="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43204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dirty="0" smtClean="0"/>
                        <a:t>Hardwares</a:t>
                      </a:r>
                    </a:p>
                    <a:p>
                      <a:pPr marL="0" marR="0" indent="0" algn="ctr" defTabSz="914400" rtl="0" eaLnBrk="1" fontAlgn="auto" latinLnBrk="0" hangingPunct="1">
                        <a:lnSpc>
                          <a:spcPct val="100000"/>
                        </a:lnSpc>
                        <a:spcBef>
                          <a:spcPts val="0"/>
                        </a:spcBef>
                        <a:spcAft>
                          <a:spcPts val="0"/>
                        </a:spcAft>
                        <a:buClrTx/>
                        <a:buSzTx/>
                        <a:buFontTx/>
                        <a:buNone/>
                        <a:tabLst/>
                        <a:defRPr/>
                      </a:pPr>
                      <a:r>
                        <a:rPr lang="id-ID" dirty="0" smtClean="0"/>
                        <a:t>(Infrastructure Planning</a:t>
                      </a:r>
                      <a:r>
                        <a:rPr lang="id-ID" baseline="0" dirty="0" smtClean="0"/>
                        <a:t> &amp; Operations)</a:t>
                      </a:r>
                      <a:endParaRPr lang="de-DE" dirty="0" smtClean="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gridSpan="4">
                  <a:txBody>
                    <a:bodyPr/>
                    <a:lstStyle/>
                    <a:p>
                      <a:pPr algn="ctr"/>
                      <a:r>
                        <a:rPr lang="id-ID" dirty="0" smtClean="0"/>
                        <a:t>Software</a:t>
                      </a:r>
                    </a:p>
                    <a:p>
                      <a:pPr algn="ctr"/>
                      <a:r>
                        <a:rPr lang="id-ID" dirty="0" smtClean="0"/>
                        <a:t>(Information System Design and Operations)</a:t>
                      </a:r>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720080">
                <a:tc gridSpan="2">
                  <a:txBody>
                    <a:bodyPr/>
                    <a:lstStyle/>
                    <a:p>
                      <a:pPr algn="ctr"/>
                      <a:r>
                        <a:rPr lang="id-ID" sz="1200" dirty="0" smtClean="0"/>
                        <a:t>The Whole Infrastructure of an</a:t>
                      </a:r>
                      <a:r>
                        <a:rPr lang="id-ID" sz="1200" baseline="0" dirty="0" smtClean="0"/>
                        <a:t> Organization</a:t>
                      </a:r>
                      <a:endParaRPr lang="de-DE" sz="1200" dirty="0"/>
                    </a:p>
                  </a:txBody>
                  <a:tcPr/>
                </a:tc>
                <a:tc hMerge="1">
                  <a:txBody>
                    <a:bodyPr/>
                    <a:lstStyle/>
                    <a:p>
                      <a:pPr algn="ctr"/>
                      <a:endParaRPr lang="de-DE" sz="1200" dirty="0"/>
                    </a:p>
                  </a:txBody>
                  <a:tcPr/>
                </a:tc>
                <a:tc gridSpan="2">
                  <a:txBody>
                    <a:bodyPr/>
                    <a:lstStyle/>
                    <a:p>
                      <a:pPr algn="ctr"/>
                      <a:r>
                        <a:rPr lang="id-ID" sz="1200" dirty="0" smtClean="0"/>
                        <a:t>Computer Research &amp; Development</a:t>
                      </a:r>
                      <a:endParaRPr lang="de-DE" sz="1200" dirty="0"/>
                    </a:p>
                  </a:txBody>
                  <a:tcPr>
                    <a:solidFill>
                      <a:srgbClr val="FF7C80"/>
                    </a:solidFill>
                  </a:tcPr>
                </a:tc>
                <a:tc hMerge="1">
                  <a:txBody>
                    <a:bodyPr/>
                    <a:lstStyle/>
                    <a:p>
                      <a:pPr algn="ctr"/>
                      <a:endParaRPr lang="de-DE" sz="1200" dirty="0"/>
                    </a:p>
                  </a:txBody>
                  <a:tcPr/>
                </a:tc>
                <a:tc>
                  <a:txBody>
                    <a:bodyPr/>
                    <a:lstStyle/>
                    <a:p>
                      <a:pPr algn="ctr"/>
                      <a:r>
                        <a:rPr lang="id-ID" sz="1200" dirty="0" smtClean="0"/>
                        <a:t>Business</a:t>
                      </a:r>
                      <a:r>
                        <a:rPr lang="id-ID" sz="1200" baseline="0" dirty="0" smtClean="0"/>
                        <a:t> Operating Procedures</a:t>
                      </a:r>
                      <a:endParaRPr lang="de-DE" sz="1200" dirty="0"/>
                    </a:p>
                  </a:txBody>
                  <a:tcPr/>
                </a:tc>
                <a:tc>
                  <a:txBody>
                    <a:bodyPr/>
                    <a:lstStyle/>
                    <a:p>
                      <a:pPr algn="ctr"/>
                      <a:r>
                        <a:rPr lang="id-ID" sz="1200" dirty="0" smtClean="0"/>
                        <a:t>Entire Application Architecture</a:t>
                      </a:r>
                      <a:endParaRPr lang="de-DE" sz="1200" dirty="0"/>
                    </a:p>
                  </a:txBody>
                  <a:tcPr/>
                </a:tc>
                <a:tc>
                  <a:txBody>
                    <a:bodyPr/>
                    <a:lstStyle/>
                    <a:p>
                      <a:pPr algn="ctr"/>
                      <a:r>
                        <a:rPr lang="id-ID" sz="1200" dirty="0" smtClean="0"/>
                        <a:t>Design / Architecture of each Application</a:t>
                      </a:r>
                      <a:endParaRPr lang="de-DE" sz="1200" dirty="0"/>
                    </a:p>
                  </a:txBody>
                  <a:tcPr/>
                </a:tc>
                <a:tc>
                  <a:txBody>
                    <a:bodyPr/>
                    <a:lstStyle/>
                    <a:p>
                      <a:pPr algn="ctr"/>
                      <a:r>
                        <a:rPr lang="id-ID" sz="1200" dirty="0" smtClean="0"/>
                        <a:t>Application Development (Programming)</a:t>
                      </a:r>
                      <a:endParaRPr lang="de-DE" sz="1200" dirty="0"/>
                    </a:p>
                  </a:txBody>
                  <a:tcPr>
                    <a:solidFill>
                      <a:srgbClr val="FFC000"/>
                    </a:solidFill>
                  </a:tcPr>
                </a:tc>
              </a:tr>
              <a:tr h="816064">
                <a:tc>
                  <a:txBody>
                    <a:bodyPr/>
                    <a:lstStyle/>
                    <a:p>
                      <a:pPr algn="ctr"/>
                      <a:r>
                        <a:rPr lang="id-ID" sz="1200" dirty="0" smtClean="0"/>
                        <a:t>Planning / Architecture</a:t>
                      </a:r>
                      <a:endParaRPr lang="de-DE"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baseline="0" dirty="0" smtClean="0"/>
                        <a:t>Operations &amp; Maintenance</a:t>
                      </a:r>
                      <a:endParaRPr lang="de-DE" sz="1200" dirty="0"/>
                    </a:p>
                  </a:txBody>
                  <a:tcPr/>
                </a:tc>
                <a:tc>
                  <a:txBody>
                    <a:bodyPr/>
                    <a:lstStyle/>
                    <a:p>
                      <a:pPr algn="ctr"/>
                      <a:r>
                        <a:rPr lang="id-ID" sz="1200" dirty="0" smtClean="0"/>
                        <a:t>IC Technologies: LSI, VLSI</a:t>
                      </a:r>
                      <a:endParaRPr lang="de-DE" sz="1200" dirty="0"/>
                    </a:p>
                  </a:txBody>
                  <a:tcPr>
                    <a:solidFill>
                      <a:srgbClr val="FF7C80"/>
                    </a:solidFill>
                  </a:tcPr>
                </a:tc>
                <a:tc>
                  <a:txBody>
                    <a:bodyPr/>
                    <a:lstStyle/>
                    <a:p>
                      <a:pPr algn="ctr"/>
                      <a:r>
                        <a:rPr lang="id-ID" sz="1200" dirty="0" smtClean="0"/>
                        <a:t>Semiconductor</a:t>
                      </a:r>
                    </a:p>
                    <a:p>
                      <a:pPr algn="ctr"/>
                      <a:r>
                        <a:rPr lang="id-ID" sz="1200" dirty="0" smtClean="0"/>
                        <a:t>Materials</a:t>
                      </a:r>
                      <a:endParaRPr lang="de-DE" sz="1200" dirty="0"/>
                    </a:p>
                  </a:txBody>
                  <a:tcPr>
                    <a:solidFill>
                      <a:srgbClr val="FF7C80"/>
                    </a:solidFill>
                  </a:tcPr>
                </a:tc>
                <a:tc>
                  <a:txBody>
                    <a:bodyPr/>
                    <a:lstStyle/>
                    <a:p>
                      <a:pPr algn="ctr"/>
                      <a:endParaRPr lang="de-DE" sz="1200" dirty="0"/>
                    </a:p>
                  </a:txBody>
                  <a:tcPr/>
                </a:tc>
                <a:tc>
                  <a:txBody>
                    <a:bodyPr/>
                    <a:lstStyle/>
                    <a:p>
                      <a:pPr algn="ctr"/>
                      <a:endParaRPr lang="de-DE" sz="1200" dirty="0"/>
                    </a:p>
                  </a:txBody>
                  <a:tcPr/>
                </a:tc>
                <a:tc>
                  <a:txBody>
                    <a:bodyPr/>
                    <a:lstStyle/>
                    <a:p>
                      <a:pPr algn="ctr"/>
                      <a:endParaRPr lang="de-DE" sz="1200" dirty="0"/>
                    </a:p>
                  </a:txBody>
                  <a:tcPr/>
                </a:tc>
                <a:tc>
                  <a:txBody>
                    <a:bodyPr/>
                    <a:lstStyle/>
                    <a:p>
                      <a:pPr algn="ctr"/>
                      <a:endParaRPr lang="de-DE" sz="1200" dirty="0"/>
                    </a:p>
                  </a:txBody>
                  <a:tcPr>
                    <a:solidFill>
                      <a:srgbClr val="FFC000"/>
                    </a:solidFill>
                  </a:tcPr>
                </a:tc>
              </a:tr>
            </a:tbl>
          </a:graphicData>
        </a:graphic>
      </p:graphicFrame>
      <p:sp>
        <p:nvSpPr>
          <p:cNvPr id="9" name="TextBox 8"/>
          <p:cNvSpPr txBox="1"/>
          <p:nvPr/>
        </p:nvSpPr>
        <p:spPr>
          <a:xfrm>
            <a:off x="1829314" y="6395119"/>
            <a:ext cx="2958710" cy="346249"/>
          </a:xfrm>
          <a:prstGeom prst="rect">
            <a:avLst/>
          </a:prstGeom>
          <a:noFill/>
        </p:spPr>
        <p:txBody>
          <a:bodyPr wrap="square" rtlCol="0">
            <a:spAutoFit/>
          </a:bodyPr>
          <a:lstStyle/>
          <a:p>
            <a:pPr>
              <a:lnSpc>
                <a:spcPct val="150000"/>
              </a:lnSpc>
            </a:pPr>
            <a:r>
              <a:rPr lang="id-ID" sz="1100" b="1" dirty="0" smtClean="0"/>
              <a:t>Pekerjaan ini tidak tersedia di Indonesia.</a:t>
            </a:r>
            <a:endParaRPr lang="en-US" sz="1100" b="1" dirty="0"/>
          </a:p>
        </p:txBody>
      </p:sp>
      <p:sp>
        <p:nvSpPr>
          <p:cNvPr id="10" name="TextBox 9"/>
          <p:cNvSpPr txBox="1"/>
          <p:nvPr/>
        </p:nvSpPr>
        <p:spPr>
          <a:xfrm>
            <a:off x="6554875" y="6395119"/>
            <a:ext cx="2697645" cy="346249"/>
          </a:xfrm>
          <a:prstGeom prst="rect">
            <a:avLst/>
          </a:prstGeom>
          <a:noFill/>
        </p:spPr>
        <p:txBody>
          <a:bodyPr wrap="square" rtlCol="0">
            <a:spAutoFit/>
          </a:bodyPr>
          <a:lstStyle/>
          <a:p>
            <a:pPr>
              <a:lnSpc>
                <a:spcPct val="150000"/>
              </a:lnSpc>
            </a:pPr>
            <a:r>
              <a:rPr lang="id-ID" sz="1100" b="1" dirty="0" smtClean="0"/>
              <a:t>Pekerjaan ini langka di Indonesia.</a:t>
            </a:r>
            <a:endParaRPr lang="en-US" sz="1100" b="1" dirty="0"/>
          </a:p>
        </p:txBody>
      </p:sp>
      <p:graphicFrame>
        <p:nvGraphicFramePr>
          <p:cNvPr id="2" name="Table 1"/>
          <p:cNvGraphicFramePr>
            <a:graphicFrameLocks noGrp="1"/>
          </p:cNvGraphicFramePr>
          <p:nvPr>
            <p:extLst>
              <p:ext uri="{D42A27DB-BD31-4B8C-83A1-F6EECF244321}">
                <p14:modId xmlns:p14="http://schemas.microsoft.com/office/powerpoint/2010/main" val="922456290"/>
              </p:ext>
            </p:extLst>
          </p:nvPr>
        </p:nvGraphicFramePr>
        <p:xfrm>
          <a:off x="650219" y="6370528"/>
          <a:ext cx="1031776" cy="370840"/>
        </p:xfrm>
        <a:graphic>
          <a:graphicData uri="http://schemas.openxmlformats.org/drawingml/2006/table">
            <a:tbl>
              <a:tblPr firstRow="1" bandRow="1">
                <a:tableStyleId>{5C22544A-7EE6-4342-B048-85BDC9FD1C3A}</a:tableStyleId>
              </a:tblPr>
              <a:tblGrid>
                <a:gridCol w="1031776"/>
              </a:tblGrid>
              <a:tr h="370840">
                <a:tc>
                  <a:txBody>
                    <a:bodyPr/>
                    <a:lstStyle/>
                    <a:p>
                      <a:endParaRPr lang="de-DE" dirty="0"/>
                    </a:p>
                  </a:txBody>
                  <a:tcPr>
                    <a:solidFill>
                      <a:srgbClr val="FF7C80"/>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74768286"/>
              </p:ext>
            </p:extLst>
          </p:nvPr>
        </p:nvGraphicFramePr>
        <p:xfrm>
          <a:off x="5484440" y="6381328"/>
          <a:ext cx="1031776" cy="370840"/>
        </p:xfrm>
        <a:graphic>
          <a:graphicData uri="http://schemas.openxmlformats.org/drawingml/2006/table">
            <a:tbl>
              <a:tblPr firstRow="1" bandRow="1">
                <a:tableStyleId>{5C22544A-7EE6-4342-B048-85BDC9FD1C3A}</a:tableStyleId>
              </a:tblPr>
              <a:tblGrid>
                <a:gridCol w="1031776"/>
              </a:tblGrid>
              <a:tr h="370840">
                <a:tc>
                  <a:txBody>
                    <a:bodyPr/>
                    <a:lstStyle/>
                    <a:p>
                      <a:endParaRPr lang="de-DE" dirty="0"/>
                    </a:p>
                  </a:txBody>
                  <a:tcPr>
                    <a:solidFill>
                      <a:srgbClr val="FFC000"/>
                    </a:solidFill>
                  </a:tcPr>
                </a:tc>
              </a:tr>
            </a:tbl>
          </a:graphicData>
        </a:graphic>
      </p:graphicFrame>
    </p:spTree>
    <p:extLst>
      <p:ext uri="{BB962C8B-B14F-4D97-AF65-F5344CB8AC3E}">
        <p14:creationId xmlns:p14="http://schemas.microsoft.com/office/powerpoint/2010/main" val="2277956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980728"/>
            <a:ext cx="8196283" cy="502105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id-ID" sz="2400" b="1" dirty="0" smtClean="0"/>
              <a:t>Sebuah sistem IT bisa berupa PC-based System atau Embedded System</a:t>
            </a:r>
          </a:p>
          <a:p>
            <a:pPr marL="342900" indent="-342900">
              <a:lnSpc>
                <a:spcPct val="150000"/>
              </a:lnSpc>
              <a:buFont typeface="Wingdings" panose="05000000000000000000" pitchFamily="2" charset="2"/>
              <a:buChar char="§"/>
            </a:pPr>
            <a:r>
              <a:rPr lang="id-ID" sz="2400" b="1" dirty="0" smtClean="0"/>
              <a:t>Embedded System bisa dipakai a.l. pada robot, pengendali mobil, kereta, pesawat, kapal selam, peluru kendali, pengendali mesin-mesin pabrik, dll.</a:t>
            </a:r>
          </a:p>
          <a:p>
            <a:pPr marL="342900" indent="-342900">
              <a:lnSpc>
                <a:spcPct val="150000"/>
              </a:lnSpc>
              <a:buFont typeface="Wingdings" panose="05000000000000000000" pitchFamily="2" charset="2"/>
              <a:buChar char="§"/>
            </a:pPr>
            <a:r>
              <a:rPr lang="id-ID" sz="2400" b="1" dirty="0" smtClean="0"/>
              <a:t>PC misalnya mengunakan processor Intel, AMD.</a:t>
            </a:r>
          </a:p>
          <a:p>
            <a:pPr marL="342900" indent="-342900">
              <a:lnSpc>
                <a:spcPct val="150000"/>
              </a:lnSpc>
              <a:buFont typeface="Wingdings" panose="05000000000000000000" pitchFamily="2" charset="2"/>
              <a:buChar char="§"/>
            </a:pPr>
            <a:r>
              <a:rPr lang="id-ID" sz="2400" b="1" dirty="0" smtClean="0"/>
              <a:t>Embedded System misalnya menggunakan mikrokontroler Atmel ATMega 8/16/32/64/dst, MC 8051</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3657026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980728"/>
            <a:ext cx="8196283" cy="5552739"/>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id-ID" sz="1400" b="1" dirty="0" smtClean="0"/>
              <a:t>Baik PC-based maupun Embedded System sama-sama terdiri dari HW </a:t>
            </a:r>
            <a:r>
              <a:rPr lang="id-ID" sz="1400" b="1" dirty="0"/>
              <a:t>dan </a:t>
            </a:r>
            <a:r>
              <a:rPr lang="id-ID" sz="1400" b="1" dirty="0" smtClean="0"/>
              <a:t>SW.</a:t>
            </a:r>
          </a:p>
          <a:p>
            <a:pPr marL="342900" indent="-342900">
              <a:lnSpc>
                <a:spcPct val="150000"/>
              </a:lnSpc>
              <a:buFont typeface="Wingdings" panose="05000000000000000000" pitchFamily="2" charset="2"/>
              <a:buChar char="§"/>
            </a:pPr>
            <a:r>
              <a:rPr lang="id-ID" sz="1400" b="1" dirty="0" smtClean="0"/>
              <a:t>SW dimasukkan ke dalam HW.</a:t>
            </a:r>
          </a:p>
          <a:p>
            <a:pPr marL="342900" indent="-342900">
              <a:lnSpc>
                <a:spcPct val="150000"/>
              </a:lnSpc>
              <a:buFont typeface="Wingdings" panose="05000000000000000000" pitchFamily="2" charset="2"/>
              <a:buChar char="§"/>
            </a:pPr>
            <a:r>
              <a:rPr lang="id-ID" sz="1400" b="1" dirty="0" smtClean="0"/>
              <a:t>HW Pada PC terdiri dari:</a:t>
            </a:r>
          </a:p>
          <a:p>
            <a:pPr marL="800100" lvl="1" indent="-342900">
              <a:lnSpc>
                <a:spcPct val="150000"/>
              </a:lnSpc>
              <a:buFont typeface="Courier New" panose="02070309020205020404" pitchFamily="49" charset="0"/>
              <a:buChar char="o"/>
            </a:pPr>
            <a:r>
              <a:rPr lang="id-ID" sz="1400" b="1" dirty="0" smtClean="0"/>
              <a:t>Motherboard</a:t>
            </a:r>
          </a:p>
          <a:p>
            <a:pPr marL="800100" lvl="1" indent="-342900">
              <a:lnSpc>
                <a:spcPct val="150000"/>
              </a:lnSpc>
              <a:buFont typeface="Courier New" panose="02070309020205020404" pitchFamily="49" charset="0"/>
              <a:buChar char="o"/>
            </a:pPr>
            <a:r>
              <a:rPr lang="id-ID" sz="1400" b="1" dirty="0" smtClean="0"/>
              <a:t>Microprocessor (s), misalnya Intel atau AMD</a:t>
            </a:r>
          </a:p>
          <a:p>
            <a:pPr marL="800100" lvl="1" indent="-342900">
              <a:lnSpc>
                <a:spcPct val="150000"/>
              </a:lnSpc>
              <a:buFont typeface="Courier New" panose="02070309020205020404" pitchFamily="49" charset="0"/>
              <a:buChar char="o"/>
            </a:pPr>
            <a:r>
              <a:rPr lang="id-ID" sz="1400" b="1" dirty="0" smtClean="0"/>
              <a:t>Memory(ies): E</a:t>
            </a:r>
            <a:r>
              <a:rPr lang="en-US" sz="1400" b="1" dirty="0" smtClean="0"/>
              <a:t>E</a:t>
            </a:r>
            <a:r>
              <a:rPr lang="id-ID" sz="1400" b="1" dirty="0" smtClean="0"/>
              <a:t>PROM, HDD, RAM, Flash Disc, Ext HD </a:t>
            </a:r>
          </a:p>
          <a:p>
            <a:pPr marL="800100" lvl="1" indent="-342900">
              <a:lnSpc>
                <a:spcPct val="150000"/>
              </a:lnSpc>
              <a:buFont typeface="Courier New" panose="02070309020205020404" pitchFamily="49" charset="0"/>
              <a:buChar char="o"/>
            </a:pPr>
            <a:r>
              <a:rPr lang="id-ID" sz="1400" b="1" dirty="0" smtClean="0"/>
              <a:t>Data and I/O Bus</a:t>
            </a:r>
          </a:p>
          <a:p>
            <a:pPr marL="800100" lvl="1" indent="-342900">
              <a:lnSpc>
                <a:spcPct val="150000"/>
              </a:lnSpc>
              <a:buFont typeface="Courier New" panose="02070309020205020404" pitchFamily="49" charset="0"/>
              <a:buChar char="o"/>
            </a:pPr>
            <a:r>
              <a:rPr lang="id-ID" sz="1400" b="1" dirty="0" smtClean="0"/>
              <a:t>Default I/O Cards: Video, Audio, LAN, USB ports, Card Reader, Wi-Fi</a:t>
            </a:r>
          </a:p>
          <a:p>
            <a:pPr marL="800100" lvl="1" indent="-342900">
              <a:lnSpc>
                <a:spcPct val="150000"/>
              </a:lnSpc>
              <a:buFont typeface="Courier New" panose="02070309020205020404" pitchFamily="49" charset="0"/>
              <a:buChar char="o"/>
            </a:pPr>
            <a:r>
              <a:rPr lang="id-ID" sz="1400" b="1" dirty="0" smtClean="0"/>
              <a:t>Screen: CRT Screen, LCD Screen, LCD Projector</a:t>
            </a:r>
          </a:p>
          <a:p>
            <a:pPr marL="800100" lvl="1" indent="-342900">
              <a:lnSpc>
                <a:spcPct val="150000"/>
              </a:lnSpc>
              <a:buFont typeface="Courier New" panose="02070309020205020404" pitchFamily="49" charset="0"/>
              <a:buChar char="o"/>
            </a:pPr>
            <a:r>
              <a:rPr lang="id-ID" sz="1400" b="1" dirty="0" smtClean="0"/>
              <a:t>Input Devices / Data: </a:t>
            </a:r>
          </a:p>
          <a:p>
            <a:pPr marL="1257300" lvl="2" indent="-342900">
              <a:lnSpc>
                <a:spcPct val="150000"/>
              </a:lnSpc>
              <a:buFont typeface="Wingdings" panose="05000000000000000000" pitchFamily="2" charset="2"/>
              <a:buChar char="ü"/>
            </a:pPr>
            <a:r>
              <a:rPr lang="id-ID" sz="1400" b="1" dirty="0" smtClean="0"/>
              <a:t>Keyboard</a:t>
            </a:r>
          </a:p>
          <a:p>
            <a:pPr marL="1257300" lvl="2" indent="-342900">
              <a:lnSpc>
                <a:spcPct val="150000"/>
              </a:lnSpc>
              <a:buFont typeface="Wingdings" panose="05000000000000000000" pitchFamily="2" charset="2"/>
              <a:buChar char="ü"/>
            </a:pPr>
            <a:r>
              <a:rPr lang="id-ID" sz="1400" b="1" dirty="0" smtClean="0"/>
              <a:t>Mouse</a:t>
            </a:r>
          </a:p>
          <a:p>
            <a:pPr marL="1257300" lvl="2" indent="-342900">
              <a:lnSpc>
                <a:spcPct val="150000"/>
              </a:lnSpc>
              <a:buFont typeface="Wingdings" panose="05000000000000000000" pitchFamily="2" charset="2"/>
              <a:buChar char="ü"/>
            </a:pPr>
            <a:r>
              <a:rPr lang="id-ID" sz="1400" b="1" dirty="0" smtClean="0"/>
              <a:t>Game Controller, Joystick</a:t>
            </a:r>
          </a:p>
          <a:p>
            <a:pPr marL="1257300" lvl="2" indent="-342900">
              <a:lnSpc>
                <a:spcPct val="150000"/>
              </a:lnSpc>
              <a:buFont typeface="Wingdings" panose="05000000000000000000" pitchFamily="2" charset="2"/>
              <a:buChar char="ü"/>
            </a:pPr>
            <a:r>
              <a:rPr lang="id-ID" sz="1400" b="1" dirty="0" smtClean="0"/>
              <a:t>TCP/IP data from the LAN or Wi-Fi</a:t>
            </a:r>
          </a:p>
          <a:p>
            <a:pPr marL="800100" lvl="1" indent="-342900">
              <a:lnSpc>
                <a:spcPct val="150000"/>
              </a:lnSpc>
              <a:buFont typeface="Courier New" panose="02070309020205020404" pitchFamily="49" charset="0"/>
              <a:buChar char="o"/>
            </a:pPr>
            <a:r>
              <a:rPr lang="id-ID" sz="1400" b="1" dirty="0" smtClean="0"/>
              <a:t>Output Devices / Data</a:t>
            </a:r>
          </a:p>
          <a:p>
            <a:pPr marL="1257300" lvl="2" indent="-342900">
              <a:lnSpc>
                <a:spcPct val="150000"/>
              </a:lnSpc>
              <a:buFont typeface="Wingdings" panose="05000000000000000000" pitchFamily="2" charset="2"/>
              <a:buChar char="ü"/>
            </a:pPr>
            <a:r>
              <a:rPr lang="id-ID" sz="1400" b="1" dirty="0" smtClean="0"/>
              <a:t>Printer</a:t>
            </a:r>
          </a:p>
          <a:p>
            <a:pPr marL="1257300" lvl="2" indent="-342900">
              <a:lnSpc>
                <a:spcPct val="150000"/>
              </a:lnSpc>
              <a:buFont typeface="Wingdings" panose="05000000000000000000" pitchFamily="2" charset="2"/>
              <a:buChar char="ü"/>
            </a:pPr>
            <a:r>
              <a:rPr lang="id-ID" sz="1400" b="1" dirty="0" smtClean="0"/>
              <a:t>Output Data to the LAN or Wi-Fi</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1066962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262979"/>
          </a:xfrm>
          <a:prstGeom prst="rect">
            <a:avLst/>
          </a:prstGeom>
          <a:noFill/>
        </p:spPr>
        <p:txBody>
          <a:bodyPr wrap="square" rtlCol="0">
            <a:spAutoFit/>
          </a:bodyPr>
          <a:lstStyle/>
          <a:p>
            <a:pPr>
              <a:lnSpc>
                <a:spcPct val="150000"/>
              </a:lnSpc>
            </a:pPr>
            <a:r>
              <a:rPr lang="id-ID" sz="2800" b="1" dirty="0" smtClean="0"/>
              <a:t>Sebutkan jenis-jenis memori.</a:t>
            </a:r>
            <a:endParaRPr lang="id-ID" sz="2800" b="1" dirty="0"/>
          </a:p>
          <a:p>
            <a:pPr>
              <a:lnSpc>
                <a:spcPct val="150000"/>
              </a:lnSpc>
            </a:pPr>
            <a:r>
              <a:rPr lang="en-US" sz="2800" b="1" dirty="0" err="1" smtClean="0"/>
              <a:t>Perangkat</a:t>
            </a:r>
            <a:r>
              <a:rPr lang="en-US" sz="2800" b="1" dirty="0" smtClean="0"/>
              <a:t> </a:t>
            </a:r>
            <a:r>
              <a:rPr lang="en-US" sz="2800" b="1" dirty="0" err="1" smtClean="0"/>
              <a:t>lunak</a:t>
            </a:r>
            <a:r>
              <a:rPr lang="en-US" sz="2800" b="1" dirty="0" smtClean="0"/>
              <a:t>:</a:t>
            </a:r>
            <a:r>
              <a:rPr lang="id-ID" sz="2800" b="1" dirty="0" smtClean="0"/>
              <a:t> BIOS, OS dan Aplikasi</a:t>
            </a:r>
          </a:p>
          <a:p>
            <a:pPr>
              <a:lnSpc>
                <a:spcPct val="150000"/>
              </a:lnSpc>
            </a:pPr>
            <a:endParaRPr lang="id-ID" sz="2800" b="1" dirty="0"/>
          </a:p>
          <a:p>
            <a:pPr>
              <a:lnSpc>
                <a:spcPct val="150000"/>
              </a:lnSpc>
            </a:pPr>
            <a:r>
              <a:rPr lang="id-ID" sz="2800" b="1" dirty="0" smtClean="0"/>
              <a:t>BIOS berada di </a:t>
            </a:r>
            <a:r>
              <a:rPr lang="en-US" sz="2800" b="1" dirty="0" smtClean="0"/>
              <a:t>ROM (</a:t>
            </a:r>
            <a:r>
              <a:rPr lang="en-US" sz="2800" b="1" dirty="0" err="1" smtClean="0"/>
              <a:t>jenis</a:t>
            </a:r>
            <a:r>
              <a:rPr lang="en-US" sz="2800" b="1" dirty="0" smtClean="0"/>
              <a:t> </a:t>
            </a:r>
            <a:r>
              <a:rPr lang="id-ID" sz="2800" b="1" dirty="0" smtClean="0"/>
              <a:t>EEPROM</a:t>
            </a:r>
            <a:r>
              <a:rPr lang="en-US" sz="2800" b="1" dirty="0" smtClean="0"/>
              <a:t>).</a:t>
            </a:r>
            <a:endParaRPr lang="id-ID" sz="2800" b="1" dirty="0" smtClean="0"/>
          </a:p>
          <a:p>
            <a:pPr>
              <a:lnSpc>
                <a:spcPct val="150000"/>
              </a:lnSpc>
            </a:pPr>
            <a:r>
              <a:rPr lang="id-ID" sz="2800" b="1" dirty="0" smtClean="0"/>
              <a:t>OS berada di Hard Drive</a:t>
            </a:r>
            <a:r>
              <a:rPr lang="en-US" sz="2800" b="1" dirty="0" smtClean="0"/>
              <a:t> </a:t>
            </a:r>
            <a:r>
              <a:rPr lang="en-US" sz="2800" b="1" dirty="0" err="1" smtClean="0"/>
              <a:t>atau</a:t>
            </a:r>
            <a:r>
              <a:rPr lang="en-US" sz="2800" b="1" dirty="0" smtClean="0"/>
              <a:t> EEPROM.</a:t>
            </a:r>
            <a:endParaRPr lang="id-ID" sz="2800" b="1" dirty="0" smtClean="0"/>
          </a:p>
          <a:p>
            <a:pPr>
              <a:lnSpc>
                <a:spcPct val="150000"/>
              </a:lnSpc>
            </a:pPr>
            <a:endParaRPr lang="id-ID" sz="2800" b="1" dirty="0" smtClean="0"/>
          </a:p>
          <a:p>
            <a:pPr>
              <a:lnSpc>
                <a:spcPct val="150000"/>
              </a:lnSpc>
            </a:pPr>
            <a:r>
              <a:rPr lang="id-ID" sz="2800" b="1" dirty="0" smtClean="0"/>
              <a:t>Konversi Binary – Hexadecimal – Decimal</a:t>
            </a:r>
          </a:p>
          <a:p>
            <a:pPr>
              <a:lnSpc>
                <a:spcPct val="150000"/>
              </a:lnSpc>
            </a:pPr>
            <a:r>
              <a:rPr lang="id-ID" sz="2800" b="1" dirty="0" smtClean="0"/>
              <a:t>Substrat Chips: Si (14, 28) atau Ga (31, 69)</a:t>
            </a:r>
            <a:endParaRPr lang="en-US" sz="28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1290118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728" y="1543748"/>
            <a:ext cx="7429499" cy="3048001"/>
          </a:xfrm>
        </p:spPr>
        <p:txBody>
          <a:bodyPr>
            <a:normAutofit/>
          </a:bodyPr>
          <a:lstStyle/>
          <a:p>
            <a:pPr marL="0" indent="0">
              <a:buClr>
                <a:srgbClr val="FF0000"/>
              </a:buClr>
              <a:buSzPct val="100000"/>
              <a:buNone/>
            </a:pPr>
            <a:r>
              <a:rPr lang="en-US" dirty="0" smtClean="0">
                <a:latin typeface="Bebas Neue" panose="020B0606020202050201" pitchFamily="34" charset="0"/>
              </a:rPr>
              <a:t>Agenda </a:t>
            </a:r>
            <a:r>
              <a:rPr lang="en-US" dirty="0" err="1" smtClean="0">
                <a:latin typeface="Bebas Neue" panose="020B0606020202050201" pitchFamily="34" charset="0"/>
              </a:rPr>
              <a:t>Sesi</a:t>
            </a:r>
            <a:r>
              <a:rPr lang="en-US" dirty="0">
                <a:latin typeface="Bebas Neue" panose="020B0606020202050201" pitchFamily="34" charset="0"/>
              </a:rPr>
              <a:t> </a:t>
            </a:r>
            <a:r>
              <a:rPr lang="en-US" dirty="0" smtClean="0">
                <a:latin typeface="Bebas Neue" panose="020B0606020202050201" pitchFamily="34" charset="0"/>
              </a:rPr>
              <a:t>Ke-1</a:t>
            </a:r>
          </a:p>
          <a:p>
            <a:pPr marL="0" indent="0">
              <a:buClr>
                <a:srgbClr val="FF0000"/>
              </a:buClr>
              <a:buSzPct val="100000"/>
              <a:buNone/>
            </a:pPr>
            <a:endParaRPr lang="en-US" dirty="0" smtClean="0">
              <a:latin typeface="Bebas Neue" panose="020B0606020202050201" pitchFamily="34" charset="0"/>
            </a:endParaRPr>
          </a:p>
          <a:p>
            <a:pPr>
              <a:buClr>
                <a:srgbClr val="FF0000"/>
              </a:buClr>
              <a:buSzPct val="100000"/>
            </a:pPr>
            <a:r>
              <a:rPr lang="en-US" dirty="0" err="1" smtClean="0">
                <a:latin typeface="Bebas Neue" panose="020B0606020202050201" pitchFamily="34" charset="0"/>
              </a:rPr>
              <a:t>Penjelasan</a:t>
            </a:r>
            <a:r>
              <a:rPr lang="en-US" dirty="0" smtClean="0">
                <a:latin typeface="Bebas Neue" panose="020B0606020202050201" pitchFamily="34" charset="0"/>
              </a:rPr>
              <a:t> </a:t>
            </a:r>
            <a:r>
              <a:rPr lang="en-US" dirty="0" err="1" smtClean="0">
                <a:latin typeface="Bebas Neue" panose="020B0606020202050201" pitchFamily="34" charset="0"/>
              </a:rPr>
              <a:t>tentang</a:t>
            </a:r>
            <a:r>
              <a:rPr lang="en-US" dirty="0" smtClean="0">
                <a:latin typeface="Bebas Neue" panose="020B0606020202050201" pitchFamily="34" charset="0"/>
              </a:rPr>
              <a:t> Student Centered Learning</a:t>
            </a:r>
          </a:p>
          <a:p>
            <a:pPr>
              <a:buClr>
                <a:srgbClr val="FF0000"/>
              </a:buClr>
              <a:buSzPct val="100000"/>
            </a:pPr>
            <a:r>
              <a:rPr lang="en-US" dirty="0" err="1" smtClean="0">
                <a:latin typeface="Bebas Neue" panose="020B0606020202050201" pitchFamily="34" charset="0"/>
              </a:rPr>
              <a:t>Kontrak</a:t>
            </a:r>
            <a:r>
              <a:rPr lang="en-US" dirty="0" smtClean="0">
                <a:latin typeface="Bebas Neue" panose="020B0606020202050201" pitchFamily="34" charset="0"/>
              </a:rPr>
              <a:t> </a:t>
            </a:r>
            <a:r>
              <a:rPr lang="en-US" dirty="0" err="1" smtClean="0">
                <a:latin typeface="Bebas Neue" panose="020B0606020202050201" pitchFamily="34" charset="0"/>
              </a:rPr>
              <a:t>Kuliah</a:t>
            </a:r>
            <a:endParaRPr lang="en-US" dirty="0" smtClean="0">
              <a:latin typeface="Bebas Neue" panose="020B0606020202050201" pitchFamily="34" charset="0"/>
            </a:endParaRPr>
          </a:p>
          <a:p>
            <a:pPr>
              <a:buClr>
                <a:srgbClr val="FF0000"/>
              </a:buClr>
              <a:buSzPct val="100000"/>
            </a:pPr>
            <a:r>
              <a:rPr lang="en-US" dirty="0" err="1" smtClean="0">
                <a:latin typeface="Bebas Neue" panose="020B0606020202050201" pitchFamily="34" charset="0"/>
              </a:rPr>
              <a:t>Rencana</a:t>
            </a:r>
            <a:r>
              <a:rPr lang="en-US" dirty="0" smtClean="0">
                <a:latin typeface="Bebas Neue" panose="020B0606020202050201" pitchFamily="34" charset="0"/>
              </a:rPr>
              <a:t> </a:t>
            </a:r>
            <a:r>
              <a:rPr lang="en-US" dirty="0" err="1" smtClean="0">
                <a:latin typeface="Bebas Neue" panose="020B0606020202050201" pitchFamily="34" charset="0"/>
              </a:rPr>
              <a:t>Pembelajaran</a:t>
            </a:r>
            <a:r>
              <a:rPr lang="en-US" dirty="0" smtClean="0">
                <a:latin typeface="Bebas Neue" panose="020B0606020202050201" pitchFamily="34" charset="0"/>
              </a:rPr>
              <a:t> Semester dg </a:t>
            </a:r>
            <a:r>
              <a:rPr lang="en-US" dirty="0" err="1" smtClean="0">
                <a:latin typeface="Bebas Neue" panose="020B0606020202050201" pitchFamily="34" charset="0"/>
              </a:rPr>
              <a:t>Metode</a:t>
            </a:r>
            <a:r>
              <a:rPr lang="en-US" dirty="0" smtClean="0">
                <a:latin typeface="Bebas Neue" panose="020B0606020202050201" pitchFamily="34" charset="0"/>
              </a:rPr>
              <a:t> SCL</a:t>
            </a:r>
          </a:p>
          <a:p>
            <a:pPr>
              <a:buClr>
                <a:srgbClr val="FF0000"/>
              </a:buClr>
              <a:buSzPct val="100000"/>
            </a:pPr>
            <a:r>
              <a:rPr lang="en-US" dirty="0" err="1" smtClean="0">
                <a:latin typeface="Bebas Neue" panose="020B0606020202050201" pitchFamily="34" charset="0"/>
              </a:rPr>
              <a:t>Penyampaian</a:t>
            </a:r>
            <a:r>
              <a:rPr lang="en-US" dirty="0" smtClean="0">
                <a:latin typeface="Bebas Neue" panose="020B0606020202050201" pitchFamily="34" charset="0"/>
              </a:rPr>
              <a:t> </a:t>
            </a:r>
            <a:r>
              <a:rPr lang="en-US" dirty="0" err="1" smtClean="0">
                <a:latin typeface="Bebas Neue" panose="020B0606020202050201" pitchFamily="34" charset="0"/>
              </a:rPr>
              <a:t>Materi</a:t>
            </a:r>
            <a:r>
              <a:rPr lang="en-US" dirty="0" smtClean="0">
                <a:latin typeface="Bebas Neue" panose="020B0606020202050201" pitchFamily="34" charset="0"/>
              </a:rPr>
              <a:t> </a:t>
            </a:r>
            <a:r>
              <a:rPr lang="en-US" dirty="0" err="1" smtClean="0">
                <a:latin typeface="Bebas Neue" panose="020B0606020202050201" pitchFamily="34" charset="0"/>
              </a:rPr>
              <a:t>oleh</a:t>
            </a:r>
            <a:r>
              <a:rPr lang="en-US" dirty="0" smtClean="0">
                <a:latin typeface="Bebas Neue" panose="020B0606020202050201" pitchFamily="34" charset="0"/>
              </a:rPr>
              <a:t> </a:t>
            </a:r>
            <a:r>
              <a:rPr lang="en-US" dirty="0" err="1" smtClean="0">
                <a:latin typeface="Bebas Neue" panose="020B0606020202050201" pitchFamily="34" charset="0"/>
              </a:rPr>
              <a:t>Dosen</a:t>
            </a:r>
            <a:endParaRPr lang="en-US" dirty="0" smtClean="0">
              <a:latin typeface="Bebas Neue" panose="020B0606020202050201" pitchFamily="34" charset="0"/>
            </a:endParaRPr>
          </a:p>
          <a:p>
            <a:pPr>
              <a:buClr>
                <a:srgbClr val="FF0000"/>
              </a:buClr>
              <a:buSzPct val="100000"/>
            </a:pPr>
            <a:r>
              <a:rPr lang="en-US" dirty="0" err="1" smtClean="0">
                <a:latin typeface="Bebas Neue" panose="020B0606020202050201" pitchFamily="34" charset="0"/>
              </a:rPr>
              <a:t>Kegiatan</a:t>
            </a:r>
            <a:r>
              <a:rPr lang="en-US" dirty="0" smtClean="0">
                <a:latin typeface="Bebas Neue" panose="020B0606020202050201" pitchFamily="34" charset="0"/>
              </a:rPr>
              <a:t> </a:t>
            </a:r>
            <a:r>
              <a:rPr lang="en-US" dirty="0" err="1" smtClean="0">
                <a:latin typeface="Bebas Neue" panose="020B0606020202050201" pitchFamily="34" charset="0"/>
              </a:rPr>
              <a:t>Mahasiswa</a:t>
            </a:r>
            <a:r>
              <a:rPr lang="en-US" dirty="0" smtClean="0">
                <a:latin typeface="Bebas Neue" panose="020B0606020202050201" pitchFamily="34" charset="0"/>
              </a:rPr>
              <a:t>: </a:t>
            </a:r>
            <a:r>
              <a:rPr lang="en-US" dirty="0" err="1" smtClean="0">
                <a:latin typeface="Bebas Neue" panose="020B0606020202050201" pitchFamily="34" charset="0"/>
              </a:rPr>
              <a:t>Eksplorasi</a:t>
            </a:r>
            <a:r>
              <a:rPr lang="en-US" dirty="0" smtClean="0">
                <a:latin typeface="Bebas Neue" panose="020B0606020202050201" pitchFamily="34" charset="0"/>
              </a:rPr>
              <a:t> </a:t>
            </a:r>
            <a:r>
              <a:rPr lang="en-US" dirty="0" err="1" smtClean="0">
                <a:latin typeface="Bebas Neue" panose="020B0606020202050201" pitchFamily="34" charset="0"/>
              </a:rPr>
              <a:t>Informasi</a:t>
            </a:r>
            <a:r>
              <a:rPr lang="en-US" dirty="0">
                <a:latin typeface="Bebas Neue" panose="020B0606020202050201" pitchFamily="34" charset="0"/>
              </a:rPr>
              <a:t>,</a:t>
            </a:r>
            <a:r>
              <a:rPr lang="en-US" dirty="0" smtClean="0">
                <a:latin typeface="Bebas Neue" panose="020B0606020202050201" pitchFamily="34" charset="0"/>
              </a:rPr>
              <a:t> </a:t>
            </a:r>
            <a:r>
              <a:rPr lang="en-US" dirty="0" err="1" smtClean="0">
                <a:latin typeface="Bebas Neue" panose="020B0606020202050201" pitchFamily="34" charset="0"/>
              </a:rPr>
              <a:t>Diskusi</a:t>
            </a:r>
            <a:r>
              <a:rPr lang="en-US" dirty="0" smtClean="0">
                <a:latin typeface="Bebas Neue" panose="020B0606020202050201" pitchFamily="34" charset="0"/>
              </a:rPr>
              <a:t>, </a:t>
            </a:r>
            <a:r>
              <a:rPr lang="en-US" dirty="0" err="1" smtClean="0">
                <a:latin typeface="Bebas Neue" panose="020B0606020202050201" pitchFamily="34" charset="0"/>
              </a:rPr>
              <a:t>Persiapan</a:t>
            </a:r>
            <a:r>
              <a:rPr lang="en-US" dirty="0" smtClean="0">
                <a:latin typeface="Bebas Neue" panose="020B0606020202050201" pitchFamily="34" charset="0"/>
              </a:rPr>
              <a:t> </a:t>
            </a:r>
            <a:r>
              <a:rPr lang="en-US" dirty="0" err="1" smtClean="0">
                <a:latin typeface="Bebas Neue" panose="020B0606020202050201" pitchFamily="34" charset="0"/>
              </a:rPr>
              <a:t>Materi</a:t>
            </a:r>
            <a:r>
              <a:rPr lang="en-US" dirty="0" smtClean="0">
                <a:latin typeface="Bebas Neue" panose="020B0606020202050201" pitchFamily="34" charset="0"/>
              </a:rPr>
              <a:t>, </a:t>
            </a:r>
            <a:r>
              <a:rPr lang="en-US" dirty="0" err="1" smtClean="0">
                <a:latin typeface="Bebas Neue" panose="020B0606020202050201" pitchFamily="34" charset="0"/>
              </a:rPr>
              <a:t>Presentasi</a:t>
            </a:r>
            <a:endParaRPr lang="en-US" dirty="0" smtClean="0">
              <a:latin typeface="Bebas Neue" panose="020B0606020202050201" pitchFamily="34" charset="0"/>
            </a:endParaRPr>
          </a:p>
        </p:txBody>
      </p:sp>
      <p:sp>
        <p:nvSpPr>
          <p:cNvPr id="5" name="Slide Number Placeholder 4"/>
          <p:cNvSpPr>
            <a:spLocks noGrp="1"/>
          </p:cNvSpPr>
          <p:nvPr>
            <p:ph type="sldNum" sz="quarter" idx="12"/>
          </p:nvPr>
        </p:nvSpPr>
        <p:spPr/>
        <p:txBody>
          <a:bodyPr/>
          <a:lstStyle/>
          <a:p>
            <a:fld id="{31848269-4195-42B5-A56B-8E6FAD82AF4A}" type="slidenum">
              <a:rPr lang="id-ID" smtClean="0">
                <a:solidFill>
                  <a:prstClr val="white">
                    <a:tint val="75000"/>
                  </a:prstClr>
                </a:solidFill>
              </a:rPr>
              <a:pPr/>
              <a:t>2</a:t>
            </a:fld>
            <a:endParaRPr lang="id-ID">
              <a:solidFill>
                <a:prstClr val="white">
                  <a:tint val="75000"/>
                </a:prstClr>
              </a:solidFill>
            </a:endParaRPr>
          </a:p>
        </p:txBody>
      </p:sp>
    </p:spTree>
    <p:extLst>
      <p:ext uri="{BB962C8B-B14F-4D97-AF65-F5344CB8AC3E}">
        <p14:creationId xmlns:p14="http://schemas.microsoft.com/office/powerpoint/2010/main" val="29829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980728"/>
            <a:ext cx="8196283" cy="5262979"/>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id-ID" sz="1400" b="1" dirty="0" smtClean="0"/>
              <a:t>Embedded System is an IT System with less functionality, usually developed for a special purpose such as Robot, controllers for cars, trains, ships, aeroplane, shuttleship, controlled missile, etc.</a:t>
            </a:r>
          </a:p>
          <a:p>
            <a:pPr marL="342900" indent="-342900">
              <a:lnSpc>
                <a:spcPct val="150000"/>
              </a:lnSpc>
              <a:buFont typeface="Wingdings" panose="05000000000000000000" pitchFamily="2" charset="2"/>
              <a:buChar char="§"/>
            </a:pPr>
            <a:r>
              <a:rPr lang="id-ID" sz="1400" b="1" dirty="0" smtClean="0"/>
              <a:t>HW Pada Embedded System terdiri dari:</a:t>
            </a:r>
          </a:p>
          <a:p>
            <a:pPr marL="800100" lvl="1" indent="-342900">
              <a:lnSpc>
                <a:spcPct val="150000"/>
              </a:lnSpc>
              <a:buFont typeface="Courier New" panose="02070309020205020404" pitchFamily="49" charset="0"/>
              <a:buChar char="o"/>
            </a:pPr>
            <a:r>
              <a:rPr lang="id-ID" sz="1400" b="1" dirty="0" smtClean="0"/>
              <a:t>Board</a:t>
            </a:r>
          </a:p>
          <a:p>
            <a:pPr marL="800100" lvl="1" indent="-342900">
              <a:lnSpc>
                <a:spcPct val="150000"/>
              </a:lnSpc>
              <a:buFont typeface="Courier New" panose="02070309020205020404" pitchFamily="49" charset="0"/>
              <a:buChar char="o"/>
            </a:pPr>
            <a:r>
              <a:rPr lang="id-ID" sz="1400" b="1" dirty="0" smtClean="0"/>
              <a:t>Microcontroller with internal EPROM, e.g. ATMEL ATMega 8/16/32/64, MC8051</a:t>
            </a:r>
          </a:p>
          <a:p>
            <a:pPr marL="800100" lvl="1" indent="-342900">
              <a:lnSpc>
                <a:spcPct val="150000"/>
              </a:lnSpc>
              <a:buFont typeface="Courier New" panose="02070309020205020404" pitchFamily="49" charset="0"/>
              <a:buChar char="o"/>
            </a:pPr>
            <a:r>
              <a:rPr lang="id-ID" sz="1400" b="1" dirty="0" smtClean="0"/>
              <a:t>Memory(ies): Optional, e.g. RAM </a:t>
            </a:r>
          </a:p>
          <a:p>
            <a:pPr marL="800100" lvl="1" indent="-342900">
              <a:lnSpc>
                <a:spcPct val="150000"/>
              </a:lnSpc>
              <a:buFont typeface="Courier New" panose="02070309020205020404" pitchFamily="49" charset="0"/>
              <a:buChar char="o"/>
            </a:pPr>
            <a:r>
              <a:rPr lang="id-ID" sz="1400" b="1" dirty="0" smtClean="0"/>
              <a:t>Controllers for LCD screen, keyboard</a:t>
            </a:r>
          </a:p>
          <a:p>
            <a:pPr marL="800100" lvl="1" indent="-342900">
              <a:lnSpc>
                <a:spcPct val="150000"/>
              </a:lnSpc>
              <a:buFont typeface="Courier New" panose="02070309020205020404" pitchFamily="49" charset="0"/>
              <a:buChar char="o"/>
            </a:pPr>
            <a:r>
              <a:rPr lang="id-ID" sz="1400" b="1" dirty="0" smtClean="0"/>
              <a:t>Additional controllers, e.g. For LAN, USB ports, Wi-Fi</a:t>
            </a:r>
          </a:p>
          <a:p>
            <a:pPr marL="800100" lvl="1" indent="-342900">
              <a:lnSpc>
                <a:spcPct val="150000"/>
              </a:lnSpc>
              <a:buFont typeface="Courier New" panose="02070309020205020404" pitchFamily="49" charset="0"/>
              <a:buChar char="o"/>
            </a:pPr>
            <a:r>
              <a:rPr lang="id-ID" sz="1400" b="1" dirty="0" smtClean="0"/>
              <a:t>Screen:  Small LCD Screen</a:t>
            </a:r>
          </a:p>
          <a:p>
            <a:pPr marL="800100" lvl="1" indent="-342900">
              <a:lnSpc>
                <a:spcPct val="150000"/>
              </a:lnSpc>
              <a:buFont typeface="Courier New" panose="02070309020205020404" pitchFamily="49" charset="0"/>
              <a:buChar char="o"/>
            </a:pPr>
            <a:r>
              <a:rPr lang="id-ID" sz="1400" b="1" dirty="0" smtClean="0"/>
              <a:t>Input Devices / Data: </a:t>
            </a:r>
          </a:p>
          <a:p>
            <a:pPr marL="1257300" lvl="2" indent="-342900">
              <a:lnSpc>
                <a:spcPct val="150000"/>
              </a:lnSpc>
              <a:buFont typeface="Wingdings" panose="05000000000000000000" pitchFamily="2" charset="2"/>
              <a:buChar char="ü"/>
            </a:pPr>
            <a:r>
              <a:rPr lang="id-ID" sz="1400" b="1" dirty="0" smtClean="0"/>
              <a:t>Key</a:t>
            </a:r>
            <a:r>
              <a:rPr lang="en-US" sz="1400" b="1" dirty="0" smtClean="0"/>
              <a:t>pad</a:t>
            </a:r>
            <a:endParaRPr lang="id-ID" sz="1400" b="1" dirty="0" smtClean="0"/>
          </a:p>
          <a:p>
            <a:pPr marL="1257300" lvl="2" indent="-342900">
              <a:lnSpc>
                <a:spcPct val="150000"/>
              </a:lnSpc>
              <a:buFont typeface="Wingdings" panose="05000000000000000000" pitchFamily="2" charset="2"/>
              <a:buChar char="ü"/>
            </a:pPr>
            <a:r>
              <a:rPr lang="id-ID" sz="1400" b="1" dirty="0" smtClean="0"/>
              <a:t>Input data from the LAN or Wi-Fi</a:t>
            </a:r>
          </a:p>
          <a:p>
            <a:pPr marL="1257300" lvl="2" indent="-342900">
              <a:lnSpc>
                <a:spcPct val="150000"/>
              </a:lnSpc>
              <a:buFont typeface="Wingdings" panose="05000000000000000000" pitchFamily="2" charset="2"/>
              <a:buChar char="ü"/>
            </a:pPr>
            <a:r>
              <a:rPr lang="id-ID" sz="1400" b="1" dirty="0" smtClean="0"/>
              <a:t>Sensors: temperature, Gyro, etc</a:t>
            </a:r>
          </a:p>
          <a:p>
            <a:pPr marL="800100" lvl="1" indent="-342900">
              <a:lnSpc>
                <a:spcPct val="150000"/>
              </a:lnSpc>
              <a:buFont typeface="Courier New" panose="02070309020205020404" pitchFamily="49" charset="0"/>
              <a:buChar char="o"/>
            </a:pPr>
            <a:r>
              <a:rPr lang="id-ID" sz="1400" b="1" dirty="0" smtClean="0"/>
              <a:t>Output Devices / Data</a:t>
            </a:r>
          </a:p>
          <a:p>
            <a:pPr marL="1257300" lvl="2" indent="-342900">
              <a:lnSpc>
                <a:spcPct val="150000"/>
              </a:lnSpc>
              <a:buFont typeface="Wingdings" panose="05000000000000000000" pitchFamily="2" charset="2"/>
              <a:buChar char="ü"/>
            </a:pPr>
            <a:r>
              <a:rPr lang="id-ID" sz="1400" b="1" dirty="0" smtClean="0"/>
              <a:t>Output Data to the LAN or Wi-Fi</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2202328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980728"/>
            <a:ext cx="8386277" cy="6001643"/>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US" sz="1600" b="1" dirty="0" smtClean="0"/>
              <a:t>Property, </a:t>
            </a:r>
            <a:r>
              <a:rPr lang="id-ID" sz="1600" b="1" dirty="0" smtClean="0"/>
              <a:t>Unit </a:t>
            </a:r>
            <a:r>
              <a:rPr lang="en-US" sz="1600" b="1" dirty="0" err="1" smtClean="0"/>
              <a:t>dan</a:t>
            </a:r>
            <a:r>
              <a:rPr lang="en-US" sz="1600" b="1" dirty="0" smtClean="0"/>
              <a:t> </a:t>
            </a:r>
            <a:r>
              <a:rPr lang="id-ID" sz="1600" b="1" dirty="0" smtClean="0"/>
              <a:t>Value</a:t>
            </a:r>
            <a:r>
              <a:rPr lang="en-US" sz="1600" b="1" dirty="0" smtClean="0"/>
              <a:t> </a:t>
            </a:r>
            <a:r>
              <a:rPr lang="en-US" sz="1600" b="1" dirty="0" err="1" smtClean="0"/>
              <a:t>pada</a:t>
            </a:r>
            <a:r>
              <a:rPr lang="en-US" sz="1600" b="1" dirty="0" smtClean="0"/>
              <a:t> Sistem </a:t>
            </a:r>
            <a:r>
              <a:rPr lang="en-US" sz="1600" b="1" dirty="0"/>
              <a:t>Digital: </a:t>
            </a:r>
            <a:r>
              <a:rPr lang="id-ID" sz="1600" b="1" dirty="0"/>
              <a:t>W = V I t</a:t>
            </a:r>
          </a:p>
          <a:p>
            <a:pPr marL="285750" indent="-285750">
              <a:lnSpc>
                <a:spcPct val="150000"/>
              </a:lnSpc>
              <a:buFont typeface="Wingdings" panose="05000000000000000000" pitchFamily="2" charset="2"/>
              <a:buChar char="q"/>
            </a:pPr>
            <a:endParaRPr lang="en-US" sz="1600" b="1" dirty="0" smtClean="0"/>
          </a:p>
          <a:p>
            <a:pPr marL="342900" indent="-342900">
              <a:lnSpc>
                <a:spcPct val="150000"/>
              </a:lnSpc>
              <a:buFont typeface="Wingdings" panose="05000000000000000000" pitchFamily="2" charset="2"/>
              <a:buChar char="q"/>
            </a:pPr>
            <a:r>
              <a:rPr lang="id-ID" sz="1600" b="1" dirty="0"/>
              <a:t>Hitungan tentang mAH pada baterai HP</a:t>
            </a:r>
          </a:p>
          <a:p>
            <a:pPr marL="800100" lvl="1" indent="-342900">
              <a:lnSpc>
                <a:spcPct val="150000"/>
              </a:lnSpc>
              <a:buFont typeface="Wingdings" panose="05000000000000000000" pitchFamily="2" charset="2"/>
              <a:buChar char="§"/>
            </a:pPr>
            <a:r>
              <a:rPr lang="id-ID" sz="1600" b="1" dirty="0" smtClean="0"/>
              <a:t>Efisiensi </a:t>
            </a:r>
            <a:r>
              <a:rPr lang="en-US" sz="1600" b="1" dirty="0" err="1" smtClean="0"/>
              <a:t>baterai</a:t>
            </a:r>
            <a:r>
              <a:rPr lang="id-ID" sz="1600" b="1" dirty="0" smtClean="0"/>
              <a:t> misalnya </a:t>
            </a:r>
            <a:r>
              <a:rPr lang="en-US" sz="1600" b="1" dirty="0" smtClean="0"/>
              <a:t>= </a:t>
            </a:r>
            <a:r>
              <a:rPr lang="id-ID" sz="1600" b="1" dirty="0" smtClean="0"/>
              <a:t>0,8</a:t>
            </a:r>
            <a:r>
              <a:rPr lang="en-US" sz="1600" b="1" dirty="0" smtClean="0"/>
              <a:t> (</a:t>
            </a:r>
            <a:r>
              <a:rPr lang="en-US" sz="1600" b="1" dirty="0" err="1" smtClean="0"/>
              <a:t>baru</a:t>
            </a:r>
            <a:r>
              <a:rPr lang="en-US" sz="1600" b="1" dirty="0" smtClean="0"/>
              <a:t>)</a:t>
            </a:r>
            <a:endParaRPr lang="id-ID" sz="1600" b="1" dirty="0" smtClean="0"/>
          </a:p>
          <a:p>
            <a:pPr marL="800100" lvl="1" indent="-342900">
              <a:lnSpc>
                <a:spcPct val="150000"/>
              </a:lnSpc>
              <a:buFont typeface="Wingdings" panose="05000000000000000000" pitchFamily="2" charset="2"/>
              <a:buChar char="§"/>
            </a:pPr>
            <a:r>
              <a:rPr lang="en-US" sz="1600" b="1" dirty="0"/>
              <a:t>S</a:t>
            </a:r>
            <a:r>
              <a:rPr lang="id-ID" sz="1600" b="1" dirty="0" smtClean="0"/>
              <a:t>etelah lama </a:t>
            </a:r>
            <a:r>
              <a:rPr lang="en-US" sz="1600" b="1" dirty="0" err="1" smtClean="0"/>
              <a:t>efisiensi</a:t>
            </a:r>
            <a:r>
              <a:rPr lang="en-US" sz="1600" b="1" dirty="0" smtClean="0"/>
              <a:t> </a:t>
            </a:r>
            <a:r>
              <a:rPr lang="id-ID" sz="1600" b="1" dirty="0" smtClean="0"/>
              <a:t>akan turun</a:t>
            </a:r>
            <a:r>
              <a:rPr lang="en-US" sz="1600" b="1" dirty="0" smtClean="0"/>
              <a:t>, </a:t>
            </a:r>
            <a:r>
              <a:rPr lang="en-US" sz="1600" b="1" dirty="0" err="1" smtClean="0"/>
              <a:t>misalnya</a:t>
            </a:r>
            <a:r>
              <a:rPr lang="id-ID" sz="1600" b="1" dirty="0" smtClean="0"/>
              <a:t> hingga 0,2 bahkan 0.</a:t>
            </a:r>
            <a:endParaRPr lang="en-US" sz="1600" b="1" dirty="0" smtClean="0"/>
          </a:p>
          <a:p>
            <a:pPr marL="285750" indent="-285750">
              <a:lnSpc>
                <a:spcPct val="150000"/>
              </a:lnSpc>
              <a:buFont typeface="Wingdings" panose="05000000000000000000" pitchFamily="2" charset="2"/>
              <a:buChar char="q"/>
            </a:pPr>
            <a:endParaRPr lang="en-US" sz="1600" b="1" dirty="0" smtClean="0"/>
          </a:p>
          <a:p>
            <a:pPr marL="285750" indent="-285750">
              <a:lnSpc>
                <a:spcPct val="150000"/>
              </a:lnSpc>
              <a:buFont typeface="Wingdings" panose="05000000000000000000" pitchFamily="2" charset="2"/>
              <a:buChar char="q"/>
            </a:pPr>
            <a:r>
              <a:rPr lang="en-US" sz="1600" b="1" dirty="0" err="1" smtClean="0"/>
              <a:t>Konsumsi</a:t>
            </a:r>
            <a:r>
              <a:rPr lang="en-US" sz="1600" b="1" dirty="0" smtClean="0"/>
              <a:t> Energi </a:t>
            </a:r>
            <a:r>
              <a:rPr lang="en-US" sz="1600" b="1" dirty="0" err="1" smtClean="0"/>
              <a:t>oleh</a:t>
            </a:r>
            <a:r>
              <a:rPr lang="en-US" sz="1600" b="1" dirty="0" smtClean="0"/>
              <a:t> Komputer</a:t>
            </a:r>
            <a:endParaRPr lang="id-ID" sz="1600" b="1" dirty="0" smtClean="0"/>
          </a:p>
          <a:p>
            <a:pPr marL="800100" lvl="1" indent="-342900">
              <a:lnSpc>
                <a:spcPct val="150000"/>
              </a:lnSpc>
              <a:buFont typeface="Wingdings" panose="05000000000000000000" pitchFamily="2" charset="2"/>
              <a:buChar char="§"/>
            </a:pPr>
            <a:r>
              <a:rPr lang="id-ID" sz="1600" b="1" dirty="0" smtClean="0"/>
              <a:t>Konsumsi arus ke motherboard ditentukan oleh keseluruhan jumlah transistor pada prosesor dan RAM</a:t>
            </a:r>
            <a:r>
              <a:rPr lang="en-US" sz="1600" b="1" dirty="0" smtClean="0"/>
              <a:t>, </a:t>
            </a:r>
            <a:r>
              <a:rPr lang="en-US" sz="1600" b="1" dirty="0" err="1" smtClean="0"/>
              <a:t>juga</a:t>
            </a:r>
            <a:r>
              <a:rPr lang="en-US" sz="1600" b="1" dirty="0" smtClean="0"/>
              <a:t> </a:t>
            </a:r>
            <a:r>
              <a:rPr lang="en-US" sz="1600" b="1" dirty="0" err="1" smtClean="0"/>
              <a:t>jenis</a:t>
            </a:r>
            <a:r>
              <a:rPr lang="en-US" sz="1600" b="1" dirty="0" smtClean="0"/>
              <a:t> </a:t>
            </a:r>
            <a:r>
              <a:rPr lang="en-US" sz="1600" b="1" dirty="0" err="1" smtClean="0"/>
              <a:t>teknologi</a:t>
            </a:r>
            <a:r>
              <a:rPr lang="en-US" sz="1600" b="1" dirty="0" smtClean="0"/>
              <a:t> transistor yang </a:t>
            </a:r>
            <a:r>
              <a:rPr lang="en-US" sz="1600" b="1" dirty="0" err="1" smtClean="0"/>
              <a:t>digunakan</a:t>
            </a:r>
            <a:r>
              <a:rPr lang="en-US" sz="1600" b="1" dirty="0" smtClean="0"/>
              <a:t>.</a:t>
            </a:r>
          </a:p>
          <a:p>
            <a:pPr marL="800100" lvl="1" indent="-342900">
              <a:lnSpc>
                <a:spcPct val="150000"/>
              </a:lnSpc>
              <a:buFont typeface="Wingdings" panose="05000000000000000000" pitchFamily="2" charset="2"/>
              <a:buChar char="§"/>
            </a:pPr>
            <a:endParaRPr lang="id-ID" sz="1600" b="1" dirty="0" smtClean="0"/>
          </a:p>
          <a:p>
            <a:pPr marL="800100" lvl="1" indent="-342900">
              <a:lnSpc>
                <a:spcPct val="150000"/>
              </a:lnSpc>
              <a:buFont typeface="Wingdings" panose="05000000000000000000" pitchFamily="2" charset="2"/>
              <a:buChar char="§"/>
            </a:pPr>
            <a:r>
              <a:rPr lang="id-ID" sz="1600" b="1" dirty="0" smtClean="0"/>
              <a:t>Misalnya 26 juta transistor,  10% aktif, masing2 transistor mengkonsumsi 0,01 mA</a:t>
            </a:r>
            <a:endParaRPr lang="en-US" sz="1600" b="1" dirty="0" smtClean="0"/>
          </a:p>
          <a:p>
            <a:pPr marL="800100" lvl="1" indent="-342900">
              <a:lnSpc>
                <a:spcPct val="150000"/>
              </a:lnSpc>
              <a:buFont typeface="Wingdings" panose="05000000000000000000" pitchFamily="2" charset="2"/>
              <a:buChar char="§"/>
            </a:pPr>
            <a:r>
              <a:rPr lang="en-US" sz="1600" b="1" dirty="0" err="1" smtClean="0"/>
              <a:t>Teknologi</a:t>
            </a:r>
            <a:r>
              <a:rPr lang="en-US" sz="1600" b="1" dirty="0" smtClean="0"/>
              <a:t> </a:t>
            </a:r>
            <a:r>
              <a:rPr lang="en-US" sz="1600" b="1" dirty="0" err="1" smtClean="0"/>
              <a:t>nano</a:t>
            </a:r>
            <a:r>
              <a:rPr lang="en-US" sz="1600" b="1" dirty="0" smtClean="0"/>
              <a:t>, </a:t>
            </a:r>
            <a:r>
              <a:rPr lang="en-US" sz="1600" b="1" dirty="0" err="1" smtClean="0"/>
              <a:t>apalagi</a:t>
            </a:r>
            <a:r>
              <a:rPr lang="en-US" sz="1600" b="1" dirty="0" smtClean="0"/>
              <a:t> dg </a:t>
            </a:r>
            <a:r>
              <a:rPr lang="en-US" sz="1600" b="1" dirty="0" err="1" smtClean="0"/>
              <a:t>varian</a:t>
            </a:r>
            <a:r>
              <a:rPr lang="en-US" sz="1600" b="1" dirty="0" smtClean="0"/>
              <a:t> “single electron transistor”, </a:t>
            </a:r>
            <a:r>
              <a:rPr lang="en-US" sz="1600" b="1" dirty="0" err="1" smtClean="0"/>
              <a:t>menghasilkan</a:t>
            </a:r>
            <a:r>
              <a:rPr lang="en-US" sz="1600" b="1" dirty="0" smtClean="0"/>
              <a:t> transistor </a:t>
            </a:r>
            <a:r>
              <a:rPr lang="en-US" sz="1600" b="1" dirty="0" err="1" smtClean="0"/>
              <a:t>dengan</a:t>
            </a:r>
            <a:r>
              <a:rPr lang="en-US" sz="1600" b="1" dirty="0" smtClean="0"/>
              <a:t> </a:t>
            </a:r>
            <a:r>
              <a:rPr lang="en-US" sz="1600" b="1" dirty="0" err="1" smtClean="0"/>
              <a:t>konsumsi</a:t>
            </a:r>
            <a:r>
              <a:rPr lang="en-US" sz="1600" b="1" dirty="0" smtClean="0"/>
              <a:t> </a:t>
            </a:r>
            <a:r>
              <a:rPr lang="en-US" sz="1600" b="1" dirty="0" err="1" smtClean="0"/>
              <a:t>arus</a:t>
            </a:r>
            <a:r>
              <a:rPr lang="en-US" sz="1600" b="1" dirty="0" smtClean="0"/>
              <a:t> </a:t>
            </a:r>
            <a:r>
              <a:rPr lang="en-US" sz="1600" b="1" dirty="0" err="1" smtClean="0"/>
              <a:t>amat</a:t>
            </a:r>
            <a:r>
              <a:rPr lang="en-US" sz="1600" b="1" dirty="0" smtClean="0"/>
              <a:t> </a:t>
            </a:r>
            <a:r>
              <a:rPr lang="en-US" sz="1600" b="1" dirty="0" err="1" smtClean="0"/>
              <a:t>sangat</a:t>
            </a:r>
            <a:r>
              <a:rPr lang="en-US" sz="1600" b="1" dirty="0" smtClean="0"/>
              <a:t> </a:t>
            </a:r>
            <a:r>
              <a:rPr lang="en-US" sz="1600" b="1" dirty="0" err="1" smtClean="0"/>
              <a:t>kecil</a:t>
            </a:r>
            <a:r>
              <a:rPr lang="en-US" sz="1600" b="1" dirty="0" smtClean="0"/>
              <a:t>. </a:t>
            </a:r>
            <a:r>
              <a:rPr lang="en-US" sz="1600" b="1" dirty="0" err="1" smtClean="0"/>
              <a:t>Berkat</a:t>
            </a:r>
            <a:r>
              <a:rPr lang="en-US" sz="1600" b="1" dirty="0" smtClean="0"/>
              <a:t> </a:t>
            </a:r>
            <a:r>
              <a:rPr lang="en-US" sz="1600" b="1" dirty="0" err="1" smtClean="0"/>
              <a:t>teknologi</a:t>
            </a:r>
            <a:r>
              <a:rPr lang="en-US" sz="1600" b="1" dirty="0" smtClean="0"/>
              <a:t> </a:t>
            </a:r>
            <a:r>
              <a:rPr lang="en-US" sz="1600" b="1" dirty="0" err="1" smtClean="0"/>
              <a:t>ini</a:t>
            </a:r>
            <a:r>
              <a:rPr lang="en-US" sz="1600" b="1" dirty="0" smtClean="0"/>
              <a:t>, </a:t>
            </a:r>
            <a:r>
              <a:rPr lang="en-US" sz="1600" b="1" dirty="0" err="1" smtClean="0"/>
              <a:t>prosesor-prosesor</a:t>
            </a:r>
            <a:r>
              <a:rPr lang="en-US" sz="1600" b="1" dirty="0" smtClean="0"/>
              <a:t> </a:t>
            </a:r>
            <a:r>
              <a:rPr lang="en-US" sz="1600" b="1" dirty="0" err="1" smtClean="0"/>
              <a:t>terbaru</a:t>
            </a:r>
            <a:r>
              <a:rPr lang="en-US" sz="1600" b="1" dirty="0" smtClean="0"/>
              <a:t> </a:t>
            </a:r>
            <a:r>
              <a:rPr lang="en-US" sz="1600" b="1" dirty="0" err="1" smtClean="0"/>
              <a:t>sangat</a:t>
            </a:r>
            <a:r>
              <a:rPr lang="en-US" sz="1600" b="1" dirty="0" smtClean="0"/>
              <a:t> </a:t>
            </a:r>
            <a:r>
              <a:rPr lang="en-US" sz="1600" b="1" dirty="0" err="1" smtClean="0"/>
              <a:t>hemat</a:t>
            </a:r>
            <a:r>
              <a:rPr lang="en-US" sz="1600" b="1" dirty="0" smtClean="0"/>
              <a:t> </a:t>
            </a:r>
            <a:r>
              <a:rPr lang="en-US" sz="1600" b="1" dirty="0" err="1" smtClean="0"/>
              <a:t>listrik</a:t>
            </a:r>
            <a:r>
              <a:rPr lang="en-US" sz="1600" b="1" dirty="0" smtClean="0"/>
              <a:t> </a:t>
            </a:r>
            <a:r>
              <a:rPr lang="en-US" sz="1600" b="1" dirty="0" err="1" smtClean="0"/>
              <a:t>dan</a:t>
            </a:r>
            <a:r>
              <a:rPr lang="en-US" sz="1600" b="1" dirty="0" smtClean="0"/>
              <a:t> </a:t>
            </a:r>
            <a:r>
              <a:rPr lang="en-US" sz="1600" b="1" dirty="0" err="1" smtClean="0"/>
              <a:t>tidak</a:t>
            </a:r>
            <a:r>
              <a:rPr lang="en-US" sz="1600" b="1" dirty="0" smtClean="0"/>
              <a:t> </a:t>
            </a:r>
            <a:r>
              <a:rPr lang="en-US" sz="1600" b="1" dirty="0" err="1" smtClean="0"/>
              <a:t>panas</a:t>
            </a:r>
            <a:r>
              <a:rPr lang="en-US" sz="1600" b="1" dirty="0" smtClean="0"/>
              <a:t>.</a:t>
            </a:r>
            <a:endParaRPr lang="id-ID" sz="16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en-US" sz="3200" b="1" dirty="0" err="1" smtClean="0"/>
              <a:t>Konsumsi</a:t>
            </a:r>
            <a:r>
              <a:rPr lang="en-US" sz="3200" b="1" dirty="0" smtClean="0"/>
              <a:t> Energi </a:t>
            </a:r>
            <a:r>
              <a:rPr lang="en-US" sz="3200" b="1" dirty="0" err="1" smtClean="0"/>
              <a:t>oleh</a:t>
            </a:r>
            <a:r>
              <a:rPr lang="en-US" sz="3200" b="1" dirty="0" smtClean="0"/>
              <a:t> Sistem Digital</a:t>
            </a:r>
          </a:p>
        </p:txBody>
      </p:sp>
    </p:spTree>
    <p:extLst>
      <p:ext uri="{BB962C8B-B14F-4D97-AF65-F5344CB8AC3E}">
        <p14:creationId xmlns:p14="http://schemas.microsoft.com/office/powerpoint/2010/main" val="4225864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983625"/>
            <a:ext cx="8196283" cy="830997"/>
          </a:xfrm>
          <a:prstGeom prst="rect">
            <a:avLst/>
          </a:prstGeom>
          <a:noFill/>
        </p:spPr>
        <p:txBody>
          <a:bodyPr wrap="square" rtlCol="0">
            <a:spAutoFit/>
          </a:bodyPr>
          <a:lstStyle/>
          <a:p>
            <a:pPr>
              <a:lnSpc>
                <a:spcPct val="150000"/>
              </a:lnSpc>
            </a:pPr>
            <a:r>
              <a:rPr lang="id-ID" sz="3200" b="1" dirty="0" smtClean="0"/>
              <a:t>Parts of Digital Systems</a:t>
            </a:r>
            <a:endParaRPr lang="en-US" sz="3200" b="1" dirty="0" smtClean="0"/>
          </a:p>
        </p:txBody>
      </p:sp>
      <p:cxnSp>
        <p:nvCxnSpPr>
          <p:cNvPr id="5" name="Straight Connector 4"/>
          <p:cNvCxnSpPr/>
          <p:nvPr/>
        </p:nvCxnSpPr>
        <p:spPr>
          <a:xfrm>
            <a:off x="179512" y="1011495"/>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2901" y="1919729"/>
            <a:ext cx="8416529" cy="4893647"/>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id-ID" sz="1600" b="1" dirty="0"/>
              <a:t>Function </a:t>
            </a:r>
            <a:r>
              <a:rPr lang="id-ID" sz="1600" b="1" dirty="0" smtClean="0"/>
              <a:t>1 </a:t>
            </a:r>
            <a:r>
              <a:rPr lang="id-ID" sz="1600" b="1" dirty="0"/>
              <a:t>– Basic Math n Logical Operations (+, -, *, NAND, OR, NOR, EXOR dll)</a:t>
            </a:r>
          </a:p>
          <a:p>
            <a:pPr marL="342900" indent="-342900">
              <a:lnSpc>
                <a:spcPct val="150000"/>
              </a:lnSpc>
              <a:buFont typeface="Wingdings" panose="05000000000000000000" pitchFamily="2" charset="2"/>
              <a:buChar char="§"/>
            </a:pPr>
            <a:r>
              <a:rPr lang="id-ID" sz="1600" b="1" dirty="0" smtClean="0"/>
              <a:t>Function </a:t>
            </a:r>
            <a:r>
              <a:rPr lang="id-ID" sz="1600" b="1" dirty="0"/>
              <a:t>2</a:t>
            </a:r>
            <a:r>
              <a:rPr lang="id-ID" sz="1600" b="1" dirty="0" smtClean="0"/>
              <a:t> – ADC and DAC</a:t>
            </a:r>
          </a:p>
          <a:p>
            <a:pPr marL="342900" indent="-342900">
              <a:lnSpc>
                <a:spcPct val="150000"/>
              </a:lnSpc>
              <a:buFont typeface="Wingdings" panose="05000000000000000000" pitchFamily="2" charset="2"/>
              <a:buChar char="§"/>
            </a:pPr>
            <a:r>
              <a:rPr lang="id-ID" sz="1600" b="1" dirty="0" smtClean="0"/>
              <a:t>Function 3 – Counter</a:t>
            </a:r>
          </a:p>
          <a:p>
            <a:pPr marL="342900" indent="-342900">
              <a:lnSpc>
                <a:spcPct val="150000"/>
              </a:lnSpc>
              <a:buFont typeface="Wingdings" panose="05000000000000000000" pitchFamily="2" charset="2"/>
              <a:buChar char="§"/>
            </a:pPr>
            <a:r>
              <a:rPr lang="id-ID" sz="1600" b="1" dirty="0" smtClean="0"/>
              <a:t>Function 4 – Mu</a:t>
            </a:r>
            <a:r>
              <a:rPr lang="en-US" sz="1600" b="1" dirty="0" err="1" smtClean="0"/>
              <a:t>ltiplexer</a:t>
            </a:r>
            <a:r>
              <a:rPr lang="en-US" sz="1600" b="1" dirty="0" smtClean="0"/>
              <a:t> (Mux)</a:t>
            </a:r>
            <a:endParaRPr lang="id-ID" sz="1600" b="1" dirty="0" smtClean="0"/>
          </a:p>
          <a:p>
            <a:pPr marL="342900" indent="-342900">
              <a:lnSpc>
                <a:spcPct val="150000"/>
              </a:lnSpc>
              <a:buFont typeface="Wingdings" panose="05000000000000000000" pitchFamily="2" charset="2"/>
              <a:buChar char="§"/>
            </a:pPr>
            <a:r>
              <a:rPr lang="id-ID" sz="1600" b="1" dirty="0" smtClean="0"/>
              <a:t>Function 5  - Modem</a:t>
            </a:r>
          </a:p>
          <a:p>
            <a:pPr marL="342900" indent="-342900">
              <a:lnSpc>
                <a:spcPct val="150000"/>
              </a:lnSpc>
              <a:buFont typeface="Wingdings" panose="05000000000000000000" pitchFamily="2" charset="2"/>
              <a:buChar char="§"/>
            </a:pPr>
            <a:r>
              <a:rPr lang="id-ID" sz="1600" b="1" dirty="0"/>
              <a:t>Function </a:t>
            </a:r>
            <a:r>
              <a:rPr lang="id-ID" sz="1600" b="1" dirty="0" smtClean="0"/>
              <a:t>6 </a:t>
            </a:r>
            <a:r>
              <a:rPr lang="id-ID" sz="1600" b="1" dirty="0"/>
              <a:t>- Cryptography including Codec</a:t>
            </a:r>
          </a:p>
          <a:p>
            <a:pPr marL="342900" indent="-342900">
              <a:lnSpc>
                <a:spcPct val="150000"/>
              </a:lnSpc>
              <a:buFont typeface="Wingdings" panose="05000000000000000000" pitchFamily="2" charset="2"/>
              <a:buChar char="§"/>
            </a:pPr>
            <a:r>
              <a:rPr lang="id-ID" sz="1600" b="1" dirty="0" smtClean="0"/>
              <a:t>Function </a:t>
            </a:r>
            <a:r>
              <a:rPr lang="id-ID" sz="1600" b="1" dirty="0"/>
              <a:t>7</a:t>
            </a:r>
            <a:r>
              <a:rPr lang="id-ID" sz="1600" b="1" dirty="0" smtClean="0"/>
              <a:t> – Audio Signal Processing</a:t>
            </a:r>
          </a:p>
          <a:p>
            <a:pPr marL="342900" indent="-342900">
              <a:lnSpc>
                <a:spcPct val="150000"/>
              </a:lnSpc>
              <a:buFont typeface="Wingdings" panose="05000000000000000000" pitchFamily="2" charset="2"/>
              <a:buChar char="§"/>
            </a:pPr>
            <a:r>
              <a:rPr lang="id-ID" sz="1600" b="1" dirty="0" smtClean="0"/>
              <a:t>Function 8 - Video Signal Processing</a:t>
            </a:r>
          </a:p>
          <a:p>
            <a:pPr marL="342900" indent="-342900">
              <a:lnSpc>
                <a:spcPct val="150000"/>
              </a:lnSpc>
              <a:buFont typeface="Wingdings" panose="05000000000000000000" pitchFamily="2" charset="2"/>
              <a:buChar char="§"/>
            </a:pPr>
            <a:r>
              <a:rPr lang="id-ID" sz="1600" b="1" dirty="0" smtClean="0"/>
              <a:t>Function 9 - Image Processing</a:t>
            </a:r>
          </a:p>
          <a:p>
            <a:pPr marL="342900" indent="-342900">
              <a:lnSpc>
                <a:spcPct val="150000"/>
              </a:lnSpc>
              <a:buFont typeface="Wingdings" panose="05000000000000000000" pitchFamily="2" charset="2"/>
              <a:buChar char="§"/>
            </a:pPr>
            <a:r>
              <a:rPr lang="id-ID" sz="1600" b="1" dirty="0" smtClean="0"/>
              <a:t>Function 8 - Control Signal Processing (for mechanical machines, vehicles, etc)</a:t>
            </a:r>
          </a:p>
          <a:p>
            <a:pPr marL="342900" indent="-342900">
              <a:lnSpc>
                <a:spcPct val="150000"/>
              </a:lnSpc>
              <a:buFont typeface="Wingdings" panose="05000000000000000000" pitchFamily="2" charset="2"/>
              <a:buChar char="§"/>
            </a:pPr>
            <a:r>
              <a:rPr lang="id-ID" sz="1600" b="1" dirty="0" smtClean="0"/>
              <a:t>Function 10 - Switching Power Supply Signal Processing</a:t>
            </a:r>
          </a:p>
          <a:p>
            <a:pPr marL="342900" indent="-342900">
              <a:lnSpc>
                <a:spcPct val="150000"/>
              </a:lnSpc>
              <a:buFont typeface="Wingdings" panose="05000000000000000000" pitchFamily="2" charset="2"/>
              <a:buChar char="§"/>
            </a:pPr>
            <a:r>
              <a:rPr lang="id-ID" sz="1600" b="1" dirty="0" smtClean="0"/>
              <a:t>Function 11 - Communications </a:t>
            </a:r>
            <a:r>
              <a:rPr lang="id-ID" sz="1600" b="1" dirty="0"/>
              <a:t>Signal Processing, e.g. </a:t>
            </a:r>
            <a:r>
              <a:rPr lang="id-ID" sz="1600" b="1" dirty="0" smtClean="0"/>
              <a:t>in </a:t>
            </a:r>
            <a:r>
              <a:rPr lang="id-ID" sz="1600" b="1" dirty="0"/>
              <a:t>each </a:t>
            </a:r>
            <a:r>
              <a:rPr lang="id-ID" sz="1600" b="1" dirty="0" smtClean="0"/>
              <a:t>layer </a:t>
            </a:r>
            <a:r>
              <a:rPr lang="id-ID" sz="1600" b="1" dirty="0"/>
              <a:t>of TCP/IP</a:t>
            </a:r>
          </a:p>
          <a:p>
            <a:pPr marL="342900" indent="-342900">
              <a:lnSpc>
                <a:spcPct val="150000"/>
              </a:lnSpc>
              <a:buFont typeface="Wingdings" panose="05000000000000000000" pitchFamily="2" charset="2"/>
              <a:buChar char="§"/>
            </a:pPr>
            <a:r>
              <a:rPr lang="id-ID" sz="1600" b="1" dirty="0" smtClean="0"/>
              <a:t>And so forth</a:t>
            </a:r>
            <a:endParaRPr lang="id-ID" sz="1600" b="1" dirty="0"/>
          </a:p>
        </p:txBody>
      </p:sp>
      <p:sp>
        <p:nvSpPr>
          <p:cNvPr id="8" name="TextBox 7"/>
          <p:cNvSpPr txBox="1"/>
          <p:nvPr/>
        </p:nvSpPr>
        <p:spPr>
          <a:xfrm>
            <a:off x="509862" y="179929"/>
            <a:ext cx="8196283" cy="584775"/>
          </a:xfrm>
          <a:prstGeom prst="rect">
            <a:avLst/>
          </a:prstGeom>
          <a:noFill/>
        </p:spPr>
        <p:txBody>
          <a:bodyPr wrap="square" rtlCol="0">
            <a:spAutoFit/>
          </a:bodyPr>
          <a:lstStyle/>
          <a:p>
            <a:r>
              <a:rPr lang="id-ID" sz="3200" b="1" dirty="0" smtClean="0"/>
              <a:t>Bagian-bagian Sistem Digital </a:t>
            </a:r>
            <a:endParaRPr lang="en-US" sz="3200" b="1" dirty="0" smtClean="0"/>
          </a:p>
        </p:txBody>
      </p:sp>
    </p:spTree>
    <p:extLst>
      <p:ext uri="{BB962C8B-B14F-4D97-AF65-F5344CB8AC3E}">
        <p14:creationId xmlns:p14="http://schemas.microsoft.com/office/powerpoint/2010/main" val="2004294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630" y="980728"/>
            <a:ext cx="8484858" cy="738664"/>
          </a:xfrm>
          <a:prstGeom prst="rect">
            <a:avLst/>
          </a:prstGeom>
          <a:noFill/>
        </p:spPr>
        <p:txBody>
          <a:bodyPr wrap="square" rtlCol="0">
            <a:spAutoFit/>
          </a:bodyPr>
          <a:lstStyle/>
          <a:p>
            <a:pPr>
              <a:lnSpc>
                <a:spcPct val="150000"/>
              </a:lnSpc>
            </a:pPr>
            <a:r>
              <a:rPr lang="id-ID" sz="2800" b="1" dirty="0" smtClean="0"/>
              <a:t>Sistem Digital Utuh – dalam bentuk Produk</a:t>
            </a:r>
            <a:endParaRPr lang="en-US" sz="28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6495" y="2495132"/>
            <a:ext cx="4384082" cy="4154984"/>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id-ID" sz="1600" b="1" dirty="0" smtClean="0"/>
              <a:t>Clocks (Watches)</a:t>
            </a:r>
          </a:p>
          <a:p>
            <a:pPr marL="342900" indent="-342900">
              <a:lnSpc>
                <a:spcPct val="150000"/>
              </a:lnSpc>
              <a:buFont typeface="Wingdings" panose="05000000000000000000" pitchFamily="2" charset="2"/>
              <a:buChar char="§"/>
            </a:pPr>
            <a:r>
              <a:rPr lang="id-ID" sz="1600" b="1" dirty="0" smtClean="0"/>
              <a:t>Digital Timers</a:t>
            </a:r>
          </a:p>
          <a:p>
            <a:pPr marL="342900" indent="-342900">
              <a:lnSpc>
                <a:spcPct val="150000"/>
              </a:lnSpc>
              <a:buFont typeface="Wingdings" panose="05000000000000000000" pitchFamily="2" charset="2"/>
              <a:buChar char="§"/>
            </a:pPr>
            <a:r>
              <a:rPr lang="id-ID" sz="1600" b="1" dirty="0" smtClean="0"/>
              <a:t>Calculators</a:t>
            </a:r>
          </a:p>
          <a:p>
            <a:pPr marL="342900" indent="-342900">
              <a:lnSpc>
                <a:spcPct val="150000"/>
              </a:lnSpc>
              <a:buFont typeface="Wingdings" panose="05000000000000000000" pitchFamily="2" charset="2"/>
              <a:buChar char="§"/>
            </a:pPr>
            <a:r>
              <a:rPr lang="id-ID" sz="1600" b="1" dirty="0" smtClean="0"/>
              <a:t>PCs / Laptops</a:t>
            </a:r>
          </a:p>
          <a:p>
            <a:pPr marL="342900" indent="-342900">
              <a:lnSpc>
                <a:spcPct val="150000"/>
              </a:lnSpc>
              <a:buFont typeface="Wingdings" panose="05000000000000000000" pitchFamily="2" charset="2"/>
              <a:buChar char="§"/>
            </a:pPr>
            <a:r>
              <a:rPr lang="id-ID" sz="1600" b="1" dirty="0" smtClean="0"/>
              <a:t>Mobile Phones</a:t>
            </a:r>
          </a:p>
          <a:p>
            <a:pPr marL="342900" indent="-342900">
              <a:lnSpc>
                <a:spcPct val="150000"/>
              </a:lnSpc>
              <a:buFont typeface="Wingdings" panose="05000000000000000000" pitchFamily="2" charset="2"/>
              <a:buChar char="§"/>
            </a:pPr>
            <a:r>
              <a:rPr lang="id-ID" sz="1600" b="1" dirty="0" smtClean="0"/>
              <a:t>Smartphones</a:t>
            </a:r>
          </a:p>
          <a:p>
            <a:pPr marL="342900" indent="-342900">
              <a:lnSpc>
                <a:spcPct val="150000"/>
              </a:lnSpc>
              <a:buFont typeface="Wingdings" panose="05000000000000000000" pitchFamily="2" charset="2"/>
              <a:buChar char="§"/>
            </a:pPr>
            <a:r>
              <a:rPr lang="id-ID" sz="1600" b="1" dirty="0" smtClean="0"/>
              <a:t>MP3 Players</a:t>
            </a:r>
          </a:p>
          <a:p>
            <a:pPr marL="342900" indent="-342900">
              <a:lnSpc>
                <a:spcPct val="150000"/>
              </a:lnSpc>
              <a:buFont typeface="Wingdings" panose="05000000000000000000" pitchFamily="2" charset="2"/>
              <a:buChar char="§"/>
            </a:pPr>
            <a:r>
              <a:rPr lang="id-ID" sz="1600" b="1" dirty="0" smtClean="0"/>
              <a:t>Digital TV Receivers</a:t>
            </a:r>
          </a:p>
          <a:p>
            <a:pPr marL="342900" indent="-342900">
              <a:lnSpc>
                <a:spcPct val="150000"/>
              </a:lnSpc>
              <a:buFont typeface="Wingdings" panose="05000000000000000000" pitchFamily="2" charset="2"/>
              <a:buChar char="§"/>
            </a:pPr>
            <a:r>
              <a:rPr lang="id-ID" sz="1600" b="1" dirty="0"/>
              <a:t>Digital Satellite Receivers</a:t>
            </a:r>
          </a:p>
          <a:p>
            <a:pPr marL="342900" indent="-342900">
              <a:lnSpc>
                <a:spcPct val="150000"/>
              </a:lnSpc>
              <a:buFont typeface="Wingdings" panose="05000000000000000000" pitchFamily="2" charset="2"/>
              <a:buChar char="§"/>
            </a:pPr>
            <a:r>
              <a:rPr lang="id-ID" sz="1600" b="1" dirty="0"/>
              <a:t>Comm. Radio </a:t>
            </a:r>
            <a:r>
              <a:rPr lang="id-ID" sz="1600" b="1" dirty="0" smtClean="0"/>
              <a:t>Controllers</a:t>
            </a:r>
          </a:p>
          <a:p>
            <a:pPr marL="342900" indent="-342900">
              <a:lnSpc>
                <a:spcPct val="150000"/>
              </a:lnSpc>
              <a:buFont typeface="Wingdings" panose="05000000000000000000" pitchFamily="2" charset="2"/>
              <a:buChar char="§"/>
            </a:pPr>
            <a:r>
              <a:rPr lang="id-ID" sz="1600" b="1" dirty="0"/>
              <a:t>Stoves with Digital </a:t>
            </a:r>
            <a:r>
              <a:rPr lang="id-ID" sz="1600" b="1" dirty="0" smtClean="0"/>
              <a:t>Controller</a:t>
            </a:r>
            <a:endParaRPr lang="id-ID" sz="1600" b="1" dirty="0"/>
          </a:p>
        </p:txBody>
      </p:sp>
      <p:sp>
        <p:nvSpPr>
          <p:cNvPr id="8" name="TextBox 7"/>
          <p:cNvSpPr txBox="1"/>
          <p:nvPr/>
        </p:nvSpPr>
        <p:spPr>
          <a:xfrm>
            <a:off x="509862" y="179929"/>
            <a:ext cx="8196283" cy="584775"/>
          </a:xfrm>
          <a:prstGeom prst="rect">
            <a:avLst/>
          </a:prstGeom>
          <a:noFill/>
        </p:spPr>
        <p:txBody>
          <a:bodyPr wrap="square" rtlCol="0">
            <a:spAutoFit/>
          </a:bodyPr>
          <a:lstStyle/>
          <a:p>
            <a:r>
              <a:rPr lang="id-ID" sz="3200" b="1" dirty="0" smtClean="0"/>
              <a:t>Sistem Digital dalam bentuk Produk</a:t>
            </a:r>
            <a:endParaRPr lang="en-US" sz="3200" b="1" dirty="0" smtClean="0"/>
          </a:p>
        </p:txBody>
      </p:sp>
      <p:sp>
        <p:nvSpPr>
          <p:cNvPr id="6" name="TextBox 5"/>
          <p:cNvSpPr txBox="1"/>
          <p:nvPr/>
        </p:nvSpPr>
        <p:spPr>
          <a:xfrm>
            <a:off x="4569278" y="2567140"/>
            <a:ext cx="4490526" cy="4154984"/>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id-ID" sz="1600" b="1" dirty="0" smtClean="0"/>
              <a:t>Door Bell with Melody</a:t>
            </a:r>
          </a:p>
          <a:p>
            <a:pPr marL="342900" indent="-342900">
              <a:lnSpc>
                <a:spcPct val="150000"/>
              </a:lnSpc>
              <a:buFont typeface="Wingdings" panose="05000000000000000000" pitchFamily="2" charset="2"/>
              <a:buChar char="§"/>
            </a:pPr>
            <a:r>
              <a:rPr lang="id-ID" sz="1600" b="1" dirty="0" smtClean="0"/>
              <a:t>Air Cond. Controllers</a:t>
            </a:r>
          </a:p>
          <a:p>
            <a:pPr marL="342900" indent="-342900">
              <a:lnSpc>
                <a:spcPct val="150000"/>
              </a:lnSpc>
              <a:buFont typeface="Wingdings" panose="05000000000000000000" pitchFamily="2" charset="2"/>
              <a:buChar char="§"/>
            </a:pPr>
            <a:r>
              <a:rPr lang="id-ID" sz="1600" b="1" dirty="0" smtClean="0"/>
              <a:t>Car Air Cond. Controllers</a:t>
            </a:r>
          </a:p>
          <a:p>
            <a:pPr marL="342900" indent="-342900">
              <a:lnSpc>
                <a:spcPct val="150000"/>
              </a:lnSpc>
              <a:buFont typeface="Wingdings" panose="05000000000000000000" pitchFamily="2" charset="2"/>
              <a:buChar char="§"/>
            </a:pPr>
            <a:r>
              <a:rPr lang="id-ID" sz="1600" b="1" dirty="0" smtClean="0"/>
              <a:t>Factory Mechine Controllers</a:t>
            </a:r>
          </a:p>
          <a:p>
            <a:pPr marL="342900" indent="-342900">
              <a:lnSpc>
                <a:spcPct val="150000"/>
              </a:lnSpc>
              <a:buFont typeface="Wingdings" panose="05000000000000000000" pitchFamily="2" charset="2"/>
              <a:buChar char="§"/>
            </a:pPr>
            <a:r>
              <a:rPr lang="id-ID" sz="1600" b="1" dirty="0" smtClean="0"/>
              <a:t>Controllers in Cars, Boats, Ships, Tanks, Trains, Aeroplanes, Space Shuttles, etc. </a:t>
            </a:r>
          </a:p>
          <a:p>
            <a:pPr marL="342900" indent="-342900">
              <a:lnSpc>
                <a:spcPct val="150000"/>
              </a:lnSpc>
              <a:buFont typeface="Wingdings" panose="05000000000000000000" pitchFamily="2" charset="2"/>
              <a:buChar char="§"/>
            </a:pPr>
            <a:r>
              <a:rPr lang="id-ID" sz="1600" b="1" dirty="0" smtClean="0"/>
              <a:t>Controllers in Aeromodelling Crafts</a:t>
            </a:r>
          </a:p>
          <a:p>
            <a:pPr marL="342900" indent="-342900">
              <a:lnSpc>
                <a:spcPct val="150000"/>
              </a:lnSpc>
              <a:buFont typeface="Wingdings" panose="05000000000000000000" pitchFamily="2" charset="2"/>
              <a:buChar char="§"/>
            </a:pPr>
            <a:r>
              <a:rPr lang="id-ID" sz="1600" b="1" dirty="0" smtClean="0"/>
              <a:t>Controllers in Unmanned Cars and Aeroplanes</a:t>
            </a:r>
          </a:p>
          <a:p>
            <a:pPr marL="342900" indent="-342900">
              <a:lnSpc>
                <a:spcPct val="150000"/>
              </a:lnSpc>
              <a:buFont typeface="Wingdings" panose="05000000000000000000" pitchFamily="2" charset="2"/>
              <a:buChar char="§"/>
            </a:pPr>
            <a:r>
              <a:rPr lang="id-ID" sz="1600" b="1" dirty="0" smtClean="0"/>
              <a:t>Defense Systems</a:t>
            </a:r>
          </a:p>
          <a:p>
            <a:pPr marL="342900" indent="-342900">
              <a:lnSpc>
                <a:spcPct val="150000"/>
              </a:lnSpc>
              <a:buFont typeface="Wingdings" panose="05000000000000000000" pitchFamily="2" charset="2"/>
              <a:buChar char="§"/>
            </a:pPr>
            <a:r>
              <a:rPr lang="id-ID" sz="1600" b="1" dirty="0" smtClean="0"/>
              <a:t>Many more</a:t>
            </a:r>
          </a:p>
        </p:txBody>
      </p:sp>
      <p:sp>
        <p:nvSpPr>
          <p:cNvPr id="9" name="TextBox 8"/>
          <p:cNvSpPr txBox="1"/>
          <p:nvPr/>
        </p:nvSpPr>
        <p:spPr>
          <a:xfrm>
            <a:off x="467544" y="1556792"/>
            <a:ext cx="8416529" cy="1015663"/>
          </a:xfrm>
          <a:prstGeom prst="rect">
            <a:avLst/>
          </a:prstGeom>
          <a:noFill/>
        </p:spPr>
        <p:txBody>
          <a:bodyPr wrap="square" rtlCol="0">
            <a:spAutoFit/>
          </a:bodyPr>
          <a:lstStyle/>
          <a:p>
            <a:pPr>
              <a:lnSpc>
                <a:spcPct val="150000"/>
              </a:lnSpc>
            </a:pPr>
            <a:r>
              <a:rPr lang="id-ID" sz="2000" b="1" dirty="0" smtClean="0"/>
              <a:t>Digital System is a collaboration between hardware and software that  takes place in:</a:t>
            </a:r>
          </a:p>
        </p:txBody>
      </p:sp>
    </p:spTree>
    <p:extLst>
      <p:ext uri="{BB962C8B-B14F-4D97-AF65-F5344CB8AC3E}">
        <p14:creationId xmlns:p14="http://schemas.microsoft.com/office/powerpoint/2010/main" val="598792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630" y="980728"/>
            <a:ext cx="8196283" cy="830997"/>
          </a:xfrm>
          <a:prstGeom prst="rect">
            <a:avLst/>
          </a:prstGeom>
          <a:noFill/>
        </p:spPr>
        <p:txBody>
          <a:bodyPr wrap="square" rtlCol="0">
            <a:spAutoFit/>
          </a:bodyPr>
          <a:lstStyle/>
          <a:p>
            <a:pPr>
              <a:lnSpc>
                <a:spcPct val="150000"/>
              </a:lnSpc>
            </a:pPr>
            <a:r>
              <a:rPr lang="id-ID" sz="3200" b="1" dirty="0" smtClean="0"/>
              <a:t>TV Analog / Digital</a:t>
            </a:r>
            <a:endParaRPr lang="en-US" sz="32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9630" y="1628800"/>
            <a:ext cx="8664370" cy="5262979"/>
          </a:xfrm>
          <a:prstGeom prst="rect">
            <a:avLst/>
          </a:prstGeom>
          <a:noFill/>
        </p:spPr>
        <p:txBody>
          <a:bodyPr wrap="square" rtlCol="0">
            <a:spAutoFit/>
          </a:bodyPr>
          <a:lstStyle/>
          <a:p>
            <a:pPr>
              <a:lnSpc>
                <a:spcPct val="150000"/>
              </a:lnSpc>
            </a:pPr>
            <a:r>
              <a:rPr lang="id-ID" sz="1600" b="1" dirty="0" smtClean="0"/>
              <a:t>Signals pd TV:</a:t>
            </a:r>
          </a:p>
          <a:p>
            <a:pPr>
              <a:lnSpc>
                <a:spcPct val="150000"/>
              </a:lnSpc>
            </a:pPr>
            <a:endParaRPr lang="id-ID" sz="1600" b="1" dirty="0"/>
          </a:p>
          <a:p>
            <a:pPr marL="400050" indent="-400050">
              <a:lnSpc>
                <a:spcPct val="150000"/>
              </a:lnSpc>
              <a:buAutoNum type="romanLcParenBoth"/>
            </a:pPr>
            <a:r>
              <a:rPr lang="id-ID" sz="1600" b="1" dirty="0" smtClean="0"/>
              <a:t>Sinyal gambar</a:t>
            </a:r>
          </a:p>
          <a:p>
            <a:pPr marL="400050" indent="-400050">
              <a:lnSpc>
                <a:spcPct val="150000"/>
              </a:lnSpc>
              <a:buAutoNum type="romanLcParenBoth"/>
            </a:pPr>
            <a:r>
              <a:rPr lang="id-ID" sz="1600" b="1" dirty="0" smtClean="0"/>
              <a:t>Sinyal Suara</a:t>
            </a:r>
          </a:p>
          <a:p>
            <a:pPr marL="400050" indent="-400050">
              <a:lnSpc>
                <a:spcPct val="150000"/>
              </a:lnSpc>
              <a:buAutoNum type="romanLcParenBoth"/>
            </a:pPr>
            <a:r>
              <a:rPr lang="id-ID" sz="1600" b="1" dirty="0"/>
              <a:t> </a:t>
            </a:r>
            <a:r>
              <a:rPr lang="id-ID" sz="1600" b="1" dirty="0" smtClean="0"/>
              <a:t>Sinyal utk setting dan RC </a:t>
            </a:r>
            <a:endParaRPr lang="id-ID" sz="1600" b="1" dirty="0"/>
          </a:p>
          <a:p>
            <a:pPr marL="400050" indent="-400050">
              <a:lnSpc>
                <a:spcPct val="150000"/>
              </a:lnSpc>
              <a:buAutoNum type="romanLcParenBoth"/>
            </a:pPr>
            <a:endParaRPr lang="id-ID" sz="1600" b="1" dirty="0" smtClean="0"/>
          </a:p>
          <a:p>
            <a:pPr>
              <a:lnSpc>
                <a:spcPct val="150000"/>
              </a:lnSpc>
            </a:pPr>
            <a:r>
              <a:rPr lang="id-ID" sz="1600" b="1" dirty="0" smtClean="0"/>
              <a:t>Sistem penyiaran membedakan Analog dan Digital berdasarkan jenis sinyal gambar dan sinyal suara yang dipancarkan dari broadcaster ke pesawat TV.</a:t>
            </a:r>
          </a:p>
          <a:p>
            <a:pPr>
              <a:lnSpc>
                <a:spcPct val="150000"/>
              </a:lnSpc>
            </a:pPr>
            <a:endParaRPr lang="id-ID" sz="1600" b="1" dirty="0"/>
          </a:p>
          <a:p>
            <a:pPr>
              <a:lnSpc>
                <a:spcPct val="150000"/>
              </a:lnSpc>
            </a:pPr>
            <a:r>
              <a:rPr lang="id-ID" sz="1600" b="1" dirty="0" smtClean="0"/>
              <a:t>RCTI </a:t>
            </a:r>
            <a:r>
              <a:rPr lang="id-ID" sz="1600" b="1" dirty="0" smtClean="0">
                <a:sym typeface="Wingdings" panose="05000000000000000000" pitchFamily="2" charset="2"/>
              </a:rPr>
              <a:t> rumah: analog</a:t>
            </a:r>
          </a:p>
          <a:p>
            <a:pPr>
              <a:lnSpc>
                <a:spcPct val="150000"/>
              </a:lnSpc>
            </a:pPr>
            <a:r>
              <a:rPr lang="id-ID" sz="1600" b="1" dirty="0" smtClean="0">
                <a:sym typeface="Wingdings" panose="05000000000000000000" pitchFamily="2" charset="2"/>
              </a:rPr>
              <a:t>TVRI (Analog)  rumah: analog</a:t>
            </a:r>
          </a:p>
          <a:p>
            <a:pPr>
              <a:lnSpc>
                <a:spcPct val="150000"/>
              </a:lnSpc>
            </a:pPr>
            <a:r>
              <a:rPr lang="id-ID" sz="1600" b="1" dirty="0" smtClean="0">
                <a:sym typeface="Wingdings" panose="05000000000000000000" pitchFamily="2" charset="2"/>
              </a:rPr>
              <a:t>TVRI (Digital 1-4)  rumah: digital</a:t>
            </a:r>
          </a:p>
          <a:p>
            <a:pPr>
              <a:lnSpc>
                <a:spcPct val="150000"/>
              </a:lnSpc>
            </a:pPr>
            <a:r>
              <a:rPr lang="id-ID" sz="1600" b="1" dirty="0" smtClean="0">
                <a:sym typeface="Wingdings" panose="05000000000000000000" pitchFamily="2" charset="2"/>
              </a:rPr>
              <a:t>S.d. 2013 baru TVRI yg punya penyiaran digital, akan disusul oleh pemancar lain.</a:t>
            </a:r>
          </a:p>
          <a:p>
            <a:pPr>
              <a:lnSpc>
                <a:spcPct val="150000"/>
              </a:lnSpc>
            </a:pPr>
            <a:r>
              <a:rPr lang="id-ID" sz="1600" b="1" dirty="0" smtClean="0">
                <a:sym typeface="Wingdings" panose="05000000000000000000" pitchFamily="2" charset="2"/>
              </a:rPr>
              <a:t>Issuenya: Regulator ingin menyamakan semua frekuensi di 625 MHz.</a:t>
            </a:r>
            <a:endParaRPr lang="id-ID" sz="1600" b="1" dirty="0"/>
          </a:p>
        </p:txBody>
      </p:sp>
      <p:sp>
        <p:nvSpPr>
          <p:cNvPr id="8" name="TextBox 7"/>
          <p:cNvSpPr txBox="1"/>
          <p:nvPr/>
        </p:nvSpPr>
        <p:spPr>
          <a:xfrm>
            <a:off x="509862" y="179929"/>
            <a:ext cx="8196283" cy="584775"/>
          </a:xfrm>
          <a:prstGeom prst="rect">
            <a:avLst/>
          </a:prstGeom>
          <a:noFill/>
        </p:spPr>
        <p:txBody>
          <a:bodyPr wrap="square" rtlCol="0">
            <a:spAutoFit/>
          </a:bodyPr>
          <a:lstStyle/>
          <a:p>
            <a:r>
              <a:rPr lang="id-ID" sz="3200" b="1" dirty="0" smtClean="0"/>
              <a:t>Digital vs Analog</a:t>
            </a:r>
            <a:endParaRPr lang="en-US" sz="3200" b="1" dirty="0" smtClean="0"/>
          </a:p>
        </p:txBody>
      </p:sp>
    </p:spTree>
    <p:extLst>
      <p:ext uri="{BB962C8B-B14F-4D97-AF65-F5344CB8AC3E}">
        <p14:creationId xmlns:p14="http://schemas.microsoft.com/office/powerpoint/2010/main" val="2719448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630" y="2636912"/>
            <a:ext cx="8196283" cy="754694"/>
          </a:xfrm>
          <a:prstGeom prst="rect">
            <a:avLst/>
          </a:prstGeom>
          <a:noFill/>
        </p:spPr>
        <p:txBody>
          <a:bodyPr wrap="square" rtlCol="0">
            <a:spAutoFit/>
          </a:bodyPr>
          <a:lstStyle/>
          <a:p>
            <a:pPr algn="ctr">
              <a:lnSpc>
                <a:spcPct val="150000"/>
              </a:lnSpc>
            </a:pPr>
            <a:r>
              <a:rPr lang="id-ID" sz="3200" b="1" dirty="0" smtClean="0"/>
              <a:t>Signals and Systems</a:t>
            </a:r>
            <a:endParaRPr lang="en-US" sz="3200" b="1" dirty="0" smtClean="0"/>
          </a:p>
        </p:txBody>
      </p:sp>
    </p:spTree>
    <p:extLst>
      <p:ext uri="{BB962C8B-B14F-4D97-AF65-F5344CB8AC3E}">
        <p14:creationId xmlns:p14="http://schemas.microsoft.com/office/powerpoint/2010/main" val="1771957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99592" y="5301208"/>
            <a:ext cx="1276350" cy="360040"/>
          </a:xfrm>
          <a:prstGeom prst="rect">
            <a:avLst/>
          </a:prstGeom>
        </p:spPr>
      </p:pic>
      <p:sp>
        <p:nvSpPr>
          <p:cNvPr id="6" name="TextBox 5"/>
          <p:cNvSpPr txBox="1"/>
          <p:nvPr/>
        </p:nvSpPr>
        <p:spPr>
          <a:xfrm>
            <a:off x="611560" y="1268760"/>
            <a:ext cx="8196283" cy="5262979"/>
          </a:xfrm>
          <a:prstGeom prst="rect">
            <a:avLst/>
          </a:prstGeom>
          <a:noFill/>
        </p:spPr>
        <p:txBody>
          <a:bodyPr wrap="square" rtlCol="0">
            <a:spAutoFit/>
          </a:bodyPr>
          <a:lstStyle/>
          <a:p>
            <a:pPr>
              <a:lnSpc>
                <a:spcPct val="150000"/>
              </a:lnSpc>
            </a:pPr>
            <a:r>
              <a:rPr lang="id-ID" sz="2800" dirty="0" smtClean="0"/>
              <a:t>Sistem Digital</a:t>
            </a:r>
          </a:p>
          <a:p>
            <a:pPr>
              <a:lnSpc>
                <a:spcPct val="150000"/>
              </a:lnSpc>
            </a:pPr>
            <a:endParaRPr lang="id-ID" sz="2800" dirty="0" smtClean="0"/>
          </a:p>
          <a:p>
            <a:pPr>
              <a:lnSpc>
                <a:spcPct val="150000"/>
              </a:lnSpc>
            </a:pPr>
            <a:r>
              <a:rPr lang="id-ID" sz="2800" dirty="0" smtClean="0"/>
              <a:t>Sistem Digital diartikan sebagai sebuah perangkat keras atau perangkat lunak atau kombinasi dari keduanya yang berfungsi mengolah sinyal masukan (digital) dengan operasi-operasi matematik tertentu sehingga menjadi sinyal keluaran (digital) yang dikehendaki.</a:t>
            </a:r>
          </a:p>
        </p:txBody>
      </p:sp>
      <p:sp>
        <p:nvSpPr>
          <p:cNvPr id="7" name="TextBox 6"/>
          <p:cNvSpPr txBox="1"/>
          <p:nvPr/>
        </p:nvSpPr>
        <p:spPr>
          <a:xfrm>
            <a:off x="509862" y="251937"/>
            <a:ext cx="8196283" cy="584775"/>
          </a:xfrm>
          <a:prstGeom prst="rect">
            <a:avLst/>
          </a:prstGeom>
          <a:noFill/>
        </p:spPr>
        <p:txBody>
          <a:bodyPr wrap="square" rtlCol="0">
            <a:spAutoFit/>
          </a:bodyPr>
          <a:lstStyle/>
          <a:p>
            <a:r>
              <a:rPr lang="id-ID" sz="3200" b="1" dirty="0" smtClean="0"/>
              <a:t>Systems</a:t>
            </a:r>
            <a:endParaRPr lang="en-US" sz="3200" b="1" dirty="0" smtClean="0"/>
          </a:p>
        </p:txBody>
      </p:sp>
    </p:spTree>
    <p:extLst>
      <p:ext uri="{BB962C8B-B14F-4D97-AF65-F5344CB8AC3E}">
        <p14:creationId xmlns:p14="http://schemas.microsoft.com/office/powerpoint/2010/main" val="352605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Systems</a:t>
            </a:r>
            <a:endParaRPr lang="en-US" sz="3200" b="1" dirty="0" smtClean="0"/>
          </a:p>
        </p:txBody>
      </p:sp>
      <p:pic>
        <p:nvPicPr>
          <p:cNvPr id="4" name="Picture 3"/>
          <p:cNvPicPr>
            <a:picLocks noChangeAspect="1"/>
          </p:cNvPicPr>
          <p:nvPr/>
        </p:nvPicPr>
        <p:blipFill>
          <a:blip r:embed="rId3"/>
          <a:stretch>
            <a:fillRect/>
          </a:stretch>
        </p:blipFill>
        <p:spPr>
          <a:xfrm>
            <a:off x="899592" y="5301208"/>
            <a:ext cx="1276350" cy="360040"/>
          </a:xfrm>
          <a:prstGeom prst="rect">
            <a:avLst/>
          </a:prstGeom>
        </p:spPr>
      </p:pic>
      <p:sp>
        <p:nvSpPr>
          <p:cNvPr id="6" name="TextBox 5"/>
          <p:cNvSpPr txBox="1"/>
          <p:nvPr/>
        </p:nvSpPr>
        <p:spPr>
          <a:xfrm>
            <a:off x="480173" y="1258882"/>
            <a:ext cx="8196283" cy="5078313"/>
          </a:xfrm>
          <a:prstGeom prst="rect">
            <a:avLst/>
          </a:prstGeom>
          <a:noFill/>
        </p:spPr>
        <p:txBody>
          <a:bodyPr wrap="square" rtlCol="0">
            <a:spAutoFit/>
          </a:bodyPr>
          <a:lstStyle/>
          <a:p>
            <a:pPr>
              <a:lnSpc>
                <a:spcPct val="150000"/>
              </a:lnSpc>
            </a:pPr>
            <a:r>
              <a:rPr lang="id-ID" dirty="0" smtClean="0">
                <a:sym typeface="Wingdings" panose="05000000000000000000" pitchFamily="2" charset="2"/>
              </a:rPr>
              <a:t>Definisi Linear System</a:t>
            </a:r>
          </a:p>
          <a:p>
            <a:pPr>
              <a:lnSpc>
                <a:spcPct val="150000"/>
              </a:lnSpc>
            </a:pPr>
            <a:r>
              <a:rPr lang="id-ID" dirty="0" smtClean="0">
                <a:sym typeface="Wingdings" panose="05000000000000000000" pitchFamily="2" charset="2"/>
              </a:rPr>
              <a:t>Sebuah sistem yang mengolah input dg operasi matematika yg konsisten, yaitu tidak tergantung waktu, suhu maupun nilai input.</a:t>
            </a:r>
          </a:p>
          <a:p>
            <a:pPr>
              <a:lnSpc>
                <a:spcPct val="150000"/>
              </a:lnSpc>
            </a:pPr>
            <a:endParaRPr lang="id-ID" dirty="0">
              <a:sym typeface="Wingdings" panose="05000000000000000000" pitchFamily="2" charset="2"/>
            </a:endParaRPr>
          </a:p>
          <a:p>
            <a:pPr>
              <a:lnSpc>
                <a:spcPct val="150000"/>
              </a:lnSpc>
            </a:pPr>
            <a:r>
              <a:rPr lang="id-ID" dirty="0">
                <a:sym typeface="Wingdings" panose="05000000000000000000" pitchFamily="2" charset="2"/>
              </a:rPr>
              <a:t>Sistem yg tdk linear menghasilkan sinyal cacat spt:</a:t>
            </a:r>
          </a:p>
          <a:p>
            <a:pPr>
              <a:lnSpc>
                <a:spcPct val="150000"/>
              </a:lnSpc>
            </a:pPr>
            <a:r>
              <a:rPr lang="id-ID" dirty="0">
                <a:sym typeface="Wingdings" panose="05000000000000000000" pitchFamily="2" charset="2"/>
              </a:rPr>
              <a:t>Clipping Effect, Severe Clipping Efect yg mghasilkan sinyal kotak, dan Zero Crossing </a:t>
            </a:r>
            <a:r>
              <a:rPr lang="id-ID" dirty="0" smtClean="0">
                <a:sym typeface="Wingdings" panose="05000000000000000000" pitchFamily="2" charset="2"/>
              </a:rPr>
              <a:t>Effect</a:t>
            </a:r>
          </a:p>
          <a:p>
            <a:pPr>
              <a:lnSpc>
                <a:spcPct val="150000"/>
              </a:lnSpc>
            </a:pPr>
            <a:endParaRPr lang="id-ID" dirty="0">
              <a:sym typeface="Wingdings" panose="05000000000000000000" pitchFamily="2" charset="2"/>
            </a:endParaRPr>
          </a:p>
          <a:p>
            <a:pPr>
              <a:lnSpc>
                <a:spcPct val="150000"/>
              </a:lnSpc>
            </a:pPr>
            <a:r>
              <a:rPr lang="id-ID" dirty="0">
                <a:sym typeface="Wingdings" panose="05000000000000000000" pitchFamily="2" charset="2"/>
              </a:rPr>
              <a:t>Penyebabnya a.l.: sifat transistor dan dioda (di dlam chip) sendiri yang memiliki karakter transfer ‘bawaan lahir’ yang non linear. Electrical engineer menyiasati itu dengan mengatur area transfer, memilih area yang linear.</a:t>
            </a:r>
          </a:p>
          <a:p>
            <a:pPr>
              <a:lnSpc>
                <a:spcPct val="150000"/>
              </a:lnSpc>
            </a:pPr>
            <a:r>
              <a:rPr lang="id-ID" dirty="0">
                <a:sym typeface="Wingdings" panose="05000000000000000000" pitchFamily="2" charset="2"/>
              </a:rPr>
              <a:t>Bahan semikonduktor utk chips: Si + B, Ga + </a:t>
            </a:r>
            <a:r>
              <a:rPr lang="id-ID" dirty="0" smtClean="0">
                <a:sym typeface="Wingdings" panose="05000000000000000000" pitchFamily="2" charset="2"/>
              </a:rPr>
              <a:t>As</a:t>
            </a:r>
          </a:p>
        </p:txBody>
      </p:sp>
    </p:spTree>
    <p:extLst>
      <p:ext uri="{BB962C8B-B14F-4D97-AF65-F5344CB8AC3E}">
        <p14:creationId xmlns:p14="http://schemas.microsoft.com/office/powerpoint/2010/main" val="4082526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124744"/>
            <a:ext cx="8526634" cy="4524315"/>
          </a:xfrm>
          <a:prstGeom prst="rect">
            <a:avLst/>
          </a:prstGeom>
          <a:noFill/>
        </p:spPr>
        <p:txBody>
          <a:bodyPr wrap="square" rtlCol="0">
            <a:spAutoFit/>
          </a:bodyPr>
          <a:lstStyle/>
          <a:p>
            <a:pPr>
              <a:lnSpc>
                <a:spcPct val="150000"/>
              </a:lnSpc>
            </a:pPr>
            <a:r>
              <a:rPr lang="id-ID" sz="1600" b="1" dirty="0" smtClean="0"/>
              <a:t>Signal (Sinyal)</a:t>
            </a:r>
          </a:p>
          <a:p>
            <a:pPr>
              <a:lnSpc>
                <a:spcPct val="150000"/>
              </a:lnSpc>
            </a:pPr>
            <a:endParaRPr lang="id-ID" sz="1600" dirty="0" smtClean="0"/>
          </a:p>
          <a:p>
            <a:pPr>
              <a:lnSpc>
                <a:spcPct val="150000"/>
              </a:lnSpc>
            </a:pPr>
            <a:r>
              <a:rPr lang="id-ID" sz="1600" dirty="0" smtClean="0"/>
              <a:t>Adalah representasi dari sebuah parameter yang nilainya berubah-ubah terhadap parameter lain.</a:t>
            </a:r>
          </a:p>
          <a:p>
            <a:pPr>
              <a:lnSpc>
                <a:spcPct val="150000"/>
              </a:lnSpc>
            </a:pPr>
            <a:endParaRPr lang="id-ID" sz="1600" dirty="0"/>
          </a:p>
          <a:p>
            <a:pPr>
              <a:lnSpc>
                <a:spcPct val="150000"/>
              </a:lnSpc>
            </a:pPr>
            <a:r>
              <a:rPr lang="id-ID" sz="1600" dirty="0" smtClean="0"/>
              <a:t>Contoh:</a:t>
            </a:r>
          </a:p>
          <a:p>
            <a:pPr>
              <a:lnSpc>
                <a:spcPct val="150000"/>
              </a:lnSpc>
            </a:pPr>
            <a:r>
              <a:rPr lang="id-ID" sz="1600" dirty="0" smtClean="0"/>
              <a:t>Berikut ini adalah sinyal sinusoidal yang menggambarkan tekanan udara di sebuah ruangan yang berubah-ubah dari waktu ke waktu.</a:t>
            </a:r>
          </a:p>
          <a:p>
            <a:pPr>
              <a:lnSpc>
                <a:spcPct val="150000"/>
              </a:lnSpc>
            </a:pPr>
            <a:endParaRPr lang="id-ID" sz="1600" dirty="0"/>
          </a:p>
          <a:p>
            <a:pPr>
              <a:lnSpc>
                <a:spcPct val="150000"/>
              </a:lnSpc>
            </a:pPr>
            <a:r>
              <a:rPr lang="id-ID" sz="1600" dirty="0" smtClean="0"/>
              <a:t> </a:t>
            </a:r>
            <a:endParaRPr lang="id-ID" sz="1600" dirty="0"/>
          </a:p>
          <a:p>
            <a:pPr>
              <a:lnSpc>
                <a:spcPct val="150000"/>
              </a:lnSpc>
            </a:pPr>
            <a:endParaRPr lang="id-ID" sz="1600" dirty="0" smtClean="0"/>
          </a:p>
          <a:p>
            <a:pPr>
              <a:lnSpc>
                <a:spcPct val="150000"/>
              </a:lnSpc>
            </a:pPr>
            <a:endParaRPr lang="id-ID" sz="1600" dirty="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pic>
        <p:nvPicPr>
          <p:cNvPr id="3076" name="Picture 4" descr="http://www.sfu.ca/sonic-studio/handbook/Graphics/Sine_Wa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75" y="4509120"/>
            <a:ext cx="343805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342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124744"/>
            <a:ext cx="8526634" cy="4199611"/>
          </a:xfrm>
          <a:prstGeom prst="rect">
            <a:avLst/>
          </a:prstGeom>
          <a:noFill/>
        </p:spPr>
        <p:txBody>
          <a:bodyPr wrap="square" rtlCol="0">
            <a:spAutoFit/>
          </a:bodyPr>
          <a:lstStyle/>
          <a:p>
            <a:pPr>
              <a:lnSpc>
                <a:spcPct val="150000"/>
              </a:lnSpc>
            </a:pPr>
            <a:r>
              <a:rPr lang="id-ID" sz="2000" dirty="0" smtClean="0"/>
              <a:t>Beberapa jenis sinyal  yang populer:</a:t>
            </a:r>
          </a:p>
          <a:p>
            <a:pPr>
              <a:lnSpc>
                <a:spcPct val="150000"/>
              </a:lnSpc>
            </a:pPr>
            <a:endParaRPr lang="id-ID" sz="2000" dirty="0"/>
          </a:p>
          <a:p>
            <a:pPr>
              <a:lnSpc>
                <a:spcPct val="150000"/>
              </a:lnSpc>
            </a:pPr>
            <a:r>
              <a:rPr lang="id-ID" sz="2000" dirty="0" smtClean="0"/>
              <a:t>Sound:		20-20 kHz</a:t>
            </a:r>
          </a:p>
          <a:p>
            <a:pPr>
              <a:lnSpc>
                <a:spcPct val="150000"/>
              </a:lnSpc>
            </a:pPr>
            <a:r>
              <a:rPr lang="id-ID" sz="2000" dirty="0" smtClean="0"/>
              <a:t>Infrasonic:	&lt;20 Hz</a:t>
            </a:r>
          </a:p>
          <a:p>
            <a:pPr>
              <a:lnSpc>
                <a:spcPct val="150000"/>
              </a:lnSpc>
            </a:pPr>
            <a:r>
              <a:rPr lang="id-ID" sz="2000" dirty="0" smtClean="0"/>
              <a:t>Ultrasonic:	&gt;20 kHz</a:t>
            </a:r>
          </a:p>
          <a:p>
            <a:pPr>
              <a:lnSpc>
                <a:spcPct val="150000"/>
              </a:lnSpc>
            </a:pPr>
            <a:r>
              <a:rPr lang="id-ID" sz="2000" dirty="0" smtClean="0"/>
              <a:t>Visible Lights:	4000 – 7000 A</a:t>
            </a:r>
          </a:p>
          <a:p>
            <a:pPr>
              <a:lnSpc>
                <a:spcPct val="150000"/>
              </a:lnSpc>
            </a:pPr>
            <a:r>
              <a:rPr lang="id-ID" sz="2000" dirty="0" smtClean="0"/>
              <a:t>IR:		?</a:t>
            </a:r>
          </a:p>
          <a:p>
            <a:pPr>
              <a:lnSpc>
                <a:spcPct val="150000"/>
              </a:lnSpc>
            </a:pPr>
            <a:r>
              <a:rPr lang="id-ID" sz="2000" dirty="0" smtClean="0"/>
              <a:t>FIR:		?</a:t>
            </a:r>
          </a:p>
          <a:p>
            <a:pPr>
              <a:lnSpc>
                <a:spcPct val="150000"/>
              </a:lnSpc>
            </a:pPr>
            <a:r>
              <a:rPr lang="id-ID" sz="2000" dirty="0" smtClean="0"/>
              <a:t>(uv):		?</a:t>
            </a:r>
            <a:endParaRPr lang="en-US" sz="20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spTree>
    <p:extLst>
      <p:ext uri="{BB962C8B-B14F-4D97-AF65-F5344CB8AC3E}">
        <p14:creationId xmlns:p14="http://schemas.microsoft.com/office/powerpoint/2010/main" val="3363933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61464"/>
            <a:ext cx="7429499" cy="6207895"/>
          </a:xfrm>
        </p:spPr>
        <p:txBody>
          <a:bodyPr>
            <a:normAutofit lnSpcReduction="10000"/>
          </a:bodyPr>
          <a:lstStyle/>
          <a:p>
            <a:pPr marL="0" indent="0">
              <a:buClr>
                <a:srgbClr val="FF0000"/>
              </a:buClr>
              <a:buSzPct val="100000"/>
              <a:buNone/>
            </a:pPr>
            <a:r>
              <a:rPr lang="en-US" sz="3500" dirty="0" smtClean="0">
                <a:latin typeface="Bebas Neue" panose="020B0606020202050201" pitchFamily="34" charset="0"/>
              </a:rPr>
              <a:t>Proses </a:t>
            </a:r>
            <a:r>
              <a:rPr lang="en-US" sz="3500" dirty="0" err="1" smtClean="0">
                <a:latin typeface="Bebas Neue" panose="020B0606020202050201" pitchFamily="34" charset="0"/>
              </a:rPr>
              <a:t>Belajar</a:t>
            </a:r>
            <a:endParaRPr lang="en-US" sz="3500" dirty="0" smtClean="0">
              <a:latin typeface="Bebas Neue" panose="020B0606020202050201" pitchFamily="34" charset="0"/>
            </a:endParaRPr>
          </a:p>
          <a:p>
            <a:pPr marL="0" indent="0">
              <a:buClr>
                <a:srgbClr val="FF0000"/>
              </a:buClr>
              <a:buSzPct val="100000"/>
              <a:buNone/>
            </a:pPr>
            <a:endParaRPr lang="en-US" sz="2325" dirty="0">
              <a:latin typeface="Bebas Neue" panose="020B0606020202050201" pitchFamily="34" charset="0"/>
            </a:endParaRPr>
          </a:p>
          <a:p>
            <a:pPr marL="0" indent="0">
              <a:buClr>
                <a:srgbClr val="FF0000"/>
              </a:buClr>
              <a:buSzPct val="100000"/>
              <a:buNone/>
            </a:pPr>
            <a:r>
              <a:rPr lang="en-US" sz="2325" dirty="0" err="1" smtClean="0">
                <a:latin typeface="Bebas Neue" panose="020B0606020202050201" pitchFamily="34" charset="0"/>
              </a:rPr>
              <a:t>Metode</a:t>
            </a:r>
            <a:r>
              <a:rPr lang="en-US" sz="2325" dirty="0">
                <a:latin typeface="Bebas Neue" panose="020B0606020202050201" pitchFamily="34" charset="0"/>
              </a:rPr>
              <a:t>: 	Student Centered Learning</a:t>
            </a:r>
          </a:p>
          <a:p>
            <a:pPr marL="0" indent="0">
              <a:buClr>
                <a:srgbClr val="FF0000"/>
              </a:buClr>
              <a:buSzPct val="100000"/>
              <a:buNone/>
            </a:pPr>
            <a:r>
              <a:rPr lang="en-US" sz="2325" dirty="0" smtClean="0">
                <a:latin typeface="Bebas Neue" panose="020B0606020202050201" pitchFamily="34" charset="0"/>
              </a:rPr>
              <a:t>Model</a:t>
            </a:r>
            <a:r>
              <a:rPr lang="en-US" sz="2325" dirty="0">
                <a:latin typeface="Bebas Neue" panose="020B0606020202050201" pitchFamily="34" charset="0"/>
              </a:rPr>
              <a:t>: 	</a:t>
            </a:r>
            <a:r>
              <a:rPr lang="en-US" sz="2325" dirty="0" smtClean="0">
                <a:latin typeface="Bebas Neue" panose="020B0606020202050201" pitchFamily="34" charset="0"/>
              </a:rPr>
              <a:t>Speech </a:t>
            </a:r>
            <a:r>
              <a:rPr lang="en-US" sz="2325" dirty="0">
                <a:latin typeface="Bebas Neue" panose="020B0606020202050201" pitchFamily="34" charset="0"/>
              </a:rPr>
              <a:t>(20%), Student Research (80%)</a:t>
            </a:r>
          </a:p>
          <a:p>
            <a:pPr marL="0" indent="0">
              <a:buClr>
                <a:srgbClr val="FF0000"/>
              </a:buClr>
              <a:buSzPct val="100000"/>
              <a:buNone/>
            </a:pPr>
            <a:r>
              <a:rPr lang="en-US" dirty="0" smtClean="0">
                <a:latin typeface="Bebas Neue" panose="020B0606020202050201" pitchFamily="34" charset="0"/>
              </a:rPr>
              <a:t> </a:t>
            </a:r>
          </a:p>
          <a:p>
            <a:pPr>
              <a:buClr>
                <a:srgbClr val="FF0000"/>
              </a:buClr>
              <a:buSzPct val="100000"/>
              <a:buFont typeface="Wingdings" panose="05000000000000000000" pitchFamily="2" charset="2"/>
              <a:buChar char="q"/>
            </a:pPr>
            <a:r>
              <a:rPr lang="en-US" dirty="0" err="1" smtClean="0">
                <a:latin typeface="Bebas Neue" panose="020B0606020202050201" pitchFamily="34" charset="0"/>
              </a:rPr>
              <a:t>Dosen</a:t>
            </a:r>
            <a:r>
              <a:rPr lang="en-US" dirty="0" smtClean="0">
                <a:latin typeface="Bebas Neue" panose="020B0606020202050201" pitchFamily="34" charset="0"/>
              </a:rPr>
              <a:t> </a:t>
            </a:r>
            <a:r>
              <a:rPr lang="en-US" dirty="0" err="1" smtClean="0">
                <a:latin typeface="Bebas Neue" panose="020B0606020202050201" pitchFamily="34" charset="0"/>
              </a:rPr>
              <a:t>menjadi</a:t>
            </a:r>
            <a:r>
              <a:rPr lang="en-US" dirty="0" smtClean="0">
                <a:latin typeface="Bebas Neue" panose="020B0606020202050201" pitchFamily="34" charset="0"/>
              </a:rPr>
              <a:t> </a:t>
            </a:r>
            <a:r>
              <a:rPr lang="en-US" dirty="0" err="1" smtClean="0">
                <a:latin typeface="Bebas Neue" panose="020B0606020202050201" pitchFamily="34" charset="0"/>
              </a:rPr>
              <a:t>pengarah</a:t>
            </a:r>
            <a:r>
              <a:rPr lang="en-US" dirty="0" smtClean="0">
                <a:latin typeface="Bebas Neue" panose="020B0606020202050201" pitchFamily="34" charset="0"/>
              </a:rPr>
              <a:t> </a:t>
            </a:r>
            <a:r>
              <a:rPr lang="en-US" dirty="0" err="1" smtClean="0">
                <a:latin typeface="Bebas Neue" panose="020B0606020202050201" pitchFamily="34" charset="0"/>
              </a:rPr>
              <a:t>topik</a:t>
            </a:r>
            <a:r>
              <a:rPr lang="en-US" dirty="0" smtClean="0">
                <a:latin typeface="Bebas Neue" panose="020B0606020202050201" pitchFamily="34" charset="0"/>
              </a:rPr>
              <a:t> </a:t>
            </a:r>
            <a:r>
              <a:rPr lang="en-US" dirty="0" err="1" smtClean="0">
                <a:latin typeface="Bebas Neue" panose="020B0606020202050201" pitchFamily="34" charset="0"/>
              </a:rPr>
              <a:t>dan</a:t>
            </a:r>
            <a:r>
              <a:rPr lang="en-US" dirty="0" smtClean="0">
                <a:latin typeface="Bebas Neue" panose="020B0606020202050201" pitchFamily="34" charset="0"/>
              </a:rPr>
              <a:t> </a:t>
            </a:r>
            <a:r>
              <a:rPr lang="en-US" dirty="0" err="1" smtClean="0">
                <a:latin typeface="Bebas Neue" panose="020B0606020202050201" pitchFamily="34" charset="0"/>
              </a:rPr>
              <a:t>fasilitator</a:t>
            </a:r>
            <a:endParaRPr lang="en-US" dirty="0" smtClean="0">
              <a:latin typeface="Bebas Neue" panose="020B0606020202050201" pitchFamily="34" charset="0"/>
            </a:endParaRPr>
          </a:p>
          <a:p>
            <a:pPr>
              <a:buClr>
                <a:srgbClr val="FF0000"/>
              </a:buClr>
              <a:buSzPct val="100000"/>
              <a:buFont typeface="Wingdings" panose="05000000000000000000" pitchFamily="2" charset="2"/>
              <a:buChar char="q"/>
            </a:pPr>
            <a:endParaRPr lang="en-US" dirty="0" smtClean="0">
              <a:latin typeface="Bebas Neue" panose="020B0606020202050201" pitchFamily="34" charset="0"/>
            </a:endParaRPr>
          </a:p>
          <a:p>
            <a:pPr>
              <a:buClr>
                <a:srgbClr val="FF0000"/>
              </a:buClr>
              <a:buSzPct val="100000"/>
              <a:buFont typeface="Wingdings" panose="05000000000000000000" pitchFamily="2" charset="2"/>
              <a:buChar char="q"/>
            </a:pPr>
            <a:r>
              <a:rPr lang="en-US" dirty="0" err="1" smtClean="0">
                <a:latin typeface="Bebas Neue" panose="020B0606020202050201" pitchFamily="34" charset="0"/>
              </a:rPr>
              <a:t>Mahasiswa</a:t>
            </a:r>
            <a:r>
              <a:rPr lang="en-US" dirty="0" smtClean="0">
                <a:latin typeface="Bebas Neue" panose="020B0606020202050201" pitchFamily="34" charset="0"/>
              </a:rPr>
              <a:t> </a:t>
            </a:r>
            <a:r>
              <a:rPr lang="en-US" dirty="0" err="1" smtClean="0">
                <a:latin typeface="Bebas Neue" panose="020B0606020202050201" pitchFamily="34" charset="0"/>
              </a:rPr>
              <a:t>sepenuhnya</a:t>
            </a:r>
            <a:r>
              <a:rPr lang="en-US" dirty="0" smtClean="0">
                <a:latin typeface="Bebas Neue" panose="020B0606020202050201" pitchFamily="34" charset="0"/>
              </a:rPr>
              <a:t> </a:t>
            </a:r>
            <a:r>
              <a:rPr lang="en-US" dirty="0" err="1" smtClean="0">
                <a:latin typeface="Bebas Neue" panose="020B0606020202050201" pitchFamily="34" charset="0"/>
              </a:rPr>
              <a:t>aktif</a:t>
            </a:r>
            <a:r>
              <a:rPr lang="en-US" dirty="0" smtClean="0">
                <a:latin typeface="Bebas Neue" panose="020B0606020202050201" pitchFamily="34" charset="0"/>
              </a:rPr>
              <a:t>:</a:t>
            </a:r>
          </a:p>
          <a:p>
            <a:pPr marL="679847" lvl="1">
              <a:buClr>
                <a:srgbClr val="FF0000"/>
              </a:buClr>
              <a:buSzPct val="100000"/>
            </a:pPr>
            <a:r>
              <a:rPr lang="en-US" dirty="0" err="1" smtClean="0">
                <a:latin typeface="Bebas Neue" panose="020B0606020202050201" pitchFamily="34" charset="0"/>
              </a:rPr>
              <a:t>Ikut</a:t>
            </a:r>
            <a:r>
              <a:rPr lang="en-US" dirty="0" smtClean="0">
                <a:latin typeface="Bebas Neue" panose="020B0606020202050201" pitchFamily="34" charset="0"/>
              </a:rPr>
              <a:t> </a:t>
            </a:r>
            <a:r>
              <a:rPr lang="en-US" dirty="0" err="1" smtClean="0">
                <a:latin typeface="Bebas Neue" panose="020B0606020202050201" pitchFamily="34" charset="0"/>
              </a:rPr>
              <a:t>menentukan</a:t>
            </a:r>
            <a:r>
              <a:rPr lang="en-US" dirty="0" smtClean="0">
                <a:latin typeface="Bebas Neue" panose="020B0606020202050201" pitchFamily="34" charset="0"/>
              </a:rPr>
              <a:t> format </a:t>
            </a:r>
            <a:r>
              <a:rPr lang="en-US" dirty="0" err="1" smtClean="0">
                <a:latin typeface="Bebas Neue" panose="020B0606020202050201" pitchFamily="34" charset="0"/>
              </a:rPr>
              <a:t>pembelajaran</a:t>
            </a:r>
            <a:endParaRPr lang="en-US" dirty="0" smtClean="0">
              <a:latin typeface="Bebas Neue" panose="020B0606020202050201" pitchFamily="34" charset="0"/>
            </a:endParaRPr>
          </a:p>
          <a:p>
            <a:pPr marL="679847" lvl="1">
              <a:buClr>
                <a:srgbClr val="FF0000"/>
              </a:buClr>
              <a:buSzPct val="100000"/>
            </a:pPr>
            <a:r>
              <a:rPr lang="en-US" dirty="0" err="1">
                <a:latin typeface="Bebas Neue" panose="020B0606020202050201" pitchFamily="34" charset="0"/>
              </a:rPr>
              <a:t>I</a:t>
            </a:r>
            <a:r>
              <a:rPr lang="en-US" dirty="0" err="1" smtClean="0">
                <a:latin typeface="Bebas Neue" panose="020B0606020202050201" pitchFamily="34" charset="0"/>
              </a:rPr>
              <a:t>kut</a:t>
            </a:r>
            <a:r>
              <a:rPr lang="en-US" dirty="0" smtClean="0">
                <a:latin typeface="Bebas Neue" panose="020B0606020202050201" pitchFamily="34" charset="0"/>
              </a:rPr>
              <a:t> </a:t>
            </a:r>
            <a:r>
              <a:rPr lang="en-US" dirty="0" err="1" smtClean="0">
                <a:latin typeface="Bebas Neue" panose="020B0606020202050201" pitchFamily="34" charset="0"/>
              </a:rPr>
              <a:t>menentukan</a:t>
            </a:r>
            <a:r>
              <a:rPr lang="en-US" dirty="0" smtClean="0">
                <a:latin typeface="Bebas Neue" panose="020B0606020202050201" pitchFamily="34" charset="0"/>
              </a:rPr>
              <a:t> </a:t>
            </a:r>
            <a:r>
              <a:rPr lang="en-US" dirty="0" err="1" smtClean="0">
                <a:latin typeface="Bebas Neue" panose="020B0606020202050201" pitchFamily="34" charset="0"/>
              </a:rPr>
              <a:t>kontrak</a:t>
            </a:r>
            <a:r>
              <a:rPr lang="en-US" dirty="0" smtClean="0">
                <a:latin typeface="Bebas Neue" panose="020B0606020202050201" pitchFamily="34" charset="0"/>
              </a:rPr>
              <a:t> </a:t>
            </a:r>
            <a:r>
              <a:rPr lang="en-US" dirty="0" err="1" smtClean="0">
                <a:latin typeface="Bebas Neue" panose="020B0606020202050201" pitchFamily="34" charset="0"/>
              </a:rPr>
              <a:t>kuliah</a:t>
            </a:r>
            <a:endParaRPr lang="en-US" dirty="0" smtClean="0">
              <a:latin typeface="Bebas Neue" panose="020B0606020202050201" pitchFamily="34" charset="0"/>
            </a:endParaRPr>
          </a:p>
          <a:p>
            <a:pPr marL="679847" lvl="1">
              <a:buClr>
                <a:srgbClr val="FF0000"/>
              </a:buClr>
              <a:buSzPct val="100000"/>
            </a:pPr>
            <a:r>
              <a:rPr lang="en-US" dirty="0" err="1" smtClean="0">
                <a:latin typeface="Bebas Neue" panose="020B0606020202050201" pitchFamily="34" charset="0"/>
              </a:rPr>
              <a:t>Wajib</a:t>
            </a:r>
            <a:r>
              <a:rPr lang="en-US" dirty="0" smtClean="0">
                <a:latin typeface="Bebas Neue" panose="020B0606020202050201" pitchFamily="34" charset="0"/>
              </a:rPr>
              <a:t> </a:t>
            </a:r>
            <a:r>
              <a:rPr lang="en-US" dirty="0" err="1" smtClean="0">
                <a:latin typeface="Bebas Neue" panose="020B0606020202050201" pitchFamily="34" charset="0"/>
              </a:rPr>
              <a:t>membawa</a:t>
            </a:r>
            <a:r>
              <a:rPr lang="en-US" dirty="0" smtClean="0">
                <a:latin typeface="Bebas Neue" panose="020B0606020202050201" pitchFamily="34" charset="0"/>
              </a:rPr>
              <a:t> laptop </a:t>
            </a:r>
            <a:r>
              <a:rPr lang="en-US" dirty="0" err="1" smtClean="0">
                <a:latin typeface="Bebas Neue" panose="020B0606020202050201" pitchFamily="34" charset="0"/>
              </a:rPr>
              <a:t>dan</a:t>
            </a:r>
            <a:r>
              <a:rPr lang="en-US" dirty="0" smtClean="0">
                <a:latin typeface="Bebas Neue" panose="020B0606020202050201" pitchFamily="34" charset="0"/>
              </a:rPr>
              <a:t> </a:t>
            </a:r>
            <a:r>
              <a:rPr lang="en-US" dirty="0" err="1" smtClean="0">
                <a:latin typeface="Bebas Neue" panose="020B0606020202050201" pitchFamily="34" charset="0"/>
              </a:rPr>
              <a:t>selalu</a:t>
            </a:r>
            <a:r>
              <a:rPr lang="en-US" dirty="0" smtClean="0">
                <a:latin typeface="Bebas Neue" panose="020B0606020202050201" pitchFamily="34" charset="0"/>
              </a:rPr>
              <a:t> </a:t>
            </a:r>
            <a:r>
              <a:rPr lang="en-US" dirty="0" err="1" smtClean="0">
                <a:latin typeface="Bebas Neue" panose="020B0606020202050201" pitchFamily="34" charset="0"/>
              </a:rPr>
              <a:t>memiliki</a:t>
            </a:r>
            <a:r>
              <a:rPr lang="en-US" dirty="0" smtClean="0">
                <a:latin typeface="Bebas Neue" panose="020B0606020202050201" pitchFamily="34" charset="0"/>
              </a:rPr>
              <a:t> </a:t>
            </a:r>
            <a:r>
              <a:rPr lang="en-US" dirty="0" err="1" smtClean="0">
                <a:latin typeface="Bebas Neue" panose="020B0606020202050201" pitchFamily="34" charset="0"/>
              </a:rPr>
              <a:t>akses</a:t>
            </a:r>
            <a:r>
              <a:rPr lang="en-US" dirty="0" smtClean="0">
                <a:latin typeface="Bebas Neue" panose="020B0606020202050201" pitchFamily="34" charset="0"/>
              </a:rPr>
              <a:t> </a:t>
            </a:r>
            <a:r>
              <a:rPr lang="en-US" dirty="0" err="1" smtClean="0">
                <a:latin typeface="Bebas Neue" panose="020B0606020202050201" pitchFamily="34" charset="0"/>
              </a:rPr>
              <a:t>ke</a:t>
            </a:r>
            <a:r>
              <a:rPr lang="en-US" dirty="0" smtClean="0">
                <a:latin typeface="Bebas Neue" panose="020B0606020202050201" pitchFamily="34" charset="0"/>
              </a:rPr>
              <a:t> internet</a:t>
            </a:r>
          </a:p>
          <a:p>
            <a:pPr marL="679847" lvl="1">
              <a:buClr>
                <a:srgbClr val="FF0000"/>
              </a:buClr>
              <a:buSzPct val="100000"/>
            </a:pPr>
            <a:r>
              <a:rPr lang="en-US" dirty="0" err="1" smtClean="0">
                <a:latin typeface="Bebas Neue" panose="020B0606020202050201" pitchFamily="34" charset="0"/>
              </a:rPr>
              <a:t>Mengeksplorasi</a:t>
            </a:r>
            <a:r>
              <a:rPr lang="en-US" dirty="0" smtClean="0">
                <a:latin typeface="Bebas Neue" panose="020B0606020202050201" pitchFamily="34" charset="0"/>
              </a:rPr>
              <a:t> </a:t>
            </a:r>
            <a:r>
              <a:rPr lang="en-US" dirty="0" err="1" smtClean="0">
                <a:latin typeface="Bebas Neue" panose="020B0606020202050201" pitchFamily="34" charset="0"/>
              </a:rPr>
              <a:t>informasi</a:t>
            </a:r>
            <a:r>
              <a:rPr lang="en-US" dirty="0" smtClean="0">
                <a:latin typeface="Bebas Neue" panose="020B0606020202050201" pitchFamily="34" charset="0"/>
              </a:rPr>
              <a:t> </a:t>
            </a:r>
            <a:r>
              <a:rPr lang="en-US" dirty="0" err="1" smtClean="0">
                <a:latin typeface="Bebas Neue" panose="020B0606020202050201" pitchFamily="34" charset="0"/>
              </a:rPr>
              <a:t>terkait</a:t>
            </a:r>
            <a:r>
              <a:rPr lang="en-US" dirty="0" smtClean="0">
                <a:latin typeface="Bebas Neue" panose="020B0606020202050201" pitchFamily="34" charset="0"/>
              </a:rPr>
              <a:t> </a:t>
            </a:r>
            <a:r>
              <a:rPr lang="en-US" dirty="0" err="1" smtClean="0">
                <a:latin typeface="Bebas Neue" panose="020B0606020202050201" pitchFamily="34" charset="0"/>
              </a:rPr>
              <a:t>topik</a:t>
            </a:r>
            <a:endParaRPr lang="en-US" dirty="0" smtClean="0">
              <a:latin typeface="Bebas Neue" panose="020B0606020202050201" pitchFamily="34" charset="0"/>
            </a:endParaRPr>
          </a:p>
          <a:p>
            <a:pPr marL="679847" lvl="1">
              <a:buClr>
                <a:srgbClr val="FF0000"/>
              </a:buClr>
              <a:buSzPct val="100000"/>
            </a:pPr>
            <a:r>
              <a:rPr lang="en-US" dirty="0" err="1" smtClean="0">
                <a:latin typeface="Bebas Neue" panose="020B0606020202050201" pitchFamily="34" charset="0"/>
              </a:rPr>
              <a:t>Praktek</a:t>
            </a:r>
            <a:r>
              <a:rPr lang="en-US" dirty="0" smtClean="0">
                <a:latin typeface="Bebas Neue" panose="020B0606020202050201" pitchFamily="34" charset="0"/>
              </a:rPr>
              <a:t>: </a:t>
            </a:r>
            <a:r>
              <a:rPr lang="en-US" dirty="0" err="1" smtClean="0">
                <a:latin typeface="Bebas Neue" panose="020B0606020202050201" pitchFamily="34" charset="0"/>
              </a:rPr>
              <a:t>Membangun</a:t>
            </a:r>
            <a:r>
              <a:rPr lang="en-US" dirty="0" smtClean="0">
                <a:latin typeface="Bebas Neue" panose="020B0606020202050201" pitchFamily="34" charset="0"/>
              </a:rPr>
              <a:t> </a:t>
            </a:r>
            <a:r>
              <a:rPr lang="en-US" dirty="0" err="1" smtClean="0">
                <a:latin typeface="Bebas Neue" panose="020B0606020202050201" pitchFamily="34" charset="0"/>
              </a:rPr>
              <a:t>sebuah</a:t>
            </a:r>
            <a:r>
              <a:rPr lang="en-US" dirty="0" smtClean="0">
                <a:latin typeface="Bebas Neue" panose="020B0606020202050201" pitchFamily="34" charset="0"/>
              </a:rPr>
              <a:t> </a:t>
            </a:r>
            <a:r>
              <a:rPr lang="en-US" dirty="0" err="1" smtClean="0">
                <a:latin typeface="Bebas Neue" panose="020B0606020202050201" pitchFamily="34" charset="0"/>
              </a:rPr>
              <a:t>modul</a:t>
            </a:r>
            <a:endParaRPr lang="en-US" dirty="0" smtClean="0">
              <a:latin typeface="Bebas Neue" panose="020B0606020202050201" pitchFamily="34" charset="0"/>
            </a:endParaRPr>
          </a:p>
          <a:p>
            <a:pPr marL="679847" lvl="1">
              <a:buClr>
                <a:srgbClr val="FF0000"/>
              </a:buClr>
              <a:buSzPct val="100000"/>
            </a:pPr>
            <a:r>
              <a:rPr lang="en-US" dirty="0" err="1" smtClean="0">
                <a:latin typeface="Bebas Neue" panose="020B0606020202050201" pitchFamily="34" charset="0"/>
              </a:rPr>
              <a:t>Melakukan</a:t>
            </a:r>
            <a:r>
              <a:rPr lang="en-US" dirty="0" smtClean="0">
                <a:latin typeface="Bebas Neue" panose="020B0606020202050201" pitchFamily="34" charset="0"/>
              </a:rPr>
              <a:t> </a:t>
            </a:r>
            <a:r>
              <a:rPr lang="en-US" dirty="0" err="1" smtClean="0">
                <a:latin typeface="Bebas Neue" panose="020B0606020202050201" pitchFamily="34" charset="0"/>
              </a:rPr>
              <a:t>presentasi</a:t>
            </a:r>
            <a:endParaRPr lang="en-US" dirty="0" smtClean="0">
              <a:latin typeface="Bebas Neue" panose="020B0606020202050201" pitchFamily="34" charset="0"/>
            </a:endParaRPr>
          </a:p>
          <a:p>
            <a:pPr marL="679847" lvl="1">
              <a:buClr>
                <a:srgbClr val="FF0000"/>
              </a:buClr>
              <a:buSzPct val="100000"/>
            </a:pPr>
            <a:r>
              <a:rPr lang="en-US" dirty="0" err="1" smtClean="0">
                <a:latin typeface="Bebas Neue" panose="020B0606020202050201" pitchFamily="34" charset="0"/>
              </a:rPr>
              <a:t>Ikut</a:t>
            </a:r>
            <a:r>
              <a:rPr lang="en-US" dirty="0" smtClean="0">
                <a:latin typeface="Bebas Neue" panose="020B0606020202050201" pitchFamily="34" charset="0"/>
              </a:rPr>
              <a:t> </a:t>
            </a:r>
            <a:r>
              <a:rPr lang="en-US" dirty="0" err="1" smtClean="0">
                <a:latin typeface="Bebas Neue" panose="020B0606020202050201" pitchFamily="34" charset="0"/>
              </a:rPr>
              <a:t>menilai</a:t>
            </a:r>
            <a:r>
              <a:rPr lang="en-US" dirty="0" smtClean="0">
                <a:latin typeface="Bebas Neue" panose="020B0606020202050201" pitchFamily="34" charset="0"/>
              </a:rPr>
              <a:t> </a:t>
            </a:r>
            <a:r>
              <a:rPr lang="en-US" dirty="0" err="1" smtClean="0">
                <a:latin typeface="Bebas Neue" panose="020B0606020202050201" pitchFamily="34" charset="0"/>
              </a:rPr>
              <a:t>sesama</a:t>
            </a:r>
            <a:r>
              <a:rPr lang="en-US" dirty="0" smtClean="0">
                <a:latin typeface="Bebas Neue" panose="020B0606020202050201" pitchFamily="34" charset="0"/>
              </a:rPr>
              <a:t> </a:t>
            </a:r>
            <a:r>
              <a:rPr lang="en-US" dirty="0" err="1" smtClean="0">
                <a:latin typeface="Bebas Neue" panose="020B0606020202050201" pitchFamily="34" charset="0"/>
              </a:rPr>
              <a:t>rekan</a:t>
            </a:r>
            <a:endParaRPr lang="en-US" dirty="0" smtClean="0">
              <a:latin typeface="Bebas Neue" panose="020B0606020202050201" pitchFamily="34" charset="0"/>
            </a:endParaRPr>
          </a:p>
          <a:p>
            <a:pPr marL="679847" lvl="1">
              <a:buClr>
                <a:srgbClr val="FF0000"/>
              </a:buClr>
              <a:buSzPct val="100000"/>
            </a:pPr>
            <a:endParaRPr lang="en-US" dirty="0">
              <a:latin typeface="Bebas Neue" panose="020B0606020202050201" pitchFamily="34" charset="0"/>
            </a:endParaRPr>
          </a:p>
          <a:p>
            <a:pPr marL="348854" lvl="1" indent="-348854">
              <a:buClr>
                <a:srgbClr val="FF0000"/>
              </a:buClr>
              <a:buSzPct val="100000"/>
              <a:buFont typeface="Wingdings" panose="05000000000000000000" pitchFamily="2" charset="2"/>
              <a:buChar char="q"/>
            </a:pPr>
            <a:r>
              <a:rPr lang="en-US" sz="2400" dirty="0" err="1">
                <a:latin typeface="Bebas Neue" panose="020B0606020202050201" pitchFamily="34" charset="0"/>
              </a:rPr>
              <a:t>Mahasiswa</a:t>
            </a:r>
            <a:r>
              <a:rPr lang="en-US" sz="2400" dirty="0">
                <a:latin typeface="Bebas Neue" panose="020B0606020202050201" pitchFamily="34" charset="0"/>
              </a:rPr>
              <a:t> </a:t>
            </a:r>
            <a:r>
              <a:rPr lang="en-US" sz="2400" dirty="0" err="1">
                <a:latin typeface="Bebas Neue" panose="020B0606020202050201" pitchFamily="34" charset="0"/>
              </a:rPr>
              <a:t>mengingatkan</a:t>
            </a:r>
            <a:r>
              <a:rPr lang="en-US" sz="2400" dirty="0">
                <a:latin typeface="Bebas Neue" panose="020B0606020202050201" pitchFamily="34" charset="0"/>
              </a:rPr>
              <a:t> </a:t>
            </a:r>
            <a:r>
              <a:rPr lang="en-US" sz="2400" dirty="0" err="1">
                <a:latin typeface="Bebas Neue" panose="020B0606020202050201" pitchFamily="34" charset="0"/>
              </a:rPr>
              <a:t>dosen</a:t>
            </a:r>
            <a:r>
              <a:rPr lang="en-US" sz="2400" dirty="0">
                <a:latin typeface="Bebas Neue" panose="020B0606020202050201" pitchFamily="34" charset="0"/>
              </a:rPr>
              <a:t> </a:t>
            </a:r>
            <a:r>
              <a:rPr lang="en-US" sz="2400" dirty="0" err="1">
                <a:latin typeface="Bebas Neue" panose="020B0606020202050201" pitchFamily="34" charset="0"/>
              </a:rPr>
              <a:t>ttg</a:t>
            </a:r>
            <a:r>
              <a:rPr lang="en-US" sz="2400" dirty="0">
                <a:latin typeface="Bebas Neue" panose="020B0606020202050201" pitchFamily="34" charset="0"/>
              </a:rPr>
              <a:t> </a:t>
            </a:r>
            <a:r>
              <a:rPr lang="en-US" sz="2400" dirty="0" err="1">
                <a:latin typeface="Bebas Neue" panose="020B0606020202050201" pitchFamily="34" charset="0"/>
              </a:rPr>
              <a:t>hak</a:t>
            </a:r>
            <a:r>
              <a:rPr lang="en-US" sz="2400" dirty="0">
                <a:latin typeface="Bebas Neue" panose="020B0606020202050201" pitchFamily="34" charset="0"/>
              </a:rPr>
              <a:t> </a:t>
            </a:r>
            <a:r>
              <a:rPr lang="en-US" sz="2400" dirty="0" err="1">
                <a:latin typeface="Bebas Neue" panose="020B0606020202050201" pitchFamily="34" charset="0"/>
              </a:rPr>
              <a:t>mhs</a:t>
            </a:r>
            <a:r>
              <a:rPr lang="en-US" sz="2400" dirty="0">
                <a:latin typeface="Bebas Neue" panose="020B0606020202050201" pitchFamily="34" charset="0"/>
              </a:rPr>
              <a:t>:</a:t>
            </a:r>
          </a:p>
          <a:p>
            <a:pPr marL="679847" lvl="1">
              <a:buClr>
                <a:srgbClr val="FF0000"/>
              </a:buClr>
              <a:buSzPct val="100000"/>
            </a:pPr>
            <a:r>
              <a:rPr lang="en-US" dirty="0" err="1" smtClean="0">
                <a:latin typeface="Bebas Neue" panose="020B0606020202050201" pitchFamily="34" charset="0"/>
              </a:rPr>
              <a:t>Dosen</a:t>
            </a:r>
            <a:r>
              <a:rPr lang="en-US" dirty="0" smtClean="0">
                <a:latin typeface="Bebas Neue" panose="020B0606020202050201" pitchFamily="34" charset="0"/>
              </a:rPr>
              <a:t> </a:t>
            </a:r>
            <a:r>
              <a:rPr lang="en-US" dirty="0" err="1" smtClean="0">
                <a:latin typeface="Bebas Neue" panose="020B0606020202050201" pitchFamily="34" charset="0"/>
              </a:rPr>
              <a:t>memberikan</a:t>
            </a:r>
            <a:r>
              <a:rPr lang="en-US" dirty="0" smtClean="0">
                <a:latin typeface="Bebas Neue" panose="020B0606020202050201" pitchFamily="34" charset="0"/>
              </a:rPr>
              <a:t> </a:t>
            </a:r>
            <a:r>
              <a:rPr lang="en-US" dirty="0" err="1" smtClean="0">
                <a:latin typeface="Bebas Neue" panose="020B0606020202050201" pitchFamily="34" charset="0"/>
              </a:rPr>
              <a:t>materi</a:t>
            </a:r>
            <a:r>
              <a:rPr lang="en-US" dirty="0" smtClean="0">
                <a:latin typeface="Bebas Neue" panose="020B0606020202050201" pitchFamily="34" charset="0"/>
              </a:rPr>
              <a:t> </a:t>
            </a:r>
            <a:r>
              <a:rPr lang="en-US" dirty="0" err="1" smtClean="0">
                <a:latin typeface="Bebas Neue" panose="020B0606020202050201" pitchFamily="34" charset="0"/>
              </a:rPr>
              <a:t>kuliah</a:t>
            </a:r>
            <a:r>
              <a:rPr lang="en-US" dirty="0" smtClean="0">
                <a:latin typeface="Bebas Neue" panose="020B0606020202050201" pitchFamily="34" charset="0"/>
              </a:rPr>
              <a:t> </a:t>
            </a:r>
            <a:r>
              <a:rPr lang="en-US" dirty="0" err="1" smtClean="0">
                <a:latin typeface="Bebas Neue" panose="020B0606020202050201" pitchFamily="34" charset="0"/>
              </a:rPr>
              <a:t>kpd</a:t>
            </a:r>
            <a:r>
              <a:rPr lang="en-US" dirty="0" smtClean="0">
                <a:latin typeface="Bebas Neue" panose="020B0606020202050201" pitchFamily="34" charset="0"/>
              </a:rPr>
              <a:t> </a:t>
            </a:r>
            <a:r>
              <a:rPr lang="en-US" dirty="0" err="1" smtClean="0">
                <a:latin typeface="Bebas Neue" panose="020B0606020202050201" pitchFamily="34" charset="0"/>
              </a:rPr>
              <a:t>mhs</a:t>
            </a:r>
            <a:r>
              <a:rPr lang="en-US" dirty="0" smtClean="0">
                <a:latin typeface="Bebas Neue" panose="020B0606020202050201" pitchFamily="34" charset="0"/>
              </a:rPr>
              <a:t> </a:t>
            </a:r>
            <a:r>
              <a:rPr lang="en-US" dirty="0" err="1" smtClean="0">
                <a:latin typeface="Bebas Neue" panose="020B0606020202050201" pitchFamily="34" charset="0"/>
              </a:rPr>
              <a:t>dlm</a:t>
            </a:r>
            <a:r>
              <a:rPr lang="en-US" dirty="0" smtClean="0">
                <a:latin typeface="Bebas Neue" panose="020B0606020202050201" pitchFamily="34" charset="0"/>
              </a:rPr>
              <a:t> </a:t>
            </a:r>
            <a:r>
              <a:rPr lang="en-US" dirty="0" err="1" smtClean="0">
                <a:latin typeface="Bebas Neue" panose="020B0606020202050201" pitchFamily="34" charset="0"/>
              </a:rPr>
              <a:t>btk</a:t>
            </a:r>
            <a:r>
              <a:rPr lang="en-US" dirty="0" smtClean="0">
                <a:latin typeface="Bebas Neue" panose="020B0606020202050201" pitchFamily="34" charset="0"/>
              </a:rPr>
              <a:t> softcopy.</a:t>
            </a:r>
          </a:p>
          <a:p>
            <a:pPr marL="679847" lvl="1">
              <a:buClr>
                <a:srgbClr val="FF0000"/>
              </a:buClr>
              <a:buSzPct val="100000"/>
            </a:pPr>
            <a:r>
              <a:rPr lang="en-US" dirty="0" err="1" smtClean="0">
                <a:latin typeface="Bebas Neue" panose="020B0606020202050201" pitchFamily="34" charset="0"/>
              </a:rPr>
              <a:t>Dosen</a:t>
            </a:r>
            <a:r>
              <a:rPr lang="en-US" dirty="0" smtClean="0">
                <a:latin typeface="Bebas Neue" panose="020B0606020202050201" pitchFamily="34" charset="0"/>
              </a:rPr>
              <a:t> </a:t>
            </a:r>
            <a:r>
              <a:rPr lang="en-US" dirty="0" err="1" smtClean="0">
                <a:latin typeface="Bebas Neue" panose="020B0606020202050201" pitchFamily="34" charset="0"/>
              </a:rPr>
              <a:t>mengisi</a:t>
            </a:r>
            <a:r>
              <a:rPr lang="en-US" dirty="0" smtClean="0">
                <a:latin typeface="Bebas Neue" panose="020B0606020202050201" pitchFamily="34" charset="0"/>
              </a:rPr>
              <a:t> </a:t>
            </a:r>
            <a:r>
              <a:rPr lang="en-US" dirty="0" err="1" smtClean="0">
                <a:latin typeface="Bebas Neue" panose="020B0606020202050201" pitchFamily="34" charset="0"/>
              </a:rPr>
              <a:t>daftar</a:t>
            </a:r>
            <a:r>
              <a:rPr lang="en-US" dirty="0" smtClean="0">
                <a:latin typeface="Bebas Neue" panose="020B0606020202050201" pitchFamily="34" charset="0"/>
              </a:rPr>
              <a:t> </a:t>
            </a:r>
            <a:r>
              <a:rPr lang="en-US" dirty="0" err="1" smtClean="0">
                <a:latin typeface="Bebas Neue" panose="020B0606020202050201" pitchFamily="34" charset="0"/>
              </a:rPr>
              <a:t>hadir</a:t>
            </a:r>
            <a:r>
              <a:rPr lang="en-US" dirty="0" smtClean="0">
                <a:latin typeface="Bebas Neue" panose="020B0606020202050201" pitchFamily="34" charset="0"/>
              </a:rPr>
              <a:t> </a:t>
            </a:r>
            <a:r>
              <a:rPr lang="en-US" dirty="0" err="1" smtClean="0">
                <a:latin typeface="Bebas Neue" panose="020B0606020202050201" pitchFamily="34" charset="0"/>
              </a:rPr>
              <a:t>pada</a:t>
            </a:r>
            <a:r>
              <a:rPr lang="en-US" dirty="0" smtClean="0">
                <a:latin typeface="Bebas Neue" panose="020B0606020202050201" pitchFamily="34" charset="0"/>
              </a:rPr>
              <a:t> </a:t>
            </a:r>
            <a:r>
              <a:rPr lang="en-US" dirty="0" err="1" smtClean="0">
                <a:latin typeface="Bebas Neue" panose="020B0606020202050201" pitchFamily="34" charset="0"/>
              </a:rPr>
              <a:t>sisforun</a:t>
            </a:r>
            <a:r>
              <a:rPr lang="en-US" dirty="0" smtClean="0">
                <a:latin typeface="Bebas Neue" panose="020B0606020202050201" pitchFamily="34" charset="0"/>
              </a:rPr>
              <a:t>.</a:t>
            </a:r>
          </a:p>
          <a:p>
            <a:pPr marL="0" indent="0">
              <a:buClr>
                <a:srgbClr val="FF0000"/>
              </a:buClr>
              <a:buSzPct val="100000"/>
              <a:buNone/>
            </a:pPr>
            <a:endParaRPr lang="en-US" dirty="0" smtClean="0">
              <a:latin typeface="Bebas Neue" panose="020B0606020202050201" pitchFamily="34" charset="0"/>
            </a:endParaRPr>
          </a:p>
        </p:txBody>
      </p:sp>
      <p:sp>
        <p:nvSpPr>
          <p:cNvPr id="5" name="Slide Number Placeholder 4"/>
          <p:cNvSpPr>
            <a:spLocks noGrp="1"/>
          </p:cNvSpPr>
          <p:nvPr>
            <p:ph type="sldNum" sz="quarter" idx="12"/>
          </p:nvPr>
        </p:nvSpPr>
        <p:spPr/>
        <p:txBody>
          <a:bodyPr/>
          <a:lstStyle/>
          <a:p>
            <a:fld id="{31848269-4195-42B5-A56B-8E6FAD82AF4A}" type="slidenum">
              <a:rPr lang="id-ID" smtClean="0">
                <a:solidFill>
                  <a:prstClr val="white">
                    <a:tint val="75000"/>
                  </a:prstClr>
                </a:solidFill>
              </a:rPr>
              <a:pPr/>
              <a:t>3</a:t>
            </a:fld>
            <a:endParaRPr lang="id-ID">
              <a:solidFill>
                <a:prstClr val="white">
                  <a:tint val="75000"/>
                </a:prstClr>
              </a:solidFill>
            </a:endParaRPr>
          </a:p>
        </p:txBody>
      </p:sp>
    </p:spTree>
    <p:extLst>
      <p:ext uri="{BB962C8B-B14F-4D97-AF65-F5344CB8AC3E}">
        <p14:creationId xmlns:p14="http://schemas.microsoft.com/office/powerpoint/2010/main" val="136590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 calcmode="lin" valueType="num">
                                      <p:cBhvr additive="base">
                                        <p:cTn id="6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 calcmode="lin" valueType="num">
                                      <p:cBhvr additive="base">
                                        <p:cTn id="7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txEl>
                                              <p:pRg st="18" end="18"/>
                                            </p:txEl>
                                          </p:spTgt>
                                        </p:tgtEl>
                                        <p:attrNameLst>
                                          <p:attrName>style.visibility</p:attrName>
                                        </p:attrNameLst>
                                      </p:cBhvr>
                                      <p:to>
                                        <p:strVal val="visible"/>
                                      </p:to>
                                    </p:set>
                                    <p:anim calcmode="lin" valueType="num">
                                      <p:cBhvr additive="base">
                                        <p:cTn id="7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143988"/>
            <a:ext cx="8526634" cy="4661276"/>
          </a:xfrm>
          <a:prstGeom prst="rect">
            <a:avLst/>
          </a:prstGeom>
          <a:noFill/>
        </p:spPr>
        <p:txBody>
          <a:bodyPr wrap="square" rtlCol="0">
            <a:spAutoFit/>
          </a:bodyPr>
          <a:lstStyle/>
          <a:p>
            <a:pPr>
              <a:lnSpc>
                <a:spcPct val="150000"/>
              </a:lnSpc>
            </a:pPr>
            <a:r>
              <a:rPr lang="id-ID" sz="2000" dirty="0" smtClean="0"/>
              <a:t>Di </a:t>
            </a:r>
            <a:r>
              <a:rPr lang="id-ID" sz="2000" dirty="0"/>
              <a:t>dalam electronics / IT, </a:t>
            </a:r>
            <a:r>
              <a:rPr lang="id-ID" sz="2000" dirty="0" smtClean="0"/>
              <a:t>dibahas satu jenis sinyal saja, yaitu sinyal listrik, yang sesungguhnya merupakan tegangan </a:t>
            </a:r>
            <a:r>
              <a:rPr lang="id-ID" sz="2000" dirty="0"/>
              <a:t>yang berubah-ubah dari waktu ke waktu. </a:t>
            </a:r>
          </a:p>
          <a:p>
            <a:pPr>
              <a:lnSpc>
                <a:spcPct val="150000"/>
              </a:lnSpc>
            </a:pPr>
            <a:endParaRPr lang="id-ID" sz="2000" dirty="0"/>
          </a:p>
          <a:p>
            <a:pPr>
              <a:lnSpc>
                <a:spcPct val="150000"/>
              </a:lnSpc>
            </a:pPr>
            <a:r>
              <a:rPr lang="id-ID" sz="2000" dirty="0" smtClean="0"/>
              <a:t>Oleh karena itu, semua btk </a:t>
            </a:r>
            <a:r>
              <a:rPr lang="id-ID" sz="2000" i="1" dirty="0" smtClean="0"/>
              <a:t>signal</a:t>
            </a:r>
            <a:r>
              <a:rPr lang="id-ID" sz="2000" dirty="0" smtClean="0"/>
              <a:t> harus diubah dahulu menjadi </a:t>
            </a:r>
            <a:r>
              <a:rPr lang="id-ID" sz="2000" i="1" dirty="0" smtClean="0"/>
              <a:t>electrical signals,</a:t>
            </a:r>
            <a:r>
              <a:rPr lang="id-ID" sz="2000" dirty="0" smtClean="0"/>
              <a:t> baru bisa diolah dg </a:t>
            </a:r>
            <a:r>
              <a:rPr lang="id-ID" sz="2000" i="1" dirty="0" smtClean="0"/>
              <a:t>DSP (Digital Signal Processing).</a:t>
            </a:r>
          </a:p>
          <a:p>
            <a:pPr>
              <a:lnSpc>
                <a:spcPct val="150000"/>
              </a:lnSpc>
            </a:pPr>
            <a:endParaRPr lang="id-ID" sz="2000" dirty="0" smtClean="0"/>
          </a:p>
          <a:p>
            <a:pPr>
              <a:lnSpc>
                <a:spcPct val="150000"/>
              </a:lnSpc>
            </a:pPr>
            <a:r>
              <a:rPr lang="id-ID" sz="2000" dirty="0" smtClean="0"/>
              <a:t>Catatan</a:t>
            </a:r>
          </a:p>
          <a:p>
            <a:pPr>
              <a:lnSpc>
                <a:spcPct val="150000"/>
              </a:lnSpc>
            </a:pPr>
            <a:r>
              <a:rPr lang="id-ID" sz="2000" dirty="0" smtClean="0"/>
              <a:t>Gelombang radio pada link therestrial maupun satellite sudah berbentul electrical signal. </a:t>
            </a:r>
            <a:endParaRPr lang="en-US" sz="20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spTree>
    <p:extLst>
      <p:ext uri="{BB962C8B-B14F-4D97-AF65-F5344CB8AC3E}">
        <p14:creationId xmlns:p14="http://schemas.microsoft.com/office/powerpoint/2010/main" val="538899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052736"/>
            <a:ext cx="8526634" cy="4247317"/>
          </a:xfrm>
          <a:prstGeom prst="rect">
            <a:avLst/>
          </a:prstGeom>
          <a:noFill/>
        </p:spPr>
        <p:txBody>
          <a:bodyPr wrap="square" rtlCol="0">
            <a:spAutoFit/>
          </a:bodyPr>
          <a:lstStyle/>
          <a:p>
            <a:pPr>
              <a:lnSpc>
                <a:spcPct val="150000"/>
              </a:lnSpc>
            </a:pPr>
            <a:r>
              <a:rPr lang="id-ID" sz="2000" dirty="0" smtClean="0"/>
              <a:t>Sedangkan sinyal elektrik pada electronics / IT itu sendiri terdiri dari dua macam, yaitu:</a:t>
            </a:r>
          </a:p>
          <a:p>
            <a:pPr>
              <a:lnSpc>
                <a:spcPct val="150000"/>
              </a:lnSpc>
            </a:pPr>
            <a:endParaRPr lang="id-ID" sz="2000" dirty="0"/>
          </a:p>
          <a:p>
            <a:pPr marL="457200" indent="-457200">
              <a:lnSpc>
                <a:spcPct val="150000"/>
              </a:lnSpc>
              <a:buAutoNum type="arabicPeriod"/>
            </a:pPr>
            <a:r>
              <a:rPr lang="id-ID" sz="2000" dirty="0" smtClean="0"/>
              <a:t>Analogue Signals</a:t>
            </a:r>
          </a:p>
          <a:p>
            <a:pPr marL="457200" indent="-457200">
              <a:lnSpc>
                <a:spcPct val="150000"/>
              </a:lnSpc>
              <a:buAutoNum type="arabicPeriod"/>
            </a:pPr>
            <a:endParaRPr lang="id-ID" sz="2000" dirty="0"/>
          </a:p>
          <a:p>
            <a:pPr marL="457200" indent="-457200">
              <a:lnSpc>
                <a:spcPct val="150000"/>
              </a:lnSpc>
              <a:buAutoNum type="arabicPeriod"/>
            </a:pPr>
            <a:endParaRPr lang="id-ID" sz="2000" dirty="0" smtClean="0"/>
          </a:p>
          <a:p>
            <a:pPr marL="457200" indent="-457200">
              <a:lnSpc>
                <a:spcPct val="150000"/>
              </a:lnSpc>
              <a:buAutoNum type="arabicPeriod"/>
            </a:pPr>
            <a:endParaRPr lang="id-ID" sz="2000" dirty="0"/>
          </a:p>
          <a:p>
            <a:pPr marL="457200" indent="-457200">
              <a:lnSpc>
                <a:spcPct val="150000"/>
              </a:lnSpc>
              <a:buAutoNum type="arabicPeriod"/>
            </a:pPr>
            <a:endParaRPr lang="id-ID" sz="2000" dirty="0" smtClean="0"/>
          </a:p>
          <a:p>
            <a:pPr marL="457200" indent="-457200">
              <a:lnSpc>
                <a:spcPct val="150000"/>
              </a:lnSpc>
              <a:buAutoNum type="arabicPeriod"/>
            </a:pPr>
            <a:r>
              <a:rPr lang="id-ID" sz="2000" dirty="0" smtClean="0"/>
              <a:t>Digital Signals</a:t>
            </a:r>
            <a:endParaRPr lang="en-US" sz="20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pic>
        <p:nvPicPr>
          <p:cNvPr id="4098" name="Picture 2" descr="http://3.bp.blogspot.com/_1ekTff98pVc/S7vVvL9dhFI/AAAAAAAAAEc/4HbS0TSpz7c/s320/Snap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2" y="3068960"/>
            <a:ext cx="214312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987824" y="3356992"/>
            <a:ext cx="2852933" cy="821805"/>
          </a:xfrm>
          <a:prstGeom prst="rect">
            <a:avLst/>
          </a:prstGeom>
        </p:spPr>
      </p:pic>
      <p:pic>
        <p:nvPicPr>
          <p:cNvPr id="6" name="Picture 5"/>
          <p:cNvPicPr>
            <a:picLocks noChangeAspect="1"/>
          </p:cNvPicPr>
          <p:nvPr/>
        </p:nvPicPr>
        <p:blipFill>
          <a:blip r:embed="rId5"/>
          <a:stretch>
            <a:fillRect/>
          </a:stretch>
        </p:blipFill>
        <p:spPr>
          <a:xfrm>
            <a:off x="6012160" y="3140968"/>
            <a:ext cx="2917059" cy="1080120"/>
          </a:xfrm>
          <a:prstGeom prst="rect">
            <a:avLst/>
          </a:prstGeom>
        </p:spPr>
      </p:pic>
      <p:pic>
        <p:nvPicPr>
          <p:cNvPr id="7" name="Picture 6"/>
          <p:cNvPicPr>
            <a:picLocks noChangeAspect="1"/>
          </p:cNvPicPr>
          <p:nvPr/>
        </p:nvPicPr>
        <p:blipFill>
          <a:blip r:embed="rId6"/>
          <a:stretch>
            <a:fillRect/>
          </a:stretch>
        </p:blipFill>
        <p:spPr>
          <a:xfrm>
            <a:off x="2843808" y="4853698"/>
            <a:ext cx="4848225" cy="1971675"/>
          </a:xfrm>
          <a:prstGeom prst="rect">
            <a:avLst/>
          </a:prstGeom>
        </p:spPr>
      </p:pic>
    </p:spTree>
    <p:extLst>
      <p:ext uri="{BB962C8B-B14F-4D97-AF65-F5344CB8AC3E}">
        <p14:creationId xmlns:p14="http://schemas.microsoft.com/office/powerpoint/2010/main" val="1776511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6740307"/>
          </a:xfrm>
          <a:prstGeom prst="rect">
            <a:avLst/>
          </a:prstGeom>
          <a:noFill/>
        </p:spPr>
        <p:txBody>
          <a:bodyPr wrap="square" rtlCol="0">
            <a:spAutoFit/>
          </a:bodyPr>
          <a:lstStyle/>
          <a:p>
            <a:pPr>
              <a:lnSpc>
                <a:spcPct val="150000"/>
              </a:lnSpc>
            </a:pPr>
            <a:r>
              <a:rPr lang="id-ID" sz="1600" b="1" dirty="0" smtClean="0"/>
              <a:t>Clock</a:t>
            </a:r>
          </a:p>
          <a:p>
            <a:pPr>
              <a:lnSpc>
                <a:spcPct val="150000"/>
              </a:lnSpc>
            </a:pPr>
            <a:r>
              <a:rPr lang="id-ID" sz="1600" dirty="0" smtClean="0"/>
              <a:t>Adalah sinyal paling dasar pd sistem digital / komputer yang berfungsi memberi aba-aba agar semua proses di sistem tsb berjalan seirama.</a:t>
            </a:r>
          </a:p>
          <a:p>
            <a:pPr>
              <a:lnSpc>
                <a:spcPct val="150000"/>
              </a:lnSpc>
            </a:pPr>
            <a:r>
              <a:rPr lang="id-ID" sz="1600" dirty="0" smtClean="0"/>
              <a:t>Bila tdk seirama maka akan terjadi chaos pada operasi matematikanya, artinya outputnya akan salah. </a:t>
            </a:r>
            <a:r>
              <a:rPr lang="id-ID" sz="1600" dirty="0" smtClean="0">
                <a:sym typeface="Wingdings" panose="05000000000000000000" pitchFamily="2" charset="2"/>
              </a:rPr>
              <a:t> bisa dicontohkan dengan gambar.</a:t>
            </a:r>
          </a:p>
          <a:p>
            <a:pPr>
              <a:lnSpc>
                <a:spcPct val="150000"/>
              </a:lnSpc>
            </a:pPr>
            <a:r>
              <a:rPr lang="id-ID" sz="1600" dirty="0" smtClean="0">
                <a:sym typeface="Wingdings" panose="05000000000000000000" pitchFamily="2" charset="2"/>
              </a:rPr>
              <a:t>Sinyal sinus dihasilkan oleh X-Tal kemudian diubah mjd sinyal kotak oleh sirkit atau chips. </a:t>
            </a:r>
          </a:p>
          <a:p>
            <a:pPr>
              <a:lnSpc>
                <a:spcPct val="150000"/>
              </a:lnSpc>
            </a:pPr>
            <a:endParaRPr lang="id-ID" sz="1600" dirty="0">
              <a:sym typeface="Wingdings" panose="05000000000000000000" pitchFamily="2" charset="2"/>
            </a:endParaRPr>
          </a:p>
          <a:p>
            <a:pPr>
              <a:lnSpc>
                <a:spcPct val="150000"/>
              </a:lnSpc>
            </a:pPr>
            <a:r>
              <a:rPr lang="id-ID" sz="1600" dirty="0" smtClean="0">
                <a:sym typeface="Wingdings" panose="05000000000000000000" pitchFamily="2" charset="2"/>
              </a:rPr>
              <a:t>Laptop 2,2 Ghz artinya memiliki clock dg kecepatan 2,2 miliar kali per detik.</a:t>
            </a:r>
          </a:p>
          <a:p>
            <a:pPr>
              <a:lnSpc>
                <a:spcPct val="150000"/>
              </a:lnSpc>
            </a:pPr>
            <a:r>
              <a:rPr lang="id-ID" sz="1600" dirty="0" smtClean="0">
                <a:sym typeface="Wingdings" panose="05000000000000000000" pitchFamily="2" charset="2"/>
              </a:rPr>
              <a:t>Kecepatan proses pd sistem tidak bisa melampaui kecepatan clock, maksimal sama dg kecepatan clock, sedangkan pada prakteknya merupakan kecepatan clock dibadi dg bilangan integer, misalnya dibagi 2, 4, 8, 16, 32, 64, dst.</a:t>
            </a:r>
          </a:p>
          <a:p>
            <a:pPr>
              <a:lnSpc>
                <a:spcPct val="150000"/>
              </a:lnSpc>
            </a:pPr>
            <a:endParaRPr lang="id-ID" sz="1600" dirty="0">
              <a:sym typeface="Wingdings" panose="05000000000000000000" pitchFamily="2" charset="2"/>
            </a:endParaRPr>
          </a:p>
          <a:p>
            <a:pPr>
              <a:lnSpc>
                <a:spcPct val="150000"/>
              </a:lnSpc>
            </a:pPr>
            <a:r>
              <a:rPr lang="id-ID" sz="1600" dirty="0" smtClean="0">
                <a:sym typeface="Wingdings" panose="05000000000000000000" pitchFamily="2" charset="2"/>
              </a:rPr>
              <a:t>Clock 2,2 GHz, dg Windows 8 dg 64 bits artinya kecepatan maksimalnya adalah 64 jt code per detik. </a:t>
            </a:r>
          </a:p>
          <a:p>
            <a:pPr>
              <a:lnSpc>
                <a:spcPct val="150000"/>
              </a:lnSpc>
            </a:pPr>
            <a:endParaRPr lang="id-ID" sz="1600" dirty="0">
              <a:sym typeface="Wingdings" panose="05000000000000000000" pitchFamily="2" charset="2"/>
            </a:endParaRPr>
          </a:p>
          <a:p>
            <a:pPr>
              <a:lnSpc>
                <a:spcPct val="150000"/>
              </a:lnSpc>
            </a:pPr>
            <a:endParaRPr lang="id-ID" sz="1600" dirty="0" smtClean="0">
              <a:sym typeface="Wingdings" panose="05000000000000000000" pitchFamily="2" charset="2"/>
            </a:endParaRPr>
          </a:p>
          <a:p>
            <a:pPr>
              <a:lnSpc>
                <a:spcPct val="150000"/>
              </a:lnSpc>
            </a:pPr>
            <a:endParaRPr lang="id-ID" sz="1600" dirty="0" smtClean="0">
              <a:sym typeface="Wingdings" panose="05000000000000000000" pitchFamily="2" charset="2"/>
            </a:endParaRPr>
          </a:p>
          <a:p>
            <a:pPr>
              <a:lnSpc>
                <a:spcPct val="150000"/>
              </a:lnSpc>
            </a:pPr>
            <a:r>
              <a:rPr lang="id-ID" sz="1600" dirty="0" smtClean="0"/>
              <a:t> </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spTree>
    <p:extLst>
      <p:ext uri="{BB962C8B-B14F-4D97-AF65-F5344CB8AC3E}">
        <p14:creationId xmlns:p14="http://schemas.microsoft.com/office/powerpoint/2010/main" val="4101915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196283" cy="584775"/>
          </a:xfrm>
          <a:prstGeom prst="rect">
            <a:avLst/>
          </a:prstGeom>
          <a:noFill/>
        </p:spPr>
        <p:txBody>
          <a:bodyPr wrap="square" rtlCol="0">
            <a:spAutoFit/>
          </a:bodyPr>
          <a:lstStyle/>
          <a:p>
            <a:r>
              <a:rPr lang="id-ID" sz="3200" b="1" dirty="0" smtClean="0"/>
              <a:t>Signals</a:t>
            </a:r>
            <a:endParaRPr lang="en-US" sz="3200" b="1" dirty="0" smtClean="0"/>
          </a:p>
        </p:txBody>
      </p:sp>
      <p:sp>
        <p:nvSpPr>
          <p:cNvPr id="15" name="TextBox 14"/>
          <p:cNvSpPr txBox="1"/>
          <p:nvPr/>
        </p:nvSpPr>
        <p:spPr>
          <a:xfrm>
            <a:off x="509861" y="1187257"/>
            <a:ext cx="8196283" cy="5324535"/>
          </a:xfrm>
          <a:prstGeom prst="rect">
            <a:avLst/>
          </a:prstGeom>
          <a:noFill/>
        </p:spPr>
        <p:txBody>
          <a:bodyPr wrap="square" rtlCol="0">
            <a:spAutoFit/>
          </a:bodyPr>
          <a:lstStyle/>
          <a:p>
            <a:r>
              <a:rPr lang="id-ID" sz="2000" dirty="0" smtClean="0"/>
              <a:t>Students:</a:t>
            </a:r>
          </a:p>
          <a:p>
            <a:endParaRPr lang="id-ID" sz="2000" dirty="0"/>
          </a:p>
          <a:p>
            <a:r>
              <a:rPr lang="id-ID" sz="2000" dirty="0" smtClean="0"/>
              <a:t>To understand terms commonly used in the science of signal processing such as:</a:t>
            </a:r>
          </a:p>
          <a:p>
            <a:endParaRPr lang="id-ID" sz="2000" dirty="0" smtClean="0"/>
          </a:p>
          <a:p>
            <a:pPr marL="285750" indent="-285750">
              <a:buFont typeface="Wingdings" panose="05000000000000000000" pitchFamily="2" charset="2"/>
              <a:buChar char="§"/>
            </a:pPr>
            <a:r>
              <a:rPr lang="id-ID" sz="2000" dirty="0" smtClean="0"/>
              <a:t>Random Noise: White Noise, 1/f Noise</a:t>
            </a:r>
          </a:p>
          <a:p>
            <a:endParaRPr lang="id-ID" sz="2000" dirty="0" smtClean="0"/>
          </a:p>
          <a:p>
            <a:pPr marL="285750" indent="-285750">
              <a:buFont typeface="Wingdings" panose="05000000000000000000" pitchFamily="2" charset="2"/>
              <a:buChar char="§"/>
            </a:pPr>
            <a:r>
              <a:rPr lang="id-ID" sz="2000" dirty="0" smtClean="0"/>
              <a:t>Window: Hamming Window, Rectangular Window, etc</a:t>
            </a:r>
          </a:p>
          <a:p>
            <a:endParaRPr lang="id-ID" sz="2000" dirty="0" smtClean="0"/>
          </a:p>
          <a:p>
            <a:pPr marL="285750" indent="-285750">
              <a:buFont typeface="Wingdings" panose="05000000000000000000" pitchFamily="2" charset="2"/>
              <a:buChar char="§"/>
            </a:pPr>
            <a:r>
              <a:rPr lang="id-ID" sz="2000" dirty="0" smtClean="0"/>
              <a:t>Interferring Signals such as Powerline Signals, Microphonic Signals, TV Broadcast Signals, Radio Broadcast Signals, Ship Propellers</a:t>
            </a:r>
          </a:p>
          <a:p>
            <a:endParaRPr lang="id-ID" sz="2000" dirty="0" smtClean="0"/>
          </a:p>
          <a:p>
            <a:pPr marL="285750" indent="-285750">
              <a:buFont typeface="Wingdings" panose="05000000000000000000" pitchFamily="2" charset="2"/>
              <a:buChar char="§"/>
            </a:pPr>
            <a:r>
              <a:rPr lang="id-ID" sz="2000" dirty="0" smtClean="0"/>
              <a:t>The Real Signals (The observed signals)</a:t>
            </a:r>
          </a:p>
          <a:p>
            <a:endParaRPr lang="id-ID" sz="2000" dirty="0" smtClean="0"/>
          </a:p>
          <a:p>
            <a:pPr marL="285750" indent="-285750">
              <a:buFont typeface="Wingdings" panose="05000000000000000000" pitchFamily="2" charset="2"/>
              <a:buChar char="§"/>
            </a:pPr>
            <a:r>
              <a:rPr lang="id-ID" sz="2000" dirty="0" smtClean="0"/>
              <a:t>Fundamental Signal and Harmonic Signals</a:t>
            </a:r>
            <a:endParaRPr lang="id-ID" sz="2000" dirty="0"/>
          </a:p>
          <a:p>
            <a:pPr marL="285750" indent="-285750">
              <a:buFont typeface="Wingdings" panose="05000000000000000000" pitchFamily="2" charset="2"/>
              <a:buChar char="§"/>
            </a:pPr>
            <a:endParaRPr lang="id-ID" sz="2000" dirty="0"/>
          </a:p>
          <a:p>
            <a:pPr marL="285750" indent="-285750">
              <a:buFont typeface="Wingdings" panose="05000000000000000000" pitchFamily="2" charset="2"/>
              <a:buChar char="§"/>
            </a:pPr>
            <a:r>
              <a:rPr lang="id-ID" sz="2000" dirty="0" smtClean="0"/>
              <a:t>To refresh the understanding of samples and frequency</a:t>
            </a:r>
            <a:endParaRPr lang="en-US" sz="2000" dirty="0"/>
          </a:p>
        </p:txBody>
      </p:sp>
    </p:spTree>
    <p:extLst>
      <p:ext uri="{BB962C8B-B14F-4D97-AF65-F5344CB8AC3E}">
        <p14:creationId xmlns:p14="http://schemas.microsoft.com/office/powerpoint/2010/main" val="1348214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pic>
        <p:nvPicPr>
          <p:cNvPr id="4" name="Picture 3"/>
          <p:cNvPicPr>
            <a:picLocks noChangeAspect="1"/>
          </p:cNvPicPr>
          <p:nvPr/>
        </p:nvPicPr>
        <p:blipFill>
          <a:blip r:embed="rId3"/>
          <a:stretch>
            <a:fillRect/>
          </a:stretch>
        </p:blipFill>
        <p:spPr>
          <a:xfrm>
            <a:off x="899592" y="5301208"/>
            <a:ext cx="1276350" cy="360040"/>
          </a:xfrm>
          <a:prstGeom prst="rect">
            <a:avLst/>
          </a:prstGeom>
        </p:spPr>
      </p:pic>
      <p:sp>
        <p:nvSpPr>
          <p:cNvPr id="6" name="TextBox 5"/>
          <p:cNvSpPr txBox="1"/>
          <p:nvPr/>
        </p:nvSpPr>
        <p:spPr>
          <a:xfrm>
            <a:off x="683568" y="1124744"/>
            <a:ext cx="8196283" cy="5632311"/>
          </a:xfrm>
          <a:prstGeom prst="rect">
            <a:avLst/>
          </a:prstGeom>
          <a:noFill/>
        </p:spPr>
        <p:txBody>
          <a:bodyPr wrap="square" rtlCol="0">
            <a:spAutoFit/>
          </a:bodyPr>
          <a:lstStyle/>
          <a:p>
            <a:pPr>
              <a:lnSpc>
                <a:spcPct val="150000"/>
              </a:lnSpc>
            </a:pPr>
            <a:r>
              <a:rPr lang="id-ID" sz="2400" dirty="0" smtClean="0"/>
              <a:t>If a continuous </a:t>
            </a:r>
            <a:r>
              <a:rPr lang="id-ID" sz="2400" dirty="0"/>
              <a:t>s</a:t>
            </a:r>
            <a:r>
              <a:rPr lang="id-ID" sz="2400" dirty="0" smtClean="0"/>
              <a:t>ignal is sampled by a ADC it will become several discrete signals.</a:t>
            </a:r>
          </a:p>
          <a:p>
            <a:pPr>
              <a:lnSpc>
                <a:spcPct val="150000"/>
              </a:lnSpc>
            </a:pPr>
            <a:endParaRPr lang="id-ID" sz="2400" dirty="0"/>
          </a:p>
          <a:p>
            <a:pPr>
              <a:lnSpc>
                <a:spcPct val="150000"/>
              </a:lnSpc>
            </a:pPr>
            <a:r>
              <a:rPr lang="id-ID" sz="2400" dirty="0" smtClean="0"/>
              <a:t>Example: </a:t>
            </a:r>
          </a:p>
          <a:p>
            <a:pPr>
              <a:lnSpc>
                <a:spcPct val="150000"/>
              </a:lnSpc>
            </a:pPr>
            <a:r>
              <a:rPr lang="id-ID" sz="2400" dirty="0" smtClean="0"/>
              <a:t>A cycle of sinusoidal wave is ampled into dots.</a:t>
            </a:r>
          </a:p>
          <a:p>
            <a:pPr>
              <a:lnSpc>
                <a:spcPct val="150000"/>
              </a:lnSpc>
            </a:pPr>
            <a:endParaRPr lang="id-ID" sz="2400" dirty="0" smtClean="0"/>
          </a:p>
          <a:p>
            <a:pPr>
              <a:lnSpc>
                <a:spcPct val="150000"/>
              </a:lnSpc>
            </a:pPr>
            <a:r>
              <a:rPr lang="id-ID" sz="2400" dirty="0" smtClean="0"/>
              <a:t>One discrete signal is called impulse.</a:t>
            </a:r>
          </a:p>
          <a:p>
            <a:pPr>
              <a:lnSpc>
                <a:spcPct val="150000"/>
              </a:lnSpc>
            </a:pPr>
            <a:endParaRPr lang="id-ID" sz="2400" dirty="0" smtClean="0"/>
          </a:p>
          <a:p>
            <a:pPr>
              <a:lnSpc>
                <a:spcPct val="150000"/>
              </a:lnSpc>
            </a:pPr>
            <a:r>
              <a:rPr lang="id-ID" sz="2400" dirty="0" smtClean="0"/>
              <a:t>Thus, impulse is a signal that is composed by a non-zero value at a time and all zero values at all other time.</a:t>
            </a:r>
          </a:p>
        </p:txBody>
      </p:sp>
    </p:spTree>
    <p:extLst>
      <p:ext uri="{BB962C8B-B14F-4D97-AF65-F5344CB8AC3E}">
        <p14:creationId xmlns:p14="http://schemas.microsoft.com/office/powerpoint/2010/main" val="4231176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0950"/>
            <a:ext cx="8196283" cy="584775"/>
          </a:xfrm>
          <a:prstGeom prst="rect">
            <a:avLst/>
          </a:prstGeom>
          <a:noFill/>
        </p:spPr>
        <p:txBody>
          <a:bodyPr wrap="square" rtlCol="0">
            <a:spAutoFit/>
          </a:bodyPr>
          <a:lstStyle/>
          <a:p>
            <a:r>
              <a:rPr lang="id-ID" sz="3200" b="1" dirty="0" smtClean="0"/>
              <a:t>Signals</a:t>
            </a:r>
            <a:endParaRPr lang="en-US" sz="3200" b="1" dirty="0" smtClean="0"/>
          </a:p>
        </p:txBody>
      </p:sp>
      <p:sp>
        <p:nvSpPr>
          <p:cNvPr id="15" name="TextBox 14"/>
          <p:cNvSpPr txBox="1"/>
          <p:nvPr/>
        </p:nvSpPr>
        <p:spPr>
          <a:xfrm>
            <a:off x="539552" y="1196752"/>
            <a:ext cx="8352928" cy="5509200"/>
          </a:xfrm>
          <a:prstGeom prst="rect">
            <a:avLst/>
          </a:prstGeom>
          <a:noFill/>
        </p:spPr>
        <p:txBody>
          <a:bodyPr wrap="square" rtlCol="0">
            <a:spAutoFit/>
          </a:bodyPr>
          <a:lstStyle/>
          <a:p>
            <a:r>
              <a:rPr lang="id-ID" sz="1600" dirty="0" smtClean="0"/>
              <a:t>Random Signal</a:t>
            </a:r>
          </a:p>
          <a:p>
            <a:r>
              <a:rPr lang="id-ID" sz="1600" dirty="0" smtClean="0"/>
              <a:t>Yg natural, tdk didominasi oleh sinyal lokal, disebut white noise.</a:t>
            </a:r>
          </a:p>
          <a:p>
            <a:r>
              <a:rPr lang="id-ID" sz="1600" dirty="0" smtClean="0"/>
              <a:t>Spt rumput yg menutupi bagian bawah batang pohon.</a:t>
            </a:r>
          </a:p>
          <a:p>
            <a:r>
              <a:rPr lang="id-ID" sz="1600" dirty="0" smtClean="0"/>
              <a:t>Menyebabkan bagian bawah pohon tdk bisa diamati.</a:t>
            </a:r>
          </a:p>
          <a:p>
            <a:r>
              <a:rPr lang="id-ID" sz="1600" dirty="0" smtClean="0"/>
              <a:t>Ini disebut offset.</a:t>
            </a:r>
          </a:p>
          <a:p>
            <a:r>
              <a:rPr lang="id-ID" sz="1600" dirty="0" smtClean="0"/>
              <a:t>Bagian offset hrs dipotong.</a:t>
            </a:r>
          </a:p>
          <a:p>
            <a:r>
              <a:rPr lang="id-ID" sz="1600" dirty="0" smtClean="0"/>
              <a:t>Berarti yg bisa diamati hanya bagian atas offset.</a:t>
            </a:r>
          </a:p>
          <a:p>
            <a:endParaRPr lang="id-ID" sz="1600" dirty="0"/>
          </a:p>
          <a:p>
            <a:r>
              <a:rPr lang="id-ID" sz="1600" dirty="0" smtClean="0"/>
              <a:t>Interferring Signals</a:t>
            </a:r>
          </a:p>
          <a:p>
            <a:r>
              <a:rPr lang="id-ID" sz="1600" dirty="0" smtClean="0"/>
              <a:t>Di random noise ada bbrp signals yg dominan:</a:t>
            </a:r>
          </a:p>
          <a:p>
            <a:r>
              <a:rPr lang="id-ID" sz="1600" dirty="0" smtClean="0"/>
              <a:t>Powerline Signals, Microphonic </a:t>
            </a:r>
            <a:r>
              <a:rPr lang="id-ID" sz="1600" dirty="0"/>
              <a:t>Signals, TV Broadcast Signals, Radio Broadcast Signals, Ship </a:t>
            </a:r>
            <a:r>
              <a:rPr lang="id-ID" sz="1600" dirty="0" smtClean="0"/>
              <a:t>Propellers</a:t>
            </a:r>
          </a:p>
          <a:p>
            <a:endParaRPr lang="id-ID" sz="1600" dirty="0"/>
          </a:p>
          <a:p>
            <a:r>
              <a:rPr lang="id-ID" sz="1600" dirty="0" smtClean="0"/>
              <a:t>Fundamental &amp; Harmonic</a:t>
            </a:r>
          </a:p>
          <a:p>
            <a:r>
              <a:rPr lang="id-ID" sz="1600" dirty="0" smtClean="0"/>
              <a:t>Baik sinyal yg dikehendaki maupun yg tidak, masing2 memiliki kembaran yg disebut harmonic signals, frekuensinya selalu merupakan kelipatan dari frekuensi aslinya (fundamental).</a:t>
            </a:r>
          </a:p>
          <a:p>
            <a:r>
              <a:rPr lang="id-ID" sz="1600" dirty="0" smtClean="0"/>
              <a:t>F: 20 kHz, H: 40kHz, 60kHz, dst</a:t>
            </a:r>
          </a:p>
          <a:p>
            <a:endParaRPr lang="id-ID" sz="1600" dirty="0"/>
          </a:p>
          <a:p>
            <a:r>
              <a:rPr lang="id-ID" sz="1600" dirty="0" smtClean="0"/>
              <a:t>Window</a:t>
            </a:r>
          </a:p>
          <a:p>
            <a:r>
              <a:rPr lang="id-ID" sz="1600" dirty="0" smtClean="0"/>
              <a:t>Spt pandangan teropong.</a:t>
            </a:r>
          </a:p>
          <a:p>
            <a:r>
              <a:rPr lang="id-ID" sz="1600" dirty="0" smtClean="0"/>
              <a:t>Bisa digeser ke kanan atau ke kiri, difokuskan pada objek yang ingin diamati.</a:t>
            </a:r>
            <a:endParaRPr lang="en-US" sz="1600" dirty="0"/>
          </a:p>
        </p:txBody>
      </p:sp>
    </p:spTree>
    <p:extLst>
      <p:ext uri="{BB962C8B-B14F-4D97-AF65-F5344CB8AC3E}">
        <p14:creationId xmlns:p14="http://schemas.microsoft.com/office/powerpoint/2010/main" val="3776782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 and Systems</a:t>
            </a:r>
            <a:endParaRPr lang="en-US" sz="3200" b="1" dirty="0" smtClean="0"/>
          </a:p>
        </p:txBody>
      </p:sp>
      <p:pic>
        <p:nvPicPr>
          <p:cNvPr id="2" name="Picture 1"/>
          <p:cNvPicPr>
            <a:picLocks noChangeAspect="1"/>
          </p:cNvPicPr>
          <p:nvPr/>
        </p:nvPicPr>
        <p:blipFill>
          <a:blip r:embed="rId3"/>
          <a:stretch>
            <a:fillRect/>
          </a:stretch>
        </p:blipFill>
        <p:spPr>
          <a:xfrm>
            <a:off x="509862" y="1484784"/>
            <a:ext cx="6547262" cy="4176464"/>
          </a:xfrm>
          <a:prstGeom prst="rect">
            <a:avLst/>
          </a:prstGeom>
        </p:spPr>
      </p:pic>
    </p:spTree>
    <p:extLst>
      <p:ext uri="{BB962C8B-B14F-4D97-AF65-F5344CB8AC3E}">
        <p14:creationId xmlns:p14="http://schemas.microsoft.com/office/powerpoint/2010/main" val="4204431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630" y="980728"/>
            <a:ext cx="8556866" cy="5355312"/>
          </a:xfrm>
          <a:prstGeom prst="rect">
            <a:avLst/>
          </a:prstGeom>
          <a:noFill/>
        </p:spPr>
        <p:txBody>
          <a:bodyPr wrap="square" rtlCol="0">
            <a:spAutoFit/>
          </a:bodyPr>
          <a:lstStyle/>
          <a:p>
            <a:pPr>
              <a:lnSpc>
                <a:spcPct val="150000"/>
              </a:lnSpc>
            </a:pPr>
            <a:r>
              <a:rPr lang="id-ID" b="1" dirty="0" smtClean="0"/>
              <a:t>Efek Samping Penerapan Digital Signal Processing (DSP)</a:t>
            </a:r>
          </a:p>
          <a:p>
            <a:pPr>
              <a:lnSpc>
                <a:spcPct val="150000"/>
              </a:lnSpc>
            </a:pPr>
            <a:r>
              <a:rPr lang="id-ID" sz="1400" b="1" dirty="0" smtClean="0"/>
              <a:t>Menyebabkan delay berkaitan dengan waktu yg dibutuhkan utk mengolah sinyal digital dg jumlah bit yg sangat banyak. Ini menjadi alasan mengapa DSP tdk bisa begitu saja diterapkan di Call dan Video Call.</a:t>
            </a:r>
          </a:p>
          <a:p>
            <a:pPr>
              <a:lnSpc>
                <a:spcPct val="150000"/>
              </a:lnSpc>
            </a:pPr>
            <a:endParaRPr lang="id-ID" sz="1400" b="1" dirty="0"/>
          </a:p>
          <a:p>
            <a:pPr marL="171450" indent="-171450">
              <a:lnSpc>
                <a:spcPct val="150000"/>
              </a:lnSpc>
              <a:buFont typeface="Arial" panose="020B0604020202020204" pitchFamily="34" charset="0"/>
              <a:buChar char="•"/>
            </a:pPr>
            <a:r>
              <a:rPr lang="id-ID" sz="1400" b="1" dirty="0" smtClean="0"/>
              <a:t>Packet data bisa diterapkan pada jenis layanan yang bisa mentolerir delay (latency) misalnya, SMS, MMS, browsing, download, email, TV broadcast, Radio Broadcast, dll</a:t>
            </a:r>
          </a:p>
          <a:p>
            <a:pPr marL="171450" indent="-171450">
              <a:lnSpc>
                <a:spcPct val="150000"/>
              </a:lnSpc>
              <a:buFont typeface="Arial" panose="020B0604020202020204" pitchFamily="34" charset="0"/>
              <a:buChar char="•"/>
            </a:pPr>
            <a:r>
              <a:rPr lang="id-ID" sz="1400" b="1" dirty="0" smtClean="0"/>
              <a:t>Call dan Video Call tidak bisa mentoleransi delay, akan tetapi VoIP kadang-kadang diterapkan paksa karena alasan penghematan, itu mengapa VoIP tidak begitu sukses di dlm penerapannya.</a:t>
            </a:r>
          </a:p>
          <a:p>
            <a:pPr>
              <a:lnSpc>
                <a:spcPct val="150000"/>
              </a:lnSpc>
            </a:pPr>
            <a:r>
              <a:rPr lang="id-ID" sz="1400" b="1" dirty="0"/>
              <a:t>	</a:t>
            </a:r>
            <a:r>
              <a:rPr lang="id-ID" sz="1400" b="1" dirty="0" smtClean="0"/>
              <a:t>1010, 1016, 1017  (VoIP) vs 001, 008 (Dedicated)</a:t>
            </a:r>
          </a:p>
          <a:p>
            <a:pPr marL="171450" indent="-171450">
              <a:lnSpc>
                <a:spcPct val="150000"/>
              </a:lnSpc>
              <a:buFont typeface="Arial" panose="020B0604020202020204" pitchFamily="34" charset="0"/>
              <a:buChar char="•"/>
            </a:pPr>
            <a:r>
              <a:rPr lang="id-ID" sz="1400" b="1" dirty="0" smtClean="0"/>
              <a:t>VoIP dipaksakan krn murah, misalnya utk International Call </a:t>
            </a:r>
          </a:p>
          <a:p>
            <a:pPr>
              <a:lnSpc>
                <a:spcPct val="150000"/>
              </a:lnSpc>
            </a:pPr>
            <a:endParaRPr lang="id-ID" sz="1400" b="1" dirty="0"/>
          </a:p>
          <a:p>
            <a:pPr>
              <a:lnSpc>
                <a:spcPct val="150000"/>
              </a:lnSpc>
            </a:pPr>
            <a:r>
              <a:rPr lang="id-ID" sz="1400" b="1" dirty="0" smtClean="0"/>
              <a:t>Ciri-ciri DSP</a:t>
            </a:r>
          </a:p>
          <a:p>
            <a:pPr marL="514350" indent="-514350">
              <a:lnSpc>
                <a:spcPct val="150000"/>
              </a:lnSpc>
              <a:buAutoNum type="romanLcParenBoth"/>
            </a:pPr>
            <a:r>
              <a:rPr lang="id-ID" sz="1400" b="1" dirty="0" smtClean="0"/>
              <a:t>Delay</a:t>
            </a:r>
          </a:p>
          <a:p>
            <a:pPr marL="514350" indent="-514350">
              <a:lnSpc>
                <a:spcPct val="150000"/>
              </a:lnSpc>
              <a:buAutoNum type="romanLcParenBoth"/>
            </a:pPr>
            <a:r>
              <a:rPr lang="id-ID" sz="1400" b="1" dirty="0" smtClean="0"/>
              <a:t>Bila sinyal yang diterima buruk, tampilan gambar atau suara terputus-putus. Ini berkaitan dg karakter sinyal digitalyg hanya memiliki 2 state: 1 dan 0, benar atau salah, ada atau tidak ada.</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79929"/>
            <a:ext cx="8196283" cy="584775"/>
          </a:xfrm>
          <a:prstGeom prst="rect">
            <a:avLst/>
          </a:prstGeom>
          <a:noFill/>
        </p:spPr>
        <p:txBody>
          <a:bodyPr wrap="square" rtlCol="0">
            <a:spAutoFit/>
          </a:bodyPr>
          <a:lstStyle/>
          <a:p>
            <a:r>
              <a:rPr lang="id-ID" sz="3200" b="1" dirty="0" smtClean="0"/>
              <a:t>Sekilas tentang Advanced Digital Systems</a:t>
            </a:r>
            <a:endParaRPr lang="en-US" sz="3200" b="1" dirty="0" smtClean="0"/>
          </a:p>
        </p:txBody>
      </p:sp>
    </p:spTree>
    <p:extLst>
      <p:ext uri="{BB962C8B-B14F-4D97-AF65-F5344CB8AC3E}">
        <p14:creationId xmlns:p14="http://schemas.microsoft.com/office/powerpoint/2010/main" val="3686776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630" y="980728"/>
            <a:ext cx="8556866" cy="4247317"/>
          </a:xfrm>
          <a:prstGeom prst="rect">
            <a:avLst/>
          </a:prstGeom>
          <a:noFill/>
        </p:spPr>
        <p:txBody>
          <a:bodyPr wrap="square" rtlCol="0">
            <a:spAutoFit/>
          </a:bodyPr>
          <a:lstStyle/>
          <a:p>
            <a:pPr>
              <a:lnSpc>
                <a:spcPct val="150000"/>
              </a:lnSpc>
            </a:pPr>
            <a:r>
              <a:rPr lang="id-ID" sz="2400" b="1" dirty="0" smtClean="0"/>
              <a:t>Error Correction</a:t>
            </a:r>
          </a:p>
          <a:p>
            <a:pPr>
              <a:lnSpc>
                <a:spcPct val="150000"/>
              </a:lnSpc>
            </a:pPr>
            <a:endParaRPr lang="id-ID" sz="1200" b="1" dirty="0"/>
          </a:p>
          <a:p>
            <a:pPr>
              <a:lnSpc>
                <a:spcPct val="150000"/>
              </a:lnSpc>
            </a:pPr>
            <a:r>
              <a:rPr lang="id-ID" b="1" dirty="0" smtClean="0"/>
              <a:t>Modul / fungsi tambahan di sisi penerima: Error Correction Module.</a:t>
            </a:r>
          </a:p>
          <a:p>
            <a:pPr>
              <a:lnSpc>
                <a:spcPct val="150000"/>
              </a:lnSpc>
            </a:pPr>
            <a:r>
              <a:rPr lang="id-ID" b="1" dirty="0" smtClean="0"/>
              <a:t>Fungsinya mendeteksi bit-bit yg salah kemudian mengubahnya ke nilai yg benar dengan cara memprediksi nilai dg kaidah statistik. Langkah-langkah Error Correction adalah sbb.:</a:t>
            </a:r>
          </a:p>
          <a:p>
            <a:pPr>
              <a:lnSpc>
                <a:spcPct val="150000"/>
              </a:lnSpc>
            </a:pPr>
            <a:endParaRPr lang="id-ID" b="1" dirty="0" smtClean="0"/>
          </a:p>
          <a:p>
            <a:pPr marL="285750" indent="-285750">
              <a:lnSpc>
                <a:spcPct val="150000"/>
              </a:lnSpc>
              <a:buAutoNum type="romanLcParenBoth"/>
            </a:pPr>
            <a:r>
              <a:rPr lang="id-ID" b="1" dirty="0" smtClean="0"/>
              <a:t> Mengenali pola berdasarkan jutaan bit yg sudah diterima sebelumnya</a:t>
            </a:r>
          </a:p>
          <a:p>
            <a:pPr marL="285750" indent="-285750">
              <a:lnSpc>
                <a:spcPct val="150000"/>
              </a:lnSpc>
              <a:buAutoNum type="romanLcParenBoth"/>
            </a:pPr>
            <a:r>
              <a:rPr lang="id-ID" b="1" dirty="0" smtClean="0"/>
              <a:t> Mendeteksi bit-bit yang tidak sesuai dg pola</a:t>
            </a:r>
          </a:p>
          <a:p>
            <a:pPr marL="285750" indent="-285750">
              <a:lnSpc>
                <a:spcPct val="150000"/>
              </a:lnSpc>
              <a:buAutoNum type="romanLcParenBoth"/>
            </a:pPr>
            <a:r>
              <a:rPr lang="id-ID" b="1" dirty="0"/>
              <a:t> </a:t>
            </a:r>
            <a:r>
              <a:rPr lang="id-ID" b="1" dirty="0" smtClean="0"/>
              <a:t>Mengoreksi bit-bit yg salah, dikembalikan ke pola</a:t>
            </a:r>
            <a:endParaRPr lang="id-ID" b="1" dirty="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79929"/>
            <a:ext cx="8196283" cy="584775"/>
          </a:xfrm>
          <a:prstGeom prst="rect">
            <a:avLst/>
          </a:prstGeom>
          <a:noFill/>
        </p:spPr>
        <p:txBody>
          <a:bodyPr wrap="square" rtlCol="0">
            <a:spAutoFit/>
          </a:bodyPr>
          <a:lstStyle/>
          <a:p>
            <a:r>
              <a:rPr lang="id-ID" sz="3200" b="1" dirty="0" smtClean="0"/>
              <a:t>Sekilas tentang Advanced Digital Systems</a:t>
            </a:r>
            <a:endParaRPr lang="en-US" sz="3200" b="1" dirty="0" smtClean="0"/>
          </a:p>
        </p:txBody>
      </p:sp>
    </p:spTree>
    <p:extLst>
      <p:ext uri="{BB962C8B-B14F-4D97-AF65-F5344CB8AC3E}">
        <p14:creationId xmlns:p14="http://schemas.microsoft.com/office/powerpoint/2010/main" val="4091011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1938992"/>
          </a:xfrm>
          <a:prstGeom prst="rect">
            <a:avLst/>
          </a:prstGeom>
          <a:noFill/>
        </p:spPr>
        <p:txBody>
          <a:bodyPr wrap="square" rtlCol="0">
            <a:spAutoFit/>
          </a:bodyPr>
          <a:lstStyle/>
          <a:p>
            <a:pPr algn="ctr">
              <a:lnSpc>
                <a:spcPct val="150000"/>
              </a:lnSpc>
            </a:pPr>
            <a:r>
              <a:rPr lang="id-ID" sz="4000" b="1" dirty="0" smtClean="0"/>
              <a:t>Logic Circuits and Boolean Equations</a:t>
            </a:r>
            <a:endParaRPr lang="en-US" sz="3200" b="1" dirty="0" smtClean="0">
              <a:latin typeface="Calibri"/>
              <a:cs typeface="Times New Roman"/>
            </a:endParaRPr>
          </a:p>
        </p:txBody>
      </p:sp>
    </p:spTree>
    <p:extLst>
      <p:ext uri="{BB962C8B-B14F-4D97-AF65-F5344CB8AC3E}">
        <p14:creationId xmlns:p14="http://schemas.microsoft.com/office/powerpoint/2010/main" val="2550251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04664"/>
            <a:ext cx="7945041" cy="6120680"/>
          </a:xfrm>
        </p:spPr>
        <p:txBody>
          <a:bodyPr>
            <a:normAutofit fontScale="62500" lnSpcReduction="20000"/>
          </a:bodyPr>
          <a:lstStyle/>
          <a:p>
            <a:pPr marL="0" indent="0">
              <a:buClr>
                <a:srgbClr val="FF0000"/>
              </a:buClr>
              <a:buSzPct val="100000"/>
              <a:buNone/>
            </a:pPr>
            <a:r>
              <a:rPr lang="en-US" sz="5100" b="1" dirty="0" err="1" smtClean="0">
                <a:latin typeface="Bebas Neue" panose="020B0606020202050201" pitchFamily="34" charset="0"/>
              </a:rPr>
              <a:t>Kontrak</a:t>
            </a:r>
            <a:r>
              <a:rPr lang="en-US" sz="5100" b="1" dirty="0" smtClean="0">
                <a:latin typeface="Bebas Neue" panose="020B0606020202050201" pitchFamily="34" charset="0"/>
              </a:rPr>
              <a:t> </a:t>
            </a:r>
            <a:r>
              <a:rPr lang="en-US" sz="5100" b="1" dirty="0" err="1" smtClean="0">
                <a:latin typeface="Bebas Neue" panose="020B0606020202050201" pitchFamily="34" charset="0"/>
              </a:rPr>
              <a:t>Kuliah</a:t>
            </a:r>
            <a:endParaRPr lang="en-US" sz="5100" b="1" dirty="0" smtClean="0">
              <a:latin typeface="Bebas Neue" panose="020B0606020202050201" pitchFamily="34" charset="0"/>
            </a:endParaRPr>
          </a:p>
          <a:p>
            <a:pPr marL="0" indent="0">
              <a:buClr>
                <a:srgbClr val="FF0000"/>
              </a:buClr>
              <a:buSzPct val="100000"/>
              <a:buNone/>
            </a:pPr>
            <a:endParaRPr lang="en-US" dirty="0" smtClean="0">
              <a:latin typeface="Bebas Neue" panose="020B0606020202050201" pitchFamily="34" charset="0"/>
            </a:endParaRPr>
          </a:p>
          <a:p>
            <a:pPr>
              <a:lnSpc>
                <a:spcPct val="150000"/>
              </a:lnSpc>
              <a:buFont typeface="Wingdings" panose="05000000000000000000" pitchFamily="2" charset="2"/>
              <a:buChar char="q"/>
            </a:pPr>
            <a:r>
              <a:rPr lang="en-US" dirty="0" err="1"/>
              <a:t>Keterlambatan</a:t>
            </a:r>
            <a:r>
              <a:rPr lang="en-US" dirty="0"/>
              <a:t>:</a:t>
            </a:r>
          </a:p>
          <a:p>
            <a:pPr lvl="1">
              <a:lnSpc>
                <a:spcPct val="150000"/>
              </a:lnSpc>
            </a:pPr>
            <a:r>
              <a:rPr lang="en-US" dirty="0" smtClean="0"/>
              <a:t>0-15 </a:t>
            </a:r>
            <a:r>
              <a:rPr lang="en-US" dirty="0" err="1" smtClean="0"/>
              <a:t>menit</a:t>
            </a:r>
            <a:r>
              <a:rPr lang="en-US" dirty="0" smtClean="0"/>
              <a:t>: 		</a:t>
            </a:r>
            <a:r>
              <a:rPr lang="en-US" dirty="0" err="1"/>
              <a:t>t</a:t>
            </a:r>
            <a:r>
              <a:rPr lang="en-US" dirty="0" err="1" smtClean="0"/>
              <a:t>idak</a:t>
            </a:r>
            <a:r>
              <a:rPr lang="en-US" dirty="0" smtClean="0"/>
              <a:t> </a:t>
            </a:r>
            <a:r>
              <a:rPr lang="en-US" dirty="0" err="1" smtClean="0"/>
              <a:t>menurangi</a:t>
            </a:r>
            <a:r>
              <a:rPr lang="en-US" dirty="0" smtClean="0"/>
              <a:t> </a:t>
            </a:r>
            <a:r>
              <a:rPr lang="en-US" dirty="0" err="1" smtClean="0"/>
              <a:t>nilai</a:t>
            </a:r>
            <a:endParaRPr lang="en-US" dirty="0"/>
          </a:p>
          <a:p>
            <a:pPr lvl="1">
              <a:lnSpc>
                <a:spcPct val="150000"/>
              </a:lnSpc>
            </a:pPr>
            <a:r>
              <a:rPr lang="en-US" dirty="0" smtClean="0"/>
              <a:t>16-30 </a:t>
            </a:r>
            <a:r>
              <a:rPr lang="en-US" dirty="0" err="1" smtClean="0"/>
              <a:t>menit</a:t>
            </a:r>
            <a:r>
              <a:rPr lang="en-US" dirty="0" smtClean="0"/>
              <a:t>: 		minus </a:t>
            </a:r>
            <a:r>
              <a:rPr lang="en-US" dirty="0"/>
              <a:t>7</a:t>
            </a:r>
          </a:p>
          <a:p>
            <a:pPr lvl="1">
              <a:lnSpc>
                <a:spcPct val="150000"/>
              </a:lnSpc>
            </a:pPr>
            <a:r>
              <a:rPr lang="en-US" dirty="0"/>
              <a:t>&gt;</a:t>
            </a:r>
            <a:r>
              <a:rPr lang="en-US" dirty="0" smtClean="0"/>
              <a:t>30 </a:t>
            </a:r>
            <a:r>
              <a:rPr lang="en-US" dirty="0" err="1" smtClean="0"/>
              <a:t>menit</a:t>
            </a:r>
            <a:r>
              <a:rPr lang="en-US" dirty="0" smtClean="0"/>
              <a:t>: 		minus 20 </a:t>
            </a:r>
            <a:r>
              <a:rPr lang="en-US" dirty="0" err="1" smtClean="0"/>
              <a:t>dan</a:t>
            </a:r>
            <a:r>
              <a:rPr lang="en-US" dirty="0" smtClean="0"/>
              <a:t> </a:t>
            </a:r>
            <a:r>
              <a:rPr lang="en-US" dirty="0" err="1" smtClean="0"/>
              <a:t>tidak</a:t>
            </a:r>
            <a:r>
              <a:rPr lang="en-US" dirty="0" smtClean="0"/>
              <a:t> </a:t>
            </a:r>
            <a:r>
              <a:rPr lang="en-US" dirty="0" err="1" smtClean="0"/>
              <a:t>berhak</a:t>
            </a:r>
            <a:r>
              <a:rPr lang="en-US" dirty="0" smtClean="0"/>
              <a:t> </a:t>
            </a:r>
            <a:r>
              <a:rPr lang="en-US" dirty="0" err="1" smtClean="0"/>
              <a:t>atas</a:t>
            </a:r>
            <a:r>
              <a:rPr lang="en-US" dirty="0" smtClean="0"/>
              <a:t> </a:t>
            </a:r>
            <a:r>
              <a:rPr lang="en-US" dirty="0" err="1" smtClean="0"/>
              <a:t>tanda</a:t>
            </a:r>
            <a:r>
              <a:rPr lang="en-US" dirty="0" smtClean="0"/>
              <a:t> </a:t>
            </a:r>
            <a:r>
              <a:rPr lang="en-US" dirty="0" err="1" smtClean="0"/>
              <a:t>hadir</a:t>
            </a:r>
            <a:endParaRPr lang="en-US" dirty="0" smtClean="0"/>
          </a:p>
          <a:p>
            <a:pPr marL="342900" lvl="1" indent="0">
              <a:lnSpc>
                <a:spcPct val="150000"/>
              </a:lnSpc>
              <a:buNone/>
            </a:pPr>
            <a:r>
              <a:rPr lang="en-US" dirty="0" err="1" smtClean="0"/>
              <a:t>Atas</a:t>
            </a:r>
            <a:r>
              <a:rPr lang="en-US" dirty="0" smtClean="0"/>
              <a:t> </a:t>
            </a:r>
            <a:r>
              <a:rPr lang="en-US" dirty="0" err="1" smtClean="0"/>
              <a:t>nilai</a:t>
            </a:r>
            <a:r>
              <a:rPr lang="en-US" dirty="0" smtClean="0"/>
              <a:t> </a:t>
            </a:r>
            <a:r>
              <a:rPr lang="en-US" dirty="0" err="1" smtClean="0"/>
              <a:t>tugas</a:t>
            </a:r>
            <a:r>
              <a:rPr lang="en-US" dirty="0" smtClean="0"/>
              <a:t> </a:t>
            </a:r>
            <a:r>
              <a:rPr lang="en-US" dirty="0" err="1" smtClean="0"/>
              <a:t>pada</a:t>
            </a:r>
            <a:r>
              <a:rPr lang="en-US" dirty="0" smtClean="0"/>
              <a:t> </a:t>
            </a:r>
            <a:r>
              <a:rPr lang="en-US" dirty="0" err="1" smtClean="0"/>
              <a:t>sesi</a:t>
            </a:r>
            <a:r>
              <a:rPr lang="en-US" dirty="0" smtClean="0"/>
              <a:t> yang </a:t>
            </a:r>
            <a:r>
              <a:rPr lang="en-US" dirty="0" err="1" smtClean="0"/>
              <a:t>bersangkutan</a:t>
            </a:r>
            <a:r>
              <a:rPr lang="en-US" dirty="0" smtClean="0"/>
              <a:t>.</a:t>
            </a:r>
          </a:p>
          <a:p>
            <a:pPr marL="348854" lvl="1" indent="-348854">
              <a:lnSpc>
                <a:spcPct val="150000"/>
              </a:lnSpc>
              <a:buFont typeface="Wingdings" panose="05000000000000000000" pitchFamily="2" charset="2"/>
              <a:buChar char="q"/>
            </a:pPr>
            <a:r>
              <a:rPr lang="en-US" sz="2400" dirty="0"/>
              <a:t>Proses </a:t>
            </a:r>
            <a:r>
              <a:rPr lang="en-US" sz="2400" dirty="0" err="1"/>
              <a:t>Penilaian</a:t>
            </a:r>
            <a:r>
              <a:rPr lang="en-US" sz="2400" dirty="0"/>
              <a:t>:</a:t>
            </a:r>
          </a:p>
          <a:p>
            <a:pPr lvl="1">
              <a:lnSpc>
                <a:spcPct val="150000"/>
              </a:lnSpc>
            </a:pPr>
            <a:r>
              <a:rPr lang="en-US" sz="2175" dirty="0"/>
              <a:t>Mhs </a:t>
            </a:r>
            <a:r>
              <a:rPr lang="en-US" sz="2175" dirty="0" err="1"/>
              <a:t>saling</a:t>
            </a:r>
            <a:r>
              <a:rPr lang="en-US" sz="2175" dirty="0"/>
              <a:t> </a:t>
            </a:r>
            <a:r>
              <a:rPr lang="en-US" sz="2175" dirty="0" err="1"/>
              <a:t>menilai</a:t>
            </a:r>
            <a:r>
              <a:rPr lang="en-US" sz="2175" dirty="0"/>
              <a:t> </a:t>
            </a:r>
            <a:r>
              <a:rPr lang="en-US" sz="2175" dirty="0" err="1" smtClean="0"/>
              <a:t>rekannya</a:t>
            </a:r>
            <a:r>
              <a:rPr lang="en-US" sz="2175" dirty="0"/>
              <a:t> </a:t>
            </a:r>
            <a:r>
              <a:rPr lang="en-US" sz="2175" dirty="0" err="1" smtClean="0"/>
              <a:t>scr</a:t>
            </a:r>
            <a:r>
              <a:rPr lang="en-US" sz="2175" dirty="0" smtClean="0"/>
              <a:t> </a:t>
            </a:r>
            <a:r>
              <a:rPr lang="en-US" sz="2175" dirty="0" err="1" smtClean="0"/>
              <a:t>obyektif</a:t>
            </a:r>
            <a:r>
              <a:rPr lang="en-US" sz="2175" dirty="0"/>
              <a:t>, </a:t>
            </a:r>
            <a:r>
              <a:rPr lang="en-US" sz="2175" dirty="0" err="1"/>
              <a:t>jujur</a:t>
            </a:r>
            <a:r>
              <a:rPr lang="en-US" sz="2175" dirty="0"/>
              <a:t> </a:t>
            </a:r>
            <a:r>
              <a:rPr lang="en-US" sz="2175" dirty="0" err="1"/>
              <a:t>menurut</a:t>
            </a:r>
            <a:r>
              <a:rPr lang="en-US" sz="2175" dirty="0"/>
              <a:t> </a:t>
            </a:r>
            <a:r>
              <a:rPr lang="en-US" sz="2175" dirty="0" err="1"/>
              <a:t>nurani</a:t>
            </a:r>
            <a:endParaRPr lang="en-US" sz="2175" dirty="0"/>
          </a:p>
          <a:p>
            <a:pPr lvl="1">
              <a:lnSpc>
                <a:spcPct val="150000"/>
              </a:lnSpc>
            </a:pPr>
            <a:r>
              <a:rPr lang="en-US" sz="2175" dirty="0" err="1"/>
              <a:t>Bisa</a:t>
            </a:r>
            <a:r>
              <a:rPr lang="en-US" sz="2175" dirty="0"/>
              <a:t> </a:t>
            </a:r>
            <a:r>
              <a:rPr lang="en-US" sz="2175" dirty="0" err="1"/>
              <a:t>saja</a:t>
            </a:r>
            <a:r>
              <a:rPr lang="en-US" sz="2175" dirty="0"/>
              <a:t> </a:t>
            </a:r>
            <a:r>
              <a:rPr lang="en-US" sz="2175" dirty="0" err="1"/>
              <a:t>mhs</a:t>
            </a:r>
            <a:r>
              <a:rPr lang="en-US" sz="2175" dirty="0"/>
              <a:t> </a:t>
            </a:r>
            <a:r>
              <a:rPr lang="en-US" sz="2175" dirty="0" err="1"/>
              <a:t>dipersilahkan</a:t>
            </a:r>
            <a:r>
              <a:rPr lang="en-US" sz="2175" dirty="0"/>
              <a:t> </a:t>
            </a:r>
            <a:r>
              <a:rPr lang="en-US" sz="2175" dirty="0" err="1"/>
              <a:t>memilih</a:t>
            </a:r>
            <a:r>
              <a:rPr lang="en-US" sz="2175" dirty="0"/>
              <a:t> </a:t>
            </a:r>
            <a:r>
              <a:rPr lang="en-US" sz="2175" dirty="0" err="1"/>
              <a:t>tingkat</a:t>
            </a:r>
            <a:r>
              <a:rPr lang="en-US" sz="2175" dirty="0"/>
              <a:t> </a:t>
            </a:r>
            <a:r>
              <a:rPr lang="en-US" sz="2175" dirty="0" err="1"/>
              <a:t>kesulitan</a:t>
            </a:r>
            <a:r>
              <a:rPr lang="en-US" sz="2175" dirty="0"/>
              <a:t> </a:t>
            </a:r>
            <a:r>
              <a:rPr lang="en-US" sz="2175" dirty="0" err="1"/>
              <a:t>soal</a:t>
            </a:r>
            <a:r>
              <a:rPr lang="en-US" sz="2175" dirty="0"/>
              <a:t> / </a:t>
            </a:r>
            <a:r>
              <a:rPr lang="en-US" sz="2175" dirty="0" err="1"/>
              <a:t>tugasnya</a:t>
            </a:r>
            <a:r>
              <a:rPr lang="en-US" sz="2175" dirty="0"/>
              <a:t> </a:t>
            </a:r>
            <a:r>
              <a:rPr lang="en-US" sz="2175" dirty="0" err="1"/>
              <a:t>sendiri</a:t>
            </a:r>
            <a:r>
              <a:rPr lang="en-US" sz="2175" dirty="0"/>
              <a:t>.</a:t>
            </a:r>
          </a:p>
          <a:p>
            <a:pPr lvl="1">
              <a:lnSpc>
                <a:spcPct val="150000"/>
              </a:lnSpc>
            </a:pPr>
            <a:r>
              <a:rPr lang="en-US" sz="2175" dirty="0" err="1"/>
              <a:t>Nilai</a:t>
            </a:r>
            <a:r>
              <a:rPr lang="en-US" sz="2175" dirty="0"/>
              <a:t> </a:t>
            </a:r>
            <a:r>
              <a:rPr lang="en-US" sz="2175" dirty="0" err="1"/>
              <a:t>bersifat</a:t>
            </a:r>
            <a:r>
              <a:rPr lang="en-US" sz="2175" dirty="0"/>
              <a:t> </a:t>
            </a:r>
            <a:r>
              <a:rPr lang="en-US" sz="2175" dirty="0" err="1"/>
              <a:t>individu</a:t>
            </a:r>
            <a:r>
              <a:rPr lang="en-US" sz="2175" dirty="0"/>
              <a:t>, </a:t>
            </a:r>
            <a:r>
              <a:rPr lang="en-US" sz="2175" dirty="0" err="1"/>
              <a:t>bukan</a:t>
            </a:r>
            <a:r>
              <a:rPr lang="en-US" sz="2175" dirty="0"/>
              <a:t> </a:t>
            </a:r>
            <a:r>
              <a:rPr lang="en-US" sz="2175" dirty="0" err="1"/>
              <a:t>kelompok</a:t>
            </a:r>
            <a:endParaRPr lang="en-US" sz="2175" dirty="0"/>
          </a:p>
          <a:p>
            <a:pPr lvl="1">
              <a:lnSpc>
                <a:spcPct val="150000"/>
              </a:lnSpc>
            </a:pPr>
            <a:r>
              <a:rPr lang="en-US" sz="2175" dirty="0" err="1"/>
              <a:t>Nilai</a:t>
            </a:r>
            <a:r>
              <a:rPr lang="en-US" sz="2175" dirty="0"/>
              <a:t> </a:t>
            </a:r>
            <a:r>
              <a:rPr lang="en-US" sz="2175" dirty="0" err="1"/>
              <a:t>dicatat</a:t>
            </a:r>
            <a:r>
              <a:rPr lang="en-US" sz="2175" dirty="0"/>
              <a:t> </a:t>
            </a:r>
            <a:r>
              <a:rPr lang="en-US" sz="2175" dirty="0" err="1"/>
              <a:t>oleh</a:t>
            </a:r>
            <a:r>
              <a:rPr lang="en-US" sz="2175" dirty="0"/>
              <a:t> </a:t>
            </a:r>
            <a:r>
              <a:rPr lang="en-US" sz="2175" dirty="0" err="1"/>
              <a:t>dosen</a:t>
            </a:r>
            <a:r>
              <a:rPr lang="en-US" sz="2175" dirty="0"/>
              <a:t> </a:t>
            </a:r>
            <a:r>
              <a:rPr lang="en-US" sz="2175" dirty="0" err="1"/>
              <a:t>dan</a:t>
            </a:r>
            <a:r>
              <a:rPr lang="en-US" sz="2175" dirty="0"/>
              <a:t> </a:t>
            </a:r>
            <a:r>
              <a:rPr lang="en-US" sz="2175" dirty="0" err="1"/>
              <a:t>diperlihatkan</a:t>
            </a:r>
            <a:r>
              <a:rPr lang="en-US" sz="2175" dirty="0"/>
              <a:t> </a:t>
            </a:r>
            <a:r>
              <a:rPr lang="en-US" sz="2175" dirty="0" err="1"/>
              <a:t>secara</a:t>
            </a:r>
            <a:r>
              <a:rPr lang="en-US" sz="2175" dirty="0"/>
              <a:t> </a:t>
            </a:r>
            <a:r>
              <a:rPr lang="en-US" sz="2175" dirty="0" err="1" smtClean="0"/>
              <a:t>terbuka</a:t>
            </a:r>
            <a:r>
              <a:rPr lang="en-US" sz="2175" dirty="0" smtClean="0"/>
              <a:t>.</a:t>
            </a:r>
            <a:endParaRPr lang="en-US" sz="2175" dirty="0"/>
          </a:p>
          <a:p>
            <a:pPr marL="348854" lvl="1" indent="-348854">
              <a:lnSpc>
                <a:spcPct val="150000"/>
              </a:lnSpc>
              <a:buFont typeface="Wingdings" panose="05000000000000000000" pitchFamily="2" charset="2"/>
              <a:buChar char="q"/>
            </a:pPr>
            <a:r>
              <a:rPr lang="en-US" sz="2400" dirty="0" err="1"/>
              <a:t>Ketidakhadiran</a:t>
            </a:r>
            <a:r>
              <a:rPr lang="en-US" sz="2400" dirty="0"/>
              <a:t>:</a:t>
            </a:r>
          </a:p>
          <a:p>
            <a:pPr lvl="1">
              <a:lnSpc>
                <a:spcPct val="150000"/>
              </a:lnSpc>
            </a:pPr>
            <a:r>
              <a:rPr lang="en-US" sz="2175" dirty="0"/>
              <a:t>Mhs </a:t>
            </a:r>
            <a:r>
              <a:rPr lang="en-US" sz="2175" dirty="0" err="1"/>
              <a:t>yg</a:t>
            </a:r>
            <a:r>
              <a:rPr lang="en-US" sz="2175" dirty="0"/>
              <a:t> </a:t>
            </a:r>
            <a:r>
              <a:rPr lang="en-US" sz="2175" dirty="0" err="1"/>
              <a:t>tidak</a:t>
            </a:r>
            <a:r>
              <a:rPr lang="en-US" sz="2175" dirty="0"/>
              <a:t> </a:t>
            </a:r>
            <a:r>
              <a:rPr lang="en-US" sz="2175" dirty="0" err="1"/>
              <a:t>hadir</a:t>
            </a:r>
            <a:r>
              <a:rPr lang="en-US" sz="2175" dirty="0"/>
              <a:t> </a:t>
            </a:r>
            <a:r>
              <a:rPr lang="en-US" sz="2175" dirty="0" err="1"/>
              <a:t>krn</a:t>
            </a:r>
            <a:r>
              <a:rPr lang="en-US" sz="2175" dirty="0"/>
              <a:t> </a:t>
            </a:r>
            <a:r>
              <a:rPr lang="en-US" sz="2175" dirty="0" err="1"/>
              <a:t>sakit</a:t>
            </a:r>
            <a:r>
              <a:rPr lang="en-US" sz="2175" dirty="0"/>
              <a:t>, </a:t>
            </a:r>
            <a:r>
              <a:rPr lang="en-US" sz="2175" dirty="0" err="1"/>
              <a:t>dimohon</a:t>
            </a:r>
            <a:r>
              <a:rPr lang="en-US" sz="2175" dirty="0"/>
              <a:t> </a:t>
            </a:r>
            <a:r>
              <a:rPr lang="en-US" sz="2175" dirty="0" err="1"/>
              <a:t>menemui</a:t>
            </a:r>
            <a:r>
              <a:rPr lang="en-US" sz="2175" dirty="0"/>
              <a:t> </a:t>
            </a:r>
            <a:r>
              <a:rPr lang="en-US" sz="2175" dirty="0" err="1"/>
              <a:t>dosen</a:t>
            </a:r>
            <a:r>
              <a:rPr lang="en-US" sz="2175" dirty="0"/>
              <a:t> </a:t>
            </a:r>
            <a:r>
              <a:rPr lang="en-US" sz="2175" dirty="0" err="1"/>
              <a:t>dlm</a:t>
            </a:r>
            <a:r>
              <a:rPr lang="en-US" sz="2175" dirty="0"/>
              <a:t> </a:t>
            </a:r>
            <a:r>
              <a:rPr lang="en-US" sz="2175" dirty="0" err="1"/>
              <a:t>kurun</a:t>
            </a:r>
            <a:r>
              <a:rPr lang="en-US" sz="2175" dirty="0"/>
              <a:t> 3 </a:t>
            </a:r>
            <a:r>
              <a:rPr lang="en-US" sz="2175" dirty="0" err="1"/>
              <a:t>hari</a:t>
            </a:r>
            <a:r>
              <a:rPr lang="en-US" sz="2175" dirty="0"/>
              <a:t> </a:t>
            </a:r>
            <a:r>
              <a:rPr lang="en-US" sz="2175" dirty="0" err="1"/>
              <a:t>setelah</a:t>
            </a:r>
            <a:r>
              <a:rPr lang="en-US" sz="2175" dirty="0"/>
              <a:t> </a:t>
            </a:r>
            <a:r>
              <a:rPr lang="en-US" sz="2175" dirty="0" err="1"/>
              <a:t>sehat</a:t>
            </a:r>
            <a:r>
              <a:rPr lang="en-US" sz="2175" dirty="0"/>
              <a:t> dg </a:t>
            </a:r>
            <a:r>
              <a:rPr lang="en-US" sz="2175" dirty="0" err="1"/>
              <a:t>membawa</a:t>
            </a:r>
            <a:r>
              <a:rPr lang="en-US" sz="2175" dirty="0"/>
              <a:t> </a:t>
            </a:r>
            <a:r>
              <a:rPr lang="en-US" sz="2175" dirty="0" err="1"/>
              <a:t>surat</a:t>
            </a:r>
            <a:r>
              <a:rPr lang="en-US" sz="2175" dirty="0"/>
              <a:t> </a:t>
            </a:r>
            <a:r>
              <a:rPr lang="en-US" sz="2175" dirty="0" err="1"/>
              <a:t>dokter</a:t>
            </a:r>
            <a:r>
              <a:rPr lang="en-US" sz="2175" dirty="0"/>
              <a:t>.</a:t>
            </a:r>
          </a:p>
          <a:p>
            <a:pPr lvl="1">
              <a:lnSpc>
                <a:spcPct val="150000"/>
              </a:lnSpc>
            </a:pPr>
            <a:r>
              <a:rPr lang="en-US" sz="2175" dirty="0"/>
              <a:t>Mhs </a:t>
            </a:r>
            <a:r>
              <a:rPr lang="en-US" sz="2175" dirty="0" err="1"/>
              <a:t>yg</a:t>
            </a:r>
            <a:r>
              <a:rPr lang="en-US" sz="2175" dirty="0"/>
              <a:t> </a:t>
            </a:r>
            <a:r>
              <a:rPr lang="en-US" sz="2175" dirty="0" err="1"/>
              <a:t>tidak</a:t>
            </a:r>
            <a:r>
              <a:rPr lang="en-US" sz="2175" dirty="0"/>
              <a:t> </a:t>
            </a:r>
            <a:r>
              <a:rPr lang="en-US" sz="2175" dirty="0" err="1"/>
              <a:t>hadir</a:t>
            </a:r>
            <a:r>
              <a:rPr lang="en-US" sz="2175" dirty="0"/>
              <a:t> </a:t>
            </a:r>
            <a:r>
              <a:rPr lang="en-US" sz="2175" dirty="0" err="1"/>
              <a:t>krn</a:t>
            </a:r>
            <a:r>
              <a:rPr lang="en-US" sz="2175" dirty="0"/>
              <a:t> </a:t>
            </a:r>
            <a:r>
              <a:rPr lang="en-US" sz="2175" dirty="0" err="1"/>
              <a:t>kepentingan</a:t>
            </a:r>
            <a:r>
              <a:rPr lang="en-US" sz="2175" dirty="0"/>
              <a:t> </a:t>
            </a:r>
            <a:r>
              <a:rPr lang="en-US" sz="2175" dirty="0" err="1"/>
              <a:t>mendesak</a:t>
            </a:r>
            <a:r>
              <a:rPr lang="en-US" sz="2175" dirty="0"/>
              <a:t>, </a:t>
            </a:r>
            <a:r>
              <a:rPr lang="en-US" sz="2175" dirty="0" err="1"/>
              <a:t>dimohon</a:t>
            </a:r>
            <a:r>
              <a:rPr lang="en-US" sz="2175" dirty="0"/>
              <a:t> </a:t>
            </a:r>
            <a:r>
              <a:rPr lang="en-US" sz="2175" dirty="0" err="1"/>
              <a:t>menemui</a:t>
            </a:r>
            <a:r>
              <a:rPr lang="en-US" sz="2175" dirty="0"/>
              <a:t> </a:t>
            </a:r>
            <a:r>
              <a:rPr lang="en-US" sz="2175" dirty="0" err="1"/>
              <a:t>dosen</a:t>
            </a:r>
            <a:r>
              <a:rPr lang="en-US" sz="2175" dirty="0"/>
              <a:t> </a:t>
            </a:r>
            <a:r>
              <a:rPr lang="en-US" sz="2175" dirty="0" err="1"/>
              <a:t>dlm</a:t>
            </a:r>
            <a:r>
              <a:rPr lang="en-US" sz="2175" dirty="0"/>
              <a:t> </a:t>
            </a:r>
            <a:r>
              <a:rPr lang="en-US" sz="2175" dirty="0" err="1"/>
              <a:t>kurun</a:t>
            </a:r>
            <a:r>
              <a:rPr lang="en-US" sz="2175" dirty="0"/>
              <a:t> 3 </a:t>
            </a:r>
            <a:r>
              <a:rPr lang="en-US" sz="2175" dirty="0" err="1"/>
              <a:t>hari</a:t>
            </a:r>
            <a:r>
              <a:rPr lang="en-US" sz="2175" dirty="0"/>
              <a:t> </a:t>
            </a:r>
            <a:r>
              <a:rPr lang="en-US" sz="2175" dirty="0" err="1"/>
              <a:t>setelah</a:t>
            </a:r>
            <a:r>
              <a:rPr lang="en-US" sz="2175" dirty="0"/>
              <a:t> </a:t>
            </a:r>
            <a:r>
              <a:rPr lang="en-US" sz="2175" dirty="0" err="1"/>
              <a:t>kepentingan</a:t>
            </a:r>
            <a:r>
              <a:rPr lang="en-US" sz="2175" dirty="0"/>
              <a:t> </a:t>
            </a:r>
            <a:r>
              <a:rPr lang="en-US" sz="2175" dirty="0" err="1"/>
              <a:t>itu</a:t>
            </a:r>
            <a:r>
              <a:rPr lang="en-US" sz="2175" dirty="0"/>
              <a:t> </a:t>
            </a:r>
            <a:r>
              <a:rPr lang="en-US" sz="2175" dirty="0" err="1"/>
              <a:t>dengan</a:t>
            </a:r>
            <a:r>
              <a:rPr lang="en-US" sz="2175" dirty="0"/>
              <a:t> </a:t>
            </a:r>
            <a:r>
              <a:rPr lang="en-US" sz="2175" dirty="0" err="1"/>
              <a:t>membawa</a:t>
            </a:r>
            <a:r>
              <a:rPr lang="en-US" sz="2175" dirty="0"/>
              <a:t> </a:t>
            </a:r>
            <a:r>
              <a:rPr lang="en-US" sz="2175" dirty="0" err="1"/>
              <a:t>surat</a:t>
            </a:r>
            <a:r>
              <a:rPr lang="en-US" sz="2175" dirty="0"/>
              <a:t> </a:t>
            </a:r>
            <a:r>
              <a:rPr lang="en-US" sz="2175" dirty="0" err="1"/>
              <a:t>keterangan</a:t>
            </a:r>
            <a:r>
              <a:rPr lang="en-US" sz="2175" dirty="0"/>
              <a:t> </a:t>
            </a:r>
            <a:r>
              <a:rPr lang="en-US" sz="2175" dirty="0" err="1"/>
              <a:t>dari</a:t>
            </a:r>
            <a:r>
              <a:rPr lang="en-US" sz="2175" dirty="0"/>
              <a:t> orang </a:t>
            </a:r>
            <a:r>
              <a:rPr lang="en-US" sz="2175" dirty="0" err="1"/>
              <a:t>tua</a:t>
            </a:r>
            <a:r>
              <a:rPr lang="en-US" sz="2175" dirty="0" smtClean="0"/>
              <a:t>.</a:t>
            </a:r>
          </a:p>
          <a:p>
            <a:pPr marL="348854" lvl="1" indent="-348854">
              <a:lnSpc>
                <a:spcPct val="150000"/>
              </a:lnSpc>
              <a:buFont typeface="Wingdings" panose="05000000000000000000" pitchFamily="2" charset="2"/>
              <a:buChar char="q"/>
            </a:pPr>
            <a:r>
              <a:rPr lang="en-US" sz="2000" dirty="0" err="1" smtClean="0"/>
              <a:t>Aspek</a:t>
            </a:r>
            <a:r>
              <a:rPr lang="en-US" sz="2000" dirty="0" smtClean="0"/>
              <a:t> </a:t>
            </a:r>
            <a:r>
              <a:rPr lang="en-US" sz="2000" dirty="0" err="1" smtClean="0"/>
              <a:t>Teknis</a:t>
            </a:r>
            <a:r>
              <a:rPr lang="en-US" sz="2000" dirty="0" smtClean="0"/>
              <a:t>:</a:t>
            </a:r>
            <a:endParaRPr lang="en-US" sz="2000" dirty="0"/>
          </a:p>
          <a:p>
            <a:pPr lvl="1">
              <a:lnSpc>
                <a:spcPct val="150000"/>
              </a:lnSpc>
            </a:pPr>
            <a:r>
              <a:rPr lang="en-US" sz="2000" dirty="0"/>
              <a:t>Mhs </a:t>
            </a:r>
            <a:r>
              <a:rPr lang="en-US" sz="2000" dirty="0" err="1" smtClean="0"/>
              <a:t>wajib</a:t>
            </a:r>
            <a:r>
              <a:rPr lang="en-US" sz="2000" dirty="0" smtClean="0"/>
              <a:t> </a:t>
            </a:r>
            <a:r>
              <a:rPr lang="en-US" sz="2000" dirty="0" err="1" smtClean="0"/>
              <a:t>membawa</a:t>
            </a:r>
            <a:r>
              <a:rPr lang="en-US" sz="2000" dirty="0" smtClean="0"/>
              <a:t> laptop</a:t>
            </a:r>
          </a:p>
          <a:p>
            <a:pPr lvl="1">
              <a:lnSpc>
                <a:spcPct val="150000"/>
              </a:lnSpc>
            </a:pPr>
            <a:r>
              <a:rPr lang="en-US" sz="2000" dirty="0" smtClean="0"/>
              <a:t>Mhs </a:t>
            </a:r>
            <a:r>
              <a:rPr lang="en-US" sz="2000" dirty="0" err="1" smtClean="0"/>
              <a:t>hendaknya</a:t>
            </a:r>
            <a:r>
              <a:rPr lang="en-US" sz="2000" dirty="0" smtClean="0"/>
              <a:t> </a:t>
            </a:r>
            <a:r>
              <a:rPr lang="en-US" sz="2000" dirty="0" err="1" smtClean="0"/>
              <a:t>selalu</a:t>
            </a:r>
            <a:r>
              <a:rPr lang="en-US" sz="2000" dirty="0" smtClean="0"/>
              <a:t> </a:t>
            </a:r>
            <a:r>
              <a:rPr lang="en-US" sz="2000" dirty="0" err="1" smtClean="0"/>
              <a:t>terhubung</a:t>
            </a:r>
            <a:r>
              <a:rPr lang="en-US" sz="2000" dirty="0" smtClean="0"/>
              <a:t> </a:t>
            </a:r>
            <a:r>
              <a:rPr lang="en-US" sz="2000" dirty="0" err="1" smtClean="0"/>
              <a:t>ke</a:t>
            </a:r>
            <a:r>
              <a:rPr lang="en-US" sz="2000" dirty="0" smtClean="0"/>
              <a:t> internet.</a:t>
            </a:r>
            <a:endParaRPr lang="en-US" dirty="0"/>
          </a:p>
        </p:txBody>
      </p:sp>
    </p:spTree>
    <p:extLst>
      <p:ext uri="{BB962C8B-B14F-4D97-AF65-F5344CB8AC3E}">
        <p14:creationId xmlns:p14="http://schemas.microsoft.com/office/powerpoint/2010/main" val="284507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762" y="1124744"/>
            <a:ext cx="8196283" cy="2308324"/>
          </a:xfrm>
          <a:prstGeom prst="rect">
            <a:avLst/>
          </a:prstGeom>
          <a:noFill/>
        </p:spPr>
        <p:txBody>
          <a:bodyPr wrap="square" rtlCol="0">
            <a:spAutoFit/>
          </a:bodyPr>
          <a:lstStyle/>
          <a:p>
            <a:pPr>
              <a:lnSpc>
                <a:spcPct val="150000"/>
              </a:lnSpc>
            </a:pPr>
            <a:r>
              <a:rPr lang="id-ID" sz="3200" b="1" dirty="0" smtClean="0"/>
              <a:t>Logic Gates</a:t>
            </a:r>
          </a:p>
          <a:p>
            <a:pPr>
              <a:lnSpc>
                <a:spcPct val="150000"/>
              </a:lnSpc>
            </a:pPr>
            <a:endParaRPr lang="id-ID" sz="3200" b="1" dirty="0"/>
          </a:p>
          <a:p>
            <a:pPr>
              <a:lnSpc>
                <a:spcPct val="150000"/>
              </a:lnSpc>
            </a:pPr>
            <a:endParaRPr lang="en-US" sz="32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Logic Gate Symbols and Their Meanings</a:t>
            </a:r>
            <a:endParaRPr lang="en-US" sz="3200" b="1" dirty="0" smtClean="0"/>
          </a:p>
        </p:txBody>
      </p:sp>
      <p:pic>
        <p:nvPicPr>
          <p:cNvPr id="2" name="Picture 1"/>
          <p:cNvPicPr>
            <a:picLocks noChangeAspect="1"/>
          </p:cNvPicPr>
          <p:nvPr/>
        </p:nvPicPr>
        <p:blipFill>
          <a:blip r:embed="rId3"/>
          <a:stretch>
            <a:fillRect/>
          </a:stretch>
        </p:blipFill>
        <p:spPr>
          <a:xfrm>
            <a:off x="1464753" y="1995583"/>
            <a:ext cx="6286500" cy="4572000"/>
          </a:xfrm>
          <a:prstGeom prst="rect">
            <a:avLst/>
          </a:prstGeom>
        </p:spPr>
      </p:pic>
    </p:spTree>
    <p:extLst>
      <p:ext uri="{BB962C8B-B14F-4D97-AF65-F5344CB8AC3E}">
        <p14:creationId xmlns:p14="http://schemas.microsoft.com/office/powerpoint/2010/main" val="247483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762" y="1124744"/>
            <a:ext cx="8196283" cy="3046988"/>
          </a:xfrm>
          <a:prstGeom prst="rect">
            <a:avLst/>
          </a:prstGeom>
          <a:noFill/>
        </p:spPr>
        <p:txBody>
          <a:bodyPr wrap="square" rtlCol="0">
            <a:spAutoFit/>
          </a:bodyPr>
          <a:lstStyle/>
          <a:p>
            <a:pPr>
              <a:lnSpc>
                <a:spcPct val="150000"/>
              </a:lnSpc>
            </a:pPr>
            <a:r>
              <a:rPr lang="id-ID" sz="3200" b="1" dirty="0" smtClean="0"/>
              <a:t>Mhs mencatat Truth Table untuk ke-7 jenis Gates.</a:t>
            </a:r>
          </a:p>
          <a:p>
            <a:pPr>
              <a:lnSpc>
                <a:spcPct val="150000"/>
              </a:lnSpc>
            </a:pPr>
            <a:endParaRPr lang="id-ID" sz="3200" b="1" dirty="0"/>
          </a:p>
          <a:p>
            <a:pPr>
              <a:lnSpc>
                <a:spcPct val="150000"/>
              </a:lnSpc>
            </a:pPr>
            <a:endParaRPr lang="en-US" sz="32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Logic Gate Symbols and Their Meanings</a:t>
            </a:r>
            <a:endParaRPr lang="en-US" sz="3200" b="1" dirty="0" smtClean="0"/>
          </a:p>
        </p:txBody>
      </p:sp>
    </p:spTree>
    <p:extLst>
      <p:ext uri="{BB962C8B-B14F-4D97-AF65-F5344CB8AC3E}">
        <p14:creationId xmlns:p14="http://schemas.microsoft.com/office/powerpoint/2010/main" val="2137636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762" y="1124744"/>
            <a:ext cx="8196283" cy="2308324"/>
          </a:xfrm>
          <a:prstGeom prst="rect">
            <a:avLst/>
          </a:prstGeom>
          <a:noFill/>
        </p:spPr>
        <p:txBody>
          <a:bodyPr wrap="square" rtlCol="0">
            <a:spAutoFit/>
          </a:bodyPr>
          <a:lstStyle/>
          <a:p>
            <a:pPr>
              <a:lnSpc>
                <a:spcPct val="150000"/>
              </a:lnSpc>
            </a:pPr>
            <a:r>
              <a:rPr lang="id-ID" sz="3200" b="1" dirty="0" smtClean="0"/>
              <a:t>Penerapan gerbang OR untuk mendesain sebuah 7 Segment Display yang dinyalakan oleh IC CMOS tipe 4017.</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Logic Gates – Penerapan (1) </a:t>
            </a:r>
            <a:endParaRPr lang="en-US" sz="3200" b="1" dirty="0" smtClean="0"/>
          </a:p>
        </p:txBody>
      </p:sp>
    </p:spTree>
    <p:extLst>
      <p:ext uri="{BB962C8B-B14F-4D97-AF65-F5344CB8AC3E}">
        <p14:creationId xmlns:p14="http://schemas.microsoft.com/office/powerpoint/2010/main" val="2813827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1484784"/>
            <a:ext cx="7632848" cy="3785652"/>
          </a:xfrm>
          <a:prstGeom prst="rect">
            <a:avLst/>
          </a:prstGeom>
          <a:noFill/>
        </p:spPr>
        <p:txBody>
          <a:bodyPr wrap="square" rtlCol="0">
            <a:spAutoFit/>
          </a:bodyPr>
          <a:lstStyle/>
          <a:p>
            <a:pPr algn="ctr">
              <a:lnSpc>
                <a:spcPct val="150000"/>
              </a:lnSpc>
            </a:pPr>
            <a:r>
              <a:rPr lang="en-US" sz="4000" b="1" dirty="0" smtClean="0"/>
              <a:t>Sensor, </a:t>
            </a:r>
            <a:r>
              <a:rPr lang="id-ID" sz="4000" b="1" dirty="0" smtClean="0"/>
              <a:t>ADC</a:t>
            </a:r>
            <a:r>
              <a:rPr lang="id-ID" sz="4000" b="1" dirty="0" smtClean="0"/>
              <a:t>, DAC, Counter, </a:t>
            </a:r>
            <a:r>
              <a:rPr lang="en-US" sz="4000" b="1" dirty="0" err="1" smtClean="0"/>
              <a:t>CoDec</a:t>
            </a:r>
            <a:r>
              <a:rPr lang="en-US" sz="4000" b="1" dirty="0" smtClean="0"/>
              <a:t>, </a:t>
            </a:r>
            <a:r>
              <a:rPr lang="id-ID" sz="4000" b="1" dirty="0" smtClean="0"/>
              <a:t>Mux-Demux</a:t>
            </a:r>
            <a:r>
              <a:rPr lang="id-ID" sz="4000" b="1" dirty="0" smtClean="0"/>
              <a:t>, </a:t>
            </a:r>
            <a:r>
              <a:rPr lang="en-US" sz="4000" b="1" dirty="0" smtClean="0"/>
              <a:t>Processor, </a:t>
            </a:r>
            <a:r>
              <a:rPr lang="id-ID" sz="4000" b="1" dirty="0" smtClean="0"/>
              <a:t>Modem</a:t>
            </a:r>
            <a:r>
              <a:rPr lang="id-ID" sz="4000" b="1" dirty="0" smtClean="0"/>
              <a:t>, </a:t>
            </a:r>
            <a:endParaRPr lang="en-US" sz="4000" b="1" dirty="0" smtClean="0"/>
          </a:p>
          <a:p>
            <a:pPr algn="ctr">
              <a:lnSpc>
                <a:spcPct val="150000"/>
              </a:lnSpc>
            </a:pPr>
            <a:r>
              <a:rPr lang="id-ID" sz="4000" b="1" dirty="0" smtClean="0"/>
              <a:t>RF</a:t>
            </a:r>
            <a:r>
              <a:rPr lang="id-ID" sz="4000" b="1" dirty="0" smtClean="0"/>
              <a:t>: TX &amp; RX</a:t>
            </a:r>
            <a:endParaRPr lang="en-US" sz="3200" b="1" dirty="0" smtClean="0">
              <a:latin typeface="Calibri"/>
              <a:cs typeface="Times New Roman"/>
            </a:endParaRPr>
          </a:p>
        </p:txBody>
      </p:sp>
    </p:spTree>
    <p:extLst>
      <p:ext uri="{BB962C8B-B14F-4D97-AF65-F5344CB8AC3E}">
        <p14:creationId xmlns:p14="http://schemas.microsoft.com/office/powerpoint/2010/main" val="3085016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3" y="836712"/>
            <a:ext cx="8568953" cy="4201150"/>
          </a:xfrm>
          <a:prstGeom prst="rect">
            <a:avLst/>
          </a:prstGeom>
          <a:noFill/>
        </p:spPr>
        <p:txBody>
          <a:bodyPr wrap="square" rtlCol="0">
            <a:spAutoFit/>
          </a:bodyPr>
          <a:lstStyle/>
          <a:p>
            <a:pPr>
              <a:lnSpc>
                <a:spcPct val="150000"/>
              </a:lnSpc>
            </a:pPr>
            <a:r>
              <a:rPr lang="en-US" sz="2000" dirty="0" smtClean="0"/>
              <a:t>Sensor</a:t>
            </a:r>
          </a:p>
          <a:p>
            <a:pPr>
              <a:lnSpc>
                <a:spcPct val="150000"/>
              </a:lnSpc>
            </a:pPr>
            <a:r>
              <a:rPr lang="en-US" sz="2000" dirty="0" err="1" smtClean="0"/>
              <a:t>Adalah</a:t>
            </a:r>
            <a:r>
              <a:rPr lang="en-US" sz="2000" dirty="0" smtClean="0"/>
              <a:t> </a:t>
            </a:r>
            <a:r>
              <a:rPr lang="en-US" sz="2000" dirty="0" err="1" smtClean="0"/>
              <a:t>elemen</a:t>
            </a:r>
            <a:r>
              <a:rPr lang="en-US" sz="2000" dirty="0" smtClean="0"/>
              <a:t> / </a:t>
            </a:r>
            <a:r>
              <a:rPr lang="en-US" sz="2000" dirty="0" err="1" smtClean="0"/>
              <a:t>divais</a:t>
            </a:r>
            <a:r>
              <a:rPr lang="en-US" sz="2000" dirty="0" smtClean="0"/>
              <a:t> / </a:t>
            </a:r>
            <a:r>
              <a:rPr lang="en-US" sz="2000" dirty="0" err="1" smtClean="0"/>
              <a:t>bagian</a:t>
            </a:r>
            <a:r>
              <a:rPr lang="en-US" sz="2000" dirty="0" smtClean="0"/>
              <a:t> </a:t>
            </a:r>
            <a:r>
              <a:rPr lang="en-US" sz="2000" dirty="0" err="1" smtClean="0"/>
              <a:t>dari</a:t>
            </a:r>
            <a:r>
              <a:rPr lang="en-US" sz="2000" dirty="0" smtClean="0"/>
              <a:t> </a:t>
            </a:r>
            <a:r>
              <a:rPr lang="en-US" sz="2000" dirty="0" err="1" smtClean="0"/>
              <a:t>perangkat</a:t>
            </a:r>
            <a:r>
              <a:rPr lang="en-US" sz="2000" dirty="0" smtClean="0"/>
              <a:t> digital yang </a:t>
            </a:r>
            <a:r>
              <a:rPr lang="en-US" sz="2000" dirty="0" err="1" smtClean="0"/>
              <a:t>bertugas</a:t>
            </a:r>
            <a:r>
              <a:rPr lang="en-US" sz="2000" dirty="0" smtClean="0"/>
              <a:t> </a:t>
            </a:r>
            <a:r>
              <a:rPr lang="en-US" sz="2000" dirty="0" err="1" smtClean="0"/>
              <a:t>mengkonversi</a:t>
            </a:r>
            <a:r>
              <a:rPr lang="en-US" sz="2000" dirty="0" smtClean="0"/>
              <a:t> </a:t>
            </a:r>
            <a:r>
              <a:rPr lang="en-US" sz="2000" dirty="0" err="1" smtClean="0"/>
              <a:t>sinyal</a:t>
            </a:r>
            <a:r>
              <a:rPr lang="en-US" sz="2000" dirty="0" smtClean="0"/>
              <a:t> input yang </a:t>
            </a:r>
            <a:r>
              <a:rPr lang="en-US" sz="2000" dirty="0" err="1" smtClean="0"/>
              <a:t>bersifat</a:t>
            </a:r>
            <a:r>
              <a:rPr lang="en-US" sz="2000" dirty="0" smtClean="0"/>
              <a:t> </a:t>
            </a:r>
            <a:r>
              <a:rPr lang="en-US" sz="2000" dirty="0" err="1" smtClean="0"/>
              <a:t>fisik</a:t>
            </a:r>
            <a:r>
              <a:rPr lang="en-US" sz="2000" dirty="0" smtClean="0"/>
              <a:t> </a:t>
            </a:r>
            <a:r>
              <a:rPr lang="en-US" sz="2000" dirty="0" err="1" smtClean="0"/>
              <a:t>menjadi</a:t>
            </a:r>
            <a:r>
              <a:rPr lang="en-US" sz="2000" dirty="0" smtClean="0"/>
              <a:t> </a:t>
            </a:r>
            <a:r>
              <a:rPr lang="en-US" sz="2000" dirty="0" err="1" smtClean="0"/>
              <a:t>sinyal</a:t>
            </a:r>
            <a:r>
              <a:rPr lang="en-US" sz="2000" dirty="0" smtClean="0"/>
              <a:t> </a:t>
            </a:r>
            <a:r>
              <a:rPr lang="en-US" sz="2000" dirty="0" err="1" smtClean="0"/>
              <a:t>listrik</a:t>
            </a:r>
            <a:r>
              <a:rPr lang="en-US" sz="2000" dirty="0" smtClean="0"/>
              <a:t>.</a:t>
            </a:r>
          </a:p>
          <a:p>
            <a:pPr>
              <a:lnSpc>
                <a:spcPct val="150000"/>
              </a:lnSpc>
            </a:pPr>
            <a:endParaRPr lang="en-US" sz="2000" dirty="0"/>
          </a:p>
          <a:p>
            <a:pPr>
              <a:lnSpc>
                <a:spcPct val="150000"/>
              </a:lnSpc>
            </a:pPr>
            <a:r>
              <a:rPr lang="en-US" sz="1400" dirty="0" err="1" smtClean="0"/>
              <a:t>Contoh</a:t>
            </a:r>
            <a:endParaRPr lang="en-US" sz="1400" dirty="0" smtClean="0"/>
          </a:p>
          <a:p>
            <a:pPr marL="342900" indent="-342900">
              <a:lnSpc>
                <a:spcPct val="150000"/>
              </a:lnSpc>
              <a:buFont typeface="Wingdings" panose="05000000000000000000" pitchFamily="2" charset="2"/>
              <a:buChar char="§"/>
            </a:pPr>
            <a:r>
              <a:rPr lang="en-US" sz="1400" dirty="0" smtClean="0"/>
              <a:t>Sensor </a:t>
            </a:r>
            <a:r>
              <a:rPr lang="en-US" sz="1400" dirty="0" err="1" smtClean="0"/>
              <a:t>posisi</a:t>
            </a:r>
            <a:r>
              <a:rPr lang="en-US" sz="1400" dirty="0" smtClean="0"/>
              <a:t> </a:t>
            </a:r>
            <a:r>
              <a:rPr lang="en-US" sz="1400" dirty="0" err="1" smtClean="0"/>
              <a:t>putaran</a:t>
            </a:r>
            <a:r>
              <a:rPr lang="en-US" sz="1400" dirty="0" smtClean="0"/>
              <a:t> motor (</a:t>
            </a:r>
            <a:r>
              <a:rPr lang="en-US" sz="1400" dirty="0" err="1" smtClean="0"/>
              <a:t>berupa</a:t>
            </a:r>
            <a:r>
              <a:rPr lang="en-US" sz="1400" dirty="0" smtClean="0"/>
              <a:t> switch yang </a:t>
            </a:r>
            <a:r>
              <a:rPr lang="en-US" sz="1400" dirty="0" err="1" smtClean="0"/>
              <a:t>berputar</a:t>
            </a:r>
            <a:r>
              <a:rPr lang="en-US" sz="1400" dirty="0" smtClean="0"/>
              <a:t>)</a:t>
            </a:r>
          </a:p>
          <a:p>
            <a:pPr marL="342900" indent="-342900">
              <a:lnSpc>
                <a:spcPct val="150000"/>
              </a:lnSpc>
              <a:buFont typeface="Wingdings" panose="05000000000000000000" pitchFamily="2" charset="2"/>
              <a:buChar char="§"/>
            </a:pPr>
            <a:r>
              <a:rPr lang="en-US" sz="1400" dirty="0" smtClean="0"/>
              <a:t>Sensor </a:t>
            </a:r>
            <a:r>
              <a:rPr lang="en-US" sz="1400" dirty="0" err="1" smtClean="0"/>
              <a:t>kecepatan</a:t>
            </a:r>
            <a:r>
              <a:rPr lang="en-US" sz="1400" dirty="0" smtClean="0"/>
              <a:t> (</a:t>
            </a:r>
            <a:r>
              <a:rPr lang="en-US" sz="1400" dirty="0" err="1" smtClean="0"/>
              <a:t>berupa</a:t>
            </a:r>
            <a:r>
              <a:rPr lang="en-US" sz="1400" dirty="0" smtClean="0"/>
              <a:t> sensor </a:t>
            </a:r>
            <a:r>
              <a:rPr lang="en-US" sz="1400" dirty="0" err="1" smtClean="0"/>
              <a:t>mekanik</a:t>
            </a:r>
            <a:r>
              <a:rPr lang="en-US" sz="1400" dirty="0" smtClean="0"/>
              <a:t>, </a:t>
            </a:r>
            <a:r>
              <a:rPr lang="en-US" sz="1400" dirty="0" err="1" smtClean="0"/>
              <a:t>misalnya</a:t>
            </a:r>
            <a:r>
              <a:rPr lang="en-US" sz="1400" dirty="0" smtClean="0"/>
              <a:t> </a:t>
            </a:r>
            <a:r>
              <a:rPr lang="en-US" sz="1400" dirty="0" err="1" smtClean="0"/>
              <a:t>pada</a:t>
            </a:r>
            <a:r>
              <a:rPr lang="en-US" sz="1400" dirty="0" smtClean="0"/>
              <a:t> speedometer)</a:t>
            </a:r>
          </a:p>
          <a:p>
            <a:pPr marL="342900" indent="-342900">
              <a:lnSpc>
                <a:spcPct val="150000"/>
              </a:lnSpc>
              <a:buFont typeface="Wingdings" panose="05000000000000000000" pitchFamily="2" charset="2"/>
              <a:buChar char="§"/>
            </a:pPr>
            <a:r>
              <a:rPr lang="en-US" sz="1400" dirty="0" smtClean="0"/>
              <a:t>Sensor </a:t>
            </a:r>
            <a:r>
              <a:rPr lang="en-US" sz="1400" dirty="0" err="1" smtClean="0"/>
              <a:t>kapasitif</a:t>
            </a:r>
            <a:r>
              <a:rPr lang="en-US" sz="1400" dirty="0" smtClean="0"/>
              <a:t> (</a:t>
            </a:r>
            <a:r>
              <a:rPr lang="en-US" sz="1400" dirty="0" err="1" smtClean="0"/>
              <a:t>misalnya</a:t>
            </a:r>
            <a:r>
              <a:rPr lang="en-US" sz="1400" dirty="0" smtClean="0"/>
              <a:t> </a:t>
            </a:r>
            <a:r>
              <a:rPr lang="en-US" sz="1400" dirty="0" err="1" smtClean="0"/>
              <a:t>diterapkan</a:t>
            </a:r>
            <a:r>
              <a:rPr lang="en-US" sz="1400" dirty="0" smtClean="0"/>
              <a:t> </a:t>
            </a:r>
            <a:r>
              <a:rPr lang="en-US" sz="1400" dirty="0" err="1" smtClean="0"/>
              <a:t>utk</a:t>
            </a:r>
            <a:r>
              <a:rPr lang="en-US" sz="1400" dirty="0" smtClean="0"/>
              <a:t> touchscreen, </a:t>
            </a:r>
            <a:r>
              <a:rPr lang="en-US" sz="1400" dirty="0" err="1" smtClean="0"/>
              <a:t>utk</a:t>
            </a:r>
            <a:r>
              <a:rPr lang="en-US" sz="1400" dirty="0" smtClean="0"/>
              <a:t> sensor </a:t>
            </a:r>
            <a:r>
              <a:rPr lang="en-US" sz="1400" dirty="0" err="1" smtClean="0"/>
              <a:t>keberadaan</a:t>
            </a:r>
            <a:r>
              <a:rPr lang="en-US" sz="1400" dirty="0" smtClean="0"/>
              <a:t> </a:t>
            </a:r>
            <a:r>
              <a:rPr lang="en-US" sz="1400" dirty="0" err="1" smtClean="0"/>
              <a:t>cairan</a:t>
            </a:r>
            <a:r>
              <a:rPr lang="en-US" sz="1400" dirty="0" smtClean="0"/>
              <a:t> </a:t>
            </a:r>
            <a:r>
              <a:rPr lang="en-US" sz="1400" dirty="0" err="1" smtClean="0"/>
              <a:t>minyak</a:t>
            </a:r>
            <a:r>
              <a:rPr lang="en-US" sz="1400" dirty="0" smtClean="0"/>
              <a:t>)</a:t>
            </a:r>
          </a:p>
          <a:p>
            <a:pPr marL="342900" indent="-342900">
              <a:lnSpc>
                <a:spcPct val="150000"/>
              </a:lnSpc>
              <a:buFont typeface="Wingdings" panose="05000000000000000000" pitchFamily="2" charset="2"/>
              <a:buChar char="§"/>
            </a:pPr>
            <a:r>
              <a:rPr lang="en-US" sz="1400" dirty="0" smtClean="0"/>
              <a:t>Sensor </a:t>
            </a:r>
            <a:r>
              <a:rPr lang="en-US" sz="1400" dirty="0" err="1" smtClean="0"/>
              <a:t>gaya</a:t>
            </a:r>
            <a:r>
              <a:rPr lang="en-US" sz="1400" dirty="0" smtClean="0"/>
              <a:t> / </a:t>
            </a:r>
            <a:r>
              <a:rPr lang="en-US" sz="1400" dirty="0" err="1" smtClean="0"/>
              <a:t>tekanan</a:t>
            </a:r>
            <a:r>
              <a:rPr lang="en-US" sz="1400" dirty="0" smtClean="0"/>
              <a:t> (</a:t>
            </a:r>
            <a:r>
              <a:rPr lang="en-US" sz="1400" dirty="0" err="1" smtClean="0"/>
              <a:t>berupa</a:t>
            </a:r>
            <a:r>
              <a:rPr lang="en-US" sz="1400" dirty="0" smtClean="0"/>
              <a:t> sensor piezoelectric, </a:t>
            </a:r>
            <a:r>
              <a:rPr lang="en-US" sz="1400" dirty="0" err="1" smtClean="0"/>
              <a:t>misalnya</a:t>
            </a:r>
            <a:r>
              <a:rPr lang="en-US" sz="1400" dirty="0" smtClean="0"/>
              <a:t> </a:t>
            </a:r>
            <a:r>
              <a:rPr lang="en-US" sz="1400" dirty="0" err="1" smtClean="0"/>
              <a:t>utk</a:t>
            </a:r>
            <a:r>
              <a:rPr lang="en-US" sz="1400" dirty="0" smtClean="0"/>
              <a:t> </a:t>
            </a:r>
            <a:r>
              <a:rPr lang="en-US" sz="1400" dirty="0" err="1" smtClean="0"/>
              <a:t>alat</a:t>
            </a:r>
            <a:r>
              <a:rPr lang="en-US" sz="1400" dirty="0" smtClean="0"/>
              <a:t> </a:t>
            </a:r>
            <a:r>
              <a:rPr lang="en-US" sz="1400" dirty="0" err="1" smtClean="0"/>
              <a:t>penimbang</a:t>
            </a:r>
            <a:r>
              <a:rPr lang="en-US" sz="1400" dirty="0" smtClean="0"/>
              <a:t> </a:t>
            </a:r>
            <a:r>
              <a:rPr lang="en-US" sz="1400" dirty="0" err="1" smtClean="0"/>
              <a:t>berat</a:t>
            </a:r>
            <a:r>
              <a:rPr lang="en-US" sz="1400" dirty="0" smtClean="0"/>
              <a:t>)</a:t>
            </a:r>
          </a:p>
          <a:p>
            <a:pPr marL="342900" indent="-342900">
              <a:lnSpc>
                <a:spcPct val="150000"/>
              </a:lnSpc>
              <a:buFont typeface="Wingdings" panose="05000000000000000000" pitchFamily="2" charset="2"/>
              <a:buChar char="§"/>
            </a:pPr>
            <a:r>
              <a:rPr lang="en-US" sz="1400" dirty="0" smtClean="0"/>
              <a:t>Sensor gyro (</a:t>
            </a:r>
            <a:r>
              <a:rPr lang="en-US" sz="1400" dirty="0" err="1" smtClean="0"/>
              <a:t>memanfaatkan</a:t>
            </a:r>
            <a:r>
              <a:rPr lang="en-US" sz="1400" dirty="0" smtClean="0"/>
              <a:t> </a:t>
            </a:r>
            <a:r>
              <a:rPr lang="en-US" sz="1400" dirty="0" err="1" smtClean="0"/>
              <a:t>gaya</a:t>
            </a:r>
            <a:r>
              <a:rPr lang="en-US" sz="1400" dirty="0" smtClean="0"/>
              <a:t> </a:t>
            </a:r>
            <a:r>
              <a:rPr lang="en-US" sz="1400" dirty="0" err="1" smtClean="0"/>
              <a:t>gravitasi</a:t>
            </a:r>
            <a:r>
              <a:rPr lang="en-US" sz="1400" dirty="0" smtClean="0"/>
              <a:t> </a:t>
            </a:r>
            <a:r>
              <a:rPr lang="en-US" sz="1400" dirty="0" err="1" smtClean="0"/>
              <a:t>dan</a:t>
            </a:r>
            <a:r>
              <a:rPr lang="en-US" sz="1400" dirty="0" smtClean="0"/>
              <a:t> </a:t>
            </a:r>
            <a:r>
              <a:rPr lang="en-US" sz="1400" dirty="0" err="1" smtClean="0"/>
              <a:t>fenomena</a:t>
            </a:r>
            <a:r>
              <a:rPr lang="en-US" sz="1400" dirty="0" smtClean="0"/>
              <a:t> magnet </a:t>
            </a:r>
            <a:r>
              <a:rPr lang="en-US" sz="1400" dirty="0" err="1" smtClean="0"/>
              <a:t>kompas</a:t>
            </a:r>
            <a:r>
              <a:rPr lang="en-US" sz="1400" dirty="0" smtClean="0"/>
              <a:t>)</a:t>
            </a:r>
          </a:p>
          <a:p>
            <a:pPr marL="342900" indent="-342900">
              <a:lnSpc>
                <a:spcPct val="150000"/>
              </a:lnSpc>
              <a:buFont typeface="Wingdings" panose="05000000000000000000" pitchFamily="2" charset="2"/>
              <a:buChar char="§"/>
            </a:pPr>
            <a:r>
              <a:rPr lang="en-US" sz="1400" dirty="0" smtClean="0"/>
              <a:t>Sensor </a:t>
            </a:r>
            <a:r>
              <a:rPr lang="en-US" sz="1400" dirty="0" err="1" smtClean="0"/>
              <a:t>kepadatan</a:t>
            </a:r>
            <a:r>
              <a:rPr lang="en-US" sz="1400" dirty="0" smtClean="0"/>
              <a:t> </a:t>
            </a:r>
            <a:r>
              <a:rPr lang="en-US" sz="1400" dirty="0" err="1" smtClean="0"/>
              <a:t>molekul</a:t>
            </a:r>
            <a:r>
              <a:rPr lang="en-US" sz="1400" dirty="0" smtClean="0"/>
              <a:t> gas (</a:t>
            </a:r>
            <a:r>
              <a:rPr lang="en-US" sz="1400" dirty="0" err="1" smtClean="0"/>
              <a:t>baru</a:t>
            </a:r>
            <a:r>
              <a:rPr lang="en-US" sz="1400" dirty="0" smtClean="0"/>
              <a:t>, </a:t>
            </a:r>
            <a:r>
              <a:rPr lang="en-US" sz="1400" dirty="0" err="1" smtClean="0"/>
              <a:t>hasil</a:t>
            </a:r>
            <a:r>
              <a:rPr lang="en-US" sz="1400" dirty="0" smtClean="0"/>
              <a:t> </a:t>
            </a:r>
            <a:r>
              <a:rPr lang="en-US" sz="1400" dirty="0" err="1" smtClean="0"/>
              <a:t>riset</a:t>
            </a:r>
            <a:r>
              <a:rPr lang="en-US" sz="1400" dirty="0" smtClean="0"/>
              <a:t> di </a:t>
            </a:r>
            <a:r>
              <a:rPr lang="en-US" sz="1400" dirty="0" err="1" smtClean="0"/>
              <a:t>Jerman</a:t>
            </a:r>
            <a:r>
              <a:rPr lang="en-US" sz="1400" dirty="0" smtClean="0"/>
              <a:t>)</a:t>
            </a:r>
            <a:endParaRPr lang="id-ID" sz="1400" dirty="0" smtClean="0"/>
          </a:p>
        </p:txBody>
      </p:sp>
      <p:cxnSp>
        <p:nvCxnSpPr>
          <p:cNvPr id="5" name="Straight Connector 4"/>
          <p:cNvCxnSpPr/>
          <p:nvPr/>
        </p:nvCxnSpPr>
        <p:spPr>
          <a:xfrm>
            <a:off x="179512" y="908720"/>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07921"/>
            <a:ext cx="8196283" cy="584775"/>
          </a:xfrm>
          <a:prstGeom prst="rect">
            <a:avLst/>
          </a:prstGeom>
          <a:noFill/>
        </p:spPr>
        <p:txBody>
          <a:bodyPr wrap="square" rtlCol="0">
            <a:spAutoFit/>
          </a:bodyPr>
          <a:lstStyle/>
          <a:p>
            <a:r>
              <a:rPr lang="en-US" sz="3200" b="1" dirty="0" smtClean="0"/>
              <a:t>Sensor</a:t>
            </a:r>
            <a:endParaRPr lang="en-US" sz="3200" b="1" dirty="0" smtClean="0"/>
          </a:p>
        </p:txBody>
      </p:sp>
    </p:spTree>
    <p:extLst>
      <p:ext uri="{BB962C8B-B14F-4D97-AF65-F5344CB8AC3E}">
        <p14:creationId xmlns:p14="http://schemas.microsoft.com/office/powerpoint/2010/main" val="3936646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3" y="1124745"/>
            <a:ext cx="8568953" cy="738664"/>
          </a:xfrm>
          <a:prstGeom prst="rect">
            <a:avLst/>
          </a:prstGeom>
          <a:noFill/>
        </p:spPr>
        <p:txBody>
          <a:bodyPr wrap="square" rtlCol="0">
            <a:spAutoFit/>
          </a:bodyPr>
          <a:lstStyle/>
          <a:p>
            <a:pPr>
              <a:lnSpc>
                <a:spcPct val="150000"/>
              </a:lnSpc>
            </a:pPr>
            <a:r>
              <a:rPr lang="en-US" sz="2800" dirty="0" err="1" smtClean="0"/>
              <a:t>Berbagai</a:t>
            </a:r>
            <a:r>
              <a:rPr lang="en-US" sz="2800" dirty="0" smtClean="0"/>
              <a:t> Sensor (1)</a:t>
            </a:r>
            <a:endParaRPr lang="id-ID" sz="2800" dirty="0" smtClean="0"/>
          </a:p>
        </p:txBody>
      </p:sp>
      <p:cxnSp>
        <p:nvCxnSpPr>
          <p:cNvPr id="5" name="Straight Connector 4"/>
          <p:cNvCxnSpPr/>
          <p:nvPr/>
        </p:nvCxnSpPr>
        <p:spPr>
          <a:xfrm>
            <a:off x="179512" y="908720"/>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07921"/>
            <a:ext cx="8196283" cy="584775"/>
          </a:xfrm>
          <a:prstGeom prst="rect">
            <a:avLst/>
          </a:prstGeom>
          <a:noFill/>
        </p:spPr>
        <p:txBody>
          <a:bodyPr wrap="square" rtlCol="0">
            <a:spAutoFit/>
          </a:bodyPr>
          <a:lstStyle/>
          <a:p>
            <a:r>
              <a:rPr lang="en-US" sz="3200" b="1" dirty="0" smtClean="0"/>
              <a:t>Sensor</a:t>
            </a:r>
            <a:endParaRPr lang="en-US" sz="3200" b="1" dirty="0" smtClean="0"/>
          </a:p>
        </p:txBody>
      </p:sp>
      <p:graphicFrame>
        <p:nvGraphicFramePr>
          <p:cNvPr id="2" name="Table 1"/>
          <p:cNvGraphicFramePr>
            <a:graphicFrameLocks noGrp="1"/>
          </p:cNvGraphicFramePr>
          <p:nvPr>
            <p:extLst>
              <p:ext uri="{D42A27DB-BD31-4B8C-83A1-F6EECF244321}">
                <p14:modId xmlns:p14="http://schemas.microsoft.com/office/powerpoint/2010/main" val="1031823096"/>
              </p:ext>
            </p:extLst>
          </p:nvPr>
        </p:nvGraphicFramePr>
        <p:xfrm>
          <a:off x="525467" y="2012620"/>
          <a:ext cx="8180677" cy="4221480"/>
        </p:xfrm>
        <a:graphic>
          <a:graphicData uri="http://schemas.openxmlformats.org/drawingml/2006/table">
            <a:tbl>
              <a:tblPr firstRow="1" bandRow="1">
                <a:tableStyleId>{5C22544A-7EE6-4342-B048-85BDC9FD1C3A}</a:tableStyleId>
              </a:tblPr>
              <a:tblGrid>
                <a:gridCol w="2246333"/>
                <a:gridCol w="2160240"/>
                <a:gridCol w="3774104"/>
              </a:tblGrid>
              <a:tr h="370840">
                <a:tc>
                  <a:txBody>
                    <a:bodyPr/>
                    <a:lstStyle/>
                    <a:p>
                      <a:pPr algn="ctr"/>
                      <a:r>
                        <a:rPr lang="en-US" sz="1400" dirty="0" err="1" smtClean="0"/>
                        <a:t>Properti</a:t>
                      </a:r>
                      <a:r>
                        <a:rPr lang="en-US" sz="1400" dirty="0" smtClean="0"/>
                        <a:t> </a:t>
                      </a:r>
                      <a:r>
                        <a:rPr lang="en-US" sz="1400" dirty="0" err="1" smtClean="0"/>
                        <a:t>Fisik</a:t>
                      </a:r>
                      <a:r>
                        <a:rPr lang="en-US" sz="1400" dirty="0" smtClean="0"/>
                        <a:t> yang </a:t>
                      </a:r>
                      <a:r>
                        <a:rPr lang="en-US" sz="1400" dirty="0" err="1" smtClean="0"/>
                        <a:t>Disensor</a:t>
                      </a:r>
                      <a:endParaRPr lang="en-US" sz="1400" dirty="0"/>
                    </a:p>
                  </a:txBody>
                  <a:tcPr/>
                </a:tc>
                <a:tc>
                  <a:txBody>
                    <a:bodyPr/>
                    <a:lstStyle/>
                    <a:p>
                      <a:pPr algn="ctr"/>
                      <a:r>
                        <a:rPr lang="en-US" sz="1400" dirty="0" err="1" smtClean="0"/>
                        <a:t>Jenis</a:t>
                      </a:r>
                      <a:r>
                        <a:rPr lang="en-US" sz="1400" dirty="0" smtClean="0"/>
                        <a:t> Sensor</a:t>
                      </a:r>
                      <a:endParaRPr lang="en-US" sz="1400" dirty="0"/>
                    </a:p>
                  </a:txBody>
                  <a:tcPr/>
                </a:tc>
                <a:tc>
                  <a:txBody>
                    <a:bodyPr/>
                    <a:lstStyle/>
                    <a:p>
                      <a:pPr algn="ctr"/>
                      <a:r>
                        <a:rPr lang="en-US" sz="1400" dirty="0" err="1" smtClean="0"/>
                        <a:t>Contoh</a:t>
                      </a:r>
                      <a:r>
                        <a:rPr lang="en-US" sz="1400" dirty="0" smtClean="0"/>
                        <a:t> </a:t>
                      </a:r>
                      <a:r>
                        <a:rPr lang="en-US" sz="1400" dirty="0" err="1" smtClean="0"/>
                        <a:t>Penerapan</a:t>
                      </a:r>
                      <a:endParaRPr lang="en-US" sz="1400" dirty="0"/>
                    </a:p>
                  </a:txBody>
                  <a:tcPr/>
                </a:tc>
              </a:tr>
              <a:tr h="370840">
                <a:tc>
                  <a:txBody>
                    <a:bodyPr/>
                    <a:lstStyle/>
                    <a:p>
                      <a:r>
                        <a:rPr lang="en-US" sz="1400" dirty="0" err="1" smtClean="0"/>
                        <a:t>Suara</a:t>
                      </a:r>
                      <a:endParaRPr lang="en-US" sz="1400" dirty="0"/>
                    </a:p>
                  </a:txBody>
                  <a:tcPr/>
                </a:tc>
                <a:tc>
                  <a:txBody>
                    <a:bodyPr/>
                    <a:lstStyle/>
                    <a:p>
                      <a:r>
                        <a:rPr lang="en-US" sz="1400" dirty="0" smtClean="0"/>
                        <a:t>Microphone (mic)</a:t>
                      </a:r>
                      <a:endParaRPr lang="en-US" sz="1400" dirty="0"/>
                    </a:p>
                  </a:txBody>
                  <a:tcPr/>
                </a:tc>
                <a:tc>
                  <a:txBody>
                    <a:bodyPr/>
                    <a:lstStyle/>
                    <a:p>
                      <a:r>
                        <a:rPr lang="en-US" sz="1400" dirty="0" err="1" smtClean="0"/>
                        <a:t>Utk</a:t>
                      </a:r>
                      <a:r>
                        <a:rPr lang="en-US" sz="1400" baseline="0" dirty="0" smtClean="0"/>
                        <a:t> </a:t>
                      </a:r>
                      <a:r>
                        <a:rPr lang="en-US" sz="1400" dirty="0" err="1" smtClean="0"/>
                        <a:t>menerima</a:t>
                      </a:r>
                      <a:r>
                        <a:rPr lang="en-US" sz="1400" dirty="0" smtClean="0"/>
                        <a:t>  </a:t>
                      </a:r>
                      <a:r>
                        <a:rPr lang="en-US" sz="1400" dirty="0" err="1" smtClean="0"/>
                        <a:t>suara</a:t>
                      </a:r>
                      <a:r>
                        <a:rPr lang="en-US" sz="1400" dirty="0" smtClean="0"/>
                        <a:t> </a:t>
                      </a:r>
                      <a:r>
                        <a:rPr lang="en-US" sz="1400" dirty="0" err="1" smtClean="0"/>
                        <a:t>manusia</a:t>
                      </a:r>
                      <a:endParaRPr lang="en-US" sz="1400" dirty="0"/>
                    </a:p>
                  </a:txBody>
                  <a:tcPr/>
                </a:tc>
              </a:tr>
              <a:tr h="370840">
                <a:tc>
                  <a:txBody>
                    <a:bodyPr/>
                    <a:lstStyle/>
                    <a:p>
                      <a:r>
                        <a:rPr lang="en-US" sz="1400" dirty="0" smtClean="0"/>
                        <a:t>Ultrasonic</a:t>
                      </a:r>
                      <a:endParaRPr lang="en-US" sz="1400" dirty="0"/>
                    </a:p>
                  </a:txBody>
                  <a:tcPr/>
                </a:tc>
                <a:tc>
                  <a:txBody>
                    <a:bodyPr/>
                    <a:lstStyle/>
                    <a:p>
                      <a:r>
                        <a:rPr lang="en-US" sz="1400" dirty="0" smtClean="0"/>
                        <a:t>Mic ultrasonic</a:t>
                      </a:r>
                      <a:endParaRPr lang="en-US" sz="1400" dirty="0"/>
                    </a:p>
                  </a:txBody>
                  <a:tcPr/>
                </a:tc>
                <a:tc>
                  <a:txBody>
                    <a:bodyPr/>
                    <a:lstStyle/>
                    <a:p>
                      <a:r>
                        <a:rPr lang="en-US" sz="1400" dirty="0" err="1" smtClean="0"/>
                        <a:t>Utk</a:t>
                      </a:r>
                      <a:r>
                        <a:rPr lang="en-US" sz="1400" dirty="0" smtClean="0"/>
                        <a:t> </a:t>
                      </a:r>
                      <a:r>
                        <a:rPr lang="en-US" sz="1400" dirty="0" err="1" smtClean="0"/>
                        <a:t>mengukur</a:t>
                      </a:r>
                      <a:r>
                        <a:rPr lang="en-US" sz="1400" dirty="0" smtClean="0"/>
                        <a:t> </a:t>
                      </a:r>
                      <a:r>
                        <a:rPr lang="en-US" sz="1400" dirty="0" err="1" smtClean="0"/>
                        <a:t>jarak</a:t>
                      </a:r>
                      <a:r>
                        <a:rPr lang="en-US" sz="1400" dirty="0" smtClean="0"/>
                        <a:t> </a:t>
                      </a:r>
                      <a:r>
                        <a:rPr lang="en-US" sz="1400" dirty="0" err="1" smtClean="0"/>
                        <a:t>rintangan</a:t>
                      </a:r>
                      <a:endParaRPr lang="en-US" sz="1400" dirty="0"/>
                    </a:p>
                  </a:txBody>
                  <a:tcPr/>
                </a:tc>
              </a:tr>
              <a:tr h="370840">
                <a:tc>
                  <a:txBody>
                    <a:bodyPr/>
                    <a:lstStyle/>
                    <a:p>
                      <a:r>
                        <a:rPr lang="en-US" sz="1400" dirty="0" smtClean="0"/>
                        <a:t>Infrasonic</a:t>
                      </a:r>
                      <a:endParaRPr lang="en-US" sz="1400" dirty="0"/>
                    </a:p>
                  </a:txBody>
                  <a:tcPr/>
                </a:tc>
                <a:tc>
                  <a:txBody>
                    <a:bodyPr/>
                    <a:lstStyle/>
                    <a:p>
                      <a:r>
                        <a:rPr lang="en-US" sz="1400" dirty="0" smtClean="0"/>
                        <a:t>Mic infrasonic</a:t>
                      </a:r>
                      <a:endParaRPr lang="en-US" sz="1400" dirty="0"/>
                    </a:p>
                  </a:txBody>
                  <a:tcPr/>
                </a:tc>
                <a:tc>
                  <a:txBody>
                    <a:bodyPr/>
                    <a:lstStyle/>
                    <a:p>
                      <a:r>
                        <a:rPr lang="en-US" sz="1400" dirty="0" err="1" smtClean="0"/>
                        <a:t>Utk</a:t>
                      </a:r>
                      <a:r>
                        <a:rPr lang="en-US" sz="1400" dirty="0" smtClean="0"/>
                        <a:t> </a:t>
                      </a:r>
                      <a:r>
                        <a:rPr lang="en-US" sz="1400" dirty="0" err="1" smtClean="0"/>
                        <a:t>menerima</a:t>
                      </a:r>
                      <a:r>
                        <a:rPr lang="en-US" sz="1400" dirty="0" smtClean="0"/>
                        <a:t> </a:t>
                      </a:r>
                      <a:r>
                        <a:rPr lang="en-US" sz="1400" dirty="0" err="1" smtClean="0"/>
                        <a:t>suara</a:t>
                      </a:r>
                      <a:r>
                        <a:rPr lang="en-US" sz="1400" dirty="0" smtClean="0"/>
                        <a:t> </a:t>
                      </a:r>
                      <a:r>
                        <a:rPr lang="en-US" sz="1400" dirty="0" err="1" smtClean="0"/>
                        <a:t>binatang</a:t>
                      </a:r>
                      <a:r>
                        <a:rPr lang="en-US" sz="1400" baseline="0" dirty="0" smtClean="0"/>
                        <a:t> </a:t>
                      </a:r>
                      <a:r>
                        <a:rPr lang="en-US" sz="1400" baseline="0" dirty="0" err="1" smtClean="0"/>
                        <a:t>tertentu</a:t>
                      </a:r>
                      <a:endParaRPr lang="en-US" sz="1400" baseline="0" dirty="0" smtClean="0"/>
                    </a:p>
                    <a:p>
                      <a:r>
                        <a:rPr lang="en-US" sz="1400" baseline="0" dirty="0" err="1" smtClean="0"/>
                        <a:t>Utk</a:t>
                      </a:r>
                      <a:r>
                        <a:rPr lang="en-US" sz="1400" baseline="0" dirty="0" smtClean="0"/>
                        <a:t> </a:t>
                      </a:r>
                      <a:r>
                        <a:rPr lang="en-US" sz="1400" baseline="0" dirty="0" err="1" smtClean="0"/>
                        <a:t>menerima</a:t>
                      </a:r>
                      <a:r>
                        <a:rPr lang="en-US" sz="1400" baseline="0" dirty="0" smtClean="0"/>
                        <a:t> </a:t>
                      </a:r>
                      <a:r>
                        <a:rPr lang="en-US" sz="1400" baseline="0" dirty="0" err="1" smtClean="0"/>
                        <a:t>sinyal</a:t>
                      </a:r>
                      <a:r>
                        <a:rPr lang="en-US" sz="1400" baseline="0" dirty="0" smtClean="0"/>
                        <a:t> </a:t>
                      </a:r>
                      <a:r>
                        <a:rPr lang="en-US" sz="1400" baseline="0" dirty="0" err="1" smtClean="0"/>
                        <a:t>detak</a:t>
                      </a:r>
                      <a:r>
                        <a:rPr lang="en-US" sz="1400" baseline="0" dirty="0" smtClean="0"/>
                        <a:t> </a:t>
                      </a:r>
                      <a:r>
                        <a:rPr lang="en-US" sz="1400" baseline="0" dirty="0" err="1" smtClean="0"/>
                        <a:t>jantung</a:t>
                      </a:r>
                      <a:r>
                        <a:rPr lang="en-US" sz="1400" baseline="0" dirty="0" smtClean="0"/>
                        <a:t> </a:t>
                      </a:r>
                      <a:r>
                        <a:rPr lang="en-US" sz="1400" baseline="0" dirty="0" err="1" smtClean="0"/>
                        <a:t>manusia</a:t>
                      </a:r>
                      <a:endParaRPr lang="en-US" sz="1400" dirty="0"/>
                    </a:p>
                  </a:txBody>
                  <a:tcPr/>
                </a:tc>
              </a:tr>
              <a:tr h="370840">
                <a:tc>
                  <a:txBody>
                    <a:bodyPr/>
                    <a:lstStyle/>
                    <a:p>
                      <a:r>
                        <a:rPr lang="en-US" sz="1400" dirty="0" err="1" smtClean="0"/>
                        <a:t>Cahaya</a:t>
                      </a:r>
                      <a:r>
                        <a:rPr lang="en-US" sz="1400" dirty="0" smtClean="0"/>
                        <a:t> </a:t>
                      </a:r>
                      <a:r>
                        <a:rPr lang="en-US" sz="1400" dirty="0" err="1" smtClean="0"/>
                        <a:t>tampak</a:t>
                      </a:r>
                      <a:endParaRPr lang="en-US" sz="1400" dirty="0"/>
                    </a:p>
                  </a:txBody>
                  <a:tcPr/>
                </a:tc>
                <a:tc>
                  <a:txBody>
                    <a:bodyPr/>
                    <a:lstStyle/>
                    <a:p>
                      <a:r>
                        <a:rPr lang="en-US" sz="1400" dirty="0" smtClean="0"/>
                        <a:t>LDR, photodiode, phototransistor</a:t>
                      </a:r>
                      <a:endParaRPr lang="en-US" sz="1400" dirty="0"/>
                    </a:p>
                  </a:txBody>
                  <a:tcPr/>
                </a:tc>
                <a:tc>
                  <a:txBody>
                    <a:bodyPr/>
                    <a:lstStyle/>
                    <a:p>
                      <a:r>
                        <a:rPr lang="en-US" sz="1400" dirty="0" err="1" smtClean="0"/>
                        <a:t>Untuk</a:t>
                      </a:r>
                      <a:r>
                        <a:rPr lang="en-US" sz="1400" dirty="0" smtClean="0"/>
                        <a:t> </a:t>
                      </a:r>
                      <a:r>
                        <a:rPr lang="en-US" sz="1400" dirty="0" err="1" smtClean="0"/>
                        <a:t>mengontrol</a:t>
                      </a:r>
                      <a:r>
                        <a:rPr lang="en-US" sz="1400" dirty="0" smtClean="0"/>
                        <a:t> </a:t>
                      </a:r>
                      <a:r>
                        <a:rPr lang="en-US" sz="1400" dirty="0" err="1" smtClean="0"/>
                        <a:t>lampu</a:t>
                      </a:r>
                      <a:r>
                        <a:rPr lang="en-US" sz="1400" dirty="0" smtClean="0"/>
                        <a:t>, robot</a:t>
                      </a:r>
                    </a:p>
                    <a:p>
                      <a:r>
                        <a:rPr lang="en-US" sz="1400" dirty="0" err="1" smtClean="0"/>
                        <a:t>Untuk</a:t>
                      </a:r>
                      <a:r>
                        <a:rPr lang="en-US" sz="1400" baseline="0" dirty="0" smtClean="0"/>
                        <a:t> </a:t>
                      </a:r>
                      <a:r>
                        <a:rPr lang="en-US" sz="1400" baseline="0" dirty="0" err="1" smtClean="0"/>
                        <a:t>mengetahui</a:t>
                      </a:r>
                      <a:r>
                        <a:rPr lang="en-US" sz="1400" baseline="0" dirty="0" smtClean="0"/>
                        <a:t> </a:t>
                      </a:r>
                      <a:r>
                        <a:rPr lang="en-US" sz="1400" baseline="0" dirty="0" err="1" smtClean="0"/>
                        <a:t>adanya</a:t>
                      </a:r>
                      <a:r>
                        <a:rPr lang="en-US" sz="1400" baseline="0" dirty="0" smtClean="0"/>
                        <a:t> asap, </a:t>
                      </a:r>
                      <a:r>
                        <a:rPr lang="en-US" sz="1400" baseline="0" dirty="0" err="1" smtClean="0"/>
                        <a:t>kabut</a:t>
                      </a:r>
                      <a:endParaRPr lang="en-US" sz="1400" dirty="0"/>
                    </a:p>
                  </a:txBody>
                  <a:tcPr/>
                </a:tc>
              </a:tr>
              <a:tr h="370840">
                <a:tc>
                  <a:txBody>
                    <a:bodyPr/>
                    <a:lstStyle/>
                    <a:p>
                      <a:r>
                        <a:rPr lang="en-US" sz="1400" dirty="0" smtClean="0"/>
                        <a:t>Infra Red (IR)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Photodiode, phototransistor</a:t>
                      </a:r>
                    </a:p>
                  </a:txBody>
                  <a:tcPr/>
                </a:tc>
                <a:tc>
                  <a:txBody>
                    <a:bodyPr/>
                    <a:lstStyle/>
                    <a:p>
                      <a:r>
                        <a:rPr lang="en-US" sz="1400" dirty="0" err="1" smtClean="0"/>
                        <a:t>Untuk</a:t>
                      </a:r>
                      <a:r>
                        <a:rPr lang="en-US" sz="1400" dirty="0" smtClean="0"/>
                        <a:t> remote TV, AC, CD DVD</a:t>
                      </a:r>
                      <a:r>
                        <a:rPr lang="en-US" sz="1400" baseline="0" dirty="0" smtClean="0"/>
                        <a:t> R/W</a:t>
                      </a:r>
                      <a:endParaRPr lang="en-US" sz="1400" dirty="0"/>
                    </a:p>
                  </a:txBody>
                  <a:tcPr/>
                </a:tc>
              </a:tr>
              <a:tr h="370840">
                <a:tc>
                  <a:txBody>
                    <a:bodyPr/>
                    <a:lstStyle/>
                    <a:p>
                      <a:r>
                        <a:rPr lang="en-US" sz="1400" dirty="0" smtClean="0"/>
                        <a:t>Ultra Violet (</a:t>
                      </a:r>
                      <a:r>
                        <a:rPr lang="en-US" sz="1400" dirty="0" err="1" smtClean="0"/>
                        <a:t>uv</a:t>
                      </a:r>
                      <a:r>
                        <a:rPr lang="en-US" sz="1400" dirty="0" smtClean="0"/>
                        <a:t>)</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Photodiode, phototransistor</a:t>
                      </a:r>
                    </a:p>
                  </a:txBody>
                  <a:tcPr/>
                </a:tc>
                <a:tc>
                  <a:txBody>
                    <a:bodyPr/>
                    <a:lstStyle/>
                    <a:p>
                      <a:r>
                        <a:rPr lang="en-US" sz="1400" dirty="0" smtClean="0"/>
                        <a:t>Blue</a:t>
                      </a:r>
                      <a:r>
                        <a:rPr lang="en-US" sz="1400" baseline="0" dirty="0" smtClean="0"/>
                        <a:t> Ray DVD R/W</a:t>
                      </a:r>
                      <a:endParaRPr lang="en-US" sz="1400" dirty="0"/>
                    </a:p>
                  </a:txBody>
                  <a:tcPr/>
                </a:tc>
              </a:tr>
              <a:tr h="370840">
                <a:tc>
                  <a:txBody>
                    <a:bodyPr/>
                    <a:lstStyle/>
                    <a:p>
                      <a:r>
                        <a:rPr lang="en-US" sz="1400" dirty="0" err="1" smtClean="0"/>
                        <a:t>Keberadaan</a:t>
                      </a:r>
                      <a:r>
                        <a:rPr lang="en-US" sz="1400" baseline="0" dirty="0" smtClean="0"/>
                        <a:t> </a:t>
                      </a:r>
                      <a:r>
                        <a:rPr lang="en-US" sz="1400" baseline="0" dirty="0" err="1" smtClean="0"/>
                        <a:t>benda</a:t>
                      </a:r>
                      <a:r>
                        <a:rPr lang="en-US" sz="1400" baseline="0" dirty="0" smtClean="0"/>
                        <a:t> </a:t>
                      </a:r>
                      <a:r>
                        <a:rPr lang="en-US" sz="1400" baseline="0" dirty="0" err="1" smtClean="0"/>
                        <a:t>tertentu</a:t>
                      </a:r>
                      <a:endParaRPr lang="en-US" sz="1400" dirty="0"/>
                    </a:p>
                  </a:txBody>
                  <a:tcPr/>
                </a:tc>
                <a:tc>
                  <a:txBody>
                    <a:bodyPr/>
                    <a:lstStyle/>
                    <a:p>
                      <a:r>
                        <a:rPr lang="en-US" sz="1400" dirty="0" smtClean="0"/>
                        <a:t>Sensor </a:t>
                      </a:r>
                      <a:r>
                        <a:rPr lang="en-US" sz="1400" dirty="0" err="1" smtClean="0"/>
                        <a:t>kapasitif</a:t>
                      </a:r>
                      <a:endParaRPr lang="en-US" sz="1400" dirty="0"/>
                    </a:p>
                  </a:txBody>
                  <a:tcPr/>
                </a:tc>
                <a:tc>
                  <a:txBody>
                    <a:bodyPr/>
                    <a:lstStyle/>
                    <a:p>
                      <a:r>
                        <a:rPr lang="en-US" sz="1400" dirty="0" err="1" smtClean="0"/>
                        <a:t>Utk</a:t>
                      </a:r>
                      <a:r>
                        <a:rPr lang="en-US" sz="1400" baseline="0" dirty="0" smtClean="0"/>
                        <a:t> </a:t>
                      </a:r>
                      <a:r>
                        <a:rPr lang="en-US" sz="1400" baseline="0" dirty="0" err="1" smtClean="0"/>
                        <a:t>mengetahui</a:t>
                      </a:r>
                      <a:r>
                        <a:rPr lang="en-US" sz="1400" baseline="0" dirty="0" smtClean="0"/>
                        <a:t> </a:t>
                      </a:r>
                      <a:r>
                        <a:rPr lang="en-US" sz="1400" baseline="0" dirty="0" err="1" smtClean="0"/>
                        <a:t>keberadaan</a:t>
                      </a:r>
                      <a:r>
                        <a:rPr lang="en-US" sz="1400" baseline="0" dirty="0" smtClean="0"/>
                        <a:t> </a:t>
                      </a:r>
                      <a:r>
                        <a:rPr lang="en-US" sz="1400" baseline="0" dirty="0" err="1" smtClean="0"/>
                        <a:t>benda</a:t>
                      </a:r>
                      <a:r>
                        <a:rPr lang="en-US" sz="1400" baseline="0" dirty="0" smtClean="0"/>
                        <a:t> </a:t>
                      </a:r>
                      <a:r>
                        <a:rPr lang="en-US" sz="1400" baseline="0" dirty="0" err="1" smtClean="0"/>
                        <a:t>pd</a:t>
                      </a:r>
                      <a:r>
                        <a:rPr lang="en-US" sz="1400" baseline="0" dirty="0" smtClean="0"/>
                        <a:t> </a:t>
                      </a:r>
                      <a:r>
                        <a:rPr lang="en-US" sz="1400" baseline="0" dirty="0" err="1" smtClean="0"/>
                        <a:t>jarak</a:t>
                      </a:r>
                      <a:r>
                        <a:rPr lang="en-US" sz="1400" baseline="0" dirty="0" smtClean="0"/>
                        <a:t> </a:t>
                      </a:r>
                      <a:r>
                        <a:rPr lang="en-US" sz="1400" baseline="0" dirty="0" err="1" smtClean="0"/>
                        <a:t>dekat</a:t>
                      </a:r>
                      <a:endParaRPr lang="en-US" sz="1400" dirty="0"/>
                    </a:p>
                  </a:txBody>
                  <a:tcPr/>
                </a:tc>
              </a:tr>
              <a:tr h="370840">
                <a:tc>
                  <a:txBody>
                    <a:bodyPr/>
                    <a:lstStyle/>
                    <a:p>
                      <a:r>
                        <a:rPr lang="en-US" sz="1400" dirty="0" err="1" smtClean="0"/>
                        <a:t>Sentuhan</a:t>
                      </a:r>
                      <a:r>
                        <a:rPr lang="en-US" sz="1400" dirty="0" smtClean="0"/>
                        <a:t> </a:t>
                      </a:r>
                      <a:r>
                        <a:rPr lang="en-US" sz="1400" dirty="0" err="1" smtClean="0"/>
                        <a:t>Jari</a:t>
                      </a:r>
                      <a:endParaRPr lang="en-US" sz="1400" dirty="0"/>
                    </a:p>
                  </a:txBody>
                  <a:tcPr/>
                </a:tc>
                <a:tc>
                  <a:txBody>
                    <a:bodyPr/>
                    <a:lstStyle/>
                    <a:p>
                      <a:r>
                        <a:rPr lang="en-US" sz="1400" dirty="0" smtClean="0"/>
                        <a:t>Sensor </a:t>
                      </a:r>
                      <a:r>
                        <a:rPr lang="en-US" sz="1400" dirty="0" err="1" smtClean="0"/>
                        <a:t>kapasitif</a:t>
                      </a:r>
                      <a:endParaRPr lang="en-US" sz="1400" dirty="0"/>
                    </a:p>
                  </a:txBody>
                  <a:tcPr/>
                </a:tc>
                <a:tc>
                  <a:txBody>
                    <a:bodyPr/>
                    <a:lstStyle/>
                    <a:p>
                      <a:r>
                        <a:rPr lang="en-US" sz="1400" dirty="0" smtClean="0"/>
                        <a:t>Touchscreen </a:t>
                      </a:r>
                      <a:r>
                        <a:rPr lang="en-US" sz="1400" dirty="0" err="1" smtClean="0"/>
                        <a:t>pada</a:t>
                      </a:r>
                      <a:r>
                        <a:rPr lang="en-US" sz="1400" dirty="0" smtClean="0"/>
                        <a:t> Smartphone, </a:t>
                      </a:r>
                      <a:r>
                        <a:rPr lang="en-US" sz="1400" dirty="0" err="1" smtClean="0"/>
                        <a:t>dll</a:t>
                      </a:r>
                      <a:endParaRPr lang="en-US" sz="1400" dirty="0"/>
                    </a:p>
                  </a:txBody>
                  <a:tcPr/>
                </a:tc>
              </a:tr>
            </a:tbl>
          </a:graphicData>
        </a:graphic>
      </p:graphicFrame>
    </p:spTree>
    <p:extLst>
      <p:ext uri="{BB962C8B-B14F-4D97-AF65-F5344CB8AC3E}">
        <p14:creationId xmlns:p14="http://schemas.microsoft.com/office/powerpoint/2010/main" val="3609481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3" y="908720"/>
            <a:ext cx="8568953" cy="738664"/>
          </a:xfrm>
          <a:prstGeom prst="rect">
            <a:avLst/>
          </a:prstGeom>
          <a:noFill/>
        </p:spPr>
        <p:txBody>
          <a:bodyPr wrap="square" rtlCol="0">
            <a:spAutoFit/>
          </a:bodyPr>
          <a:lstStyle/>
          <a:p>
            <a:pPr>
              <a:lnSpc>
                <a:spcPct val="150000"/>
              </a:lnSpc>
            </a:pPr>
            <a:r>
              <a:rPr lang="en-US" sz="2800" dirty="0" err="1" smtClean="0"/>
              <a:t>Berbagai</a:t>
            </a:r>
            <a:r>
              <a:rPr lang="en-US" sz="2800" dirty="0" smtClean="0"/>
              <a:t> Sensor (1)</a:t>
            </a:r>
            <a:endParaRPr lang="id-ID" sz="2800" dirty="0" smtClean="0"/>
          </a:p>
        </p:txBody>
      </p:sp>
      <p:cxnSp>
        <p:nvCxnSpPr>
          <p:cNvPr id="5" name="Straight Connector 4"/>
          <p:cNvCxnSpPr/>
          <p:nvPr/>
        </p:nvCxnSpPr>
        <p:spPr>
          <a:xfrm>
            <a:off x="179512" y="908720"/>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07921"/>
            <a:ext cx="8196283" cy="584775"/>
          </a:xfrm>
          <a:prstGeom prst="rect">
            <a:avLst/>
          </a:prstGeom>
          <a:noFill/>
        </p:spPr>
        <p:txBody>
          <a:bodyPr wrap="square" rtlCol="0">
            <a:spAutoFit/>
          </a:bodyPr>
          <a:lstStyle/>
          <a:p>
            <a:r>
              <a:rPr lang="en-US" sz="3200" b="1" dirty="0" smtClean="0"/>
              <a:t>Sensor</a:t>
            </a:r>
            <a:endParaRPr lang="en-US" sz="3200" b="1" dirty="0" smtClean="0"/>
          </a:p>
        </p:txBody>
      </p:sp>
      <p:graphicFrame>
        <p:nvGraphicFramePr>
          <p:cNvPr id="2" name="Table 1"/>
          <p:cNvGraphicFramePr>
            <a:graphicFrameLocks noGrp="1"/>
          </p:cNvGraphicFramePr>
          <p:nvPr>
            <p:extLst>
              <p:ext uri="{D42A27DB-BD31-4B8C-83A1-F6EECF244321}">
                <p14:modId xmlns:p14="http://schemas.microsoft.com/office/powerpoint/2010/main" val="4143128401"/>
              </p:ext>
            </p:extLst>
          </p:nvPr>
        </p:nvGraphicFramePr>
        <p:xfrm>
          <a:off x="525468" y="1647384"/>
          <a:ext cx="8180677" cy="4572000"/>
        </p:xfrm>
        <a:graphic>
          <a:graphicData uri="http://schemas.openxmlformats.org/drawingml/2006/table">
            <a:tbl>
              <a:tblPr firstRow="1" bandRow="1">
                <a:tableStyleId>{5C22544A-7EE6-4342-B048-85BDC9FD1C3A}</a:tableStyleId>
              </a:tblPr>
              <a:tblGrid>
                <a:gridCol w="2750389"/>
                <a:gridCol w="1656184"/>
                <a:gridCol w="3774104"/>
              </a:tblGrid>
              <a:tr h="370840">
                <a:tc>
                  <a:txBody>
                    <a:bodyPr/>
                    <a:lstStyle/>
                    <a:p>
                      <a:pPr algn="ctr"/>
                      <a:r>
                        <a:rPr lang="en-US" sz="1400" dirty="0" err="1" smtClean="0"/>
                        <a:t>Properti</a:t>
                      </a:r>
                      <a:r>
                        <a:rPr lang="en-US" sz="1400" dirty="0" smtClean="0"/>
                        <a:t> </a:t>
                      </a:r>
                      <a:r>
                        <a:rPr lang="en-US" sz="1400" dirty="0" err="1" smtClean="0"/>
                        <a:t>Fisik</a:t>
                      </a:r>
                      <a:r>
                        <a:rPr lang="en-US" sz="1400" dirty="0" smtClean="0"/>
                        <a:t> yang </a:t>
                      </a:r>
                      <a:r>
                        <a:rPr lang="en-US" sz="1400" dirty="0" err="1" smtClean="0"/>
                        <a:t>Disensor</a:t>
                      </a:r>
                      <a:endParaRPr lang="en-US" sz="1400" dirty="0"/>
                    </a:p>
                  </a:txBody>
                  <a:tcPr/>
                </a:tc>
                <a:tc>
                  <a:txBody>
                    <a:bodyPr/>
                    <a:lstStyle/>
                    <a:p>
                      <a:pPr algn="ctr"/>
                      <a:r>
                        <a:rPr lang="en-US" sz="1400" dirty="0" err="1" smtClean="0"/>
                        <a:t>Jenis</a:t>
                      </a:r>
                      <a:r>
                        <a:rPr lang="en-US" sz="1400" dirty="0" smtClean="0"/>
                        <a:t> Sensor</a:t>
                      </a:r>
                      <a:endParaRPr lang="en-US" sz="1400" dirty="0"/>
                    </a:p>
                  </a:txBody>
                  <a:tcPr/>
                </a:tc>
                <a:tc>
                  <a:txBody>
                    <a:bodyPr/>
                    <a:lstStyle/>
                    <a:p>
                      <a:pPr algn="ctr"/>
                      <a:r>
                        <a:rPr lang="en-US" sz="1400" dirty="0" err="1" smtClean="0"/>
                        <a:t>Contoh</a:t>
                      </a:r>
                      <a:r>
                        <a:rPr lang="en-US" sz="1400" dirty="0" smtClean="0"/>
                        <a:t> </a:t>
                      </a:r>
                      <a:r>
                        <a:rPr lang="en-US" sz="1400" dirty="0" err="1" smtClean="0"/>
                        <a:t>Penerapan</a:t>
                      </a:r>
                      <a:endParaRPr lang="en-US" sz="1400" dirty="0"/>
                    </a:p>
                  </a:txBody>
                  <a:tcPr/>
                </a:tc>
              </a:tr>
              <a:tr h="370840">
                <a:tc>
                  <a:txBody>
                    <a:bodyPr/>
                    <a:lstStyle/>
                    <a:p>
                      <a:pPr marL="0" indent="0">
                        <a:lnSpc>
                          <a:spcPct val="150000"/>
                        </a:lnSpc>
                        <a:buFont typeface="Wingdings" panose="05000000000000000000" pitchFamily="2" charset="2"/>
                        <a:buNone/>
                      </a:pPr>
                      <a:r>
                        <a:rPr lang="en-US" sz="1400" dirty="0" err="1" smtClean="0"/>
                        <a:t>Posisi</a:t>
                      </a:r>
                      <a:r>
                        <a:rPr lang="en-US" sz="1400" baseline="0" dirty="0" smtClean="0"/>
                        <a:t> </a:t>
                      </a:r>
                      <a:r>
                        <a:rPr lang="en-US" sz="1400" baseline="0" dirty="0" err="1" smtClean="0"/>
                        <a:t>putaran</a:t>
                      </a:r>
                      <a:endParaRPr lang="en-US" sz="1400" dirty="0" smtClean="0"/>
                    </a:p>
                    <a:p>
                      <a:pPr marL="342900" indent="-342900">
                        <a:lnSpc>
                          <a:spcPct val="150000"/>
                        </a:lnSpc>
                        <a:buFont typeface="Wingdings" panose="05000000000000000000" pitchFamily="2" charset="2"/>
                        <a:buChar char="§"/>
                      </a:pPr>
                      <a:endParaRPr lang="en-US" sz="1400" dirty="0" smtClean="0"/>
                    </a:p>
                    <a:p>
                      <a:endParaRPr lang="en-US" sz="1400" dirty="0"/>
                    </a:p>
                  </a:txBody>
                  <a:tcPr/>
                </a:tc>
                <a:tc>
                  <a:txBody>
                    <a:bodyPr/>
                    <a:lstStyle/>
                    <a:p>
                      <a:r>
                        <a:rPr lang="en-US" sz="1400" dirty="0" smtClean="0"/>
                        <a:t>Sensor </a:t>
                      </a:r>
                      <a:r>
                        <a:rPr lang="en-US" sz="1400" dirty="0" err="1" smtClean="0"/>
                        <a:t>Mekanik</a:t>
                      </a:r>
                      <a:r>
                        <a:rPr lang="en-US" sz="1400" dirty="0" smtClean="0"/>
                        <a:t> dg switch </a:t>
                      </a:r>
                      <a:r>
                        <a:rPr lang="en-US" sz="1400" dirty="0" err="1" smtClean="0"/>
                        <a:t>berputar</a:t>
                      </a:r>
                      <a:endParaRPr lang="en-US" sz="1400" dirty="0"/>
                    </a:p>
                  </a:txBody>
                  <a:tcPr/>
                </a:tc>
                <a:tc>
                  <a:txBody>
                    <a:bodyPr/>
                    <a:lstStyle/>
                    <a:p>
                      <a:r>
                        <a:rPr lang="en-US" sz="1400" dirty="0" err="1" smtClean="0"/>
                        <a:t>Utk</a:t>
                      </a:r>
                      <a:r>
                        <a:rPr lang="en-US" sz="1400" dirty="0" smtClean="0"/>
                        <a:t> men-sensor </a:t>
                      </a:r>
                      <a:r>
                        <a:rPr lang="en-US" sz="1400" dirty="0" err="1" smtClean="0"/>
                        <a:t>posisi</a:t>
                      </a:r>
                      <a:r>
                        <a:rPr lang="en-US" sz="1400" dirty="0" smtClean="0"/>
                        <a:t> </a:t>
                      </a:r>
                      <a:r>
                        <a:rPr lang="en-US" sz="1400" dirty="0" err="1" smtClean="0"/>
                        <a:t>putaran</a:t>
                      </a:r>
                      <a:r>
                        <a:rPr lang="en-US" sz="1400" dirty="0" smtClean="0"/>
                        <a:t> (</a:t>
                      </a:r>
                      <a:r>
                        <a:rPr lang="en-US" sz="1400" dirty="0" err="1" smtClean="0"/>
                        <a:t>sudut</a:t>
                      </a:r>
                      <a:r>
                        <a:rPr lang="en-US" sz="1400" dirty="0" smtClean="0"/>
                        <a:t>).</a:t>
                      </a:r>
                      <a:endParaRPr lang="en-US" sz="1400" dirty="0"/>
                    </a:p>
                  </a:txBody>
                  <a:tcPr/>
                </a:tc>
              </a:tr>
              <a:tr h="370840">
                <a:tc>
                  <a:txBody>
                    <a:bodyPr/>
                    <a:lstStyle/>
                    <a:p>
                      <a:r>
                        <a:rPr lang="en-US" sz="1400" dirty="0" err="1" smtClean="0"/>
                        <a:t>Kecepatan</a:t>
                      </a:r>
                      <a:r>
                        <a:rPr lang="en-US" sz="1400" baseline="0" dirty="0" smtClean="0"/>
                        <a:t> </a:t>
                      </a:r>
                      <a:r>
                        <a:rPr lang="en-US" sz="1400" baseline="0" dirty="0" err="1" smtClean="0"/>
                        <a:t>putar</a:t>
                      </a:r>
                      <a:endParaRPr lang="en-US" sz="1400" dirty="0"/>
                    </a:p>
                  </a:txBody>
                  <a:tcPr/>
                </a:tc>
                <a:tc>
                  <a:txBody>
                    <a:bodyPr/>
                    <a:lstStyle/>
                    <a:p>
                      <a:r>
                        <a:rPr lang="en-US" sz="1400" dirty="0" smtClean="0"/>
                        <a:t>Sensor </a:t>
                      </a:r>
                      <a:r>
                        <a:rPr lang="en-US" sz="1400" dirty="0" err="1" smtClean="0"/>
                        <a:t>mekanik</a:t>
                      </a:r>
                      <a:endParaRPr lang="en-US" sz="1400" dirty="0"/>
                    </a:p>
                  </a:txBody>
                  <a:tcPr/>
                </a:tc>
                <a:tc>
                  <a:txBody>
                    <a:bodyPr/>
                    <a:lstStyle/>
                    <a:p>
                      <a:r>
                        <a:rPr lang="en-US" sz="1400" dirty="0" err="1" smtClean="0"/>
                        <a:t>Utk</a:t>
                      </a:r>
                      <a:r>
                        <a:rPr lang="en-US" sz="1400" dirty="0" smtClean="0"/>
                        <a:t> m-sensor </a:t>
                      </a:r>
                      <a:r>
                        <a:rPr lang="en-US" sz="1400" dirty="0" err="1" smtClean="0"/>
                        <a:t>kecepatan</a:t>
                      </a:r>
                      <a:r>
                        <a:rPr lang="en-US" sz="1400" dirty="0" smtClean="0"/>
                        <a:t> </a:t>
                      </a:r>
                      <a:r>
                        <a:rPr lang="en-US" sz="1400" dirty="0" err="1" smtClean="0"/>
                        <a:t>mobil</a:t>
                      </a:r>
                      <a:r>
                        <a:rPr lang="en-US" sz="1400" dirty="0" smtClean="0"/>
                        <a:t>, </a:t>
                      </a:r>
                      <a:r>
                        <a:rPr lang="en-US" sz="1400" dirty="0" err="1" smtClean="0"/>
                        <a:t>dll</a:t>
                      </a:r>
                      <a:endParaRPr lang="en-US" sz="1400" dirty="0"/>
                    </a:p>
                  </a:txBody>
                  <a:tcPr/>
                </a:tc>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pPr marL="0" indent="0">
                        <a:lnSpc>
                          <a:spcPct val="150000"/>
                        </a:lnSpc>
                        <a:buFont typeface="Wingdings" panose="05000000000000000000" pitchFamily="2" charset="2"/>
                        <a:buNone/>
                      </a:pPr>
                      <a:r>
                        <a:rPr lang="en-US" sz="1400" dirty="0" smtClean="0"/>
                        <a:t>Gaya / </a:t>
                      </a:r>
                      <a:r>
                        <a:rPr lang="en-US" sz="1400" dirty="0" err="1" smtClean="0"/>
                        <a:t>tekanan</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Sensor </a:t>
                      </a:r>
                      <a:r>
                        <a:rPr lang="en-US" sz="1400" dirty="0" err="1" smtClean="0"/>
                        <a:t>piezzoelectric</a:t>
                      </a:r>
                      <a:endParaRPr lang="en-US" sz="1400" dirty="0" smtClean="0"/>
                    </a:p>
                  </a:txBody>
                  <a:tcPr/>
                </a:tc>
                <a:tc>
                  <a:txBody>
                    <a:bodyPr/>
                    <a:lstStyle/>
                    <a:p>
                      <a:r>
                        <a:rPr lang="en-US" sz="1400" dirty="0" err="1" smtClean="0"/>
                        <a:t>Utk</a:t>
                      </a:r>
                      <a:r>
                        <a:rPr lang="en-US" sz="1400" dirty="0" smtClean="0"/>
                        <a:t> </a:t>
                      </a:r>
                      <a:r>
                        <a:rPr lang="en-US" sz="1400" dirty="0" err="1" smtClean="0"/>
                        <a:t>timbangan</a:t>
                      </a:r>
                      <a:r>
                        <a:rPr lang="en-US" sz="1400" dirty="0" smtClean="0"/>
                        <a:t> </a:t>
                      </a:r>
                      <a:r>
                        <a:rPr lang="en-US" sz="1400" dirty="0" err="1" smtClean="0"/>
                        <a:t>berat</a:t>
                      </a:r>
                      <a:r>
                        <a:rPr lang="en-US" sz="1400" dirty="0" smtClean="0"/>
                        <a:t> </a:t>
                      </a:r>
                      <a:r>
                        <a:rPr lang="en-US" sz="1400" dirty="0" err="1" smtClean="0"/>
                        <a:t>benda</a:t>
                      </a:r>
                      <a:endParaRPr lang="en-US" sz="1400" dirty="0"/>
                    </a:p>
                  </a:txBody>
                  <a:tcPr/>
                </a:tc>
              </a:tr>
              <a:tr h="370840">
                <a:tc>
                  <a:txBody>
                    <a:bodyPr/>
                    <a:lstStyle/>
                    <a:p>
                      <a:pPr marL="0" indent="0">
                        <a:lnSpc>
                          <a:spcPct val="150000"/>
                        </a:lnSpc>
                        <a:buFont typeface="Wingdings" panose="05000000000000000000" pitchFamily="2" charset="2"/>
                        <a:buNone/>
                      </a:pPr>
                      <a:r>
                        <a:rPr lang="en-US" sz="1400" dirty="0" err="1" smtClean="0"/>
                        <a:t>Kemiringan</a:t>
                      </a:r>
                      <a:r>
                        <a:rPr lang="en-US" sz="1400" baseline="0" dirty="0" smtClean="0"/>
                        <a:t> </a:t>
                      </a:r>
                      <a:r>
                        <a:rPr lang="en-US" sz="1400" baseline="0" dirty="0" err="1" smtClean="0"/>
                        <a:t>dan</a:t>
                      </a:r>
                      <a:r>
                        <a:rPr lang="en-US" sz="1400" baseline="0" dirty="0" smtClean="0"/>
                        <a:t> </a:t>
                      </a:r>
                      <a:r>
                        <a:rPr lang="en-US" sz="1400" baseline="0" dirty="0" err="1" smtClean="0"/>
                        <a:t>arah</a:t>
                      </a:r>
                      <a:r>
                        <a:rPr lang="en-US" sz="1400" baseline="0" dirty="0" smtClean="0"/>
                        <a:t> </a:t>
                      </a:r>
                      <a:r>
                        <a:rPr lang="en-US" sz="1400" baseline="0" dirty="0" err="1" smtClean="0"/>
                        <a:t>menghadap</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Sensor gyro, dg </a:t>
                      </a:r>
                      <a:r>
                        <a:rPr lang="en-US" sz="1400" dirty="0" err="1" smtClean="0"/>
                        <a:t>memanfaatkan</a:t>
                      </a:r>
                      <a:r>
                        <a:rPr lang="en-US" sz="1400" dirty="0" smtClean="0"/>
                        <a:t> </a:t>
                      </a:r>
                      <a:r>
                        <a:rPr lang="en-US" sz="1400" dirty="0" err="1" smtClean="0"/>
                        <a:t>gaya</a:t>
                      </a:r>
                      <a:r>
                        <a:rPr lang="en-US" sz="1400" dirty="0" smtClean="0"/>
                        <a:t> </a:t>
                      </a:r>
                      <a:r>
                        <a:rPr lang="en-US" sz="1400" dirty="0" err="1" smtClean="0"/>
                        <a:t>gravitasi</a:t>
                      </a:r>
                      <a:r>
                        <a:rPr lang="en-US" sz="1400" dirty="0" smtClean="0"/>
                        <a:t> </a:t>
                      </a:r>
                      <a:r>
                        <a:rPr lang="en-US" sz="1400" dirty="0" err="1" smtClean="0"/>
                        <a:t>dan</a:t>
                      </a:r>
                      <a:r>
                        <a:rPr lang="en-US" sz="1400" dirty="0" smtClean="0"/>
                        <a:t> </a:t>
                      </a:r>
                      <a:r>
                        <a:rPr lang="en-US" sz="1400" dirty="0" err="1" smtClean="0"/>
                        <a:t>fenomena</a:t>
                      </a:r>
                      <a:r>
                        <a:rPr lang="en-US" sz="1400" dirty="0" smtClean="0"/>
                        <a:t> magnet </a:t>
                      </a:r>
                      <a:r>
                        <a:rPr lang="en-US" sz="1400" dirty="0" err="1" smtClean="0"/>
                        <a:t>kompas</a:t>
                      </a:r>
                      <a:r>
                        <a:rPr lang="en-US" sz="1400" dirty="0" smtClean="0"/>
                        <a:t>)</a:t>
                      </a:r>
                    </a:p>
                    <a:p>
                      <a:endParaRPr lang="en-US" sz="1400" dirty="0"/>
                    </a:p>
                  </a:txBody>
                  <a:tcPr/>
                </a:tc>
                <a:tc>
                  <a:txBody>
                    <a:bodyPr/>
                    <a:lstStyle/>
                    <a:p>
                      <a:r>
                        <a:rPr lang="en-US" sz="1400" dirty="0" err="1" smtClean="0"/>
                        <a:t>Utk</a:t>
                      </a:r>
                      <a:r>
                        <a:rPr lang="en-US" sz="1400" dirty="0" smtClean="0"/>
                        <a:t> game, </a:t>
                      </a:r>
                      <a:r>
                        <a:rPr lang="en-US" sz="1400" dirty="0" err="1" smtClean="0"/>
                        <a:t>aplikasi</a:t>
                      </a:r>
                      <a:r>
                        <a:rPr lang="en-US" sz="1400" dirty="0" smtClean="0"/>
                        <a:t> </a:t>
                      </a:r>
                      <a:r>
                        <a:rPr lang="en-US" sz="1400" dirty="0" err="1" smtClean="0"/>
                        <a:t>dll</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Kepadatan</a:t>
                      </a:r>
                      <a:r>
                        <a:rPr lang="en-US" sz="1400" dirty="0" smtClean="0"/>
                        <a:t> </a:t>
                      </a:r>
                      <a:r>
                        <a:rPr lang="en-US" sz="1400" dirty="0" err="1" smtClean="0"/>
                        <a:t>molekul</a:t>
                      </a:r>
                      <a:r>
                        <a:rPr lang="en-US" sz="1400" dirty="0" smtClean="0"/>
                        <a:t> gas</a:t>
                      </a:r>
                      <a:endParaRPr lang="id-ID" sz="1400" dirty="0" smtClean="0"/>
                    </a:p>
                  </a:txBody>
                  <a:tcPr/>
                </a:tc>
                <a:tc>
                  <a:txBody>
                    <a:bodyPr/>
                    <a:lstStyle/>
                    <a:p>
                      <a:r>
                        <a:rPr lang="en-US" sz="1400" dirty="0" smtClean="0"/>
                        <a:t>Sensor</a:t>
                      </a:r>
                      <a:r>
                        <a:rPr lang="en-US" sz="1400" baseline="0" dirty="0" smtClean="0"/>
                        <a:t> dg </a:t>
                      </a:r>
                      <a:r>
                        <a:rPr lang="en-US" sz="1400" baseline="0" dirty="0" err="1" smtClean="0"/>
                        <a:t>prinsip</a:t>
                      </a:r>
                      <a:r>
                        <a:rPr lang="en-US" sz="1400" baseline="0" dirty="0" smtClean="0"/>
                        <a:t>…?</a:t>
                      </a:r>
                      <a:endParaRPr lang="en-US" sz="1400" dirty="0"/>
                    </a:p>
                  </a:txBody>
                  <a:tcPr/>
                </a:tc>
                <a:tc>
                  <a:txBody>
                    <a:bodyPr/>
                    <a:lstStyle/>
                    <a:p>
                      <a:r>
                        <a:rPr lang="en-US" sz="1400" dirty="0" err="1" smtClean="0"/>
                        <a:t>Utk</a:t>
                      </a:r>
                      <a:r>
                        <a:rPr lang="en-US" sz="1400" dirty="0" smtClean="0"/>
                        <a:t> </a:t>
                      </a:r>
                      <a:r>
                        <a:rPr lang="en-US" sz="1400" dirty="0" err="1" smtClean="0"/>
                        <a:t>mensensor</a:t>
                      </a:r>
                      <a:r>
                        <a:rPr lang="en-US" sz="1400" dirty="0" smtClean="0"/>
                        <a:t> </a:t>
                      </a:r>
                      <a:r>
                        <a:rPr lang="en-US" sz="1400" dirty="0" err="1" smtClean="0"/>
                        <a:t>bau</a:t>
                      </a:r>
                      <a:r>
                        <a:rPr lang="en-US" sz="1400" dirty="0" smtClean="0"/>
                        <a:t> </a:t>
                      </a:r>
                      <a:r>
                        <a:rPr lang="en-US" sz="1400" dirty="0" err="1" smtClean="0"/>
                        <a:t>sepatu</a:t>
                      </a:r>
                      <a:r>
                        <a:rPr lang="en-US" sz="1400" dirty="0" smtClean="0"/>
                        <a:t> (</a:t>
                      </a:r>
                      <a:r>
                        <a:rPr lang="en-US" sz="1400" dirty="0" err="1" smtClean="0"/>
                        <a:t>baru</a:t>
                      </a:r>
                      <a:r>
                        <a:rPr lang="en-US" sz="1400" dirty="0" smtClean="0"/>
                        <a:t> di </a:t>
                      </a:r>
                      <a:r>
                        <a:rPr lang="en-US" sz="1400" dirty="0" err="1" smtClean="0"/>
                        <a:t>Jerman</a:t>
                      </a:r>
                      <a:r>
                        <a:rPr lang="en-US" sz="1400" dirty="0" smtClean="0"/>
                        <a:t>), </a:t>
                      </a:r>
                      <a:r>
                        <a:rPr lang="en-US" sz="1400" dirty="0" err="1" smtClean="0"/>
                        <a:t>dll</a:t>
                      </a:r>
                      <a:endParaRPr lang="en-US" sz="1400" dirty="0"/>
                    </a:p>
                  </a:txBody>
                  <a:tcPr/>
                </a:tc>
              </a:tr>
            </a:tbl>
          </a:graphicData>
        </a:graphic>
      </p:graphicFrame>
    </p:spTree>
    <p:extLst>
      <p:ext uri="{BB962C8B-B14F-4D97-AF65-F5344CB8AC3E}">
        <p14:creationId xmlns:p14="http://schemas.microsoft.com/office/powerpoint/2010/main" val="2996022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3" y="836712"/>
            <a:ext cx="8391669" cy="923330"/>
          </a:xfrm>
          <a:prstGeom prst="rect">
            <a:avLst/>
          </a:prstGeom>
          <a:noFill/>
        </p:spPr>
        <p:txBody>
          <a:bodyPr wrap="square" rtlCol="0">
            <a:spAutoFit/>
          </a:bodyPr>
          <a:lstStyle/>
          <a:p>
            <a:pPr>
              <a:lnSpc>
                <a:spcPct val="150000"/>
              </a:lnSpc>
            </a:pPr>
            <a:r>
              <a:rPr lang="id-ID" sz="2000" dirty="0" smtClean="0"/>
              <a:t>Analog to Digital Converter</a:t>
            </a:r>
          </a:p>
          <a:p>
            <a:pPr>
              <a:lnSpc>
                <a:spcPct val="150000"/>
              </a:lnSpc>
            </a:pPr>
            <a:r>
              <a:rPr lang="id-ID" sz="1600" dirty="0" smtClean="0"/>
              <a:t>Adalah chip atau sirkit yang berfungsi mengubah sinyal analog menjadi sinyal digital.</a:t>
            </a:r>
          </a:p>
        </p:txBody>
      </p:sp>
      <p:cxnSp>
        <p:nvCxnSpPr>
          <p:cNvPr id="5" name="Straight Connector 4"/>
          <p:cNvCxnSpPr/>
          <p:nvPr/>
        </p:nvCxnSpPr>
        <p:spPr>
          <a:xfrm>
            <a:off x="179512" y="908720"/>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07921"/>
            <a:ext cx="8196283" cy="584775"/>
          </a:xfrm>
          <a:prstGeom prst="rect">
            <a:avLst/>
          </a:prstGeom>
          <a:noFill/>
        </p:spPr>
        <p:txBody>
          <a:bodyPr wrap="square" rtlCol="0">
            <a:spAutoFit/>
          </a:bodyPr>
          <a:lstStyle/>
          <a:p>
            <a:r>
              <a:rPr lang="id-ID" sz="3200" b="1" dirty="0" smtClean="0"/>
              <a:t>ADC (A/D)</a:t>
            </a:r>
            <a:endParaRPr lang="en-US" sz="3200" b="1" dirty="0" smtClean="0"/>
          </a:p>
        </p:txBody>
      </p:sp>
      <p:pic>
        <p:nvPicPr>
          <p:cNvPr id="2" name="Picture 1"/>
          <p:cNvPicPr>
            <a:picLocks noChangeAspect="1"/>
          </p:cNvPicPr>
          <p:nvPr/>
        </p:nvPicPr>
        <p:blipFill>
          <a:blip r:embed="rId3"/>
          <a:stretch>
            <a:fillRect/>
          </a:stretch>
        </p:blipFill>
        <p:spPr>
          <a:xfrm>
            <a:off x="251520" y="2245019"/>
            <a:ext cx="4439613" cy="2985447"/>
          </a:xfrm>
          <a:prstGeom prst="rect">
            <a:avLst/>
          </a:prstGeom>
        </p:spPr>
      </p:pic>
      <p:pic>
        <p:nvPicPr>
          <p:cNvPr id="7" name="Picture 6"/>
          <p:cNvPicPr>
            <a:picLocks noChangeAspect="1"/>
          </p:cNvPicPr>
          <p:nvPr/>
        </p:nvPicPr>
        <p:blipFill>
          <a:blip r:embed="rId4"/>
          <a:stretch>
            <a:fillRect/>
          </a:stretch>
        </p:blipFill>
        <p:spPr>
          <a:xfrm>
            <a:off x="1403648" y="3901203"/>
            <a:ext cx="576064" cy="410800"/>
          </a:xfrm>
          <a:prstGeom prst="rect">
            <a:avLst/>
          </a:prstGeom>
        </p:spPr>
      </p:pic>
      <p:sp>
        <p:nvSpPr>
          <p:cNvPr id="9" name="TextBox 8"/>
          <p:cNvSpPr txBox="1"/>
          <p:nvPr/>
        </p:nvSpPr>
        <p:spPr>
          <a:xfrm>
            <a:off x="1475656" y="5845419"/>
            <a:ext cx="1728192" cy="415498"/>
          </a:xfrm>
          <a:prstGeom prst="rect">
            <a:avLst/>
          </a:prstGeom>
          <a:noFill/>
        </p:spPr>
        <p:txBody>
          <a:bodyPr wrap="square" rtlCol="0">
            <a:spAutoFit/>
          </a:bodyPr>
          <a:lstStyle/>
          <a:p>
            <a:pPr>
              <a:lnSpc>
                <a:spcPct val="150000"/>
              </a:lnSpc>
            </a:pPr>
            <a:r>
              <a:rPr lang="id-ID" sz="1400" dirty="0" smtClean="0"/>
              <a:t>A Conceptual ADC</a:t>
            </a:r>
          </a:p>
        </p:txBody>
      </p:sp>
      <p:pic>
        <p:nvPicPr>
          <p:cNvPr id="10" name="Picture 9"/>
          <p:cNvPicPr>
            <a:picLocks noChangeAspect="1"/>
          </p:cNvPicPr>
          <p:nvPr/>
        </p:nvPicPr>
        <p:blipFill>
          <a:blip r:embed="rId5"/>
          <a:stretch>
            <a:fillRect/>
          </a:stretch>
        </p:blipFill>
        <p:spPr>
          <a:xfrm>
            <a:off x="5227401" y="1963508"/>
            <a:ext cx="3305039" cy="3665887"/>
          </a:xfrm>
          <a:prstGeom prst="rect">
            <a:avLst/>
          </a:prstGeom>
        </p:spPr>
      </p:pic>
      <p:sp>
        <p:nvSpPr>
          <p:cNvPr id="11" name="TextBox 10"/>
          <p:cNvSpPr txBox="1"/>
          <p:nvPr/>
        </p:nvSpPr>
        <p:spPr>
          <a:xfrm>
            <a:off x="5292080" y="5845419"/>
            <a:ext cx="3567133" cy="738664"/>
          </a:xfrm>
          <a:prstGeom prst="rect">
            <a:avLst/>
          </a:prstGeom>
          <a:noFill/>
        </p:spPr>
        <p:txBody>
          <a:bodyPr wrap="square" rtlCol="0">
            <a:spAutoFit/>
          </a:bodyPr>
          <a:lstStyle/>
          <a:p>
            <a:pPr algn="ctr">
              <a:lnSpc>
                <a:spcPct val="150000"/>
              </a:lnSpc>
            </a:pPr>
            <a:r>
              <a:rPr lang="id-ID" sz="1400" dirty="0" smtClean="0"/>
              <a:t>An Example of Practical ADC</a:t>
            </a:r>
          </a:p>
          <a:p>
            <a:pPr algn="ctr">
              <a:lnSpc>
                <a:spcPct val="150000"/>
              </a:lnSpc>
            </a:pPr>
            <a:r>
              <a:rPr lang="id-ID" sz="1400" dirty="0" smtClean="0"/>
              <a:t>ADC 808</a:t>
            </a:r>
          </a:p>
        </p:txBody>
      </p:sp>
    </p:spTree>
    <p:extLst>
      <p:ext uri="{BB962C8B-B14F-4D97-AF65-F5344CB8AC3E}">
        <p14:creationId xmlns:p14="http://schemas.microsoft.com/office/powerpoint/2010/main" val="37889585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lobalspec.com/ImageRepository/LearnMore/20123/DAC_scematic_DAC0808b4c6f426af4447df9be63f593927cbd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760" y="2132856"/>
            <a:ext cx="4539692" cy="29854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3" y="836712"/>
            <a:ext cx="8391669" cy="923330"/>
          </a:xfrm>
          <a:prstGeom prst="rect">
            <a:avLst/>
          </a:prstGeom>
          <a:noFill/>
        </p:spPr>
        <p:txBody>
          <a:bodyPr wrap="square" rtlCol="0">
            <a:spAutoFit/>
          </a:bodyPr>
          <a:lstStyle/>
          <a:p>
            <a:pPr>
              <a:lnSpc>
                <a:spcPct val="150000"/>
              </a:lnSpc>
            </a:pPr>
            <a:r>
              <a:rPr lang="id-ID" sz="2000" dirty="0" smtClean="0"/>
              <a:t>Digital to Analog Converter</a:t>
            </a:r>
          </a:p>
          <a:p>
            <a:pPr>
              <a:lnSpc>
                <a:spcPct val="150000"/>
              </a:lnSpc>
            </a:pPr>
            <a:r>
              <a:rPr lang="id-ID" sz="1600" dirty="0" smtClean="0"/>
              <a:t>Adalah chip atau sirkit yang berfungsi mengubah sinyal digital menjadi sinyal analog.</a:t>
            </a:r>
          </a:p>
        </p:txBody>
      </p:sp>
      <p:cxnSp>
        <p:nvCxnSpPr>
          <p:cNvPr id="5" name="Straight Connector 4"/>
          <p:cNvCxnSpPr/>
          <p:nvPr/>
        </p:nvCxnSpPr>
        <p:spPr>
          <a:xfrm>
            <a:off x="179512" y="908720"/>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07921"/>
            <a:ext cx="8196283" cy="584775"/>
          </a:xfrm>
          <a:prstGeom prst="rect">
            <a:avLst/>
          </a:prstGeom>
          <a:noFill/>
        </p:spPr>
        <p:txBody>
          <a:bodyPr wrap="square" rtlCol="0">
            <a:spAutoFit/>
          </a:bodyPr>
          <a:lstStyle/>
          <a:p>
            <a:r>
              <a:rPr lang="id-ID" sz="3200" b="1" dirty="0" smtClean="0"/>
              <a:t>DAC (D/A)</a:t>
            </a:r>
            <a:endParaRPr lang="en-US" sz="3200" b="1" dirty="0" smtClean="0"/>
          </a:p>
        </p:txBody>
      </p:sp>
      <p:pic>
        <p:nvPicPr>
          <p:cNvPr id="7" name="Picture 6"/>
          <p:cNvPicPr>
            <a:picLocks noChangeAspect="1"/>
          </p:cNvPicPr>
          <p:nvPr/>
        </p:nvPicPr>
        <p:blipFill>
          <a:blip r:embed="rId4"/>
          <a:stretch>
            <a:fillRect/>
          </a:stretch>
        </p:blipFill>
        <p:spPr>
          <a:xfrm>
            <a:off x="8100392" y="4022991"/>
            <a:ext cx="576064" cy="410800"/>
          </a:xfrm>
          <a:prstGeom prst="rect">
            <a:avLst/>
          </a:prstGeom>
        </p:spPr>
      </p:pic>
      <p:sp>
        <p:nvSpPr>
          <p:cNvPr id="9" name="TextBox 8"/>
          <p:cNvSpPr txBox="1"/>
          <p:nvPr/>
        </p:nvSpPr>
        <p:spPr>
          <a:xfrm>
            <a:off x="1043608" y="5373216"/>
            <a:ext cx="1728192" cy="415498"/>
          </a:xfrm>
          <a:prstGeom prst="rect">
            <a:avLst/>
          </a:prstGeom>
          <a:noFill/>
        </p:spPr>
        <p:txBody>
          <a:bodyPr wrap="square" rtlCol="0">
            <a:spAutoFit/>
          </a:bodyPr>
          <a:lstStyle/>
          <a:p>
            <a:pPr>
              <a:lnSpc>
                <a:spcPct val="150000"/>
              </a:lnSpc>
            </a:pPr>
            <a:r>
              <a:rPr lang="id-ID" sz="1400" dirty="0" smtClean="0"/>
              <a:t>A Conceptual ADC</a:t>
            </a:r>
          </a:p>
        </p:txBody>
      </p:sp>
      <p:sp>
        <p:nvSpPr>
          <p:cNvPr id="11" name="TextBox 10"/>
          <p:cNvSpPr txBox="1"/>
          <p:nvPr/>
        </p:nvSpPr>
        <p:spPr>
          <a:xfrm>
            <a:off x="5292080" y="5373216"/>
            <a:ext cx="3567133" cy="738664"/>
          </a:xfrm>
          <a:prstGeom prst="rect">
            <a:avLst/>
          </a:prstGeom>
          <a:noFill/>
        </p:spPr>
        <p:txBody>
          <a:bodyPr wrap="square" rtlCol="0">
            <a:spAutoFit/>
          </a:bodyPr>
          <a:lstStyle/>
          <a:p>
            <a:pPr algn="ctr">
              <a:lnSpc>
                <a:spcPct val="150000"/>
              </a:lnSpc>
            </a:pPr>
            <a:r>
              <a:rPr lang="id-ID" sz="1400" dirty="0" smtClean="0"/>
              <a:t>An Example of Practical DAC</a:t>
            </a:r>
          </a:p>
          <a:p>
            <a:pPr algn="ctr">
              <a:lnSpc>
                <a:spcPct val="150000"/>
              </a:lnSpc>
            </a:pPr>
            <a:r>
              <a:rPr lang="id-ID" sz="1400" dirty="0" smtClean="0"/>
              <a:t>(DAC 808)</a:t>
            </a:r>
          </a:p>
        </p:txBody>
      </p:sp>
      <p:pic>
        <p:nvPicPr>
          <p:cNvPr id="2052" name="Picture 4" descr="http://sub.allaboutcircuits.com/images/042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2" y="2338894"/>
            <a:ext cx="3318518" cy="239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45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118196"/>
          </a:xfrm>
          <a:prstGeom prst="rect">
            <a:avLst/>
          </a:prstGeom>
          <a:noFill/>
        </p:spPr>
        <p:txBody>
          <a:bodyPr wrap="square" rtlCol="0">
            <a:spAutoFit/>
          </a:bodyPr>
          <a:lstStyle/>
          <a:p>
            <a:pPr>
              <a:lnSpc>
                <a:spcPct val="150000"/>
              </a:lnSpc>
            </a:pPr>
            <a:r>
              <a:rPr lang="en-US" sz="2200" b="1" dirty="0" smtClean="0"/>
              <a:t>Counter</a:t>
            </a:r>
          </a:p>
          <a:p>
            <a:pPr>
              <a:lnSpc>
                <a:spcPct val="150000"/>
              </a:lnSpc>
            </a:pPr>
            <a:r>
              <a:rPr lang="en-US" sz="2200" dirty="0" err="1" smtClean="0"/>
              <a:t>Sebuah</a:t>
            </a:r>
            <a:r>
              <a:rPr lang="en-US" sz="2200" dirty="0" smtClean="0"/>
              <a:t> </a:t>
            </a:r>
            <a:r>
              <a:rPr lang="en-US" sz="2200" dirty="0" err="1" smtClean="0"/>
              <a:t>modul</a:t>
            </a:r>
            <a:r>
              <a:rPr lang="en-US" sz="2200" dirty="0" smtClean="0"/>
              <a:t> </a:t>
            </a:r>
            <a:r>
              <a:rPr lang="en-US" sz="2200" dirty="0" err="1" smtClean="0"/>
              <a:t>mandiri</a:t>
            </a:r>
            <a:r>
              <a:rPr lang="en-US" sz="2200" dirty="0" smtClean="0"/>
              <a:t> </a:t>
            </a:r>
            <a:r>
              <a:rPr lang="en-US" sz="2200" dirty="0" err="1" smtClean="0"/>
              <a:t>atau</a:t>
            </a:r>
            <a:r>
              <a:rPr lang="en-US" sz="2200" dirty="0" smtClean="0"/>
              <a:t> </a:t>
            </a:r>
            <a:r>
              <a:rPr lang="en-US" sz="2200" dirty="0" err="1" smtClean="0"/>
              <a:t>sebuah</a:t>
            </a:r>
            <a:r>
              <a:rPr lang="en-US" sz="2200" dirty="0" smtClean="0"/>
              <a:t> </a:t>
            </a:r>
            <a:r>
              <a:rPr lang="en-US" sz="2200" dirty="0" err="1" smtClean="0"/>
              <a:t>bagian</a:t>
            </a:r>
            <a:r>
              <a:rPr lang="en-US" sz="2200" dirty="0" smtClean="0"/>
              <a:t> </a:t>
            </a:r>
            <a:r>
              <a:rPr lang="en-US" sz="2200" dirty="0" err="1" smtClean="0"/>
              <a:t>dari</a:t>
            </a:r>
            <a:r>
              <a:rPr lang="en-US" sz="2200" dirty="0" smtClean="0"/>
              <a:t> </a:t>
            </a:r>
            <a:r>
              <a:rPr lang="en-US" sz="2200" dirty="0" err="1" smtClean="0"/>
              <a:t>perangkat</a:t>
            </a:r>
            <a:r>
              <a:rPr lang="en-US" sz="2200" dirty="0" smtClean="0"/>
              <a:t> digital yang </a:t>
            </a:r>
            <a:r>
              <a:rPr lang="en-US" sz="2200" dirty="0" err="1" smtClean="0"/>
              <a:t>b</a:t>
            </a:r>
            <a:r>
              <a:rPr lang="en-US" sz="2200" dirty="0" err="1" smtClean="0"/>
              <a:t>erfungsi</a:t>
            </a:r>
            <a:r>
              <a:rPr lang="en-US" sz="2200" dirty="0" smtClean="0"/>
              <a:t> </a:t>
            </a:r>
            <a:r>
              <a:rPr lang="en-US" sz="2200" dirty="0" err="1" smtClean="0"/>
              <a:t>mencacah</a:t>
            </a:r>
            <a:r>
              <a:rPr lang="en-US" sz="2200" dirty="0" smtClean="0"/>
              <a:t> (</a:t>
            </a:r>
            <a:r>
              <a:rPr lang="en-US" sz="2200" dirty="0" err="1" smtClean="0"/>
              <a:t>menghitung</a:t>
            </a:r>
            <a:r>
              <a:rPr lang="en-US" sz="2200" dirty="0" smtClean="0"/>
              <a:t>) </a:t>
            </a:r>
            <a:r>
              <a:rPr lang="en-US" sz="2200" dirty="0" err="1" smtClean="0"/>
              <a:t>pulsa</a:t>
            </a:r>
            <a:r>
              <a:rPr lang="en-US" sz="2200" dirty="0" smtClean="0"/>
              <a:t> </a:t>
            </a:r>
            <a:r>
              <a:rPr lang="en-US" sz="2200" dirty="0" err="1" smtClean="0"/>
              <a:t>atau</a:t>
            </a:r>
            <a:r>
              <a:rPr lang="en-US" sz="2200" dirty="0" smtClean="0"/>
              <a:t> clock.</a:t>
            </a:r>
            <a:endParaRPr lang="id-ID" sz="2200" dirty="0" smtClean="0"/>
          </a:p>
          <a:p>
            <a:pPr>
              <a:lnSpc>
                <a:spcPct val="150000"/>
              </a:lnSpc>
            </a:pPr>
            <a:endParaRPr lang="en-US" sz="2200" dirty="0" smtClean="0"/>
          </a:p>
          <a:p>
            <a:pPr>
              <a:lnSpc>
                <a:spcPct val="150000"/>
              </a:lnSpc>
            </a:pPr>
            <a:r>
              <a:rPr lang="en-US" sz="2200" dirty="0" err="1" smtClean="0"/>
              <a:t>Contoh</a:t>
            </a:r>
            <a:r>
              <a:rPr lang="en-US" sz="2200" dirty="0" smtClean="0"/>
              <a:t> </a:t>
            </a:r>
            <a:r>
              <a:rPr lang="en-US" sz="2200" dirty="0" err="1" smtClean="0"/>
              <a:t>Penerapannya</a:t>
            </a:r>
            <a:endParaRPr lang="en-US" sz="2200" dirty="0" smtClean="0"/>
          </a:p>
          <a:p>
            <a:pPr>
              <a:lnSpc>
                <a:spcPct val="150000"/>
              </a:lnSpc>
            </a:pPr>
            <a:r>
              <a:rPr lang="en-US" sz="2200" dirty="0" smtClean="0"/>
              <a:t>- Stopwatch (</a:t>
            </a:r>
            <a:r>
              <a:rPr lang="en-US" sz="2200" dirty="0" err="1" smtClean="0"/>
              <a:t>alat</a:t>
            </a:r>
            <a:r>
              <a:rPr lang="en-US" sz="2200" dirty="0" smtClean="0"/>
              <a:t> </a:t>
            </a:r>
            <a:r>
              <a:rPr lang="en-US" sz="2200" dirty="0" err="1" smtClean="0"/>
              <a:t>penghitung</a:t>
            </a:r>
            <a:r>
              <a:rPr lang="en-US" sz="2200" dirty="0" smtClean="0"/>
              <a:t> </a:t>
            </a:r>
            <a:r>
              <a:rPr lang="en-US" sz="2200" dirty="0" err="1" smtClean="0"/>
              <a:t>mili</a:t>
            </a:r>
            <a:r>
              <a:rPr lang="en-US" sz="2200" dirty="0" smtClean="0"/>
              <a:t> </a:t>
            </a:r>
            <a:r>
              <a:rPr lang="en-US" sz="2200" dirty="0" err="1" smtClean="0"/>
              <a:t>detik</a:t>
            </a:r>
            <a:r>
              <a:rPr lang="en-US" sz="2200" dirty="0" smtClean="0"/>
              <a:t>, </a:t>
            </a:r>
            <a:r>
              <a:rPr lang="en-US" sz="2200" dirty="0" err="1" smtClean="0"/>
              <a:t>detik</a:t>
            </a:r>
            <a:r>
              <a:rPr lang="en-US" sz="2200" dirty="0" smtClean="0"/>
              <a:t>, </a:t>
            </a:r>
            <a:r>
              <a:rPr lang="en-US" sz="2200" dirty="0" err="1" smtClean="0"/>
              <a:t>menit</a:t>
            </a:r>
            <a:r>
              <a:rPr lang="en-US" sz="2200" dirty="0" smtClean="0"/>
              <a:t>, jam)</a:t>
            </a:r>
          </a:p>
          <a:p>
            <a:pPr marL="342900" indent="-342900">
              <a:lnSpc>
                <a:spcPct val="150000"/>
              </a:lnSpc>
              <a:buFontTx/>
              <a:buChar char="-"/>
            </a:pPr>
            <a:r>
              <a:rPr lang="en-US" sz="2200" dirty="0" err="1" smtClean="0"/>
              <a:t>Alat</a:t>
            </a:r>
            <a:r>
              <a:rPr lang="en-US" sz="2200" dirty="0" smtClean="0"/>
              <a:t> </a:t>
            </a:r>
            <a:r>
              <a:rPr lang="en-US" sz="2200" dirty="0" err="1" smtClean="0"/>
              <a:t>penghitung</a:t>
            </a:r>
            <a:r>
              <a:rPr lang="en-US" sz="2200" dirty="0" smtClean="0"/>
              <a:t> </a:t>
            </a:r>
            <a:r>
              <a:rPr lang="en-US" sz="2200" dirty="0" err="1" smtClean="0"/>
              <a:t>benda</a:t>
            </a:r>
            <a:r>
              <a:rPr lang="en-US" sz="2200" dirty="0" smtClean="0"/>
              <a:t>, </a:t>
            </a:r>
            <a:r>
              <a:rPr lang="en-US" sz="2200" dirty="0" err="1" smtClean="0"/>
              <a:t>misalnya</a:t>
            </a:r>
            <a:r>
              <a:rPr lang="en-US" sz="2200" dirty="0" smtClean="0"/>
              <a:t> </a:t>
            </a:r>
            <a:r>
              <a:rPr lang="en-US" sz="2200" dirty="0" err="1" smtClean="0"/>
              <a:t>untuk</a:t>
            </a:r>
            <a:r>
              <a:rPr lang="en-US" sz="2200" dirty="0" smtClean="0"/>
              <a:t> </a:t>
            </a:r>
            <a:r>
              <a:rPr lang="en-US" sz="2200" dirty="0" err="1" smtClean="0"/>
              <a:t>menghitung</a:t>
            </a:r>
            <a:r>
              <a:rPr lang="en-US" sz="2200" dirty="0" smtClean="0"/>
              <a:t> </a:t>
            </a:r>
            <a:r>
              <a:rPr lang="en-US" sz="2200" dirty="0" err="1" smtClean="0"/>
              <a:t>kendaraan</a:t>
            </a:r>
            <a:r>
              <a:rPr lang="en-US" sz="2200" dirty="0" smtClean="0"/>
              <a:t> yang </a:t>
            </a:r>
            <a:r>
              <a:rPr lang="en-US" sz="2200" dirty="0" err="1" smtClean="0"/>
              <a:t>melewati</a:t>
            </a:r>
            <a:r>
              <a:rPr lang="en-US" sz="2200" dirty="0" smtClean="0"/>
              <a:t> </a:t>
            </a:r>
            <a:r>
              <a:rPr lang="en-US" sz="2200" dirty="0" err="1" smtClean="0"/>
              <a:t>sebuah</a:t>
            </a:r>
            <a:r>
              <a:rPr lang="en-US" sz="2200" dirty="0" smtClean="0"/>
              <a:t> </a:t>
            </a:r>
            <a:r>
              <a:rPr lang="en-US" sz="2200" dirty="0" err="1" smtClean="0"/>
              <a:t>ruas</a:t>
            </a:r>
            <a:r>
              <a:rPr lang="en-US" sz="2200" dirty="0" smtClean="0"/>
              <a:t> </a:t>
            </a:r>
            <a:r>
              <a:rPr lang="en-US" sz="2200" dirty="0" err="1" smtClean="0"/>
              <a:t>jalan</a:t>
            </a:r>
            <a:r>
              <a:rPr lang="en-US" sz="2200" dirty="0" smtClean="0"/>
              <a:t>, </a:t>
            </a:r>
            <a:r>
              <a:rPr lang="en-US" sz="2200" dirty="0" err="1" smtClean="0"/>
              <a:t>menghitung</a:t>
            </a:r>
            <a:r>
              <a:rPr lang="en-US" sz="2200" dirty="0" smtClean="0"/>
              <a:t> orang yang </a:t>
            </a:r>
            <a:r>
              <a:rPr lang="en-US" sz="2200" dirty="0" err="1" smtClean="0"/>
              <a:t>berjaan</a:t>
            </a:r>
            <a:r>
              <a:rPr lang="en-US" sz="2200" dirty="0" smtClean="0"/>
              <a:t> kaki </a:t>
            </a:r>
            <a:r>
              <a:rPr lang="en-US" sz="2200" dirty="0" err="1" smtClean="0"/>
              <a:t>melewati</a:t>
            </a:r>
            <a:r>
              <a:rPr lang="en-US" sz="2200" dirty="0" smtClean="0"/>
              <a:t> </a:t>
            </a:r>
            <a:r>
              <a:rPr lang="en-US" sz="2200" dirty="0" err="1" smtClean="0"/>
              <a:t>sebuah</a:t>
            </a:r>
            <a:r>
              <a:rPr lang="en-US" sz="2200" dirty="0" smtClean="0"/>
              <a:t> </a:t>
            </a:r>
            <a:r>
              <a:rPr lang="en-US" sz="2200" dirty="0" err="1" smtClean="0"/>
              <a:t>ruas</a:t>
            </a:r>
            <a:r>
              <a:rPr lang="en-US" sz="2200" dirty="0" smtClean="0"/>
              <a:t> </a:t>
            </a:r>
            <a:r>
              <a:rPr lang="en-US" sz="2200" dirty="0" err="1" smtClean="0"/>
              <a:t>jalan</a:t>
            </a:r>
            <a:r>
              <a:rPr lang="en-US" sz="2200" dirty="0" smtClean="0"/>
              <a:t>, </a:t>
            </a:r>
            <a:r>
              <a:rPr lang="en-US" sz="2200" dirty="0" err="1" smtClean="0"/>
              <a:t>menghitung</a:t>
            </a:r>
            <a:r>
              <a:rPr lang="en-US" sz="2200" dirty="0" smtClean="0"/>
              <a:t> </a:t>
            </a:r>
            <a:r>
              <a:rPr lang="en-US" sz="2200" dirty="0" err="1" smtClean="0"/>
              <a:t>suara</a:t>
            </a:r>
            <a:r>
              <a:rPr lang="en-US" sz="2200" dirty="0" smtClean="0"/>
              <a:t> </a:t>
            </a:r>
            <a:r>
              <a:rPr lang="en-US" sz="2200" dirty="0" err="1" smtClean="0"/>
              <a:t>pada</a:t>
            </a:r>
            <a:r>
              <a:rPr lang="en-US" sz="2200" dirty="0" smtClean="0"/>
              <a:t> voting di </a:t>
            </a:r>
            <a:r>
              <a:rPr lang="en-US" sz="2200" dirty="0" err="1" smtClean="0"/>
              <a:t>parlemen</a:t>
            </a:r>
            <a:r>
              <a:rPr lang="en-US" sz="2200" dirty="0" smtClean="0"/>
              <a:t>, </a:t>
            </a:r>
            <a:r>
              <a:rPr lang="en-US" sz="2200" dirty="0" err="1" smtClean="0"/>
              <a:t>dll</a:t>
            </a:r>
            <a:r>
              <a:rPr lang="en-US" sz="2200" dirty="0" smtClean="0"/>
              <a:t>.</a:t>
            </a:r>
            <a:endParaRPr lang="en-US" sz="22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23220"/>
          </a:xfrm>
          <a:prstGeom prst="rect">
            <a:avLst/>
          </a:prstGeom>
          <a:noFill/>
        </p:spPr>
        <p:txBody>
          <a:bodyPr wrap="square" rtlCol="0">
            <a:spAutoFit/>
          </a:bodyPr>
          <a:lstStyle/>
          <a:p>
            <a:r>
              <a:rPr lang="en-US" sz="2800" b="1" dirty="0" smtClean="0"/>
              <a:t>Counter (</a:t>
            </a:r>
            <a:r>
              <a:rPr lang="en-US" sz="2800" b="1" dirty="0" err="1" smtClean="0"/>
              <a:t>Pencacah</a:t>
            </a:r>
            <a:r>
              <a:rPr lang="en-US" sz="2800" b="1" dirty="0" smtClean="0"/>
              <a:t>)</a:t>
            </a:r>
            <a:endParaRPr lang="en-US" sz="2800" b="1" dirty="0" smtClean="0"/>
          </a:p>
        </p:txBody>
      </p:sp>
    </p:spTree>
    <p:extLst>
      <p:ext uri="{BB962C8B-B14F-4D97-AF65-F5344CB8AC3E}">
        <p14:creationId xmlns:p14="http://schemas.microsoft.com/office/powerpoint/2010/main" val="817863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smtClean="0"/>
              <a:t>Learning Outcomes</a:t>
            </a:r>
          </a:p>
        </p:txBody>
      </p:sp>
      <p:graphicFrame>
        <p:nvGraphicFramePr>
          <p:cNvPr id="2" name="Table 1"/>
          <p:cNvGraphicFramePr>
            <a:graphicFrameLocks noGrp="1"/>
          </p:cNvGraphicFramePr>
          <p:nvPr>
            <p:extLst>
              <p:ext uri="{D42A27DB-BD31-4B8C-83A1-F6EECF244321}">
                <p14:modId xmlns:p14="http://schemas.microsoft.com/office/powerpoint/2010/main" val="1439436340"/>
              </p:ext>
            </p:extLst>
          </p:nvPr>
        </p:nvGraphicFramePr>
        <p:xfrm>
          <a:off x="611559" y="1268760"/>
          <a:ext cx="8094587" cy="4241848"/>
        </p:xfrm>
        <a:graphic>
          <a:graphicData uri="http://schemas.openxmlformats.org/drawingml/2006/table">
            <a:tbl>
              <a:tblPr firstRow="1" bandRow="1">
                <a:tableStyleId>{5C22544A-7EE6-4342-B048-85BDC9FD1C3A}</a:tableStyleId>
              </a:tblPr>
              <a:tblGrid>
                <a:gridCol w="1872209"/>
                <a:gridCol w="2376264"/>
                <a:gridCol w="2736304"/>
                <a:gridCol w="1109810"/>
              </a:tblGrid>
              <a:tr h="760215">
                <a:tc>
                  <a:txBody>
                    <a:bodyPr/>
                    <a:lstStyle/>
                    <a:p>
                      <a:pPr algn="ctr"/>
                      <a:r>
                        <a:rPr lang="en-US" sz="1400" b="1" dirty="0" err="1" smtClean="0"/>
                        <a:t>Capaian</a:t>
                      </a:r>
                      <a:r>
                        <a:rPr lang="en-US" sz="1400" b="1" dirty="0" smtClean="0"/>
                        <a:t> yang </a:t>
                      </a:r>
                      <a:r>
                        <a:rPr lang="en-US" sz="1400" b="1" dirty="0" err="1" smtClean="0"/>
                        <a:t>Diharapkan</a:t>
                      </a:r>
                      <a:endParaRPr lang="en-US" sz="1400" b="1" dirty="0"/>
                    </a:p>
                  </a:txBody>
                  <a:tcPr/>
                </a:tc>
                <a:tc>
                  <a:txBody>
                    <a:bodyPr/>
                    <a:lstStyle/>
                    <a:p>
                      <a:pPr algn="ctr"/>
                      <a:r>
                        <a:rPr lang="en-US" sz="1400" b="1" dirty="0" err="1" smtClean="0"/>
                        <a:t>Tolok</a:t>
                      </a:r>
                      <a:r>
                        <a:rPr lang="en-US" sz="1400" b="1" dirty="0" smtClean="0"/>
                        <a:t> </a:t>
                      </a:r>
                      <a:r>
                        <a:rPr lang="en-US" sz="1400" b="1" dirty="0" err="1" smtClean="0"/>
                        <a:t>Ukur</a:t>
                      </a:r>
                      <a:endParaRPr lang="en-US" sz="1400" b="1" dirty="0"/>
                    </a:p>
                  </a:txBody>
                  <a:tcPr/>
                </a:tc>
                <a:tc>
                  <a:txBody>
                    <a:bodyPr/>
                    <a:lstStyle/>
                    <a:p>
                      <a:pPr algn="ctr"/>
                      <a:r>
                        <a:rPr lang="en-US" sz="1400" b="1" dirty="0" err="1" smtClean="0"/>
                        <a:t>Aktifitas</a:t>
                      </a:r>
                      <a:endParaRPr lang="en-US" sz="1400" b="1" dirty="0"/>
                    </a:p>
                  </a:txBody>
                  <a:tcPr/>
                </a:tc>
                <a:tc>
                  <a:txBody>
                    <a:bodyPr/>
                    <a:lstStyle/>
                    <a:p>
                      <a:pPr algn="ctr"/>
                      <a:r>
                        <a:rPr lang="en-US" sz="1400" b="1" dirty="0" smtClean="0"/>
                        <a:t>Total </a:t>
                      </a:r>
                      <a:r>
                        <a:rPr lang="en-US" sz="1400" b="1" dirty="0" err="1" smtClean="0"/>
                        <a:t>Porsi</a:t>
                      </a:r>
                      <a:r>
                        <a:rPr lang="en-US" sz="1400" b="1" dirty="0" smtClean="0"/>
                        <a:t> </a:t>
                      </a:r>
                      <a:r>
                        <a:rPr lang="en-US" sz="1400" b="1" dirty="0" err="1" smtClean="0"/>
                        <a:t>Nilai</a:t>
                      </a:r>
                      <a:endParaRPr lang="en-US" sz="1400" b="1" dirty="0"/>
                    </a:p>
                  </a:txBody>
                  <a:tcPr/>
                </a:tc>
              </a:tr>
              <a:tr h="156266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dk1"/>
                          </a:solidFill>
                          <a:latin typeface="+mn-lt"/>
                          <a:ea typeface="+mn-ea"/>
                          <a:cs typeface="+mn-cs"/>
                        </a:rPr>
                        <a:t>Mhs </a:t>
                      </a:r>
                      <a:r>
                        <a:rPr kumimoji="0" lang="en-US" sz="1400" b="0" kern="1200" dirty="0" err="1" smtClean="0">
                          <a:solidFill>
                            <a:schemeClr val="dk1"/>
                          </a:solidFill>
                          <a:latin typeface="+mn-lt"/>
                          <a:ea typeface="+mn-ea"/>
                          <a:cs typeface="+mn-cs"/>
                        </a:rPr>
                        <a:t>memahami</a:t>
                      </a:r>
                      <a:r>
                        <a:rPr kumimoji="0" lang="en-US" sz="1400" b="0" kern="1200" dirty="0" smtClean="0">
                          <a:solidFill>
                            <a:schemeClr val="dk1"/>
                          </a:solidFill>
                          <a:latin typeface="+mn-lt"/>
                          <a:ea typeface="+mn-ea"/>
                          <a:cs typeface="+mn-cs"/>
                        </a:rPr>
                        <a:t> </a:t>
                      </a:r>
                      <a:r>
                        <a:rPr kumimoji="0" lang="en-US" sz="1400" b="0" kern="1200" dirty="0" err="1" smtClean="0">
                          <a:solidFill>
                            <a:schemeClr val="dk1"/>
                          </a:solidFill>
                          <a:latin typeface="+mn-lt"/>
                          <a:ea typeface="+mn-ea"/>
                          <a:cs typeface="+mn-cs"/>
                        </a:rPr>
                        <a:t>teori-teori</a:t>
                      </a:r>
                      <a:r>
                        <a:rPr kumimoji="0" lang="en-US" sz="1400" b="0" kern="1200" dirty="0" smtClean="0">
                          <a:solidFill>
                            <a:schemeClr val="dk1"/>
                          </a:solidFill>
                          <a:latin typeface="+mn-lt"/>
                          <a:ea typeface="+mn-ea"/>
                          <a:cs typeface="+mn-cs"/>
                        </a:rPr>
                        <a:t> </a:t>
                      </a:r>
                      <a:r>
                        <a:rPr kumimoji="0" lang="en-US" sz="1400" b="0" kern="1200" dirty="0" err="1" smtClean="0">
                          <a:solidFill>
                            <a:schemeClr val="dk1"/>
                          </a:solidFill>
                          <a:latin typeface="+mn-lt"/>
                          <a:ea typeface="+mn-ea"/>
                          <a:cs typeface="+mn-cs"/>
                        </a:rPr>
                        <a:t>terkait</a:t>
                      </a:r>
                      <a:r>
                        <a:rPr kumimoji="0" lang="en-US" sz="1400" b="0" kern="1200" dirty="0" smtClean="0">
                          <a:solidFill>
                            <a:schemeClr val="dk1"/>
                          </a:solidFill>
                          <a:latin typeface="+mn-lt"/>
                          <a:ea typeface="+mn-ea"/>
                          <a:cs typeface="+mn-cs"/>
                        </a:rPr>
                        <a:t>, </a:t>
                      </a:r>
                      <a:r>
                        <a:rPr kumimoji="0" lang="en-US" sz="1400" b="0" kern="1200" dirty="0" err="1" smtClean="0">
                          <a:solidFill>
                            <a:schemeClr val="dk1"/>
                          </a:solidFill>
                          <a:latin typeface="+mn-lt"/>
                          <a:ea typeface="+mn-ea"/>
                          <a:cs typeface="+mn-cs"/>
                        </a:rPr>
                        <a:t>sebagaimana</a:t>
                      </a:r>
                      <a:r>
                        <a:rPr kumimoji="0" lang="en-US" sz="1400" b="0" kern="1200" dirty="0" smtClean="0">
                          <a:solidFill>
                            <a:schemeClr val="dk1"/>
                          </a:solidFill>
                          <a:latin typeface="+mn-lt"/>
                          <a:ea typeface="+mn-ea"/>
                          <a:cs typeface="+mn-cs"/>
                        </a:rPr>
                        <a:t> </a:t>
                      </a:r>
                      <a:r>
                        <a:rPr kumimoji="0" lang="en-US" sz="1400" b="0" kern="1200" dirty="0" err="1" smtClean="0">
                          <a:solidFill>
                            <a:schemeClr val="dk1"/>
                          </a:solidFill>
                          <a:latin typeface="+mn-lt"/>
                          <a:ea typeface="+mn-ea"/>
                          <a:cs typeface="+mn-cs"/>
                        </a:rPr>
                        <a:t>disebutkan</a:t>
                      </a:r>
                      <a:r>
                        <a:rPr kumimoji="0" lang="en-US" sz="1400" b="0" kern="1200" dirty="0" smtClean="0">
                          <a:solidFill>
                            <a:schemeClr val="dk1"/>
                          </a:solidFill>
                          <a:latin typeface="+mn-lt"/>
                          <a:ea typeface="+mn-ea"/>
                          <a:cs typeface="+mn-cs"/>
                        </a:rPr>
                        <a:t> </a:t>
                      </a:r>
                      <a:r>
                        <a:rPr kumimoji="0" lang="en-US" sz="1400" b="0" kern="1200" dirty="0" err="1" smtClean="0">
                          <a:solidFill>
                            <a:schemeClr val="dk1"/>
                          </a:solidFill>
                          <a:latin typeface="+mn-lt"/>
                          <a:ea typeface="+mn-ea"/>
                          <a:cs typeface="+mn-cs"/>
                        </a:rPr>
                        <a:t>pada</a:t>
                      </a:r>
                      <a:r>
                        <a:rPr kumimoji="0" lang="en-US" sz="1400" b="0" kern="1200" dirty="0" smtClean="0">
                          <a:solidFill>
                            <a:schemeClr val="dk1"/>
                          </a:solidFill>
                          <a:latin typeface="+mn-lt"/>
                          <a:ea typeface="+mn-ea"/>
                          <a:cs typeface="+mn-cs"/>
                        </a:rPr>
                        <a:t> RPS.</a:t>
                      </a:r>
                      <a:endParaRPr kumimoji="0" lang="en-US" sz="1400" b="0" kern="1200" dirty="0">
                        <a:solidFill>
                          <a:schemeClr val="dk1"/>
                        </a:solidFill>
                        <a:latin typeface="+mn-lt"/>
                        <a:ea typeface="+mn-ea"/>
                        <a:cs typeface="+mn-cs"/>
                      </a:endParaRPr>
                    </a:p>
                  </a:txBody>
                  <a:tcPr/>
                </a:tc>
                <a:tc>
                  <a:txBody>
                    <a:bodyPr/>
                    <a:lstStyle/>
                    <a:p>
                      <a:pPr marL="171450" indent="-171450" algn="l" rtl="0" eaLnBrk="1" latinLnBrk="0" hangingPunct="1">
                        <a:buFont typeface="Arial" panose="020B0604020202020204" pitchFamily="34" charset="0"/>
                        <a:buChar char="•"/>
                      </a:pPr>
                      <a:r>
                        <a:rPr kumimoji="0" lang="en-US" sz="1400" b="0" kern="1200" dirty="0" err="1" smtClean="0">
                          <a:solidFill>
                            <a:schemeClr val="dk1"/>
                          </a:solidFill>
                          <a:latin typeface="+mn-lt"/>
                          <a:ea typeface="+mn-ea"/>
                          <a:cs typeface="+mn-cs"/>
                        </a:rPr>
                        <a:t>Mampu</a:t>
                      </a:r>
                      <a:r>
                        <a:rPr kumimoji="0" lang="en-US" sz="1400" b="0" kern="1200" dirty="0" smtClean="0">
                          <a:solidFill>
                            <a:schemeClr val="dk1"/>
                          </a:solidFill>
                          <a:latin typeface="+mn-lt"/>
                          <a:ea typeface="+mn-ea"/>
                          <a:cs typeface="+mn-cs"/>
                        </a:rPr>
                        <a:t> </a:t>
                      </a:r>
                      <a:r>
                        <a:rPr kumimoji="0" lang="en-US" sz="1400" b="0" kern="1200" dirty="0" err="1" smtClean="0">
                          <a:solidFill>
                            <a:schemeClr val="dk1"/>
                          </a:solidFill>
                          <a:latin typeface="+mn-lt"/>
                          <a:ea typeface="+mn-ea"/>
                          <a:cs typeface="+mn-cs"/>
                        </a:rPr>
                        <a:t>menyelesaikan</a:t>
                      </a:r>
                      <a:r>
                        <a:rPr kumimoji="0" lang="en-US" sz="1400" b="0" kern="1200" dirty="0" smtClean="0">
                          <a:solidFill>
                            <a:schemeClr val="dk1"/>
                          </a:solidFill>
                          <a:latin typeface="+mn-lt"/>
                          <a:ea typeface="+mn-ea"/>
                          <a:cs typeface="+mn-cs"/>
                        </a:rPr>
                        <a:t> </a:t>
                      </a:r>
                      <a:r>
                        <a:rPr kumimoji="0" lang="en-US" sz="1400" b="0" kern="1200" dirty="0" err="1" smtClean="0">
                          <a:solidFill>
                            <a:schemeClr val="dk1"/>
                          </a:solidFill>
                          <a:latin typeface="+mn-lt"/>
                          <a:ea typeface="+mn-ea"/>
                          <a:cs typeface="+mn-cs"/>
                        </a:rPr>
                        <a:t>soal-soal</a:t>
                      </a:r>
                      <a:r>
                        <a:rPr kumimoji="0" lang="en-US" sz="1400" b="0" kern="1200" dirty="0" smtClean="0">
                          <a:solidFill>
                            <a:schemeClr val="dk1"/>
                          </a:solidFill>
                          <a:latin typeface="+mn-lt"/>
                          <a:ea typeface="+mn-ea"/>
                          <a:cs typeface="+mn-cs"/>
                        </a:rPr>
                        <a:t> </a:t>
                      </a:r>
                      <a:r>
                        <a:rPr kumimoji="0" lang="en-US" sz="1400" b="0" kern="1200" dirty="0" err="1" smtClean="0">
                          <a:solidFill>
                            <a:schemeClr val="dk1"/>
                          </a:solidFill>
                          <a:latin typeface="+mn-lt"/>
                          <a:ea typeface="+mn-ea"/>
                          <a:cs typeface="+mn-cs"/>
                        </a:rPr>
                        <a:t>sesuai</a:t>
                      </a:r>
                      <a:r>
                        <a:rPr kumimoji="0" lang="en-US" sz="1400" b="0" kern="1200" baseline="0" dirty="0" smtClean="0">
                          <a:solidFill>
                            <a:schemeClr val="dk1"/>
                          </a:solidFill>
                          <a:latin typeface="+mn-lt"/>
                          <a:ea typeface="+mn-ea"/>
                          <a:cs typeface="+mn-cs"/>
                        </a:rPr>
                        <a:t> </a:t>
                      </a:r>
                      <a:r>
                        <a:rPr kumimoji="0" lang="en-US" sz="1400" b="0" kern="1200" baseline="0" dirty="0" err="1" smtClean="0">
                          <a:solidFill>
                            <a:schemeClr val="dk1"/>
                          </a:solidFill>
                          <a:latin typeface="+mn-lt"/>
                          <a:ea typeface="+mn-ea"/>
                          <a:cs typeface="+mn-cs"/>
                        </a:rPr>
                        <a:t>dengan</a:t>
                      </a:r>
                      <a:r>
                        <a:rPr kumimoji="0" lang="en-US" sz="1400" b="0" kern="1200" baseline="0" dirty="0" smtClean="0">
                          <a:solidFill>
                            <a:schemeClr val="dk1"/>
                          </a:solidFill>
                          <a:latin typeface="+mn-lt"/>
                          <a:ea typeface="+mn-ea"/>
                          <a:cs typeface="+mn-cs"/>
                        </a:rPr>
                        <a:t> topik-topik </a:t>
                      </a:r>
                      <a:r>
                        <a:rPr kumimoji="0" lang="en-US" sz="1400" b="0" kern="1200" baseline="0" dirty="0" err="1" smtClean="0">
                          <a:solidFill>
                            <a:schemeClr val="dk1"/>
                          </a:solidFill>
                          <a:latin typeface="+mn-lt"/>
                          <a:ea typeface="+mn-ea"/>
                          <a:cs typeface="+mn-cs"/>
                        </a:rPr>
                        <a:t>pada</a:t>
                      </a:r>
                      <a:r>
                        <a:rPr kumimoji="0" lang="en-US" sz="1400" b="0" kern="1200" baseline="0" dirty="0" smtClean="0">
                          <a:solidFill>
                            <a:schemeClr val="dk1"/>
                          </a:solidFill>
                          <a:latin typeface="+mn-lt"/>
                          <a:ea typeface="+mn-ea"/>
                          <a:cs typeface="+mn-cs"/>
                        </a:rPr>
                        <a:t> RPS.</a:t>
                      </a:r>
                      <a:endParaRPr kumimoji="0" lang="en-US" sz="1400" b="0" kern="1200" dirty="0" smtClean="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r>
                        <a:rPr lang="en-US" sz="1400" b="0" dirty="0" err="1" smtClean="0"/>
                        <a:t>Dosen</a:t>
                      </a:r>
                      <a:r>
                        <a:rPr lang="en-US" sz="1400" b="0" dirty="0" smtClean="0"/>
                        <a:t> </a:t>
                      </a:r>
                      <a:r>
                        <a:rPr lang="en-US" sz="1400" b="0" dirty="0" err="1" smtClean="0"/>
                        <a:t>memberi</a:t>
                      </a:r>
                      <a:r>
                        <a:rPr lang="en-US" sz="1400" b="0" dirty="0" smtClean="0"/>
                        <a:t> </a:t>
                      </a:r>
                      <a:r>
                        <a:rPr lang="en-US" sz="1400" b="0" dirty="0" err="1" smtClean="0"/>
                        <a:t>materi</a:t>
                      </a:r>
                      <a:r>
                        <a:rPr lang="en-US" sz="1400" b="0" dirty="0" smtClean="0"/>
                        <a:t> </a:t>
                      </a:r>
                      <a:r>
                        <a:rPr lang="en-US" sz="1400" b="0" dirty="0" err="1" smtClean="0"/>
                        <a:t>pembuka</a:t>
                      </a:r>
                      <a:endParaRPr lang="en-US" sz="1400" b="0" dirty="0" smtClean="0"/>
                    </a:p>
                    <a:p>
                      <a:pPr marL="171450" indent="-171450">
                        <a:buFont typeface="Arial" panose="020B0604020202020204" pitchFamily="34" charset="0"/>
                        <a:buChar char="•"/>
                      </a:pPr>
                      <a:r>
                        <a:rPr lang="en-US" sz="1400" b="0" dirty="0" smtClean="0"/>
                        <a:t>Mhs</a:t>
                      </a:r>
                      <a:r>
                        <a:rPr lang="en-US" sz="1400" b="0" baseline="0" dirty="0" smtClean="0"/>
                        <a:t> </a:t>
                      </a:r>
                      <a:r>
                        <a:rPr lang="en-US" sz="1400" b="0" baseline="0" dirty="0" err="1" smtClean="0"/>
                        <a:t>mengeksplor</a:t>
                      </a:r>
                      <a:r>
                        <a:rPr lang="en-US" sz="1400" b="0" baseline="0" dirty="0" smtClean="0"/>
                        <a:t> </a:t>
                      </a:r>
                      <a:r>
                        <a:rPr lang="en-US" sz="1400" b="0" baseline="0" dirty="0" err="1" smtClean="0"/>
                        <a:t>informasi</a:t>
                      </a:r>
                      <a:endParaRPr lang="en-US" sz="1400" b="0" baseline="0" dirty="0" smtClean="0"/>
                    </a:p>
                    <a:p>
                      <a:pPr marL="171450" indent="-171450">
                        <a:buFont typeface="Arial" panose="020B0604020202020204" pitchFamily="34" charset="0"/>
                        <a:buChar char="•"/>
                      </a:pPr>
                      <a:r>
                        <a:rPr lang="en-US" sz="1400" b="0" baseline="0" dirty="0" err="1" smtClean="0"/>
                        <a:t>Diskusi</a:t>
                      </a:r>
                      <a:r>
                        <a:rPr lang="en-US" sz="1400" b="0" baseline="0" dirty="0" smtClean="0"/>
                        <a:t>, </a:t>
                      </a:r>
                      <a:r>
                        <a:rPr lang="en-US" sz="1400" b="0" baseline="0" dirty="0" err="1" smtClean="0"/>
                        <a:t>penyelesaian</a:t>
                      </a:r>
                      <a:r>
                        <a:rPr lang="en-US" sz="1400" b="0" baseline="0" dirty="0" smtClean="0"/>
                        <a:t> </a:t>
                      </a:r>
                      <a:r>
                        <a:rPr lang="en-US" sz="1400" b="0" baseline="0" dirty="0" err="1" smtClean="0"/>
                        <a:t>soal</a:t>
                      </a:r>
                      <a:r>
                        <a:rPr lang="en-US" sz="1400" b="0"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smtClean="0"/>
                        <a:t>Tanya </a:t>
                      </a:r>
                      <a:r>
                        <a:rPr lang="en-US" sz="1400" b="0" dirty="0" err="1" smtClean="0"/>
                        <a:t>jawab</a:t>
                      </a:r>
                      <a:r>
                        <a:rPr lang="en-US" sz="1400" b="0" dirty="0" smtClean="0"/>
                        <a:t> </a:t>
                      </a:r>
                      <a:r>
                        <a:rPr lang="en-US" sz="1400" b="0" dirty="0" err="1" smtClean="0"/>
                        <a:t>lisan</a:t>
                      </a:r>
                      <a:endParaRPr lang="en-US" sz="1400" b="0" dirty="0" smtClean="0"/>
                    </a:p>
                  </a:txBody>
                  <a:tcPr/>
                </a:tc>
                <a:tc>
                  <a:txBody>
                    <a:bodyPr/>
                    <a:lstStyle/>
                    <a:p>
                      <a:pPr algn="ctr"/>
                      <a:r>
                        <a:rPr lang="en-US" sz="1400" b="0" dirty="0" smtClean="0"/>
                        <a:t>45%</a:t>
                      </a:r>
                      <a:endParaRPr lang="en-US" sz="1400" b="0" dirty="0"/>
                    </a:p>
                  </a:txBody>
                  <a:tcPr/>
                </a:tc>
              </a:tr>
              <a:tr h="1158750">
                <a:tc row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0" dirty="0" smtClean="0"/>
                        <a:t>Mhs </a:t>
                      </a:r>
                      <a:r>
                        <a:rPr lang="en-US" sz="1400" b="0" dirty="0" err="1" smtClean="0"/>
                        <a:t>memahami</a:t>
                      </a:r>
                      <a:r>
                        <a:rPr lang="en-US" sz="1400" b="0" baseline="0" dirty="0" smtClean="0"/>
                        <a:t> </a:t>
                      </a:r>
                      <a:r>
                        <a:rPr lang="en-US" sz="1400" b="0" baseline="0" dirty="0" err="1" smtClean="0"/>
                        <a:t>penerapan</a:t>
                      </a:r>
                      <a:r>
                        <a:rPr lang="en-US" sz="1400" b="0" baseline="0" dirty="0" smtClean="0"/>
                        <a:t> </a:t>
                      </a:r>
                      <a:r>
                        <a:rPr lang="en-US" sz="1400" b="0" baseline="0" dirty="0" err="1" smtClean="0"/>
                        <a:t>teori</a:t>
                      </a:r>
                      <a:r>
                        <a:rPr lang="en-US" sz="1400" b="0" baseline="0" dirty="0" smtClean="0"/>
                        <a:t>  </a:t>
                      </a:r>
                      <a:r>
                        <a:rPr lang="en-US" sz="1400" b="0" baseline="0" dirty="0" err="1" smtClean="0"/>
                        <a:t>Aljabar</a:t>
                      </a:r>
                      <a:r>
                        <a:rPr lang="en-US" sz="1400" b="0" baseline="0" dirty="0" smtClean="0"/>
                        <a:t> Boolean </a:t>
                      </a:r>
                      <a:r>
                        <a:rPr lang="en-US" sz="1400" b="0" baseline="0" dirty="0" err="1" smtClean="0"/>
                        <a:t>pada</a:t>
                      </a:r>
                      <a:r>
                        <a:rPr lang="en-US" sz="1400" b="0" baseline="0" dirty="0" smtClean="0"/>
                        <a:t> </a:t>
                      </a:r>
                      <a:r>
                        <a:rPr lang="en-US" sz="1400" b="0" baseline="0" dirty="0" err="1" smtClean="0"/>
                        <a:t>Modul</a:t>
                      </a:r>
                      <a:r>
                        <a:rPr lang="en-US" sz="1400" b="0" baseline="0" dirty="0" smtClean="0"/>
                        <a:t> Digital </a:t>
                      </a:r>
                      <a:r>
                        <a:rPr lang="en-US" sz="1400" b="0" baseline="0" dirty="0" err="1" smtClean="0"/>
                        <a:t>Terapan</a:t>
                      </a:r>
                      <a:r>
                        <a:rPr lang="en-US" sz="1400" b="0" baseline="0" dirty="0" smtClean="0"/>
                        <a:t>.</a:t>
                      </a:r>
                      <a:endParaRPr lang="en-US" sz="1400" b="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0" dirty="0"/>
                    </a:p>
                  </a:txBody>
                  <a:tcPr/>
                </a:tc>
                <a:tc>
                  <a:txBody>
                    <a:bodyPr/>
                    <a:lstStyle/>
                    <a:p>
                      <a:r>
                        <a:rPr lang="en-US" sz="1400" b="0" dirty="0" err="1" smtClean="0"/>
                        <a:t>Mampu</a:t>
                      </a:r>
                      <a:r>
                        <a:rPr lang="en-US" sz="1400" b="0" baseline="0" dirty="0" smtClean="0"/>
                        <a:t> </a:t>
                      </a:r>
                      <a:r>
                        <a:rPr lang="en-US" sz="1400" b="0" baseline="0" dirty="0" err="1" smtClean="0"/>
                        <a:t>menunjukkan</a:t>
                      </a:r>
                      <a:r>
                        <a:rPr lang="en-US" sz="1400" b="0" baseline="0" dirty="0" smtClean="0"/>
                        <a:t> </a:t>
                      </a:r>
                      <a:r>
                        <a:rPr lang="en-US" sz="1400" b="0" baseline="0" dirty="0" err="1" smtClean="0"/>
                        <a:t>hasil</a:t>
                      </a:r>
                      <a:r>
                        <a:rPr lang="en-US" sz="1400" b="0" baseline="0" dirty="0" smtClean="0"/>
                        <a:t> </a:t>
                      </a:r>
                      <a:r>
                        <a:rPr lang="en-US" sz="1400" b="0" baseline="0" dirty="0" err="1" smtClean="0"/>
                        <a:t>karya</a:t>
                      </a:r>
                      <a:r>
                        <a:rPr lang="en-US" sz="1400" b="0" baseline="0" dirty="0" smtClean="0"/>
                        <a:t> </a:t>
                      </a:r>
                      <a:r>
                        <a:rPr lang="en-US" sz="1400" b="0" baseline="0" dirty="0" err="1" smtClean="0"/>
                        <a:t>modul</a:t>
                      </a:r>
                      <a:r>
                        <a:rPr lang="en-US" sz="1400" b="0" baseline="0" dirty="0" smtClean="0"/>
                        <a:t> digital </a:t>
                      </a:r>
                      <a:r>
                        <a:rPr lang="en-US" sz="1400" b="0" baseline="0" dirty="0" err="1" smtClean="0"/>
                        <a:t>terapan</a:t>
                      </a:r>
                      <a:r>
                        <a:rPr lang="en-US" sz="1400" b="0" baseline="0" dirty="0" smtClean="0"/>
                        <a:t> </a:t>
                      </a:r>
                      <a:r>
                        <a:rPr lang="en-US" sz="1400" b="0" baseline="0" dirty="0" err="1" smtClean="0"/>
                        <a:t>dan</a:t>
                      </a:r>
                      <a:r>
                        <a:rPr lang="en-US" sz="1400" b="0" baseline="0" dirty="0" smtClean="0"/>
                        <a:t> </a:t>
                      </a:r>
                      <a:r>
                        <a:rPr lang="en-US" sz="1400" b="0" baseline="0" dirty="0" err="1" smtClean="0"/>
                        <a:t>mampu</a:t>
                      </a:r>
                      <a:r>
                        <a:rPr lang="en-US" sz="1400" b="0" baseline="0" dirty="0" smtClean="0"/>
                        <a:t> </a:t>
                      </a:r>
                      <a:r>
                        <a:rPr lang="en-US" sz="1400" b="0" baseline="0" dirty="0" err="1" smtClean="0"/>
                        <a:t>menjelaskan</a:t>
                      </a:r>
                      <a:r>
                        <a:rPr lang="en-US" sz="1400" b="0" baseline="0" dirty="0" smtClean="0"/>
                        <a:t>.</a:t>
                      </a:r>
                      <a:endParaRPr lang="en-US" sz="1400" b="0" dirty="0"/>
                    </a:p>
                  </a:txBody>
                  <a:tcPr/>
                </a:tc>
                <a:tc>
                  <a:txBody>
                    <a:bodyPr/>
                    <a:lstStyle/>
                    <a:p>
                      <a:pPr marL="171450" indent="-171450">
                        <a:buFont typeface="Arial" panose="020B0604020202020204" pitchFamily="34" charset="0"/>
                        <a:buChar char="•"/>
                      </a:pPr>
                      <a:r>
                        <a:rPr lang="en-US" sz="1400" b="0" dirty="0" err="1" smtClean="0"/>
                        <a:t>Dosen</a:t>
                      </a:r>
                      <a:r>
                        <a:rPr lang="en-US" sz="1400" b="0" dirty="0" smtClean="0"/>
                        <a:t> </a:t>
                      </a:r>
                      <a:r>
                        <a:rPr lang="en-US" sz="1400" b="0" dirty="0" err="1" smtClean="0"/>
                        <a:t>memberi</a:t>
                      </a:r>
                      <a:r>
                        <a:rPr lang="en-US" sz="1400" b="0" dirty="0" smtClean="0"/>
                        <a:t> </a:t>
                      </a:r>
                      <a:r>
                        <a:rPr lang="en-US" sz="1400" b="0" dirty="0" err="1" smtClean="0"/>
                        <a:t>materi</a:t>
                      </a:r>
                      <a:r>
                        <a:rPr lang="en-US" sz="1400" b="0" dirty="0" smtClean="0"/>
                        <a:t> </a:t>
                      </a:r>
                      <a:r>
                        <a:rPr lang="en-US" sz="1400" b="0" dirty="0" err="1" smtClean="0"/>
                        <a:t>dan</a:t>
                      </a:r>
                      <a:r>
                        <a:rPr lang="en-US" sz="1400" b="0" dirty="0" smtClean="0"/>
                        <a:t> </a:t>
                      </a:r>
                      <a:r>
                        <a:rPr lang="en-US" sz="1400" b="0" dirty="0" err="1" smtClean="0"/>
                        <a:t>mengarahkan</a:t>
                      </a:r>
                      <a:endParaRPr lang="en-US" sz="1400" b="0" dirty="0" smtClean="0"/>
                    </a:p>
                    <a:p>
                      <a:pPr marL="171450" indent="-171450">
                        <a:buFont typeface="Arial" panose="020B0604020202020204" pitchFamily="34" charset="0"/>
                        <a:buChar char="•"/>
                      </a:pPr>
                      <a:r>
                        <a:rPr lang="en-US" sz="1400" b="0" dirty="0" err="1" smtClean="0"/>
                        <a:t>Presentasi</a:t>
                      </a:r>
                      <a:r>
                        <a:rPr lang="en-US" sz="1400" b="0" dirty="0" smtClean="0"/>
                        <a:t> </a:t>
                      </a:r>
                      <a:r>
                        <a:rPr lang="en-US" sz="1400" b="0" dirty="0" err="1" smtClean="0"/>
                        <a:t>oleh</a:t>
                      </a:r>
                      <a:r>
                        <a:rPr lang="en-US" sz="1400" b="0" dirty="0" smtClean="0"/>
                        <a:t> </a:t>
                      </a:r>
                      <a:r>
                        <a:rPr lang="en-US" sz="1400" b="0" dirty="0" err="1" smtClean="0"/>
                        <a:t>mhs</a:t>
                      </a:r>
                      <a:endParaRPr lang="en-US" sz="1400" b="0" dirty="0" smtClean="0"/>
                    </a:p>
                    <a:p>
                      <a:pPr marL="171450" indent="-171450">
                        <a:buFont typeface="Arial" panose="020B0604020202020204" pitchFamily="34" charset="0"/>
                        <a:buChar char="•"/>
                      </a:pPr>
                      <a:r>
                        <a:rPr lang="en-US" sz="1400" b="0" dirty="0" smtClean="0"/>
                        <a:t>Tanya </a:t>
                      </a:r>
                      <a:r>
                        <a:rPr lang="en-US" sz="1400" b="0" dirty="0" err="1" smtClean="0"/>
                        <a:t>jawab</a:t>
                      </a:r>
                      <a:r>
                        <a:rPr lang="en-US" sz="1400" b="0" dirty="0" smtClean="0"/>
                        <a:t> </a:t>
                      </a:r>
                      <a:r>
                        <a:rPr lang="en-US" sz="1400" b="0" dirty="0" err="1" smtClean="0"/>
                        <a:t>lisan</a:t>
                      </a:r>
                      <a:endParaRPr lang="en-US" sz="1400" b="0" dirty="0" smtClean="0"/>
                    </a:p>
                  </a:txBody>
                  <a:tcPr/>
                </a:tc>
                <a:tc>
                  <a:txBody>
                    <a:bodyPr/>
                    <a:lstStyle/>
                    <a:p>
                      <a:pPr algn="ctr"/>
                      <a:r>
                        <a:rPr lang="en-US" sz="1400" b="0" dirty="0" smtClean="0"/>
                        <a:t>50%</a:t>
                      </a:r>
                      <a:endParaRPr lang="en-US" sz="1400" b="0" dirty="0"/>
                    </a:p>
                  </a:txBody>
                  <a:tcPr/>
                </a:tc>
              </a:tr>
              <a:tr h="760215">
                <a:tc vMerge="1">
                  <a:txBody>
                    <a:bodyPr/>
                    <a:lstStyle/>
                    <a:p>
                      <a:endParaRPr lang="en-US" sz="1200" b="0" dirty="0"/>
                    </a:p>
                  </a:txBody>
                  <a:tcPr/>
                </a:tc>
                <a:tc>
                  <a:txBody>
                    <a:bodyPr/>
                    <a:lstStyle/>
                    <a:p>
                      <a:r>
                        <a:rPr lang="en-US" sz="1400" b="0" dirty="0" err="1" smtClean="0"/>
                        <a:t>Membuat</a:t>
                      </a:r>
                      <a:r>
                        <a:rPr lang="en-US" sz="1400" b="0" dirty="0" smtClean="0"/>
                        <a:t> </a:t>
                      </a:r>
                      <a:r>
                        <a:rPr lang="en-US" sz="1400" b="0" dirty="0" err="1" smtClean="0"/>
                        <a:t>penampilan</a:t>
                      </a:r>
                      <a:r>
                        <a:rPr lang="en-US" sz="1400" b="0" dirty="0" smtClean="0"/>
                        <a:t> yang </a:t>
                      </a:r>
                      <a:r>
                        <a:rPr lang="en-US" sz="1400" b="0" dirty="0" err="1" smtClean="0"/>
                        <a:t>menarik</a:t>
                      </a:r>
                      <a:r>
                        <a:rPr lang="en-US" sz="1400" b="0" dirty="0" smtClean="0"/>
                        <a:t> </a:t>
                      </a:r>
                      <a:r>
                        <a:rPr lang="en-US" sz="1400" b="0" dirty="0" err="1" smtClean="0"/>
                        <a:t>atas</a:t>
                      </a:r>
                      <a:r>
                        <a:rPr lang="en-US" sz="1400" b="0" dirty="0" smtClean="0"/>
                        <a:t> </a:t>
                      </a:r>
                      <a:r>
                        <a:rPr lang="en-US" sz="1400" b="0" dirty="0" err="1" smtClean="0"/>
                        <a:t>hasil</a:t>
                      </a:r>
                      <a:r>
                        <a:rPr lang="en-US" sz="1400" b="0" dirty="0" smtClean="0"/>
                        <a:t> </a:t>
                      </a:r>
                      <a:r>
                        <a:rPr lang="en-US" sz="1400" b="0" dirty="0" err="1" smtClean="0"/>
                        <a:t>karya</a:t>
                      </a:r>
                      <a:r>
                        <a:rPr lang="en-US" sz="1400" b="0" dirty="0" smtClean="0"/>
                        <a:t>.</a:t>
                      </a:r>
                      <a:endParaRPr lang="en-US" sz="1400" b="0" dirty="0"/>
                    </a:p>
                  </a:txBody>
                  <a:tcPr/>
                </a:tc>
                <a:tc>
                  <a:txBody>
                    <a:bodyPr/>
                    <a:lstStyle/>
                    <a:p>
                      <a:r>
                        <a:rPr lang="en-US" sz="1400" b="0" dirty="0" err="1" smtClean="0"/>
                        <a:t>Mhs</a:t>
                      </a:r>
                      <a:r>
                        <a:rPr lang="en-US" sz="1400" b="0" dirty="0" smtClean="0"/>
                        <a:t> </a:t>
                      </a:r>
                      <a:r>
                        <a:rPr lang="en-US" sz="1400" b="0" dirty="0" err="1" smtClean="0"/>
                        <a:t>membuat</a:t>
                      </a:r>
                      <a:r>
                        <a:rPr lang="en-US" sz="1400" b="0" dirty="0" smtClean="0"/>
                        <a:t> X-banner </a:t>
                      </a:r>
                      <a:r>
                        <a:rPr lang="en-US" sz="1400" b="0" dirty="0" err="1" smtClean="0"/>
                        <a:t>dan</a:t>
                      </a:r>
                      <a:r>
                        <a:rPr lang="en-US" sz="1400" b="0" dirty="0" smtClean="0"/>
                        <a:t> Poster </a:t>
                      </a:r>
                      <a:r>
                        <a:rPr lang="en-US" sz="1400" b="0" dirty="0" err="1" smtClean="0"/>
                        <a:t>atas</a:t>
                      </a:r>
                      <a:r>
                        <a:rPr lang="en-US" sz="1400" b="0" dirty="0" smtClean="0"/>
                        <a:t> </a:t>
                      </a:r>
                      <a:r>
                        <a:rPr lang="en-US" sz="1400" b="0" dirty="0" err="1" smtClean="0"/>
                        <a:t>hasil</a:t>
                      </a:r>
                      <a:r>
                        <a:rPr lang="en-US" sz="1400" b="0" dirty="0" smtClean="0"/>
                        <a:t> </a:t>
                      </a:r>
                      <a:r>
                        <a:rPr lang="en-US" sz="1400" b="0" dirty="0" err="1" smtClean="0"/>
                        <a:t>karyanya</a:t>
                      </a:r>
                      <a:r>
                        <a:rPr lang="en-US" sz="1400" b="0" dirty="0" smtClean="0"/>
                        <a:t>.</a:t>
                      </a:r>
                      <a:endParaRPr lang="en-US" sz="1400" b="0" dirty="0"/>
                    </a:p>
                  </a:txBody>
                  <a:tcPr/>
                </a:tc>
                <a:tc>
                  <a:txBody>
                    <a:bodyPr/>
                    <a:lstStyle/>
                    <a:p>
                      <a:pPr algn="ctr"/>
                      <a:r>
                        <a:rPr lang="en-US" sz="1400" b="0" dirty="0" smtClean="0"/>
                        <a:t>5%</a:t>
                      </a:r>
                      <a:endParaRPr lang="en-US" sz="1400" b="0" dirty="0"/>
                    </a:p>
                  </a:txBody>
                  <a:tcPr/>
                </a:tc>
              </a:tr>
            </a:tbl>
          </a:graphicData>
        </a:graphic>
      </p:graphicFrame>
    </p:spTree>
    <p:extLst>
      <p:ext uri="{BB962C8B-B14F-4D97-AF65-F5344CB8AC3E}">
        <p14:creationId xmlns:p14="http://schemas.microsoft.com/office/powerpoint/2010/main" val="3371978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1107996"/>
          </a:xfrm>
          <a:prstGeom prst="rect">
            <a:avLst/>
          </a:prstGeom>
          <a:noFill/>
        </p:spPr>
        <p:txBody>
          <a:bodyPr wrap="square" rtlCol="0">
            <a:spAutoFit/>
          </a:bodyPr>
          <a:lstStyle/>
          <a:p>
            <a:pPr>
              <a:lnSpc>
                <a:spcPct val="150000"/>
              </a:lnSpc>
            </a:pPr>
            <a:r>
              <a:rPr lang="en-US" sz="2200" dirty="0" err="1" smtClean="0"/>
              <a:t>Contoh</a:t>
            </a:r>
            <a:r>
              <a:rPr lang="en-US" sz="2200" dirty="0" smtClean="0"/>
              <a:t>, </a:t>
            </a:r>
            <a:r>
              <a:rPr lang="en-US" sz="2200" dirty="0" err="1" smtClean="0"/>
              <a:t>sebuah</a:t>
            </a:r>
            <a:r>
              <a:rPr lang="en-US" sz="2200" dirty="0" smtClean="0"/>
              <a:t> </a:t>
            </a:r>
            <a:r>
              <a:rPr lang="en-US" sz="2200" dirty="0" err="1" smtClean="0"/>
              <a:t>modul</a:t>
            </a:r>
            <a:r>
              <a:rPr lang="en-US" sz="2200" dirty="0" smtClean="0"/>
              <a:t> counter </a:t>
            </a:r>
            <a:r>
              <a:rPr lang="en-US" sz="2200" dirty="0" err="1" smtClean="0"/>
              <a:t>mandiri</a:t>
            </a:r>
            <a:r>
              <a:rPr lang="en-US" sz="2200" dirty="0" smtClean="0"/>
              <a:t> yang </a:t>
            </a:r>
            <a:r>
              <a:rPr lang="en-US" sz="2200" dirty="0" err="1" smtClean="0"/>
              <a:t>dibuat</a:t>
            </a:r>
            <a:r>
              <a:rPr lang="en-US" sz="2200" dirty="0" smtClean="0"/>
              <a:t> </a:t>
            </a:r>
            <a:r>
              <a:rPr lang="en-US" sz="2200" dirty="0" err="1" smtClean="0"/>
              <a:t>menggunakan</a:t>
            </a:r>
            <a:r>
              <a:rPr lang="en-US" sz="2200" dirty="0" smtClean="0"/>
              <a:t> chip 4026 </a:t>
            </a:r>
            <a:r>
              <a:rPr lang="en-US" sz="2200" dirty="0" err="1" smtClean="0"/>
              <a:t>atau</a:t>
            </a:r>
            <a:r>
              <a:rPr lang="en-US" sz="2200" dirty="0" smtClean="0"/>
              <a:t> 4033.</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23220"/>
          </a:xfrm>
          <a:prstGeom prst="rect">
            <a:avLst/>
          </a:prstGeom>
          <a:noFill/>
        </p:spPr>
        <p:txBody>
          <a:bodyPr wrap="square" rtlCol="0">
            <a:spAutoFit/>
          </a:bodyPr>
          <a:lstStyle/>
          <a:p>
            <a:r>
              <a:rPr lang="en-US" sz="2800" b="1" dirty="0" smtClean="0"/>
              <a:t>Counter (</a:t>
            </a:r>
            <a:r>
              <a:rPr lang="en-US" sz="2800" b="1" dirty="0" err="1" smtClean="0"/>
              <a:t>Pencacah</a:t>
            </a:r>
            <a:r>
              <a:rPr lang="en-US" sz="2800" b="1" dirty="0" smtClean="0"/>
              <a:t>)</a:t>
            </a:r>
            <a:endParaRPr lang="en-US" sz="2800" b="1" dirty="0" smtClean="0"/>
          </a:p>
        </p:txBody>
      </p:sp>
      <p:pic>
        <p:nvPicPr>
          <p:cNvPr id="6" name="Picture 5"/>
          <p:cNvPicPr>
            <a:picLocks noChangeAspect="1"/>
          </p:cNvPicPr>
          <p:nvPr/>
        </p:nvPicPr>
        <p:blipFill>
          <a:blip r:embed="rId3"/>
          <a:stretch>
            <a:fillRect/>
          </a:stretch>
        </p:blipFill>
        <p:spPr>
          <a:xfrm>
            <a:off x="4711477" y="2564904"/>
            <a:ext cx="790575" cy="1162050"/>
          </a:xfrm>
          <a:prstGeom prst="rect">
            <a:avLst/>
          </a:prstGeom>
        </p:spPr>
      </p:pic>
      <p:pic>
        <p:nvPicPr>
          <p:cNvPr id="7" name="Picture 6"/>
          <p:cNvPicPr>
            <a:picLocks noChangeAspect="1"/>
          </p:cNvPicPr>
          <p:nvPr/>
        </p:nvPicPr>
        <p:blipFill>
          <a:blip r:embed="rId3"/>
          <a:stretch>
            <a:fillRect/>
          </a:stretch>
        </p:blipFill>
        <p:spPr>
          <a:xfrm>
            <a:off x="3775373" y="2564904"/>
            <a:ext cx="790575" cy="1162050"/>
          </a:xfrm>
          <a:prstGeom prst="rect">
            <a:avLst/>
          </a:prstGeom>
        </p:spPr>
      </p:pic>
      <p:pic>
        <p:nvPicPr>
          <p:cNvPr id="9" name="Picture 8"/>
          <p:cNvPicPr>
            <a:picLocks noChangeAspect="1"/>
          </p:cNvPicPr>
          <p:nvPr/>
        </p:nvPicPr>
        <p:blipFill>
          <a:blip r:embed="rId3"/>
          <a:stretch>
            <a:fillRect/>
          </a:stretch>
        </p:blipFill>
        <p:spPr>
          <a:xfrm>
            <a:off x="2552750" y="2564904"/>
            <a:ext cx="790575" cy="1162050"/>
          </a:xfrm>
          <a:prstGeom prst="rect">
            <a:avLst/>
          </a:prstGeom>
        </p:spPr>
      </p:pic>
      <p:pic>
        <p:nvPicPr>
          <p:cNvPr id="10" name="Picture 9"/>
          <p:cNvPicPr>
            <a:picLocks noChangeAspect="1"/>
          </p:cNvPicPr>
          <p:nvPr/>
        </p:nvPicPr>
        <p:blipFill>
          <a:blip r:embed="rId3"/>
          <a:stretch>
            <a:fillRect/>
          </a:stretch>
        </p:blipFill>
        <p:spPr>
          <a:xfrm>
            <a:off x="1619672" y="2564904"/>
            <a:ext cx="790575" cy="1162050"/>
          </a:xfrm>
          <a:prstGeom prst="rect">
            <a:avLst/>
          </a:prstGeom>
        </p:spPr>
      </p:pic>
      <p:pic>
        <p:nvPicPr>
          <p:cNvPr id="11" name="Picture 10"/>
          <p:cNvPicPr>
            <a:picLocks noChangeAspect="1"/>
          </p:cNvPicPr>
          <p:nvPr/>
        </p:nvPicPr>
        <p:blipFill>
          <a:blip r:embed="rId4"/>
          <a:stretch>
            <a:fillRect/>
          </a:stretch>
        </p:blipFill>
        <p:spPr>
          <a:xfrm>
            <a:off x="4841900" y="4907410"/>
            <a:ext cx="1035050" cy="1113878"/>
          </a:xfrm>
          <a:prstGeom prst="rect">
            <a:avLst/>
          </a:prstGeom>
        </p:spPr>
      </p:pic>
      <p:pic>
        <p:nvPicPr>
          <p:cNvPr id="12" name="Picture 11"/>
          <p:cNvPicPr>
            <a:picLocks noChangeAspect="1"/>
          </p:cNvPicPr>
          <p:nvPr/>
        </p:nvPicPr>
        <p:blipFill>
          <a:blip r:embed="rId4"/>
          <a:stretch>
            <a:fillRect/>
          </a:stretch>
        </p:blipFill>
        <p:spPr>
          <a:xfrm>
            <a:off x="3734842" y="4890958"/>
            <a:ext cx="1035050" cy="1113878"/>
          </a:xfrm>
          <a:prstGeom prst="rect">
            <a:avLst/>
          </a:prstGeom>
        </p:spPr>
      </p:pic>
      <p:pic>
        <p:nvPicPr>
          <p:cNvPr id="13" name="Picture 12"/>
          <p:cNvPicPr>
            <a:picLocks noChangeAspect="1"/>
          </p:cNvPicPr>
          <p:nvPr/>
        </p:nvPicPr>
        <p:blipFill>
          <a:blip r:embed="rId4"/>
          <a:stretch>
            <a:fillRect/>
          </a:stretch>
        </p:blipFill>
        <p:spPr>
          <a:xfrm>
            <a:off x="2654722" y="4907410"/>
            <a:ext cx="1035050" cy="1113878"/>
          </a:xfrm>
          <a:prstGeom prst="rect">
            <a:avLst/>
          </a:prstGeom>
        </p:spPr>
      </p:pic>
      <p:pic>
        <p:nvPicPr>
          <p:cNvPr id="14" name="Picture 13"/>
          <p:cNvPicPr>
            <a:picLocks noChangeAspect="1"/>
          </p:cNvPicPr>
          <p:nvPr/>
        </p:nvPicPr>
        <p:blipFill>
          <a:blip r:embed="rId4"/>
          <a:stretch>
            <a:fillRect/>
          </a:stretch>
        </p:blipFill>
        <p:spPr>
          <a:xfrm>
            <a:off x="1547664" y="4890958"/>
            <a:ext cx="1035050" cy="1113878"/>
          </a:xfrm>
          <a:prstGeom prst="rect">
            <a:avLst/>
          </a:prstGeom>
        </p:spPr>
      </p:pic>
      <p:sp>
        <p:nvSpPr>
          <p:cNvPr id="15" name="Right Arrow 14"/>
          <p:cNvSpPr/>
          <p:nvPr/>
        </p:nvSpPr>
        <p:spPr>
          <a:xfrm rot="16200000">
            <a:off x="4738465" y="4099521"/>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200000">
            <a:off x="3802361" y="4099521"/>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2572174" y="4099521"/>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200000">
            <a:off x="1636070" y="4099521"/>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3748" y="6304002"/>
            <a:ext cx="8148686" cy="553998"/>
          </a:xfrm>
          <a:prstGeom prst="rect">
            <a:avLst/>
          </a:prstGeom>
          <a:noFill/>
        </p:spPr>
        <p:txBody>
          <a:bodyPr wrap="square" rtlCol="0">
            <a:spAutoFit/>
          </a:bodyPr>
          <a:lstStyle/>
          <a:p>
            <a:pPr algn="ctr">
              <a:lnSpc>
                <a:spcPct val="150000"/>
              </a:lnSpc>
            </a:pPr>
            <a:r>
              <a:rPr lang="en-US" sz="1600" b="1" dirty="0" err="1" smtClean="0"/>
              <a:t>Sebuah</a:t>
            </a:r>
            <a:r>
              <a:rPr lang="en-US" sz="1600" b="1" dirty="0" smtClean="0"/>
              <a:t> </a:t>
            </a:r>
            <a:r>
              <a:rPr lang="en-US" sz="1600" b="1" dirty="0" err="1" smtClean="0"/>
              <a:t>Modul</a:t>
            </a:r>
            <a:r>
              <a:rPr lang="en-US" sz="1600" b="1" dirty="0" smtClean="0"/>
              <a:t> </a:t>
            </a:r>
            <a:r>
              <a:rPr lang="en-US" sz="1600" b="1" dirty="0" err="1" smtClean="0"/>
              <a:t>Menggunakan</a:t>
            </a:r>
            <a:r>
              <a:rPr lang="en-US" sz="2000" b="1" dirty="0" smtClean="0"/>
              <a:t> </a:t>
            </a:r>
            <a:r>
              <a:rPr lang="en-US" sz="2000" b="1" dirty="0" smtClean="0"/>
              <a:t>chip </a:t>
            </a:r>
            <a:r>
              <a:rPr lang="en-US" sz="2000" b="1" dirty="0" smtClean="0"/>
              <a:t>4026 (</a:t>
            </a:r>
            <a:r>
              <a:rPr lang="en-US" sz="2000" b="1" dirty="0" smtClean="0"/>
              <a:t>4033 </a:t>
            </a:r>
            <a:r>
              <a:rPr lang="en-US" sz="2000" b="1" dirty="0" err="1" smtClean="0"/>
              <a:t>mirip</a:t>
            </a:r>
            <a:r>
              <a:rPr lang="en-US" sz="2000" dirty="0" smtClean="0"/>
              <a:t>)       </a:t>
            </a:r>
            <a:r>
              <a:rPr lang="en-US" sz="1400" dirty="0" smtClean="0"/>
              <a:t>*by Nasucha, UPJ</a:t>
            </a:r>
            <a:endParaRPr lang="en-US" sz="1400" dirty="0" smtClean="0"/>
          </a:p>
        </p:txBody>
      </p:sp>
    </p:spTree>
    <p:extLst>
      <p:ext uri="{BB962C8B-B14F-4D97-AF65-F5344CB8AC3E}">
        <p14:creationId xmlns:p14="http://schemas.microsoft.com/office/powerpoint/2010/main" val="28318991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4524315"/>
          </a:xfrm>
          <a:prstGeom prst="rect">
            <a:avLst/>
          </a:prstGeom>
          <a:noFill/>
        </p:spPr>
        <p:txBody>
          <a:bodyPr wrap="square" rtlCol="0">
            <a:spAutoFit/>
          </a:bodyPr>
          <a:lstStyle/>
          <a:p>
            <a:pPr>
              <a:lnSpc>
                <a:spcPct val="150000"/>
              </a:lnSpc>
            </a:pPr>
            <a:r>
              <a:rPr lang="id-ID" sz="2400" dirty="0" smtClean="0"/>
              <a:t>Mux</a:t>
            </a:r>
            <a:r>
              <a:rPr lang="id-ID" sz="2400" dirty="0" smtClean="0"/>
              <a:t>	</a:t>
            </a:r>
            <a:endParaRPr lang="en-US" sz="2400" dirty="0" smtClean="0"/>
          </a:p>
          <a:p>
            <a:pPr>
              <a:lnSpc>
                <a:spcPct val="150000"/>
              </a:lnSpc>
            </a:pPr>
            <a:r>
              <a:rPr lang="en-US" sz="2400" dirty="0" err="1" smtClean="0"/>
              <a:t>Bagian</a:t>
            </a:r>
            <a:r>
              <a:rPr lang="en-US" sz="2400" dirty="0" smtClean="0"/>
              <a:t> </a:t>
            </a:r>
            <a:r>
              <a:rPr lang="en-US" sz="2400" dirty="0" err="1" smtClean="0"/>
              <a:t>dari</a:t>
            </a:r>
            <a:r>
              <a:rPr lang="en-US" sz="2400" dirty="0" smtClean="0"/>
              <a:t> </a:t>
            </a:r>
            <a:r>
              <a:rPr lang="en-US" sz="2400" dirty="0" err="1" smtClean="0"/>
              <a:t>perangkat</a:t>
            </a:r>
            <a:r>
              <a:rPr lang="en-US" sz="2400" dirty="0" smtClean="0"/>
              <a:t> digital yang </a:t>
            </a:r>
            <a:r>
              <a:rPr lang="en-US" sz="2400" dirty="0" err="1"/>
              <a:t>b</a:t>
            </a:r>
            <a:r>
              <a:rPr lang="en-US" sz="2400" dirty="0" err="1" smtClean="0"/>
              <a:t>ertugas</a:t>
            </a:r>
            <a:r>
              <a:rPr lang="en-US" sz="2400" dirty="0" smtClean="0"/>
              <a:t> m</a:t>
            </a:r>
            <a:r>
              <a:rPr lang="id-ID" sz="2400" dirty="0" smtClean="0"/>
              <a:t>encampur </a:t>
            </a:r>
            <a:r>
              <a:rPr lang="id-ID" sz="2400" dirty="0" smtClean="0"/>
              <a:t>byk signals mjd satu </a:t>
            </a:r>
            <a:r>
              <a:rPr lang="id-ID" sz="2400" dirty="0" smtClean="0"/>
              <a:t>(</a:t>
            </a:r>
            <a:r>
              <a:rPr lang="id-ID" sz="2400" dirty="0" smtClean="0"/>
              <a:t>sebenarnya </a:t>
            </a:r>
            <a:r>
              <a:rPr lang="en-US" sz="2400" dirty="0" err="1" smtClean="0"/>
              <a:t>bukan</a:t>
            </a:r>
            <a:r>
              <a:rPr lang="en-US" sz="2400" dirty="0" smtClean="0"/>
              <a:t> </a:t>
            </a:r>
            <a:r>
              <a:rPr lang="en-US" sz="2400" dirty="0" err="1" smtClean="0"/>
              <a:t>benar</a:t>
            </a:r>
            <a:r>
              <a:rPr lang="en-US" sz="2400" dirty="0" smtClean="0"/>
              <a:t> </a:t>
            </a:r>
            <a:r>
              <a:rPr lang="en-US" sz="2400" dirty="0" err="1" smtClean="0"/>
              <a:t>mencampur</a:t>
            </a:r>
            <a:r>
              <a:rPr lang="en-US" sz="2400" dirty="0" smtClean="0"/>
              <a:t> </a:t>
            </a:r>
            <a:r>
              <a:rPr lang="en-US" sz="2400" dirty="0" err="1" smtClean="0"/>
              <a:t>tetapi</a:t>
            </a:r>
            <a:r>
              <a:rPr lang="en-US" sz="2400" dirty="0" smtClean="0"/>
              <a:t> </a:t>
            </a:r>
            <a:r>
              <a:rPr lang="id-ID" sz="2400" dirty="0" smtClean="0"/>
              <a:t>memproses </a:t>
            </a:r>
            <a:r>
              <a:rPr lang="id-ID" sz="2400" dirty="0" smtClean="0"/>
              <a:t>scr bergantian</a:t>
            </a:r>
            <a:r>
              <a:rPr lang="id-ID" sz="2400" dirty="0" smtClean="0"/>
              <a:t>)</a:t>
            </a:r>
            <a:r>
              <a:rPr lang="en-US" sz="2400" dirty="0" smtClean="0"/>
              <a:t>.</a:t>
            </a:r>
            <a:endParaRPr lang="id-ID" sz="2400" dirty="0" smtClean="0"/>
          </a:p>
          <a:p>
            <a:pPr>
              <a:lnSpc>
                <a:spcPct val="150000"/>
              </a:lnSpc>
            </a:pPr>
            <a:endParaRPr lang="en-US" sz="2400" dirty="0" smtClean="0"/>
          </a:p>
          <a:p>
            <a:pPr>
              <a:lnSpc>
                <a:spcPct val="150000"/>
              </a:lnSpc>
            </a:pPr>
            <a:r>
              <a:rPr lang="id-ID" sz="2400" dirty="0" smtClean="0"/>
              <a:t>DeMux</a:t>
            </a:r>
            <a:r>
              <a:rPr lang="id-ID" sz="2400" dirty="0" smtClean="0"/>
              <a:t>	</a:t>
            </a:r>
            <a:endParaRPr lang="en-US" sz="2400" dirty="0" smtClean="0"/>
          </a:p>
          <a:p>
            <a:pPr>
              <a:lnSpc>
                <a:spcPct val="150000"/>
              </a:lnSpc>
            </a:pPr>
            <a:r>
              <a:rPr lang="en-US" sz="2400" dirty="0" err="1" smtClean="0"/>
              <a:t>Bagian</a:t>
            </a:r>
            <a:r>
              <a:rPr lang="en-US" sz="2400" dirty="0" smtClean="0"/>
              <a:t> </a:t>
            </a:r>
            <a:r>
              <a:rPr lang="en-US" sz="2400" dirty="0" err="1" smtClean="0"/>
              <a:t>dari</a:t>
            </a:r>
            <a:r>
              <a:rPr lang="en-US" sz="2400" dirty="0" smtClean="0"/>
              <a:t> </a:t>
            </a:r>
            <a:r>
              <a:rPr lang="en-US" sz="2400" dirty="0" err="1" smtClean="0"/>
              <a:t>perangkat</a:t>
            </a:r>
            <a:r>
              <a:rPr lang="en-US" sz="2400" dirty="0" smtClean="0"/>
              <a:t> digital yang </a:t>
            </a:r>
            <a:r>
              <a:rPr lang="en-US" sz="2400" dirty="0" err="1" smtClean="0"/>
              <a:t>bertugas</a:t>
            </a:r>
            <a:r>
              <a:rPr lang="en-US" sz="2400" dirty="0" smtClean="0"/>
              <a:t> </a:t>
            </a:r>
            <a:r>
              <a:rPr lang="en-US" sz="2400" dirty="0" err="1" smtClean="0"/>
              <a:t>memis</a:t>
            </a:r>
            <a:r>
              <a:rPr lang="id-ID" sz="2400" dirty="0" smtClean="0"/>
              <a:t>ahkan </a:t>
            </a:r>
            <a:r>
              <a:rPr lang="id-ID" sz="2400" dirty="0" smtClean="0"/>
              <a:t>signals yg tercampur </a:t>
            </a:r>
            <a:r>
              <a:rPr lang="id-ID" sz="2400" dirty="0" smtClean="0"/>
              <a:t>mjd </a:t>
            </a:r>
            <a:r>
              <a:rPr lang="id-ID" sz="2400" dirty="0" smtClean="0"/>
              <a:t>signal-signal yg </a:t>
            </a:r>
            <a:r>
              <a:rPr lang="id-ID" sz="2400" dirty="0" smtClean="0"/>
              <a:t>terpisah</a:t>
            </a:r>
            <a:r>
              <a:rPr lang="en-US" sz="2400" dirty="0" smtClean="0"/>
              <a:t>.</a:t>
            </a:r>
            <a:endParaRPr lang="id-ID" sz="24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23220"/>
          </a:xfrm>
          <a:prstGeom prst="rect">
            <a:avLst/>
          </a:prstGeom>
          <a:noFill/>
        </p:spPr>
        <p:txBody>
          <a:bodyPr wrap="square" rtlCol="0">
            <a:spAutoFit/>
          </a:bodyPr>
          <a:lstStyle/>
          <a:p>
            <a:r>
              <a:rPr lang="en-US" sz="2800" b="1" dirty="0" smtClean="0"/>
              <a:t>Multiplexer </a:t>
            </a:r>
            <a:r>
              <a:rPr lang="en-US" sz="2800" b="1" dirty="0" err="1" smtClean="0"/>
              <a:t>dan</a:t>
            </a:r>
            <a:r>
              <a:rPr lang="en-US" sz="2800" b="1" dirty="0" smtClean="0"/>
              <a:t> </a:t>
            </a:r>
            <a:r>
              <a:rPr lang="en-US" sz="2800" b="1" dirty="0" err="1" smtClean="0"/>
              <a:t>Demultiplexer</a:t>
            </a:r>
            <a:r>
              <a:rPr lang="en-US" sz="2800" b="1" dirty="0" smtClean="0"/>
              <a:t> (</a:t>
            </a:r>
            <a:r>
              <a:rPr lang="id-ID" sz="2800" b="1" dirty="0" smtClean="0"/>
              <a:t>Mux Demux</a:t>
            </a:r>
            <a:r>
              <a:rPr lang="en-US" sz="2800" b="1" dirty="0" smtClean="0"/>
              <a:t>)</a:t>
            </a:r>
            <a:endParaRPr lang="en-US" sz="2800" b="1" dirty="0" smtClean="0"/>
          </a:p>
        </p:txBody>
      </p:sp>
    </p:spTree>
    <p:extLst>
      <p:ext uri="{BB962C8B-B14F-4D97-AF65-F5344CB8AC3E}">
        <p14:creationId xmlns:p14="http://schemas.microsoft.com/office/powerpoint/2010/main" val="2985452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008598"/>
            <a:ext cx="8196283" cy="4549835"/>
          </a:xfrm>
          <a:prstGeom prst="rect">
            <a:avLst/>
          </a:prstGeom>
          <a:noFill/>
        </p:spPr>
        <p:txBody>
          <a:bodyPr wrap="square" rtlCol="0">
            <a:spAutoFit/>
          </a:bodyPr>
          <a:lstStyle/>
          <a:p>
            <a:pPr>
              <a:lnSpc>
                <a:spcPct val="150000"/>
              </a:lnSpc>
            </a:pPr>
            <a:r>
              <a:rPr lang="en-US" sz="2800" dirty="0" err="1" smtClean="0">
                <a:solidFill>
                  <a:prstClr val="black"/>
                </a:solidFill>
                <a:sym typeface="Wingdings" panose="05000000000000000000" pitchFamily="2" charset="2"/>
              </a:rPr>
              <a:t>Jika</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terdapat</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banyak</a:t>
            </a:r>
            <a:r>
              <a:rPr lang="en-US" sz="2800" dirty="0" smtClean="0">
                <a:solidFill>
                  <a:prstClr val="black"/>
                </a:solidFill>
                <a:sym typeface="Wingdings" panose="05000000000000000000" pitchFamily="2" charset="2"/>
              </a:rPr>
              <a:t> signal (data) </a:t>
            </a:r>
            <a:r>
              <a:rPr lang="en-US" sz="2800" dirty="0" err="1" smtClean="0">
                <a:solidFill>
                  <a:prstClr val="black"/>
                </a:solidFill>
                <a:sym typeface="Wingdings" panose="05000000000000000000" pitchFamily="2" charset="2"/>
              </a:rPr>
              <a:t>datang</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bersamaan</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harus</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diapakan</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oleh</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perangkat</a:t>
            </a:r>
            <a:r>
              <a:rPr lang="en-US" sz="2800" dirty="0" smtClean="0">
                <a:solidFill>
                  <a:prstClr val="black"/>
                </a:solidFill>
                <a:sym typeface="Wingdings" panose="05000000000000000000" pitchFamily="2" charset="2"/>
              </a:rPr>
              <a:t>? </a:t>
            </a:r>
          </a:p>
          <a:p>
            <a:pPr>
              <a:lnSpc>
                <a:spcPct val="150000"/>
              </a:lnSpc>
            </a:pPr>
            <a:r>
              <a:rPr lang="en-US" sz="2800" dirty="0" err="1" smtClean="0">
                <a:solidFill>
                  <a:prstClr val="black"/>
                </a:solidFill>
                <a:sym typeface="Wingdings" panose="05000000000000000000" pitchFamily="2" charset="2"/>
              </a:rPr>
              <a:t>Jwb</a:t>
            </a:r>
            <a:r>
              <a:rPr lang="en-US" sz="2800" dirty="0" smtClean="0">
                <a:solidFill>
                  <a:prstClr val="black"/>
                </a:solidFill>
                <a:sym typeface="Wingdings" panose="05000000000000000000" pitchFamily="2" charset="2"/>
              </a:rPr>
              <a:t>: </a:t>
            </a:r>
            <a:r>
              <a:rPr lang="id-ID" sz="2800" dirty="0" smtClean="0">
                <a:solidFill>
                  <a:prstClr val="black"/>
                </a:solidFill>
                <a:sym typeface="Wingdings" panose="05000000000000000000" pitchFamily="2" charset="2"/>
              </a:rPr>
              <a:t>Dicampur</a:t>
            </a:r>
            <a:endParaRPr lang="en-US" sz="2800" dirty="0" smtClean="0">
              <a:solidFill>
                <a:prstClr val="black"/>
              </a:solidFill>
              <a:sym typeface="Wingdings" panose="05000000000000000000" pitchFamily="2" charset="2"/>
            </a:endParaRPr>
          </a:p>
          <a:p>
            <a:pPr>
              <a:lnSpc>
                <a:spcPct val="150000"/>
              </a:lnSpc>
            </a:pPr>
            <a:endParaRPr lang="id-ID" sz="2800" dirty="0" smtClean="0">
              <a:solidFill>
                <a:prstClr val="black"/>
              </a:solidFill>
              <a:sym typeface="Wingdings" panose="05000000000000000000" pitchFamily="2" charset="2"/>
            </a:endParaRPr>
          </a:p>
          <a:p>
            <a:pPr>
              <a:lnSpc>
                <a:spcPct val="150000"/>
              </a:lnSpc>
            </a:pPr>
            <a:r>
              <a:rPr lang="id-ID" sz="2800" dirty="0" smtClean="0">
                <a:solidFill>
                  <a:prstClr val="black"/>
                </a:solidFill>
                <a:sym typeface="Wingdings" panose="05000000000000000000" pitchFamily="2" charset="2"/>
              </a:rPr>
              <a:t>Cara mencampurnya bgmn? </a:t>
            </a:r>
            <a:endParaRPr lang="en-US" sz="2800" dirty="0" smtClean="0">
              <a:solidFill>
                <a:prstClr val="black"/>
              </a:solidFill>
              <a:sym typeface="Wingdings" panose="05000000000000000000" pitchFamily="2" charset="2"/>
            </a:endParaRPr>
          </a:p>
          <a:p>
            <a:pPr>
              <a:lnSpc>
                <a:spcPct val="150000"/>
              </a:lnSpc>
            </a:pPr>
            <a:r>
              <a:rPr lang="en-US" sz="2800" dirty="0" err="1" smtClean="0">
                <a:solidFill>
                  <a:prstClr val="black"/>
                </a:solidFill>
                <a:sym typeface="Wingdings" panose="05000000000000000000" pitchFamily="2" charset="2"/>
              </a:rPr>
              <a:t>Jwb</a:t>
            </a:r>
            <a:r>
              <a:rPr lang="en-US" sz="2800" dirty="0" smtClean="0">
                <a:solidFill>
                  <a:prstClr val="black"/>
                </a:solidFill>
                <a:sym typeface="Wingdings" panose="05000000000000000000" pitchFamily="2" charset="2"/>
              </a:rPr>
              <a:t>: </a:t>
            </a:r>
            <a:r>
              <a:rPr lang="id-ID" sz="2800" dirty="0" smtClean="0">
                <a:solidFill>
                  <a:prstClr val="black"/>
                </a:solidFill>
                <a:sym typeface="Wingdings" panose="05000000000000000000" pitchFamily="2" charset="2"/>
              </a:rPr>
              <a:t>Tidak </a:t>
            </a:r>
            <a:r>
              <a:rPr lang="id-ID" sz="2800" dirty="0" smtClean="0">
                <a:solidFill>
                  <a:prstClr val="black"/>
                </a:solidFill>
                <a:sym typeface="Wingdings" panose="05000000000000000000" pitchFamily="2" charset="2"/>
              </a:rPr>
              <a:t>beneran dicampur melainkan diproses </a:t>
            </a:r>
            <a:r>
              <a:rPr lang="id-ID" sz="2800" dirty="0" smtClean="0">
                <a:solidFill>
                  <a:prstClr val="black"/>
                </a:solidFill>
                <a:sym typeface="Wingdings" panose="05000000000000000000" pitchFamily="2" charset="2"/>
              </a:rPr>
              <a:t>bergantian</a:t>
            </a:r>
            <a:r>
              <a:rPr lang="en-US" sz="2800" dirty="0" smtClean="0">
                <a:solidFill>
                  <a:prstClr val="black"/>
                </a:solidFill>
                <a:sym typeface="Wingdings" panose="05000000000000000000" pitchFamily="2" charset="2"/>
              </a:rPr>
              <a:t>.</a:t>
            </a:r>
            <a:endParaRPr lang="id-ID" sz="2800" dirty="0" smtClean="0">
              <a:solidFill>
                <a:prstClr val="black"/>
              </a:solidFill>
              <a:sym typeface="Wingdings" panose="05000000000000000000" pitchFamily="2" charset="2"/>
            </a:endParaRP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35913"/>
            <a:ext cx="8196283" cy="523220"/>
          </a:xfrm>
          <a:prstGeom prst="rect">
            <a:avLst/>
          </a:prstGeom>
          <a:noFill/>
        </p:spPr>
        <p:txBody>
          <a:bodyPr wrap="square" rtlCol="0">
            <a:spAutoFit/>
          </a:bodyPr>
          <a:lstStyle/>
          <a:p>
            <a:r>
              <a:rPr lang="en-US" sz="2800" b="1" dirty="0" smtClean="0"/>
              <a:t>Multiplexer </a:t>
            </a:r>
            <a:r>
              <a:rPr lang="en-US" sz="2800" b="1" dirty="0" err="1" smtClean="0"/>
              <a:t>dan</a:t>
            </a:r>
            <a:r>
              <a:rPr lang="en-US" sz="2800" b="1" dirty="0" smtClean="0"/>
              <a:t> </a:t>
            </a:r>
            <a:r>
              <a:rPr lang="en-US" sz="2800" b="1" dirty="0" err="1" smtClean="0"/>
              <a:t>Demultiplexer</a:t>
            </a:r>
            <a:r>
              <a:rPr lang="en-US" sz="2800" b="1" dirty="0" smtClean="0"/>
              <a:t> (</a:t>
            </a:r>
            <a:r>
              <a:rPr lang="id-ID" sz="2800" b="1" dirty="0" smtClean="0"/>
              <a:t>Mux Demux</a:t>
            </a:r>
            <a:r>
              <a:rPr lang="en-US" sz="2800" b="1" dirty="0" smtClean="0"/>
              <a:t>)</a:t>
            </a:r>
            <a:endParaRPr lang="en-US" sz="2800" b="1" dirty="0" smtClean="0"/>
          </a:p>
        </p:txBody>
      </p:sp>
    </p:spTree>
    <p:extLst>
      <p:ext uri="{BB962C8B-B14F-4D97-AF65-F5344CB8AC3E}">
        <p14:creationId xmlns:p14="http://schemas.microsoft.com/office/powerpoint/2010/main" val="32186262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493812"/>
          </a:xfrm>
          <a:prstGeom prst="rect">
            <a:avLst/>
          </a:prstGeom>
          <a:noFill/>
        </p:spPr>
        <p:txBody>
          <a:bodyPr wrap="square" rtlCol="0">
            <a:spAutoFit/>
          </a:bodyPr>
          <a:lstStyle/>
          <a:p>
            <a:pPr>
              <a:lnSpc>
                <a:spcPct val="150000"/>
              </a:lnSpc>
            </a:pPr>
            <a:r>
              <a:rPr lang="en-US" b="1" dirty="0" smtClean="0"/>
              <a:t>(</a:t>
            </a:r>
            <a:r>
              <a:rPr lang="en-US" b="1" dirty="0" err="1" smtClean="0"/>
              <a:t>En</a:t>
            </a:r>
            <a:r>
              <a:rPr lang="en-US" b="1" dirty="0" smtClean="0"/>
              <a:t>)Coder</a:t>
            </a:r>
            <a:r>
              <a:rPr lang="id-ID" b="1" dirty="0" smtClean="0"/>
              <a:t>	</a:t>
            </a:r>
            <a:endParaRPr lang="en-US" b="1" dirty="0" smtClean="0"/>
          </a:p>
          <a:p>
            <a:pPr>
              <a:lnSpc>
                <a:spcPct val="150000"/>
              </a:lnSpc>
            </a:pPr>
            <a:r>
              <a:rPr lang="en-US" dirty="0" err="1" smtClean="0"/>
              <a:t>Bagian</a:t>
            </a:r>
            <a:r>
              <a:rPr lang="en-US" dirty="0" smtClean="0"/>
              <a:t> </a:t>
            </a:r>
            <a:r>
              <a:rPr lang="en-US" dirty="0" err="1" smtClean="0"/>
              <a:t>dari</a:t>
            </a:r>
            <a:r>
              <a:rPr lang="en-US" dirty="0" smtClean="0"/>
              <a:t> </a:t>
            </a:r>
            <a:r>
              <a:rPr lang="en-US" dirty="0" err="1" smtClean="0"/>
              <a:t>perangkat</a:t>
            </a:r>
            <a:r>
              <a:rPr lang="en-US" dirty="0" smtClean="0"/>
              <a:t> digital yang </a:t>
            </a:r>
            <a:r>
              <a:rPr lang="en-US" dirty="0" err="1"/>
              <a:t>b</a:t>
            </a:r>
            <a:r>
              <a:rPr lang="en-US" dirty="0" err="1" smtClean="0"/>
              <a:t>ertugas</a:t>
            </a:r>
            <a:r>
              <a:rPr lang="en-US" dirty="0" smtClean="0"/>
              <a:t> </a:t>
            </a:r>
            <a:r>
              <a:rPr lang="en-US" dirty="0" err="1" smtClean="0"/>
              <a:t>mengubah</a:t>
            </a:r>
            <a:r>
              <a:rPr lang="en-US" dirty="0" smtClean="0"/>
              <a:t> </a:t>
            </a:r>
            <a:r>
              <a:rPr lang="en-US" dirty="0" err="1" smtClean="0"/>
              <a:t>suatu</a:t>
            </a:r>
            <a:r>
              <a:rPr lang="en-US" dirty="0" smtClean="0"/>
              <a:t> format</a:t>
            </a:r>
            <a:r>
              <a:rPr lang="en-US" dirty="0" smtClean="0"/>
              <a:t> (</a:t>
            </a:r>
            <a:r>
              <a:rPr lang="en-US" dirty="0" smtClean="0"/>
              <a:t>data) </a:t>
            </a:r>
            <a:r>
              <a:rPr lang="en-US" dirty="0" err="1" smtClean="0"/>
              <a:t>menjadi</a:t>
            </a:r>
            <a:r>
              <a:rPr lang="en-US" dirty="0" smtClean="0"/>
              <a:t> format data yang lain. </a:t>
            </a:r>
            <a:endParaRPr lang="en-US" dirty="0"/>
          </a:p>
          <a:p>
            <a:pPr>
              <a:lnSpc>
                <a:spcPct val="150000"/>
              </a:lnSpc>
            </a:pPr>
            <a:r>
              <a:rPr lang="en-US" dirty="0" err="1" smtClean="0"/>
              <a:t>Contoh</a:t>
            </a:r>
            <a:r>
              <a:rPr lang="en-US" dirty="0" smtClean="0"/>
              <a:t>: </a:t>
            </a:r>
          </a:p>
          <a:p>
            <a:pPr>
              <a:lnSpc>
                <a:spcPct val="150000"/>
              </a:lnSpc>
            </a:pPr>
            <a:r>
              <a:rPr lang="en-US" dirty="0" smtClean="0"/>
              <a:t>Data dg format </a:t>
            </a:r>
            <a:r>
              <a:rPr lang="en-US" dirty="0" smtClean="0"/>
              <a:t>signal analog </a:t>
            </a:r>
            <a:r>
              <a:rPr lang="en-US" dirty="0" err="1" smtClean="0"/>
              <a:t>dari</a:t>
            </a:r>
            <a:r>
              <a:rPr lang="en-US" dirty="0" smtClean="0"/>
              <a:t> mic </a:t>
            </a:r>
            <a:r>
              <a:rPr lang="en-US" dirty="0" err="1" smtClean="0"/>
              <a:t>diubah</a:t>
            </a:r>
            <a:r>
              <a:rPr lang="en-US" dirty="0" smtClean="0"/>
              <a:t> </a:t>
            </a:r>
            <a:r>
              <a:rPr lang="en-US" dirty="0" err="1" smtClean="0"/>
              <a:t>mjd</a:t>
            </a:r>
            <a:r>
              <a:rPr lang="en-US" dirty="0" smtClean="0"/>
              <a:t> data digital </a:t>
            </a:r>
            <a:r>
              <a:rPr lang="en-US" dirty="0" err="1" smtClean="0"/>
              <a:t>ber</a:t>
            </a:r>
            <a:r>
              <a:rPr lang="en-US" dirty="0" err="1" smtClean="0"/>
              <a:t>format</a:t>
            </a:r>
            <a:r>
              <a:rPr lang="en-US" dirty="0" smtClean="0"/>
              <a:t> PCM.</a:t>
            </a:r>
          </a:p>
          <a:p>
            <a:pPr>
              <a:lnSpc>
                <a:spcPct val="150000"/>
              </a:lnSpc>
            </a:pPr>
            <a:r>
              <a:rPr lang="en-US" dirty="0" smtClean="0"/>
              <a:t>Data dg format PCM </a:t>
            </a:r>
            <a:r>
              <a:rPr lang="en-US" dirty="0" err="1" smtClean="0"/>
              <a:t>diubah</a:t>
            </a:r>
            <a:r>
              <a:rPr lang="en-US" dirty="0" smtClean="0"/>
              <a:t> </a:t>
            </a:r>
            <a:r>
              <a:rPr lang="en-US" dirty="0" err="1" smtClean="0"/>
              <a:t>mjd</a:t>
            </a:r>
            <a:r>
              <a:rPr lang="en-US" dirty="0" smtClean="0"/>
              <a:t> </a:t>
            </a:r>
            <a:r>
              <a:rPr lang="en-US" dirty="0" err="1" smtClean="0"/>
              <a:t>berformat</a:t>
            </a:r>
            <a:r>
              <a:rPr lang="en-US" dirty="0" smtClean="0"/>
              <a:t> WAV, </a:t>
            </a:r>
            <a:r>
              <a:rPr lang="en-US" dirty="0" smtClean="0"/>
              <a:t>MP3, AMR, AAC.</a:t>
            </a:r>
          </a:p>
          <a:p>
            <a:pPr>
              <a:lnSpc>
                <a:spcPct val="150000"/>
              </a:lnSpc>
            </a:pPr>
            <a:endParaRPr lang="en-US" dirty="0"/>
          </a:p>
          <a:p>
            <a:pPr>
              <a:lnSpc>
                <a:spcPct val="150000"/>
              </a:lnSpc>
            </a:pPr>
            <a:r>
              <a:rPr lang="en-US" b="1" dirty="0" smtClean="0"/>
              <a:t>Decoder</a:t>
            </a:r>
          </a:p>
          <a:p>
            <a:pPr>
              <a:lnSpc>
                <a:spcPct val="150000"/>
              </a:lnSpc>
            </a:pPr>
            <a:r>
              <a:rPr lang="en-US" dirty="0" err="1" smtClean="0"/>
              <a:t>Bagian</a:t>
            </a:r>
            <a:r>
              <a:rPr lang="en-US" dirty="0" smtClean="0"/>
              <a:t> </a:t>
            </a:r>
            <a:r>
              <a:rPr lang="en-US" dirty="0" err="1" smtClean="0"/>
              <a:t>dari</a:t>
            </a:r>
            <a:r>
              <a:rPr lang="en-US" dirty="0" smtClean="0"/>
              <a:t> </a:t>
            </a:r>
            <a:r>
              <a:rPr lang="en-US" dirty="0" err="1" smtClean="0"/>
              <a:t>perangkat</a:t>
            </a:r>
            <a:r>
              <a:rPr lang="en-US" dirty="0" smtClean="0"/>
              <a:t> digital yang </a:t>
            </a:r>
            <a:r>
              <a:rPr lang="en-US" dirty="0" err="1" smtClean="0"/>
              <a:t>bertugas</a:t>
            </a:r>
            <a:r>
              <a:rPr lang="en-US" dirty="0" smtClean="0"/>
              <a:t> </a:t>
            </a:r>
            <a:r>
              <a:rPr lang="en-US" dirty="0" err="1" smtClean="0"/>
              <a:t>mengubah</a:t>
            </a:r>
            <a:r>
              <a:rPr lang="en-US" dirty="0" smtClean="0"/>
              <a:t> format data </a:t>
            </a:r>
            <a:r>
              <a:rPr lang="en-US" dirty="0" err="1" smtClean="0"/>
              <a:t>yg</a:t>
            </a:r>
            <a:r>
              <a:rPr lang="en-US" dirty="0" smtClean="0"/>
              <a:t> </a:t>
            </a:r>
            <a:r>
              <a:rPr lang="en-US" dirty="0" err="1" smtClean="0"/>
              <a:t>sebelumnya</a:t>
            </a:r>
            <a:r>
              <a:rPr lang="en-US" dirty="0" smtClean="0"/>
              <a:t> </a:t>
            </a:r>
            <a:r>
              <a:rPr lang="en-US" dirty="0" err="1" smtClean="0"/>
              <a:t>diubah</a:t>
            </a:r>
            <a:r>
              <a:rPr lang="en-US" dirty="0" smtClean="0"/>
              <a:t> </a:t>
            </a:r>
            <a:r>
              <a:rPr lang="en-US" dirty="0" err="1" smtClean="0"/>
              <a:t>oleh</a:t>
            </a:r>
            <a:r>
              <a:rPr lang="en-US" dirty="0" smtClean="0"/>
              <a:t> Coder </a:t>
            </a:r>
            <a:r>
              <a:rPr lang="en-US" dirty="0" err="1" smtClean="0"/>
              <a:t>kembali</a:t>
            </a:r>
            <a:r>
              <a:rPr lang="en-US" dirty="0" smtClean="0"/>
              <a:t> </a:t>
            </a:r>
            <a:r>
              <a:rPr lang="en-US" dirty="0" err="1" smtClean="0"/>
              <a:t>ke</a:t>
            </a:r>
            <a:r>
              <a:rPr lang="en-US" dirty="0" smtClean="0"/>
              <a:t> format </a:t>
            </a:r>
            <a:r>
              <a:rPr lang="en-US" dirty="0" err="1" smtClean="0"/>
              <a:t>semula</a:t>
            </a:r>
            <a:r>
              <a:rPr lang="en-US" dirty="0" smtClean="0"/>
              <a:t>.</a:t>
            </a:r>
          </a:p>
          <a:p>
            <a:pPr>
              <a:lnSpc>
                <a:spcPct val="150000"/>
              </a:lnSpc>
            </a:pPr>
            <a:r>
              <a:rPr lang="en-US" dirty="0" err="1" smtClean="0"/>
              <a:t>Contoh</a:t>
            </a:r>
            <a:r>
              <a:rPr lang="en-US" dirty="0" smtClean="0"/>
              <a:t>:</a:t>
            </a:r>
          </a:p>
          <a:p>
            <a:pPr>
              <a:lnSpc>
                <a:spcPct val="150000"/>
              </a:lnSpc>
            </a:pPr>
            <a:r>
              <a:rPr lang="en-US" dirty="0" smtClean="0"/>
              <a:t>Data digital </a:t>
            </a:r>
            <a:r>
              <a:rPr lang="en-US" dirty="0" err="1" smtClean="0"/>
              <a:t>berformat</a:t>
            </a:r>
            <a:r>
              <a:rPr lang="en-US" dirty="0" smtClean="0"/>
              <a:t> PCM </a:t>
            </a:r>
            <a:r>
              <a:rPr lang="en-US" dirty="0" err="1" smtClean="0"/>
              <a:t>dikembalikan</a:t>
            </a:r>
            <a:r>
              <a:rPr lang="en-US" dirty="0" smtClean="0"/>
              <a:t> </a:t>
            </a:r>
            <a:r>
              <a:rPr lang="en-US" dirty="0" err="1" smtClean="0"/>
              <a:t>ke</a:t>
            </a:r>
            <a:r>
              <a:rPr lang="en-US" dirty="0" smtClean="0"/>
              <a:t> format analog agar </a:t>
            </a:r>
            <a:r>
              <a:rPr lang="en-US" dirty="0" err="1" smtClean="0"/>
              <a:t>bisa</a:t>
            </a:r>
            <a:r>
              <a:rPr lang="en-US" dirty="0" smtClean="0"/>
              <a:t> </a:t>
            </a:r>
            <a:r>
              <a:rPr lang="en-US" dirty="0" err="1" smtClean="0"/>
              <a:t>disuarakan</a:t>
            </a:r>
            <a:r>
              <a:rPr lang="en-US" dirty="0" smtClean="0"/>
              <a:t> </a:t>
            </a:r>
            <a:r>
              <a:rPr lang="en-US" dirty="0" err="1" smtClean="0"/>
              <a:t>oleh</a:t>
            </a:r>
            <a:r>
              <a:rPr lang="en-US" dirty="0" smtClean="0"/>
              <a:t> speaker.</a:t>
            </a:r>
            <a:endParaRPr lang="id-ID"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23220"/>
          </a:xfrm>
          <a:prstGeom prst="rect">
            <a:avLst/>
          </a:prstGeom>
          <a:noFill/>
        </p:spPr>
        <p:txBody>
          <a:bodyPr wrap="square" rtlCol="0">
            <a:spAutoFit/>
          </a:bodyPr>
          <a:lstStyle/>
          <a:p>
            <a:r>
              <a:rPr lang="en-US" sz="2800" b="1" dirty="0" smtClean="0"/>
              <a:t>Coder </a:t>
            </a:r>
            <a:r>
              <a:rPr lang="en-US" sz="2800" b="1" dirty="0" err="1" smtClean="0"/>
              <a:t>dan</a:t>
            </a:r>
            <a:r>
              <a:rPr lang="en-US" sz="2800" b="1" dirty="0" smtClean="0"/>
              <a:t> Decoder (</a:t>
            </a:r>
            <a:r>
              <a:rPr lang="en-US" sz="2800" b="1" dirty="0" err="1" smtClean="0"/>
              <a:t>CoDec</a:t>
            </a:r>
            <a:r>
              <a:rPr lang="en-US" sz="2800" b="1" dirty="0" smtClean="0"/>
              <a:t>)</a:t>
            </a:r>
            <a:endParaRPr lang="en-US" sz="2800" b="1" dirty="0" smtClean="0"/>
          </a:p>
        </p:txBody>
      </p:sp>
    </p:spTree>
    <p:extLst>
      <p:ext uri="{BB962C8B-B14F-4D97-AF65-F5344CB8AC3E}">
        <p14:creationId xmlns:p14="http://schemas.microsoft.com/office/powerpoint/2010/main" val="9521039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3568" y="5805264"/>
            <a:ext cx="8196283" cy="507831"/>
          </a:xfrm>
          <a:prstGeom prst="rect">
            <a:avLst/>
          </a:prstGeom>
          <a:noFill/>
        </p:spPr>
        <p:txBody>
          <a:bodyPr wrap="square" rtlCol="0">
            <a:spAutoFit/>
          </a:bodyPr>
          <a:lstStyle/>
          <a:p>
            <a:pPr algn="ctr">
              <a:lnSpc>
                <a:spcPct val="150000"/>
              </a:lnSpc>
            </a:pPr>
            <a:r>
              <a:rPr lang="en-US" dirty="0" err="1" smtClean="0">
                <a:solidFill>
                  <a:prstClr val="black"/>
                </a:solidFill>
                <a:sym typeface="Wingdings" panose="05000000000000000000" pitchFamily="2" charset="2"/>
              </a:rPr>
              <a:t>Contoh</a:t>
            </a:r>
            <a:r>
              <a:rPr lang="en-US" dirty="0" smtClean="0">
                <a:solidFill>
                  <a:prstClr val="black"/>
                </a:solidFill>
                <a:sym typeface="Wingdings" panose="05000000000000000000" pitchFamily="2" charset="2"/>
              </a:rPr>
              <a:t> Encoder </a:t>
            </a:r>
            <a:r>
              <a:rPr lang="en-US" dirty="0" err="1" smtClean="0">
                <a:solidFill>
                  <a:prstClr val="black"/>
                </a:solidFill>
                <a:sym typeface="Wingdings" panose="05000000000000000000" pitchFamily="2" charset="2"/>
              </a:rPr>
              <a:t>yg</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bekerja</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pada</a:t>
            </a:r>
            <a:r>
              <a:rPr lang="en-US" dirty="0" smtClean="0">
                <a:solidFill>
                  <a:prstClr val="black"/>
                </a:solidFill>
                <a:sym typeface="Wingdings" panose="05000000000000000000" pitchFamily="2" charset="2"/>
              </a:rPr>
              <a:t> level </a:t>
            </a:r>
            <a:r>
              <a:rPr lang="en-US" dirty="0" err="1" smtClean="0">
                <a:solidFill>
                  <a:prstClr val="black"/>
                </a:solidFill>
                <a:sym typeface="Wingdings" panose="05000000000000000000" pitchFamily="2" charset="2"/>
              </a:rPr>
              <a:t>aplikasi</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tingkat</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tinggi</a:t>
            </a:r>
            <a:r>
              <a:rPr lang="en-US" dirty="0" smtClean="0">
                <a:solidFill>
                  <a:prstClr val="black"/>
                </a:solidFill>
                <a:sym typeface="Wingdings" panose="05000000000000000000" pitchFamily="2" charset="2"/>
              </a:rPr>
              <a:t>).</a:t>
            </a:r>
            <a:endParaRPr lang="id-ID" dirty="0" smtClean="0">
              <a:solidFill>
                <a:prstClr val="black"/>
              </a:solidFill>
            </a:endParaRPr>
          </a:p>
        </p:txBody>
      </p:sp>
      <p:sp>
        <p:nvSpPr>
          <p:cNvPr id="7" name="TextBox 6"/>
          <p:cNvSpPr txBox="1"/>
          <p:nvPr/>
        </p:nvSpPr>
        <p:spPr>
          <a:xfrm>
            <a:off x="509862" y="188640"/>
            <a:ext cx="9462738" cy="523220"/>
          </a:xfrm>
          <a:prstGeom prst="rect">
            <a:avLst/>
          </a:prstGeom>
          <a:noFill/>
        </p:spPr>
        <p:txBody>
          <a:bodyPr wrap="square" rtlCol="0">
            <a:spAutoFit/>
          </a:bodyPr>
          <a:lstStyle/>
          <a:p>
            <a:r>
              <a:rPr lang="en-US" sz="2800" b="1" dirty="0" err="1" smtClean="0">
                <a:solidFill>
                  <a:prstClr val="black"/>
                </a:solidFill>
              </a:rPr>
              <a:t>Contoh</a:t>
            </a:r>
            <a:r>
              <a:rPr lang="en-US" sz="2800" b="1" dirty="0" smtClean="0">
                <a:solidFill>
                  <a:prstClr val="black"/>
                </a:solidFill>
              </a:rPr>
              <a:t> Encoder </a:t>
            </a:r>
            <a:r>
              <a:rPr lang="en-US" sz="2800" b="1" dirty="0" err="1" smtClean="0">
                <a:solidFill>
                  <a:prstClr val="black"/>
                </a:solidFill>
              </a:rPr>
              <a:t>pd</a:t>
            </a:r>
            <a:r>
              <a:rPr lang="en-US" sz="2800" b="1" dirty="0" smtClean="0">
                <a:solidFill>
                  <a:prstClr val="black"/>
                </a:solidFill>
              </a:rPr>
              <a:t> </a:t>
            </a:r>
            <a:r>
              <a:rPr lang="en-US" sz="2800" b="1" dirty="0" smtClean="0">
                <a:solidFill>
                  <a:prstClr val="black"/>
                </a:solidFill>
              </a:rPr>
              <a:t>Level </a:t>
            </a:r>
            <a:r>
              <a:rPr lang="en-US" sz="2800" b="1" dirty="0" err="1" smtClean="0">
                <a:solidFill>
                  <a:prstClr val="black"/>
                </a:solidFill>
              </a:rPr>
              <a:t>Aplikasi</a:t>
            </a:r>
            <a:endParaRPr lang="en-US" sz="2800" b="1" dirty="0" smtClean="0">
              <a:solidFill>
                <a:prstClr val="black"/>
              </a:solidFill>
            </a:endParaRPr>
          </a:p>
        </p:txBody>
      </p:sp>
      <p:sp>
        <p:nvSpPr>
          <p:cNvPr id="2" name="Rectangle 1"/>
          <p:cNvSpPr/>
          <p:nvPr/>
        </p:nvSpPr>
        <p:spPr>
          <a:xfrm>
            <a:off x="3635896" y="2276872"/>
            <a:ext cx="230425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Aplikasi</a:t>
            </a:r>
            <a:endParaRPr lang="en-US" sz="2800" dirty="0" smtClean="0"/>
          </a:p>
          <a:p>
            <a:pPr algn="ctr"/>
            <a:r>
              <a:rPr lang="en-US" sz="2800" dirty="0" smtClean="0"/>
              <a:t> Converter</a:t>
            </a:r>
            <a:endParaRPr lang="en-US" sz="2800" dirty="0"/>
          </a:p>
        </p:txBody>
      </p:sp>
      <p:sp>
        <p:nvSpPr>
          <p:cNvPr id="11" name="Right Arrow 10"/>
          <p:cNvSpPr/>
          <p:nvPr/>
        </p:nvSpPr>
        <p:spPr>
          <a:xfrm>
            <a:off x="2627784" y="2808799"/>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084168" y="2780928"/>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ocument 12"/>
          <p:cNvSpPr/>
          <p:nvPr/>
        </p:nvSpPr>
        <p:spPr>
          <a:xfrm>
            <a:off x="971600" y="2820504"/>
            <a:ext cx="1296144" cy="792088"/>
          </a:xfrm>
          <a:prstGeom prst="flowChart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Lagu.wav</a:t>
            </a:r>
            <a:endParaRPr lang="en-US" dirty="0"/>
          </a:p>
        </p:txBody>
      </p:sp>
      <p:sp>
        <p:nvSpPr>
          <p:cNvPr id="14" name="Flowchart: Document 13"/>
          <p:cNvSpPr/>
          <p:nvPr/>
        </p:nvSpPr>
        <p:spPr>
          <a:xfrm>
            <a:off x="7308304" y="2780928"/>
            <a:ext cx="1296144" cy="792088"/>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Lagu.mp3</a:t>
            </a:r>
            <a:endParaRPr lang="en-US" dirty="0"/>
          </a:p>
        </p:txBody>
      </p:sp>
    </p:spTree>
    <p:extLst>
      <p:ext uri="{BB962C8B-B14F-4D97-AF65-F5344CB8AC3E}">
        <p14:creationId xmlns:p14="http://schemas.microsoft.com/office/powerpoint/2010/main" val="27441625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3568" y="5805264"/>
            <a:ext cx="8196283" cy="507831"/>
          </a:xfrm>
          <a:prstGeom prst="rect">
            <a:avLst/>
          </a:prstGeom>
          <a:noFill/>
        </p:spPr>
        <p:txBody>
          <a:bodyPr wrap="square" rtlCol="0">
            <a:spAutoFit/>
          </a:bodyPr>
          <a:lstStyle/>
          <a:p>
            <a:pPr algn="ctr">
              <a:lnSpc>
                <a:spcPct val="150000"/>
              </a:lnSpc>
            </a:pPr>
            <a:r>
              <a:rPr lang="en-US" dirty="0" err="1" smtClean="0">
                <a:solidFill>
                  <a:prstClr val="black"/>
                </a:solidFill>
                <a:sym typeface="Wingdings" panose="05000000000000000000" pitchFamily="2" charset="2"/>
              </a:rPr>
              <a:t>Tabel</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konversi</a:t>
            </a:r>
            <a:r>
              <a:rPr lang="en-US" dirty="0" smtClean="0">
                <a:solidFill>
                  <a:prstClr val="black"/>
                </a:solidFill>
                <a:sym typeface="Wingdings" panose="05000000000000000000" pitchFamily="2" charset="2"/>
              </a:rPr>
              <a:t> format data </a:t>
            </a:r>
            <a:r>
              <a:rPr lang="en-US" dirty="0" err="1" smtClean="0">
                <a:solidFill>
                  <a:prstClr val="black"/>
                </a:solidFill>
                <a:sym typeface="Wingdings" panose="05000000000000000000" pitchFamily="2" charset="2"/>
              </a:rPr>
              <a:t>dari</a:t>
            </a:r>
            <a:r>
              <a:rPr lang="en-US" dirty="0" smtClean="0">
                <a:solidFill>
                  <a:prstClr val="black"/>
                </a:solidFill>
                <a:sym typeface="Wingdings" panose="05000000000000000000" pitchFamily="2" charset="2"/>
              </a:rPr>
              <a:t> </a:t>
            </a:r>
            <a:r>
              <a:rPr lang="id-ID" dirty="0" smtClean="0">
                <a:solidFill>
                  <a:prstClr val="black"/>
                </a:solidFill>
                <a:sym typeface="Wingdings" panose="05000000000000000000" pitchFamily="2" charset="2"/>
              </a:rPr>
              <a:t>Normal Binary Codes </a:t>
            </a:r>
            <a:r>
              <a:rPr lang="en-US" dirty="0" err="1" smtClean="0">
                <a:solidFill>
                  <a:prstClr val="black"/>
                </a:solidFill>
                <a:sym typeface="Wingdings" panose="05000000000000000000" pitchFamily="2" charset="2"/>
              </a:rPr>
              <a:t>ke</a:t>
            </a:r>
            <a:r>
              <a:rPr lang="en-US" dirty="0" smtClean="0">
                <a:solidFill>
                  <a:prstClr val="black"/>
                </a:solidFill>
                <a:sym typeface="Wingdings" panose="05000000000000000000" pitchFamily="2" charset="2"/>
              </a:rPr>
              <a:t> </a:t>
            </a:r>
            <a:r>
              <a:rPr lang="id-ID" dirty="0" smtClean="0">
                <a:solidFill>
                  <a:prstClr val="black"/>
                </a:solidFill>
                <a:sym typeface="Wingdings" panose="05000000000000000000" pitchFamily="2" charset="2"/>
              </a:rPr>
              <a:t>Gray Codes. Sumber: [2]</a:t>
            </a:r>
            <a:endParaRPr lang="id-ID" dirty="0" smtClean="0">
              <a:solidFill>
                <a:prstClr val="black"/>
              </a:solidFill>
            </a:endParaRPr>
          </a:p>
        </p:txBody>
      </p:sp>
      <p:pic>
        <p:nvPicPr>
          <p:cNvPr id="3" name="Picture 2"/>
          <p:cNvPicPr>
            <a:picLocks noChangeAspect="1"/>
          </p:cNvPicPr>
          <p:nvPr/>
        </p:nvPicPr>
        <p:blipFill>
          <a:blip r:embed="rId3"/>
          <a:stretch>
            <a:fillRect/>
          </a:stretch>
        </p:blipFill>
        <p:spPr>
          <a:xfrm>
            <a:off x="2843808" y="1347700"/>
            <a:ext cx="3547165" cy="4229312"/>
          </a:xfrm>
          <a:prstGeom prst="rect">
            <a:avLst/>
          </a:prstGeom>
        </p:spPr>
      </p:pic>
      <p:sp>
        <p:nvSpPr>
          <p:cNvPr id="7" name="TextBox 6"/>
          <p:cNvSpPr txBox="1"/>
          <p:nvPr/>
        </p:nvSpPr>
        <p:spPr>
          <a:xfrm>
            <a:off x="509862" y="188640"/>
            <a:ext cx="8196283" cy="584775"/>
          </a:xfrm>
          <a:prstGeom prst="rect">
            <a:avLst/>
          </a:prstGeom>
          <a:noFill/>
        </p:spPr>
        <p:txBody>
          <a:bodyPr wrap="square" rtlCol="0">
            <a:spAutoFit/>
          </a:bodyPr>
          <a:lstStyle/>
          <a:p>
            <a:r>
              <a:rPr lang="en-US" sz="3200" b="1" dirty="0" err="1" smtClean="0">
                <a:solidFill>
                  <a:prstClr val="black"/>
                </a:solidFill>
              </a:rPr>
              <a:t>Contoh</a:t>
            </a:r>
            <a:r>
              <a:rPr lang="en-US" sz="3200" b="1" dirty="0" smtClean="0">
                <a:solidFill>
                  <a:prstClr val="black"/>
                </a:solidFill>
              </a:rPr>
              <a:t> Encoder </a:t>
            </a:r>
            <a:r>
              <a:rPr lang="en-US" sz="3200" b="1" dirty="0" err="1" smtClean="0">
                <a:solidFill>
                  <a:prstClr val="black"/>
                </a:solidFill>
              </a:rPr>
              <a:t>pd</a:t>
            </a:r>
            <a:r>
              <a:rPr lang="en-US" sz="3200" b="1" dirty="0" smtClean="0">
                <a:solidFill>
                  <a:prstClr val="black"/>
                </a:solidFill>
              </a:rPr>
              <a:t> </a:t>
            </a:r>
            <a:r>
              <a:rPr lang="en-US" sz="3200" b="1" dirty="0" smtClean="0">
                <a:solidFill>
                  <a:prstClr val="black"/>
                </a:solidFill>
              </a:rPr>
              <a:t>Level Bahasa </a:t>
            </a:r>
            <a:r>
              <a:rPr lang="en-US" sz="3200" b="1" dirty="0" err="1" smtClean="0">
                <a:solidFill>
                  <a:prstClr val="black"/>
                </a:solidFill>
              </a:rPr>
              <a:t>Mesin</a:t>
            </a:r>
            <a:endParaRPr lang="en-US" sz="3200" b="1" dirty="0" smtClean="0">
              <a:solidFill>
                <a:prstClr val="black"/>
              </a:solidFill>
            </a:endParaRPr>
          </a:p>
        </p:txBody>
      </p:sp>
    </p:spTree>
    <p:extLst>
      <p:ext uri="{BB962C8B-B14F-4D97-AF65-F5344CB8AC3E}">
        <p14:creationId xmlns:p14="http://schemas.microsoft.com/office/powerpoint/2010/main" val="29828141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88640"/>
            <a:ext cx="8196283" cy="584775"/>
          </a:xfrm>
          <a:prstGeom prst="rect">
            <a:avLst/>
          </a:prstGeom>
          <a:noFill/>
        </p:spPr>
        <p:txBody>
          <a:bodyPr wrap="square" rtlCol="0">
            <a:spAutoFit/>
          </a:bodyPr>
          <a:lstStyle/>
          <a:p>
            <a:r>
              <a:rPr lang="en-US" sz="3200" b="1" dirty="0" err="1" smtClean="0">
                <a:solidFill>
                  <a:prstClr val="black"/>
                </a:solidFill>
              </a:rPr>
              <a:t>Contoh</a:t>
            </a:r>
            <a:r>
              <a:rPr lang="en-US" sz="3200" b="1" dirty="0" smtClean="0">
                <a:solidFill>
                  <a:prstClr val="black"/>
                </a:solidFill>
              </a:rPr>
              <a:t> Encoder </a:t>
            </a:r>
            <a:r>
              <a:rPr lang="en-US" sz="3200" b="1" dirty="0" err="1" smtClean="0">
                <a:solidFill>
                  <a:prstClr val="black"/>
                </a:solidFill>
              </a:rPr>
              <a:t>pd</a:t>
            </a:r>
            <a:r>
              <a:rPr lang="en-US" sz="3200" b="1" dirty="0" smtClean="0">
                <a:solidFill>
                  <a:prstClr val="black"/>
                </a:solidFill>
              </a:rPr>
              <a:t> </a:t>
            </a:r>
            <a:r>
              <a:rPr lang="en-US" sz="3200" b="1" dirty="0" smtClean="0">
                <a:solidFill>
                  <a:prstClr val="black"/>
                </a:solidFill>
              </a:rPr>
              <a:t>Level Bahasa </a:t>
            </a:r>
            <a:r>
              <a:rPr lang="en-US" sz="3200" b="1" dirty="0" err="1" smtClean="0">
                <a:solidFill>
                  <a:prstClr val="black"/>
                </a:solidFill>
              </a:rPr>
              <a:t>Mesin</a:t>
            </a:r>
            <a:endParaRPr lang="en-US" sz="3200" b="1" dirty="0" smtClean="0">
              <a:solidFill>
                <a:prstClr val="black"/>
              </a:solidFill>
            </a:endParaRPr>
          </a:p>
        </p:txBody>
      </p:sp>
      <p:sp>
        <p:nvSpPr>
          <p:cNvPr id="6" name="TextBox 5"/>
          <p:cNvSpPr txBox="1"/>
          <p:nvPr/>
        </p:nvSpPr>
        <p:spPr>
          <a:xfrm>
            <a:off x="755576" y="5934670"/>
            <a:ext cx="8196283" cy="923330"/>
          </a:xfrm>
          <a:prstGeom prst="rect">
            <a:avLst/>
          </a:prstGeom>
          <a:noFill/>
        </p:spPr>
        <p:txBody>
          <a:bodyPr wrap="square" rtlCol="0">
            <a:spAutoFit/>
          </a:bodyPr>
          <a:lstStyle/>
          <a:p>
            <a:pPr algn="ctr">
              <a:lnSpc>
                <a:spcPct val="150000"/>
              </a:lnSpc>
            </a:pPr>
            <a:r>
              <a:rPr lang="en-US" dirty="0" err="1" smtClean="0">
                <a:solidFill>
                  <a:prstClr val="black"/>
                </a:solidFill>
                <a:sym typeface="Wingdings" panose="05000000000000000000" pitchFamily="2" charset="2"/>
              </a:rPr>
              <a:t>Sebuah</a:t>
            </a:r>
            <a:r>
              <a:rPr lang="en-US" dirty="0" smtClean="0">
                <a:solidFill>
                  <a:prstClr val="black"/>
                </a:solidFill>
                <a:sym typeface="Wingdings" panose="05000000000000000000" pitchFamily="2" charset="2"/>
              </a:rPr>
              <a:t> Keypad Encoder; </a:t>
            </a:r>
            <a:r>
              <a:rPr lang="en-US" dirty="0" err="1" smtClean="0">
                <a:solidFill>
                  <a:prstClr val="black"/>
                </a:solidFill>
                <a:sym typeface="Wingdings" panose="05000000000000000000" pitchFamily="2" charset="2"/>
              </a:rPr>
              <a:t>menghasilkan</a:t>
            </a:r>
            <a:r>
              <a:rPr lang="en-US" dirty="0" smtClean="0">
                <a:solidFill>
                  <a:prstClr val="black"/>
                </a:solidFill>
                <a:sym typeface="Wingdings" panose="05000000000000000000" pitchFamily="2" charset="2"/>
              </a:rPr>
              <a:t> data (</a:t>
            </a:r>
            <a:r>
              <a:rPr lang="en-US" dirty="0" err="1" smtClean="0">
                <a:solidFill>
                  <a:prstClr val="black"/>
                </a:solidFill>
                <a:sym typeface="Wingdings" panose="05000000000000000000" pitchFamily="2" charset="2"/>
              </a:rPr>
              <a:t>susunan</a:t>
            </a:r>
            <a:r>
              <a:rPr lang="en-US" dirty="0" smtClean="0">
                <a:solidFill>
                  <a:prstClr val="black"/>
                </a:solidFill>
                <a:sym typeface="Wingdings" panose="05000000000000000000" pitchFamily="2" charset="2"/>
              </a:rPr>
              <a:t> bit D0, D1, D, D3) yang </a:t>
            </a:r>
            <a:r>
              <a:rPr lang="en-US" dirty="0" err="1" smtClean="0">
                <a:solidFill>
                  <a:prstClr val="black"/>
                </a:solidFill>
                <a:sym typeface="Wingdings" panose="05000000000000000000" pitchFamily="2" charset="2"/>
              </a:rPr>
              <a:t>unik</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untuk</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setiap</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tombol</a:t>
            </a:r>
            <a:r>
              <a:rPr lang="en-US" dirty="0" smtClean="0">
                <a:solidFill>
                  <a:prstClr val="black"/>
                </a:solidFill>
                <a:sym typeface="Wingdings" panose="05000000000000000000" pitchFamily="2" charset="2"/>
              </a:rPr>
              <a:t> keypad yang </a:t>
            </a:r>
            <a:r>
              <a:rPr lang="en-US" dirty="0" err="1" smtClean="0">
                <a:solidFill>
                  <a:prstClr val="black"/>
                </a:solidFill>
                <a:sym typeface="Wingdings" panose="05000000000000000000" pitchFamily="2" charset="2"/>
              </a:rPr>
              <a:t>ditekan</a:t>
            </a:r>
            <a:r>
              <a:rPr lang="en-US" dirty="0" smtClean="0">
                <a:solidFill>
                  <a:prstClr val="black"/>
                </a:solidFill>
                <a:sym typeface="Wingdings" panose="05000000000000000000" pitchFamily="2" charset="2"/>
              </a:rPr>
              <a:t>.</a:t>
            </a:r>
            <a:endParaRPr lang="id-ID" dirty="0" smtClean="0">
              <a:solidFill>
                <a:prstClr val="black"/>
              </a:solidFill>
            </a:endParaRPr>
          </a:p>
        </p:txBody>
      </p:sp>
      <p:pic>
        <p:nvPicPr>
          <p:cNvPr id="2" name="Picture 1"/>
          <p:cNvPicPr>
            <a:picLocks noChangeAspect="1"/>
          </p:cNvPicPr>
          <p:nvPr/>
        </p:nvPicPr>
        <p:blipFill>
          <a:blip r:embed="rId3"/>
          <a:stretch>
            <a:fillRect/>
          </a:stretch>
        </p:blipFill>
        <p:spPr>
          <a:xfrm>
            <a:off x="2358451" y="1257991"/>
            <a:ext cx="4499104" cy="4766469"/>
          </a:xfrm>
          <a:prstGeom prst="rect">
            <a:avLst/>
          </a:prstGeom>
        </p:spPr>
      </p:pic>
    </p:spTree>
    <p:extLst>
      <p:ext uri="{BB962C8B-B14F-4D97-AF65-F5344CB8AC3E}">
        <p14:creationId xmlns:p14="http://schemas.microsoft.com/office/powerpoint/2010/main" val="37957401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262979"/>
          </a:xfrm>
          <a:prstGeom prst="rect">
            <a:avLst/>
          </a:prstGeom>
          <a:noFill/>
        </p:spPr>
        <p:txBody>
          <a:bodyPr wrap="square" rtlCol="0">
            <a:spAutoFit/>
          </a:bodyPr>
          <a:lstStyle/>
          <a:p>
            <a:pPr>
              <a:lnSpc>
                <a:spcPct val="150000"/>
              </a:lnSpc>
            </a:pPr>
            <a:r>
              <a:rPr lang="en-US" sz="1400" b="1" dirty="0" smtClean="0"/>
              <a:t>Modulator / Transmitter</a:t>
            </a:r>
          </a:p>
          <a:p>
            <a:pPr>
              <a:lnSpc>
                <a:spcPct val="150000"/>
              </a:lnSpc>
            </a:pPr>
            <a:r>
              <a:rPr lang="en-US" sz="1400" dirty="0" err="1" smtClean="0"/>
              <a:t>Bagian</a:t>
            </a:r>
            <a:r>
              <a:rPr lang="en-US" sz="1400" dirty="0" smtClean="0"/>
              <a:t> </a:t>
            </a:r>
            <a:r>
              <a:rPr lang="en-US" sz="1400" dirty="0" err="1" smtClean="0"/>
              <a:t>dari</a:t>
            </a:r>
            <a:r>
              <a:rPr lang="en-US" sz="1400" dirty="0" smtClean="0"/>
              <a:t> </a:t>
            </a:r>
            <a:r>
              <a:rPr lang="en-US" sz="1400" dirty="0" err="1" smtClean="0"/>
              <a:t>perangkat</a:t>
            </a:r>
            <a:r>
              <a:rPr lang="en-US" sz="1400" dirty="0" smtClean="0"/>
              <a:t> digital yang </a:t>
            </a:r>
            <a:r>
              <a:rPr lang="en-US" sz="1400" dirty="0" err="1"/>
              <a:t>b</a:t>
            </a:r>
            <a:r>
              <a:rPr lang="en-US" sz="1400" dirty="0" err="1" smtClean="0"/>
              <a:t>ertugas</a:t>
            </a:r>
            <a:r>
              <a:rPr lang="en-US" sz="1400" dirty="0" smtClean="0"/>
              <a:t> </a:t>
            </a:r>
            <a:r>
              <a:rPr lang="en-US" sz="1400" dirty="0" err="1" smtClean="0"/>
              <a:t>menumpangkan</a:t>
            </a:r>
            <a:r>
              <a:rPr lang="en-US" sz="1400" dirty="0" smtClean="0"/>
              <a:t> data output </a:t>
            </a:r>
            <a:r>
              <a:rPr lang="en-US" sz="1400" dirty="0" err="1" smtClean="0"/>
              <a:t>perangkat</a:t>
            </a:r>
            <a:r>
              <a:rPr lang="en-US" sz="1400" dirty="0" smtClean="0"/>
              <a:t> </a:t>
            </a:r>
            <a:r>
              <a:rPr lang="en-US" sz="1400" dirty="0" err="1" smtClean="0"/>
              <a:t>ke</a:t>
            </a:r>
            <a:r>
              <a:rPr lang="en-US" sz="1400" dirty="0" smtClean="0"/>
              <a:t> </a:t>
            </a:r>
            <a:r>
              <a:rPr lang="en-US" sz="1400" dirty="0" smtClean="0"/>
              <a:t>signal </a:t>
            </a:r>
            <a:r>
              <a:rPr lang="en-US" sz="1400" dirty="0" err="1" smtClean="0"/>
              <a:t>pembawa</a:t>
            </a:r>
            <a:r>
              <a:rPr lang="en-US" sz="1400" dirty="0" smtClean="0"/>
              <a:t>  </a:t>
            </a:r>
            <a:r>
              <a:rPr lang="en-US" sz="1400" dirty="0" err="1" smtClean="0"/>
              <a:t>kemudian</a:t>
            </a:r>
            <a:r>
              <a:rPr lang="en-US" sz="1400" dirty="0" smtClean="0"/>
              <a:t> </a:t>
            </a:r>
            <a:r>
              <a:rPr lang="en-US" sz="1400" dirty="0" err="1" smtClean="0"/>
              <a:t>memancarkan</a:t>
            </a:r>
            <a:r>
              <a:rPr lang="en-US" sz="1400" dirty="0" smtClean="0"/>
              <a:t> signal </a:t>
            </a:r>
            <a:r>
              <a:rPr lang="en-US" sz="1400" dirty="0" err="1" smtClean="0"/>
              <a:t>pembawa</a:t>
            </a:r>
            <a:r>
              <a:rPr lang="en-US" sz="1400" dirty="0" smtClean="0"/>
              <a:t> </a:t>
            </a:r>
            <a:r>
              <a:rPr lang="en-US" sz="1400" dirty="0" err="1" smtClean="0"/>
              <a:t>ke</a:t>
            </a:r>
            <a:r>
              <a:rPr lang="en-US" sz="1400" dirty="0" smtClean="0"/>
              <a:t> </a:t>
            </a:r>
            <a:r>
              <a:rPr lang="en-US" sz="1400" dirty="0" err="1" smtClean="0"/>
              <a:t>pihak</a:t>
            </a:r>
            <a:r>
              <a:rPr lang="en-US" sz="1400" dirty="0" smtClean="0"/>
              <a:t> receiver </a:t>
            </a:r>
            <a:r>
              <a:rPr lang="en-US" sz="1400" dirty="0" err="1" smtClean="0"/>
              <a:t>baik</a:t>
            </a:r>
            <a:r>
              <a:rPr lang="en-US" sz="1400" dirty="0" smtClean="0"/>
              <a:t> </a:t>
            </a:r>
            <a:r>
              <a:rPr lang="en-US" sz="1400" dirty="0" err="1" smtClean="0"/>
              <a:t>melalui</a:t>
            </a:r>
            <a:r>
              <a:rPr lang="en-US" sz="1400" dirty="0" smtClean="0"/>
              <a:t> </a:t>
            </a:r>
            <a:r>
              <a:rPr lang="en-US" sz="1400" dirty="0" err="1" smtClean="0"/>
              <a:t>udara</a:t>
            </a:r>
            <a:r>
              <a:rPr lang="en-US" sz="1400" dirty="0" smtClean="0"/>
              <a:t>, </a:t>
            </a:r>
            <a:r>
              <a:rPr lang="en-US" sz="1400" dirty="0" err="1" smtClean="0"/>
              <a:t>kabel</a:t>
            </a:r>
            <a:r>
              <a:rPr lang="en-US" sz="1400" dirty="0" smtClean="0"/>
              <a:t> </a:t>
            </a:r>
            <a:r>
              <a:rPr lang="en-US" sz="1400" dirty="0" err="1" smtClean="0"/>
              <a:t>tembaga</a:t>
            </a:r>
            <a:r>
              <a:rPr lang="en-US" sz="1400" dirty="0" smtClean="0"/>
              <a:t> </a:t>
            </a:r>
            <a:r>
              <a:rPr lang="en-US" sz="1400" dirty="0" err="1" smtClean="0"/>
              <a:t>atau</a:t>
            </a:r>
            <a:r>
              <a:rPr lang="en-US" sz="1400" dirty="0" smtClean="0"/>
              <a:t> </a:t>
            </a:r>
            <a:r>
              <a:rPr lang="en-US" sz="1400" dirty="0" err="1" smtClean="0"/>
              <a:t>serat</a:t>
            </a:r>
            <a:r>
              <a:rPr lang="en-US" sz="1400" dirty="0" smtClean="0"/>
              <a:t> </a:t>
            </a:r>
            <a:r>
              <a:rPr lang="en-US" sz="1400" dirty="0" err="1" smtClean="0"/>
              <a:t>optik</a:t>
            </a:r>
            <a:r>
              <a:rPr lang="en-US" sz="1400" dirty="0" smtClean="0"/>
              <a:t>.</a:t>
            </a:r>
          </a:p>
          <a:p>
            <a:pPr>
              <a:lnSpc>
                <a:spcPct val="150000"/>
              </a:lnSpc>
            </a:pPr>
            <a:endParaRPr lang="en-US" sz="1400" dirty="0"/>
          </a:p>
          <a:p>
            <a:pPr>
              <a:lnSpc>
                <a:spcPct val="150000"/>
              </a:lnSpc>
            </a:pPr>
            <a:r>
              <a:rPr lang="en-US" sz="1400" b="1" dirty="0" smtClean="0"/>
              <a:t>Demodulator / Receiver</a:t>
            </a:r>
          </a:p>
          <a:p>
            <a:pPr>
              <a:lnSpc>
                <a:spcPct val="150000"/>
              </a:lnSpc>
            </a:pPr>
            <a:r>
              <a:rPr lang="en-US" sz="1400" dirty="0" err="1" smtClean="0"/>
              <a:t>Bagian</a:t>
            </a:r>
            <a:r>
              <a:rPr lang="en-US" sz="1400" dirty="0" smtClean="0"/>
              <a:t> </a:t>
            </a:r>
            <a:r>
              <a:rPr lang="en-US" sz="1400" dirty="0" err="1" smtClean="0"/>
              <a:t>dari</a:t>
            </a:r>
            <a:r>
              <a:rPr lang="en-US" sz="1400" dirty="0" smtClean="0"/>
              <a:t> </a:t>
            </a:r>
            <a:r>
              <a:rPr lang="en-US" sz="1400" dirty="0" err="1" smtClean="0"/>
              <a:t>perangkat</a:t>
            </a:r>
            <a:r>
              <a:rPr lang="en-US" sz="1400" dirty="0" smtClean="0"/>
              <a:t> digital yang </a:t>
            </a:r>
            <a:r>
              <a:rPr lang="en-US" sz="1400" dirty="0" err="1" smtClean="0"/>
              <a:t>bertugas</a:t>
            </a:r>
            <a:r>
              <a:rPr lang="en-US" sz="1400" dirty="0" smtClean="0"/>
              <a:t> </a:t>
            </a:r>
            <a:r>
              <a:rPr lang="en-US" sz="1400" dirty="0" err="1" smtClean="0"/>
              <a:t>menerima</a:t>
            </a:r>
            <a:r>
              <a:rPr lang="en-US" sz="1400" dirty="0" smtClean="0"/>
              <a:t> signal </a:t>
            </a:r>
            <a:r>
              <a:rPr lang="en-US" sz="1400" dirty="0" err="1" smtClean="0"/>
              <a:t>pembawa</a:t>
            </a:r>
            <a:r>
              <a:rPr lang="en-US" sz="1400" dirty="0" smtClean="0"/>
              <a:t>, </a:t>
            </a:r>
            <a:r>
              <a:rPr lang="en-US" sz="1400" dirty="0" err="1" smtClean="0"/>
              <a:t>baik</a:t>
            </a:r>
            <a:r>
              <a:rPr lang="en-US" sz="1400" dirty="0" smtClean="0"/>
              <a:t> </a:t>
            </a:r>
            <a:r>
              <a:rPr lang="en-US" sz="1400" dirty="0" err="1" smtClean="0"/>
              <a:t>melalui</a:t>
            </a:r>
            <a:r>
              <a:rPr lang="en-US" sz="1400" dirty="0" smtClean="0"/>
              <a:t> </a:t>
            </a:r>
            <a:r>
              <a:rPr lang="en-US" sz="1400" dirty="0" err="1" smtClean="0"/>
              <a:t>udara</a:t>
            </a:r>
            <a:r>
              <a:rPr lang="en-US" sz="1400" dirty="0" smtClean="0"/>
              <a:t>, </a:t>
            </a:r>
            <a:r>
              <a:rPr lang="en-US" sz="1400" dirty="0" err="1" smtClean="0"/>
              <a:t>kabel</a:t>
            </a:r>
            <a:r>
              <a:rPr lang="en-US" sz="1400" dirty="0" smtClean="0"/>
              <a:t> </a:t>
            </a:r>
            <a:r>
              <a:rPr lang="en-US" sz="1400" dirty="0" err="1" smtClean="0"/>
              <a:t>tembaga</a:t>
            </a:r>
            <a:r>
              <a:rPr lang="en-US" sz="1400" dirty="0" smtClean="0"/>
              <a:t> </a:t>
            </a:r>
            <a:r>
              <a:rPr lang="en-US" sz="1400" dirty="0" err="1" smtClean="0"/>
              <a:t>atau</a:t>
            </a:r>
            <a:r>
              <a:rPr lang="en-US" sz="1400" dirty="0" smtClean="0"/>
              <a:t> </a:t>
            </a:r>
            <a:r>
              <a:rPr lang="en-US" sz="1400" dirty="0" err="1" smtClean="0"/>
              <a:t>serat</a:t>
            </a:r>
            <a:r>
              <a:rPr lang="en-US" sz="1400" dirty="0" smtClean="0"/>
              <a:t> optic, </a:t>
            </a:r>
            <a:r>
              <a:rPr lang="en-US" sz="1400" dirty="0" err="1" smtClean="0"/>
              <a:t>kemudian</a:t>
            </a:r>
            <a:r>
              <a:rPr lang="en-US" sz="1400" dirty="0" smtClean="0"/>
              <a:t> </a:t>
            </a:r>
            <a:r>
              <a:rPr lang="en-US" sz="1400" dirty="0" err="1" smtClean="0"/>
              <a:t>mengambil</a:t>
            </a:r>
            <a:r>
              <a:rPr lang="en-US" sz="1400" dirty="0" smtClean="0"/>
              <a:t> data digital yang </a:t>
            </a:r>
            <a:r>
              <a:rPr lang="en-US" sz="1400" dirty="0" err="1" smtClean="0"/>
              <a:t>dibawa</a:t>
            </a:r>
            <a:r>
              <a:rPr lang="en-US" sz="1400" dirty="0" smtClean="0"/>
              <a:t> </a:t>
            </a:r>
            <a:r>
              <a:rPr lang="en-US" sz="1400" dirty="0" err="1" smtClean="0"/>
              <a:t>oleh</a:t>
            </a:r>
            <a:r>
              <a:rPr lang="en-US" sz="1400" dirty="0" smtClean="0"/>
              <a:t> signal </a:t>
            </a:r>
            <a:r>
              <a:rPr lang="en-US" sz="1400" dirty="0" err="1" smtClean="0"/>
              <a:t>pembawa</a:t>
            </a:r>
            <a:r>
              <a:rPr lang="en-US" sz="1400" dirty="0" smtClean="0"/>
              <a:t> </a:t>
            </a:r>
            <a:r>
              <a:rPr lang="en-US" sz="1400" dirty="0" err="1" smtClean="0"/>
              <a:t>tersebut</a:t>
            </a:r>
            <a:r>
              <a:rPr lang="en-US" sz="1400" dirty="0" smtClean="0"/>
              <a:t> </a:t>
            </a:r>
            <a:r>
              <a:rPr lang="en-US" sz="1400" dirty="0" err="1" smtClean="0"/>
              <a:t>serta</a:t>
            </a:r>
            <a:r>
              <a:rPr lang="en-US" sz="1400" dirty="0" smtClean="0"/>
              <a:t> </a:t>
            </a:r>
            <a:r>
              <a:rPr lang="en-US" sz="1400" dirty="0" err="1" smtClean="0"/>
              <a:t>mengalirkan</a:t>
            </a:r>
            <a:r>
              <a:rPr lang="en-US" sz="1400" dirty="0" smtClean="0"/>
              <a:t> data </a:t>
            </a:r>
            <a:r>
              <a:rPr lang="en-US" sz="1400" dirty="0" err="1" smtClean="0"/>
              <a:t>tersebut</a:t>
            </a:r>
            <a:r>
              <a:rPr lang="en-US" sz="1400" dirty="0" smtClean="0"/>
              <a:t> </a:t>
            </a:r>
            <a:r>
              <a:rPr lang="en-US" sz="1400" dirty="0" err="1" smtClean="0"/>
              <a:t>ke</a:t>
            </a:r>
            <a:r>
              <a:rPr lang="en-US" sz="1400" dirty="0" smtClean="0"/>
              <a:t> </a:t>
            </a:r>
            <a:r>
              <a:rPr lang="en-US" sz="1400" dirty="0" err="1" smtClean="0"/>
              <a:t>bagian</a:t>
            </a:r>
            <a:r>
              <a:rPr lang="en-US" sz="1400" dirty="0" smtClean="0"/>
              <a:t> lain </a:t>
            </a:r>
            <a:r>
              <a:rPr lang="en-US" sz="1400" dirty="0" err="1" smtClean="0"/>
              <a:t>untuk</a:t>
            </a:r>
            <a:r>
              <a:rPr lang="en-US" sz="1400" dirty="0" smtClean="0"/>
              <a:t> </a:t>
            </a:r>
            <a:r>
              <a:rPr lang="en-US" sz="1400" dirty="0" err="1" smtClean="0"/>
              <a:t>diproses</a:t>
            </a:r>
            <a:r>
              <a:rPr lang="en-US" sz="1400" dirty="0" smtClean="0"/>
              <a:t> </a:t>
            </a:r>
            <a:r>
              <a:rPr lang="en-US" sz="1400" dirty="0" err="1" smtClean="0"/>
              <a:t>lebih</a:t>
            </a:r>
            <a:r>
              <a:rPr lang="en-US" sz="1400" dirty="0" smtClean="0"/>
              <a:t> </a:t>
            </a:r>
            <a:r>
              <a:rPr lang="en-US" sz="1400" dirty="0" err="1" smtClean="0"/>
              <a:t>lanjut</a:t>
            </a:r>
            <a:r>
              <a:rPr lang="en-US" sz="1400" dirty="0" smtClean="0"/>
              <a:t>.</a:t>
            </a:r>
          </a:p>
          <a:p>
            <a:pPr>
              <a:lnSpc>
                <a:spcPct val="150000"/>
              </a:lnSpc>
            </a:pPr>
            <a:endParaRPr lang="en-US" sz="1400" dirty="0"/>
          </a:p>
          <a:p>
            <a:pPr>
              <a:lnSpc>
                <a:spcPct val="150000"/>
              </a:lnSpc>
            </a:pPr>
            <a:r>
              <a:rPr lang="en-US" sz="1400" b="1" dirty="0" smtClean="0"/>
              <a:t>Modem</a:t>
            </a:r>
          </a:p>
          <a:p>
            <a:pPr>
              <a:lnSpc>
                <a:spcPct val="150000"/>
              </a:lnSpc>
            </a:pPr>
            <a:r>
              <a:rPr lang="en-US" sz="1400" dirty="0" err="1" smtClean="0"/>
              <a:t>Merupakan</a:t>
            </a:r>
            <a:r>
              <a:rPr lang="en-US" sz="1400" dirty="0"/>
              <a:t> </a:t>
            </a:r>
            <a:r>
              <a:rPr lang="en-US" sz="1400" dirty="0" err="1" smtClean="0"/>
              <a:t>sebuah</a:t>
            </a:r>
            <a:r>
              <a:rPr lang="en-US" sz="1400" dirty="0" smtClean="0"/>
              <a:t> device </a:t>
            </a:r>
            <a:r>
              <a:rPr lang="en-US" sz="1400" dirty="0" err="1" smtClean="0"/>
              <a:t>atau</a:t>
            </a:r>
            <a:r>
              <a:rPr lang="en-US" sz="1400" dirty="0" smtClean="0"/>
              <a:t> </a:t>
            </a:r>
            <a:r>
              <a:rPr lang="en-US" sz="1400" dirty="0" err="1" smtClean="0"/>
              <a:t>bagian</a:t>
            </a:r>
            <a:r>
              <a:rPr lang="en-US" sz="1400" dirty="0" smtClean="0"/>
              <a:t> </a:t>
            </a:r>
            <a:r>
              <a:rPr lang="en-US" sz="1400" dirty="0" err="1" smtClean="0"/>
              <a:t>perangkat</a:t>
            </a:r>
            <a:r>
              <a:rPr lang="en-US" sz="1400" dirty="0" smtClean="0"/>
              <a:t> yang </a:t>
            </a:r>
            <a:r>
              <a:rPr lang="en-US" sz="1400" dirty="0" err="1" smtClean="0"/>
              <a:t>terdiri</a:t>
            </a:r>
            <a:r>
              <a:rPr lang="en-US" sz="1400" dirty="0" smtClean="0"/>
              <a:t> </a:t>
            </a:r>
            <a:r>
              <a:rPr lang="en-US" sz="1400" dirty="0" err="1" smtClean="0"/>
              <a:t>dari</a:t>
            </a:r>
            <a:r>
              <a:rPr lang="en-US" sz="1400" dirty="0" smtClean="0"/>
              <a:t> </a:t>
            </a:r>
            <a:r>
              <a:rPr lang="en-US" sz="1400" dirty="0" err="1" smtClean="0"/>
              <a:t>sebuah</a:t>
            </a:r>
            <a:r>
              <a:rPr lang="en-US" sz="1400" dirty="0" smtClean="0"/>
              <a:t> Modulator / Transmitter </a:t>
            </a:r>
            <a:r>
              <a:rPr lang="en-US" sz="1400" dirty="0" err="1" smtClean="0"/>
              <a:t>dan</a:t>
            </a:r>
            <a:r>
              <a:rPr lang="en-US" sz="1400" dirty="0" smtClean="0"/>
              <a:t> </a:t>
            </a:r>
            <a:r>
              <a:rPr lang="en-US" sz="1400" dirty="0" err="1" smtClean="0"/>
              <a:t>sebuah</a:t>
            </a:r>
            <a:r>
              <a:rPr lang="en-US" sz="1400" dirty="0" smtClean="0"/>
              <a:t> Demodulator / Receiver.</a:t>
            </a:r>
          </a:p>
          <a:p>
            <a:pPr>
              <a:lnSpc>
                <a:spcPct val="150000"/>
              </a:lnSpc>
            </a:pPr>
            <a:endParaRPr lang="en-US" sz="1400" dirty="0"/>
          </a:p>
          <a:p>
            <a:pPr>
              <a:lnSpc>
                <a:spcPct val="150000"/>
              </a:lnSpc>
            </a:pPr>
            <a:r>
              <a:rPr lang="en-US" sz="1400" dirty="0" err="1" smtClean="0"/>
              <a:t>Contoh</a:t>
            </a:r>
            <a:endParaRPr lang="en-US" sz="1400" dirty="0" smtClean="0"/>
          </a:p>
          <a:p>
            <a:pPr>
              <a:lnSpc>
                <a:spcPct val="150000"/>
              </a:lnSpc>
            </a:pPr>
            <a:r>
              <a:rPr lang="en-US" sz="1400" dirty="0" smtClean="0"/>
              <a:t>Modem PCMCIA, Modem GSM / GPRS, Modem GPRS / 3G, Modem 3G / HSDPA / LTE</a:t>
            </a:r>
            <a:endParaRPr lang="id-ID" sz="14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23220"/>
          </a:xfrm>
          <a:prstGeom prst="rect">
            <a:avLst/>
          </a:prstGeom>
          <a:noFill/>
        </p:spPr>
        <p:txBody>
          <a:bodyPr wrap="square" rtlCol="0">
            <a:spAutoFit/>
          </a:bodyPr>
          <a:lstStyle/>
          <a:p>
            <a:r>
              <a:rPr lang="en-US" sz="2800" b="1" dirty="0" smtClean="0"/>
              <a:t>Modulator </a:t>
            </a:r>
            <a:r>
              <a:rPr lang="en-US" sz="2800" b="1" dirty="0" err="1" smtClean="0"/>
              <a:t>dan</a:t>
            </a:r>
            <a:r>
              <a:rPr lang="en-US" sz="2800" b="1" dirty="0" smtClean="0"/>
              <a:t> Demodulator (Modem)</a:t>
            </a:r>
            <a:endParaRPr lang="en-US" sz="2800" b="1" dirty="0" smtClean="0"/>
          </a:p>
        </p:txBody>
      </p:sp>
    </p:spTree>
    <p:extLst>
      <p:ext uri="{BB962C8B-B14F-4D97-AF65-F5344CB8AC3E}">
        <p14:creationId xmlns:p14="http://schemas.microsoft.com/office/powerpoint/2010/main" val="8282469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636912"/>
            <a:ext cx="8196283" cy="2123658"/>
          </a:xfrm>
          <a:prstGeom prst="rect">
            <a:avLst/>
          </a:prstGeom>
          <a:noFill/>
        </p:spPr>
        <p:txBody>
          <a:bodyPr wrap="square" rtlCol="0">
            <a:spAutoFit/>
          </a:bodyPr>
          <a:lstStyle/>
          <a:p>
            <a:pPr algn="ctr">
              <a:lnSpc>
                <a:spcPct val="150000"/>
              </a:lnSpc>
            </a:pPr>
            <a:r>
              <a:rPr lang="en-US" sz="4400" b="1" dirty="0" smtClean="0">
                <a:solidFill>
                  <a:prstClr val="black"/>
                </a:solidFill>
              </a:rPr>
              <a:t>Complete Digital System</a:t>
            </a:r>
          </a:p>
          <a:p>
            <a:pPr algn="ctr">
              <a:lnSpc>
                <a:spcPct val="150000"/>
              </a:lnSpc>
            </a:pPr>
            <a:endParaRPr lang="id-ID" sz="4400" dirty="0">
              <a:solidFill>
                <a:prstClr val="black"/>
              </a:solidFill>
              <a:sym typeface="Wingdings" panose="05000000000000000000" pitchFamily="2" charset="2"/>
            </a:endParaRPr>
          </a:p>
        </p:txBody>
      </p:sp>
    </p:spTree>
    <p:extLst>
      <p:ext uri="{BB962C8B-B14F-4D97-AF65-F5344CB8AC3E}">
        <p14:creationId xmlns:p14="http://schemas.microsoft.com/office/powerpoint/2010/main" val="16595314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008598"/>
            <a:ext cx="8196283" cy="2400657"/>
          </a:xfrm>
          <a:prstGeom prst="rect">
            <a:avLst/>
          </a:prstGeom>
          <a:noFill/>
        </p:spPr>
        <p:txBody>
          <a:bodyPr wrap="square" rtlCol="0">
            <a:spAutoFit/>
          </a:bodyPr>
          <a:lstStyle/>
          <a:p>
            <a:pPr>
              <a:lnSpc>
                <a:spcPct val="150000"/>
              </a:lnSpc>
            </a:pPr>
            <a:r>
              <a:rPr lang="en-US" sz="2000" b="1" dirty="0" smtClean="0">
                <a:solidFill>
                  <a:prstClr val="black"/>
                </a:solidFill>
              </a:rPr>
              <a:t>Complete Digital System </a:t>
            </a:r>
            <a:endParaRPr lang="en-US" sz="2000" b="1" dirty="0" smtClean="0">
              <a:solidFill>
                <a:prstClr val="black"/>
              </a:solidFill>
            </a:endParaRPr>
          </a:p>
          <a:p>
            <a:pPr>
              <a:lnSpc>
                <a:spcPct val="150000"/>
              </a:lnSpc>
            </a:pPr>
            <a:r>
              <a:rPr lang="en-US" sz="2000" dirty="0" smtClean="0">
                <a:solidFill>
                  <a:prstClr val="black"/>
                </a:solidFill>
                <a:sym typeface="Wingdings" panose="05000000000000000000" pitchFamily="2" charset="2"/>
              </a:rPr>
              <a:t>Yang </a:t>
            </a:r>
            <a:r>
              <a:rPr lang="en-US" sz="2000" dirty="0" err="1" smtClean="0">
                <a:solidFill>
                  <a:prstClr val="black"/>
                </a:solidFill>
                <a:sym typeface="Wingdings" panose="05000000000000000000" pitchFamily="2" charset="2"/>
              </a:rPr>
              <a:t>dimaksud</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dengan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sebuah</a:t>
            </a:r>
            <a:r>
              <a:rPr lang="en-US" sz="2000" dirty="0" smtClean="0">
                <a:solidFill>
                  <a:prstClr val="black"/>
                </a:solidFill>
                <a:sym typeface="Wingdings" panose="05000000000000000000" pitchFamily="2" charset="2"/>
              </a:rPr>
              <a:t> sistem digital </a:t>
            </a:r>
            <a:r>
              <a:rPr lang="en-US" sz="2000" dirty="0" err="1" smtClean="0">
                <a:solidFill>
                  <a:prstClr val="black"/>
                </a:solidFill>
                <a:sym typeface="Wingdings" panose="05000000000000000000" pitchFamily="2" charset="2"/>
              </a:rPr>
              <a:t>lengkap</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adalah</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sebuah</a:t>
            </a:r>
            <a:r>
              <a:rPr lang="en-US" sz="2000" dirty="0" smtClean="0">
                <a:solidFill>
                  <a:prstClr val="black"/>
                </a:solidFill>
                <a:sym typeface="Wingdings" panose="05000000000000000000" pitchFamily="2" charset="2"/>
              </a:rPr>
              <a:t> sistem </a:t>
            </a:r>
            <a:r>
              <a:rPr lang="en-US" sz="2000" dirty="0" err="1" smtClean="0">
                <a:solidFill>
                  <a:prstClr val="black"/>
                </a:solidFill>
                <a:sym typeface="Wingdings" panose="05000000000000000000" pitchFamily="2" charset="2"/>
              </a:rPr>
              <a:t>atau</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perangkat</a:t>
            </a:r>
            <a:r>
              <a:rPr lang="en-US" sz="2000" dirty="0" smtClean="0">
                <a:solidFill>
                  <a:prstClr val="black"/>
                </a:solidFill>
                <a:sym typeface="Wingdings" panose="05000000000000000000" pitchFamily="2" charset="2"/>
              </a:rPr>
              <a:t> yang </a:t>
            </a:r>
            <a:r>
              <a:rPr lang="en-US" sz="2000" dirty="0" err="1" smtClean="0">
                <a:solidFill>
                  <a:prstClr val="black"/>
                </a:solidFill>
                <a:sym typeface="Wingdings" panose="05000000000000000000" pitchFamily="2" charset="2"/>
              </a:rPr>
              <a:t>menjalankan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fungsi</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kompleks</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dengan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melibatkan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sebagian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atau</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semua</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elemen-elemen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ini</a:t>
            </a:r>
            <a:r>
              <a:rPr lang="en-US" sz="2000" dirty="0" smtClean="0">
                <a:solidFill>
                  <a:prstClr val="black"/>
                </a:solidFill>
                <a:sym typeface="Wingdings" panose="05000000000000000000" pitchFamily="2" charset="2"/>
              </a:rPr>
              <a:t>: Sensor, ADC, DAC, Counter, Mux-</a:t>
            </a:r>
            <a:r>
              <a:rPr lang="en-US" sz="2000" dirty="0" err="1" smtClean="0">
                <a:solidFill>
                  <a:prstClr val="black"/>
                </a:solidFill>
                <a:sym typeface="Wingdings" panose="05000000000000000000" pitchFamily="2" charset="2"/>
              </a:rPr>
              <a:t>Demux</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CoDec</a:t>
            </a:r>
            <a:r>
              <a:rPr lang="en-US" sz="2000" dirty="0" smtClean="0">
                <a:solidFill>
                  <a:prstClr val="black"/>
                </a:solidFill>
                <a:sym typeface="Wingdings" panose="05000000000000000000" pitchFamily="2" charset="2"/>
              </a:rPr>
              <a:t>, Processor, Modem.</a:t>
            </a:r>
            <a:endParaRPr lang="en-US" sz="2000" dirty="0">
              <a:solidFill>
                <a:prstClr val="black"/>
              </a:solidFill>
              <a:sym typeface="Wingdings" panose="05000000000000000000" pitchFamily="2" charset="2"/>
            </a:endParaRP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35913"/>
            <a:ext cx="8526634" cy="523220"/>
          </a:xfrm>
          <a:prstGeom prst="rect">
            <a:avLst/>
          </a:prstGeom>
          <a:noFill/>
        </p:spPr>
        <p:txBody>
          <a:bodyPr wrap="square" rtlCol="0">
            <a:spAutoFit/>
          </a:bodyPr>
          <a:lstStyle/>
          <a:p>
            <a:r>
              <a:rPr lang="en-US" sz="2800" b="1" dirty="0" smtClean="0">
                <a:solidFill>
                  <a:prstClr val="black"/>
                </a:solidFill>
              </a:rPr>
              <a:t>Complete Digital System</a:t>
            </a:r>
            <a:endParaRPr lang="en-US" sz="2800" b="1" dirty="0" smtClean="0">
              <a:solidFill>
                <a:prstClr val="black"/>
              </a:solidFill>
            </a:endParaRPr>
          </a:p>
        </p:txBody>
      </p:sp>
    </p:spTree>
    <p:extLst>
      <p:ext uri="{BB962C8B-B14F-4D97-AF65-F5344CB8AC3E}">
        <p14:creationId xmlns:p14="http://schemas.microsoft.com/office/powerpoint/2010/main" val="1616413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48088" y="14391"/>
            <a:ext cx="6656160" cy="830997"/>
          </a:xfrm>
          <a:prstGeom prst="rect">
            <a:avLst/>
          </a:prstGeom>
          <a:noFill/>
        </p:spPr>
        <p:txBody>
          <a:bodyPr wrap="square" rtlCol="0">
            <a:spAutoFit/>
          </a:bodyPr>
          <a:lstStyle/>
          <a:p>
            <a:pPr>
              <a:lnSpc>
                <a:spcPct val="150000"/>
              </a:lnSpc>
            </a:pPr>
            <a:r>
              <a:rPr lang="en-US" sz="3200" b="1" dirty="0" err="1">
                <a:solidFill>
                  <a:prstClr val="black"/>
                </a:solidFill>
              </a:rPr>
              <a:t>Rencana</a:t>
            </a:r>
            <a:r>
              <a:rPr lang="en-US" sz="3200" b="1" dirty="0">
                <a:solidFill>
                  <a:prstClr val="black"/>
                </a:solidFill>
              </a:rPr>
              <a:t> </a:t>
            </a:r>
            <a:r>
              <a:rPr lang="en-US" sz="3200" b="1" dirty="0" err="1">
                <a:solidFill>
                  <a:prstClr val="black"/>
                </a:solidFill>
              </a:rPr>
              <a:t>Pengajaran</a:t>
            </a:r>
            <a:r>
              <a:rPr lang="en-US" sz="3200" b="1" dirty="0">
                <a:solidFill>
                  <a:prstClr val="black"/>
                </a:solidFill>
              </a:rPr>
              <a:t> </a:t>
            </a:r>
            <a:r>
              <a:rPr lang="en-US" sz="3200" b="1" dirty="0" smtClean="0">
                <a:solidFill>
                  <a:prstClr val="black"/>
                </a:solidFill>
              </a:rPr>
              <a:t>Semester (RPS)</a:t>
            </a:r>
            <a:endParaRPr lang="en-US" sz="3200" b="1"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01887680"/>
              </p:ext>
            </p:extLst>
          </p:nvPr>
        </p:nvGraphicFramePr>
        <p:xfrm>
          <a:off x="251520" y="835896"/>
          <a:ext cx="8784975" cy="6631943"/>
        </p:xfrm>
        <a:graphic>
          <a:graphicData uri="http://schemas.openxmlformats.org/drawingml/2006/table">
            <a:tbl>
              <a:tblPr firstRow="1" bandRow="1">
                <a:tableStyleId>{5C22544A-7EE6-4342-B048-85BDC9FD1C3A}</a:tableStyleId>
              </a:tblPr>
              <a:tblGrid>
                <a:gridCol w="885976"/>
                <a:gridCol w="685229"/>
                <a:gridCol w="2558484"/>
                <a:gridCol w="4069621"/>
                <a:gridCol w="585665"/>
              </a:tblGrid>
              <a:tr h="674113">
                <a:tc>
                  <a:txBody>
                    <a:bodyPr/>
                    <a:lstStyle/>
                    <a:p>
                      <a:pPr algn="ctr"/>
                      <a:r>
                        <a:rPr lang="id-ID" sz="1400" b="1" dirty="0" smtClean="0">
                          <a:solidFill>
                            <a:schemeClr val="bg1"/>
                          </a:solidFill>
                          <a:latin typeface="Times New Roman" panose="02020603050405020304" pitchFamily="18" charset="0"/>
                          <a:cs typeface="Times New Roman" panose="02020603050405020304" pitchFamily="18" charset="0"/>
                        </a:rPr>
                        <a:t>Hari &amp; </a:t>
                      </a:r>
                      <a:endParaRPr lang="en-US" sz="1400" b="1" dirty="0" smtClean="0">
                        <a:solidFill>
                          <a:schemeClr val="bg1"/>
                        </a:solidFill>
                        <a:latin typeface="Times New Roman" panose="02020603050405020304" pitchFamily="18" charset="0"/>
                        <a:cs typeface="Times New Roman" panose="02020603050405020304" pitchFamily="18" charset="0"/>
                      </a:endParaRPr>
                    </a:p>
                    <a:p>
                      <a:pPr algn="ctr"/>
                      <a:r>
                        <a:rPr lang="en-US" sz="1400" b="1" dirty="0" err="1" smtClean="0">
                          <a:solidFill>
                            <a:schemeClr val="bg1"/>
                          </a:solidFill>
                          <a:latin typeface="Times New Roman" panose="02020603050405020304" pitchFamily="18" charset="0"/>
                          <a:cs typeface="Times New Roman" panose="02020603050405020304" pitchFamily="18" charset="0"/>
                        </a:rPr>
                        <a:t>Tanggal</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400" b="1" dirty="0" err="1" smtClean="0">
                          <a:solidFill>
                            <a:schemeClr val="bg1"/>
                          </a:solidFill>
                          <a:latin typeface="Times New Roman" panose="02020603050405020304" pitchFamily="18" charset="0"/>
                          <a:cs typeface="Times New Roman" panose="02020603050405020304" pitchFamily="18" charset="0"/>
                        </a:rPr>
                        <a:t>Sesi</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400" b="1" dirty="0" err="1" smtClean="0">
                          <a:solidFill>
                            <a:schemeClr val="bg1"/>
                          </a:solidFill>
                          <a:latin typeface="Times New Roman" panose="02020603050405020304" pitchFamily="18" charset="0"/>
                          <a:cs typeface="Times New Roman" panose="02020603050405020304" pitchFamily="18" charset="0"/>
                        </a:rPr>
                        <a:t>Topik</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400" b="1" dirty="0" err="1" smtClean="0">
                          <a:solidFill>
                            <a:schemeClr val="bg1"/>
                          </a:solidFill>
                          <a:latin typeface="Times New Roman" panose="02020603050405020304" pitchFamily="18" charset="0"/>
                          <a:cs typeface="Times New Roman" panose="02020603050405020304" pitchFamily="18" charset="0"/>
                        </a:rPr>
                        <a:t>Kegiatan</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400" b="1" dirty="0" err="1" smtClean="0">
                          <a:solidFill>
                            <a:schemeClr val="bg1"/>
                          </a:solidFill>
                          <a:latin typeface="Times New Roman" panose="02020603050405020304" pitchFamily="18" charset="0"/>
                          <a:cs typeface="Times New Roman" panose="02020603050405020304" pitchFamily="18" charset="0"/>
                        </a:rPr>
                        <a:t>Porsi</a:t>
                      </a:r>
                      <a:r>
                        <a:rPr lang="en-US" sz="1400" b="1" dirty="0" smtClean="0">
                          <a:solidFill>
                            <a:schemeClr val="bg1"/>
                          </a:solidFill>
                          <a:latin typeface="Times New Roman" panose="02020603050405020304" pitchFamily="18" charset="0"/>
                          <a:cs typeface="Times New Roman" panose="02020603050405020304" pitchFamily="18" charset="0"/>
                        </a:rPr>
                        <a:t> </a:t>
                      </a:r>
                    </a:p>
                    <a:p>
                      <a:pPr algn="ctr"/>
                      <a:r>
                        <a:rPr lang="en-US" sz="1400" b="1" baseline="0" dirty="0" err="1" smtClean="0">
                          <a:solidFill>
                            <a:schemeClr val="bg1"/>
                          </a:solidFill>
                          <a:latin typeface="Times New Roman" panose="02020603050405020304" pitchFamily="18" charset="0"/>
                          <a:cs typeface="Times New Roman" panose="02020603050405020304" pitchFamily="18" charset="0"/>
                        </a:rPr>
                        <a:t>Nilai</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r>
              <a:tr h="1080030">
                <a:tc>
                  <a:txBody>
                    <a:bodyPr/>
                    <a:lstStyle/>
                    <a:p>
                      <a:endParaRPr lang="en-US"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ke-1</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117475" indent="-117475">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SCL, </a:t>
                      </a:r>
                      <a:r>
                        <a:rPr lang="en-US" sz="1400" b="1" dirty="0" err="1" smtClean="0">
                          <a:solidFill>
                            <a:schemeClr val="bg1"/>
                          </a:solidFill>
                          <a:latin typeface="Times New Roman" panose="02020603050405020304" pitchFamily="18" charset="0"/>
                          <a:cs typeface="Times New Roman" panose="02020603050405020304" pitchFamily="18" charset="0"/>
                        </a:rPr>
                        <a:t>Kontrak</a:t>
                      </a:r>
                      <a:r>
                        <a:rPr lang="en-US" sz="1400" b="1" dirty="0" smtClean="0">
                          <a:solidFill>
                            <a:schemeClr val="bg1"/>
                          </a:solidFill>
                          <a:latin typeface="Times New Roman" panose="02020603050405020304" pitchFamily="18" charset="0"/>
                          <a:cs typeface="Times New Roman" panose="02020603050405020304" pitchFamily="18" charset="0"/>
                        </a:rPr>
                        <a:t> </a:t>
                      </a:r>
                      <a:r>
                        <a:rPr lang="en-US" sz="1400" b="1" dirty="0" err="1" smtClean="0">
                          <a:solidFill>
                            <a:schemeClr val="bg1"/>
                          </a:solidFill>
                          <a:latin typeface="Times New Roman" panose="02020603050405020304" pitchFamily="18" charset="0"/>
                          <a:cs typeface="Times New Roman" panose="02020603050405020304" pitchFamily="18" charset="0"/>
                        </a:rPr>
                        <a:t>Kuliah</a:t>
                      </a:r>
                      <a:endParaRPr lang="en-US" sz="1400" b="1" dirty="0" smtClean="0">
                        <a:solidFill>
                          <a:schemeClr val="bg1"/>
                        </a:solidFill>
                        <a:latin typeface="Times New Roman" panose="02020603050405020304" pitchFamily="18" charset="0"/>
                        <a:cs typeface="Times New Roman" panose="02020603050405020304" pitchFamily="18" charset="0"/>
                      </a:endParaRPr>
                    </a:p>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d-ID" sz="1400" b="1" kern="1200" dirty="0" smtClean="0">
                          <a:solidFill>
                            <a:schemeClr val="bg1"/>
                          </a:solidFill>
                          <a:latin typeface="Times New Roman" panose="02020603050405020304" pitchFamily="18" charset="0"/>
                          <a:ea typeface="+mn-ea"/>
                          <a:cs typeface="Times New Roman" panose="02020603050405020304" pitchFamily="18" charset="0"/>
                        </a:rPr>
                        <a:t>Pengertian </a:t>
                      </a:r>
                      <a:r>
                        <a:rPr kumimoji="0" lang="de-DE" sz="1400" b="1" kern="1200" dirty="0" smtClean="0">
                          <a:solidFill>
                            <a:schemeClr val="bg1"/>
                          </a:solidFill>
                          <a:latin typeface="Times New Roman" panose="02020603050405020304" pitchFamily="18" charset="0"/>
                          <a:ea typeface="+mn-ea"/>
                          <a:cs typeface="Times New Roman" panose="02020603050405020304" pitchFamily="18" charset="0"/>
                        </a:rPr>
                        <a:t>D</a:t>
                      </a:r>
                      <a:r>
                        <a:rPr kumimoji="0" lang="pt-BR" sz="1400" b="1" kern="1200" dirty="0" smtClean="0">
                          <a:solidFill>
                            <a:schemeClr val="bg1"/>
                          </a:solidFill>
                          <a:latin typeface="Times New Roman" panose="02020603050405020304" pitchFamily="18" charset="0"/>
                          <a:ea typeface="+mn-ea"/>
                          <a:cs typeface="Times New Roman" panose="02020603050405020304" pitchFamily="18" charset="0"/>
                        </a:rPr>
                        <a:t>i</a:t>
                      </a:r>
                      <a:r>
                        <a:rPr kumimoji="0" lang="de-DE" sz="1400" b="1" kern="1200" dirty="0" smtClean="0">
                          <a:solidFill>
                            <a:schemeClr val="bg1"/>
                          </a:solidFill>
                          <a:latin typeface="Times New Roman" panose="02020603050405020304" pitchFamily="18" charset="0"/>
                          <a:ea typeface="+mn-ea"/>
                          <a:cs typeface="Times New Roman" panose="02020603050405020304" pitchFamily="18" charset="0"/>
                        </a:rPr>
                        <a:t>g</a:t>
                      </a:r>
                      <a:r>
                        <a:rPr kumimoji="0" lang="pt-BR" sz="1400" b="1" kern="1200" dirty="0" smtClean="0">
                          <a:solidFill>
                            <a:schemeClr val="bg1"/>
                          </a:solidFill>
                          <a:latin typeface="Times New Roman" panose="02020603050405020304" pitchFamily="18" charset="0"/>
                          <a:ea typeface="+mn-ea"/>
                          <a:cs typeface="Times New Roman" panose="02020603050405020304" pitchFamily="18" charset="0"/>
                        </a:rPr>
                        <a:t>ital </a:t>
                      </a:r>
                      <a:r>
                        <a:rPr kumimoji="0" lang="de-DE" sz="1400" b="1" kern="1200" dirty="0" smtClean="0">
                          <a:solidFill>
                            <a:schemeClr val="bg1"/>
                          </a:solidFill>
                          <a:latin typeface="Times New Roman" panose="02020603050405020304" pitchFamily="18" charset="0"/>
                          <a:ea typeface="+mn-ea"/>
                          <a:cs typeface="Times New Roman" panose="02020603050405020304" pitchFamily="18" charset="0"/>
                        </a:rPr>
                        <a:t>Systems, Information Technology</a:t>
                      </a:r>
                      <a:r>
                        <a:rPr kumimoji="0" lang="id-ID"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de-DE" sz="1400" b="1" kern="1200" dirty="0" smtClean="0">
                          <a:solidFill>
                            <a:schemeClr val="bg1"/>
                          </a:solidFill>
                          <a:latin typeface="Times New Roman" panose="02020603050405020304" pitchFamily="18" charset="0"/>
                          <a:ea typeface="+mn-ea"/>
                          <a:cs typeface="Times New Roman" panose="02020603050405020304" pitchFamily="18" charset="0"/>
                        </a:rPr>
                        <a:t>Information</a:t>
                      </a:r>
                      <a:r>
                        <a:rPr kumimoji="0" lang="de-DE" sz="1400" b="1" kern="1200" baseline="0" dirty="0" smtClean="0">
                          <a:solidFill>
                            <a:schemeClr val="bg1"/>
                          </a:solidFill>
                          <a:latin typeface="Times New Roman" panose="02020603050405020304" pitchFamily="18" charset="0"/>
                          <a:ea typeface="+mn-ea"/>
                          <a:cs typeface="Times New Roman" panose="02020603050405020304" pitchFamily="18" charset="0"/>
                        </a:rPr>
                        <a:t> System</a:t>
                      </a:r>
                      <a:endParaRPr kumimoji="0" lang="de-DE" sz="1400" b="1" kern="1200" dirty="0" smtClean="0">
                        <a:solidFill>
                          <a:schemeClr val="bg1"/>
                        </a:solidFill>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endParaRPr lang="en-US" sz="1400" b="1"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tc>
                  <a:txBody>
                    <a:bodyPr/>
                    <a:lstStyle/>
                    <a:p>
                      <a:pPr marL="117475" indent="-117475" algn="l" rtl="0" eaLnBrk="1" latinLnBrk="0" hangingPunct="1">
                        <a:buFont typeface="Wingdings" panose="05000000000000000000" pitchFamily="2" charset="2"/>
                        <a:buChar cha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Diskusi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ttg</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SCL,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Kontrak</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Kuliah</a:t>
                      </a:r>
                      <a:endParaRPr kumimoji="0" lang="en-US" sz="1400" b="1" kern="1200" dirty="0" smtClean="0">
                        <a:solidFill>
                          <a:schemeClr val="bg1"/>
                        </a:solidFill>
                        <a:latin typeface="Times New Roman" panose="02020603050405020304" pitchFamily="18" charset="0"/>
                        <a:ea typeface="+mn-ea"/>
                        <a:cs typeface="Times New Roman" panose="02020603050405020304" pitchFamily="18" charset="0"/>
                      </a:endParaRP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melakukan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eksplorasi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informasi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tentang</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jenis-jenis</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processors,</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kemudian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menjelaskan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74113">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ke-2</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Konsumsi</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Energi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oleh</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Sistem Digital</a:t>
                      </a:r>
                    </a:p>
                  </a:txBody>
                  <a:tcPr marL="68580" marR="68580" marT="34290" marB="3429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materi</a:t>
                      </a:r>
                      <a:endParaRPr kumimoji="0" lang="en-US" sz="1400" b="1" kern="1200" dirty="0" smtClean="0">
                        <a:solidFill>
                          <a:schemeClr val="bg1"/>
                        </a:solidFill>
                        <a:latin typeface="Times New Roman" panose="02020603050405020304" pitchFamily="18" charset="0"/>
                        <a:ea typeface="+mn-ea"/>
                        <a:cs typeface="Times New Roman" panose="02020603050405020304" pitchFamily="18" charset="0"/>
                      </a:endParaRP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melakukan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eksplorasi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informasi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kemudian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membuat</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kesimpulan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74113">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ke-3</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Pengertian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lang="en-US" sz="1400" b="1" kern="1200" dirty="0" smtClean="0">
                          <a:solidFill>
                            <a:schemeClr val="bg1"/>
                          </a:solidFill>
                          <a:latin typeface="Times New Roman" panose="02020603050405020304" pitchFamily="18" charset="0"/>
                          <a:ea typeface="+mn-ea"/>
                          <a:cs typeface="Times New Roman" panose="02020603050405020304" pitchFamily="18" charset="0"/>
                        </a:rPr>
                        <a:t>Sistem Analog </a:t>
                      </a:r>
                      <a:r>
                        <a:rPr lang="en-US" sz="1400" b="1" kern="1200" dirty="0" err="1" smtClean="0">
                          <a:solidFill>
                            <a:schemeClr val="bg1"/>
                          </a:solidFill>
                          <a:latin typeface="Times New Roman" panose="02020603050405020304" pitchFamily="18" charset="0"/>
                          <a:ea typeface="+mn-ea"/>
                          <a:cs typeface="Times New Roman" panose="02020603050405020304" pitchFamily="18" charset="0"/>
                        </a:rPr>
                        <a:t>dan</a:t>
                      </a:r>
                      <a:r>
                        <a:rPr lang="en-US" sz="1400" b="1" kern="1200" dirty="0" smtClean="0">
                          <a:solidFill>
                            <a:schemeClr val="bg1"/>
                          </a:solidFill>
                          <a:latin typeface="Times New Roman" panose="02020603050405020304" pitchFamily="18" charset="0"/>
                          <a:ea typeface="+mn-ea"/>
                          <a:cs typeface="Times New Roman" panose="02020603050405020304" pitchFamily="18" charset="0"/>
                        </a:rPr>
                        <a:t> Sistem Digital</a:t>
                      </a:r>
                    </a:p>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Project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sesi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1</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materi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mengarahkan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project.</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melakukan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eksplorasi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informasi</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kemudian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74113">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ke-4</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Signals and Systems</a:t>
                      </a:r>
                    </a:p>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Proect</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sesi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2</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51435" marR="51435" marT="0" marB="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materi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mengarahkan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project.</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melakukan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eksplorasi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informasi</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kemudian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74113">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ke-5</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Gerbang</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Logika</a:t>
                      </a:r>
                      <a:endParaRPr kumimoji="0" lang="en-US" sz="1400" b="1" kern="1200" dirty="0" smtClean="0">
                        <a:solidFill>
                          <a:schemeClr val="bg1"/>
                        </a:solidFill>
                        <a:latin typeface="Times New Roman" panose="02020603050405020304" pitchFamily="18" charset="0"/>
                        <a:ea typeface="+mn-ea"/>
                        <a:cs typeface="Times New Roman" panose="02020603050405020304" pitchFamily="18" charset="0"/>
                      </a:endParaRPr>
                    </a:p>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Project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sesi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51435" marR="51435" marT="0" marB="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materi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mengarahkan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project.</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melakukan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eksplorasi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informasi</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kemudian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74113">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ke-6</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ASICs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untuk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Gerbang</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Logika</a:t>
                      </a:r>
                      <a:endParaRPr kumimoji="0" lang="en-US" sz="1400" b="1" kern="1200" dirty="0" smtClean="0">
                        <a:solidFill>
                          <a:schemeClr val="bg1"/>
                        </a:solidFill>
                        <a:latin typeface="Times New Roman" panose="02020603050405020304" pitchFamily="18" charset="0"/>
                        <a:ea typeface="+mn-ea"/>
                        <a:cs typeface="Times New Roman" panose="02020603050405020304" pitchFamily="18" charset="0"/>
                      </a:endParaRPr>
                    </a:p>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Project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sesi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4</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51435" marR="51435" marT="0" marB="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materi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mengarahkan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project.</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melanjutkan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96695">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ke-7</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ASICs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untuk</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ADC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DAC</a:t>
                      </a:r>
                    </a:p>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Project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sesi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5</a:t>
                      </a:r>
                    </a:p>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51435" marR="51435" marT="0" marB="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materi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mengarahkan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project.</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melanjutkan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17002">
                <a:tc>
                  <a:txBody>
                    <a:bodyPr/>
                    <a:lstStyle/>
                    <a:p>
                      <a:endParaRPr lang="en-US"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400" b="1" dirty="0" smtClean="0">
                          <a:solidFill>
                            <a:schemeClr val="bg1"/>
                          </a:solidFill>
                          <a:latin typeface="Times New Roman" panose="02020603050405020304" pitchFamily="18" charset="0"/>
                          <a:cs typeface="Times New Roman" panose="02020603050405020304" pitchFamily="18" charset="0"/>
                        </a:rPr>
                        <a:t>U</a:t>
                      </a:r>
                      <a:r>
                        <a:rPr lang="id-ID" sz="1400" b="1" dirty="0" smtClean="0">
                          <a:solidFill>
                            <a:schemeClr val="bg1"/>
                          </a:solidFill>
                          <a:latin typeface="Times New Roman" panose="02020603050405020304" pitchFamily="18" charset="0"/>
                          <a:cs typeface="Times New Roman" panose="02020603050405020304" pitchFamily="18" charset="0"/>
                        </a:rPr>
                        <a:t>TS</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0" indent="0" algn="l" defTabSz="914400" rtl="0" eaLnBrk="1" latinLnBrk="0" hangingPunct="1">
                        <a:lnSpc>
                          <a:spcPct val="115000"/>
                        </a:lnSpc>
                        <a:spcAft>
                          <a:spcPts val="0"/>
                        </a:spcAft>
                        <a:buFont typeface="Wingdings" panose="05000000000000000000" pitchFamily="2" charset="2"/>
                        <a:buNone/>
                      </a:pPr>
                      <a:r>
                        <a:rPr lang="en-US" sz="1400" b="1"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UTS</a:t>
                      </a:r>
                      <a:endParaRPr lang="en-US" sz="1400" b="1"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mepresentasikan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kemajuan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hasil</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kerjanya</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saling</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menilai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satu</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sama</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lain.</a:t>
                      </a: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bl>
          </a:graphicData>
        </a:graphic>
      </p:graphicFrame>
      <p:sp>
        <p:nvSpPr>
          <p:cNvPr id="7" name="TextBox 6"/>
          <p:cNvSpPr txBox="1"/>
          <p:nvPr/>
        </p:nvSpPr>
        <p:spPr>
          <a:xfrm>
            <a:off x="6295300" y="260648"/>
            <a:ext cx="2675067" cy="461665"/>
          </a:xfrm>
          <a:prstGeom prst="rect">
            <a:avLst/>
          </a:prstGeom>
          <a:noFill/>
        </p:spPr>
        <p:txBody>
          <a:bodyPr wrap="square" rtlCol="0">
            <a:spAutoFit/>
          </a:bodyPr>
          <a:lstStyle/>
          <a:p>
            <a:pPr algn="r">
              <a:lnSpc>
                <a:spcPct val="150000"/>
              </a:lnSpc>
            </a:pPr>
            <a:r>
              <a:rPr lang="en-US" sz="1600" b="1" dirty="0">
                <a:solidFill>
                  <a:prstClr val="black"/>
                </a:solidFill>
              </a:rPr>
              <a:t>Student Centered Learning</a:t>
            </a:r>
          </a:p>
        </p:txBody>
      </p:sp>
    </p:spTree>
    <p:extLst>
      <p:ext uri="{BB962C8B-B14F-4D97-AF65-F5344CB8AC3E}">
        <p14:creationId xmlns:p14="http://schemas.microsoft.com/office/powerpoint/2010/main" val="30258284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008598"/>
            <a:ext cx="8196283" cy="5584606"/>
          </a:xfrm>
          <a:prstGeom prst="rect">
            <a:avLst/>
          </a:prstGeom>
          <a:noFill/>
        </p:spPr>
        <p:txBody>
          <a:bodyPr wrap="square" rtlCol="0">
            <a:spAutoFit/>
          </a:bodyPr>
          <a:lstStyle/>
          <a:p>
            <a:pPr>
              <a:lnSpc>
                <a:spcPct val="150000"/>
              </a:lnSpc>
            </a:pPr>
            <a:r>
              <a:rPr lang="en-US" sz="2000" b="1" dirty="0" err="1" smtClean="0">
                <a:solidFill>
                  <a:prstClr val="black"/>
                </a:solidFill>
              </a:rPr>
              <a:t>Pada</a:t>
            </a:r>
            <a:r>
              <a:rPr lang="en-US" sz="2000" b="1" dirty="0" smtClean="0">
                <a:solidFill>
                  <a:prstClr val="black"/>
                </a:solidFill>
              </a:rPr>
              <a:t> </a:t>
            </a:r>
            <a:r>
              <a:rPr lang="en-US" sz="2000" b="1" dirty="0" err="1" smtClean="0">
                <a:solidFill>
                  <a:prstClr val="black"/>
                </a:solidFill>
              </a:rPr>
              <a:t>Perangkat</a:t>
            </a:r>
            <a:r>
              <a:rPr lang="en-US" sz="2000" b="1" dirty="0" smtClean="0">
                <a:solidFill>
                  <a:prstClr val="black"/>
                </a:solidFill>
              </a:rPr>
              <a:t> </a:t>
            </a:r>
            <a:r>
              <a:rPr lang="en-US" sz="2000" b="1" dirty="0" err="1" smtClean="0">
                <a:solidFill>
                  <a:prstClr val="black"/>
                </a:solidFill>
              </a:rPr>
              <a:t>Pengirim</a:t>
            </a:r>
            <a:r>
              <a:rPr lang="en-US" sz="2000" b="1" dirty="0" smtClean="0">
                <a:solidFill>
                  <a:prstClr val="black"/>
                </a:solidFill>
              </a:rPr>
              <a:t> (Transmitter) </a:t>
            </a:r>
          </a:p>
          <a:p>
            <a:pPr>
              <a:lnSpc>
                <a:spcPct val="150000"/>
              </a:lnSpc>
            </a:pPr>
            <a:r>
              <a:rPr lang="id-ID" sz="2000" dirty="0" smtClean="0">
                <a:solidFill>
                  <a:prstClr val="black"/>
                </a:solidFill>
              </a:rPr>
              <a:t>Sinyal suara </a:t>
            </a:r>
            <a:r>
              <a:rPr lang="en-US" sz="2000" dirty="0" err="1" smtClean="0">
                <a:solidFill>
                  <a:prstClr val="black"/>
                </a:solidFill>
              </a:rPr>
              <a:t>dari</a:t>
            </a:r>
            <a:r>
              <a:rPr lang="en-US" sz="2000" dirty="0" smtClean="0">
                <a:solidFill>
                  <a:prstClr val="black"/>
                </a:solidFill>
              </a:rPr>
              <a:t> </a:t>
            </a:r>
            <a:r>
              <a:rPr lang="en-US" sz="2000" dirty="0" err="1" smtClean="0">
                <a:solidFill>
                  <a:prstClr val="black"/>
                </a:solidFill>
              </a:rPr>
              <a:t>banyak</a:t>
            </a:r>
            <a:r>
              <a:rPr lang="en-US" sz="2000" dirty="0" smtClean="0">
                <a:solidFill>
                  <a:prstClr val="black"/>
                </a:solidFill>
              </a:rPr>
              <a:t> </a:t>
            </a:r>
            <a:r>
              <a:rPr lang="en-US" sz="2000" dirty="0" err="1" smtClean="0">
                <a:solidFill>
                  <a:prstClr val="black"/>
                </a:solidFill>
              </a:rPr>
              <a:t>sumber</a:t>
            </a:r>
            <a:r>
              <a:rPr lang="en-US" sz="2000" dirty="0" smtClean="0">
                <a:solidFill>
                  <a:prstClr val="black"/>
                </a:solidFill>
              </a:rPr>
              <a:t> </a:t>
            </a:r>
            <a:r>
              <a:rPr lang="id-ID"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diubah</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menjadi</a:t>
            </a:r>
            <a:r>
              <a:rPr lang="en-US" sz="2000" dirty="0" smtClean="0">
                <a:solidFill>
                  <a:prstClr val="black"/>
                </a:solidFill>
                <a:sym typeface="Wingdings" panose="05000000000000000000" pitchFamily="2" charset="2"/>
              </a:rPr>
              <a:t> e</a:t>
            </a:r>
            <a:r>
              <a:rPr lang="id-ID" sz="2000" dirty="0" smtClean="0">
                <a:solidFill>
                  <a:prstClr val="black"/>
                </a:solidFill>
                <a:sym typeface="Wingdings" panose="05000000000000000000" pitchFamily="2" charset="2"/>
              </a:rPr>
              <a:t>lectrical signal </a:t>
            </a:r>
            <a:r>
              <a:rPr lang="en-US" sz="2000" dirty="0" err="1" smtClean="0">
                <a:solidFill>
                  <a:prstClr val="black"/>
                </a:solidFill>
                <a:sym typeface="Wingdings" panose="05000000000000000000" pitchFamily="2" charset="2"/>
              </a:rPr>
              <a:t>oleh</a:t>
            </a:r>
            <a:r>
              <a:rPr lang="en-US" sz="2000" dirty="0" smtClean="0">
                <a:solidFill>
                  <a:prstClr val="black"/>
                </a:solidFill>
                <a:sym typeface="Wingdings" panose="05000000000000000000" pitchFamily="2" charset="2"/>
              </a:rPr>
              <a:t> mic</a:t>
            </a:r>
            <a:r>
              <a:rPr lang="id-ID" sz="2000" dirty="0" smtClean="0">
                <a:solidFill>
                  <a:prstClr val="black"/>
                </a:solidFill>
                <a:sym typeface="Wingdings" panose="05000000000000000000" pitchFamily="2" charset="2"/>
              </a:rPr>
              <a:t>  dikonversikan mjd sinyal digital menggunakan ADC  dienkripsi </a:t>
            </a:r>
            <a:r>
              <a:rPr lang="en-US" sz="2000" dirty="0" err="1" smtClean="0">
                <a:solidFill>
                  <a:prstClr val="black"/>
                </a:solidFill>
                <a:sym typeface="Wingdings" panose="05000000000000000000" pitchFamily="2" charset="2"/>
              </a:rPr>
              <a:t>oleh</a:t>
            </a:r>
            <a:r>
              <a:rPr lang="id-ID" sz="2000" dirty="0" smtClean="0">
                <a:solidFill>
                  <a:prstClr val="black"/>
                </a:solidFill>
                <a:sym typeface="Wingdings" panose="05000000000000000000" pitchFamily="2" charset="2"/>
              </a:rPr>
              <a:t> Coder  </a:t>
            </a:r>
            <a:r>
              <a:rPr lang="en-US" sz="2000" dirty="0" err="1" smtClean="0">
                <a:solidFill>
                  <a:prstClr val="black"/>
                </a:solidFill>
                <a:sym typeface="Wingdings" panose="05000000000000000000" pitchFamily="2" charset="2"/>
              </a:rPr>
              <a:t>semua</a:t>
            </a:r>
            <a:r>
              <a:rPr lang="en-US" sz="2000" dirty="0" smtClean="0">
                <a:solidFill>
                  <a:prstClr val="black"/>
                </a:solidFill>
                <a:sym typeface="Wingdings" panose="05000000000000000000" pitchFamily="2" charset="2"/>
              </a:rPr>
              <a:t> signal </a:t>
            </a:r>
            <a:r>
              <a:rPr lang="id-ID" sz="2000" dirty="0" smtClean="0">
                <a:solidFill>
                  <a:prstClr val="black"/>
                </a:solidFill>
                <a:sym typeface="Wingdings" panose="05000000000000000000" pitchFamily="2" charset="2"/>
              </a:rPr>
              <a:t>dimasukkan ke Mu</a:t>
            </a:r>
            <a:r>
              <a:rPr lang="en-US" sz="2000" dirty="0" smtClean="0">
                <a:solidFill>
                  <a:prstClr val="black"/>
                </a:solidFill>
                <a:sym typeface="Wingdings" panose="05000000000000000000" pitchFamily="2" charset="2"/>
              </a:rPr>
              <a:t>x</a:t>
            </a:r>
            <a:r>
              <a:rPr lang="id-ID"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utk</a:t>
            </a:r>
            <a:r>
              <a:rPr lang="en-US" sz="2000" dirty="0" smtClean="0">
                <a:solidFill>
                  <a:prstClr val="black"/>
                </a:solidFill>
                <a:sym typeface="Wingdings" panose="05000000000000000000" pitchFamily="2" charset="2"/>
              </a:rPr>
              <a:t> di ”</a:t>
            </a:r>
            <a:r>
              <a:rPr lang="en-US" sz="2000" dirty="0" err="1" smtClean="0">
                <a:solidFill>
                  <a:prstClr val="black"/>
                </a:solidFill>
                <a:sym typeface="Wingdings" panose="05000000000000000000" pitchFamily="2" charset="2"/>
              </a:rPr>
              <a:t>bandling</a:t>
            </a:r>
            <a:r>
              <a:rPr lang="en-US" sz="2000" dirty="0" smtClean="0">
                <a:solidFill>
                  <a:prstClr val="black"/>
                </a:solidFill>
                <a:sym typeface="Wingdings" panose="05000000000000000000" pitchFamily="2" charset="2"/>
              </a:rPr>
              <a:t>”</a:t>
            </a:r>
            <a:r>
              <a:rPr lang="id-ID" sz="2000" dirty="0" smtClean="0">
                <a:solidFill>
                  <a:prstClr val="black"/>
                </a:solidFill>
                <a:sym typeface="Wingdings" panose="05000000000000000000" pitchFamily="2" charset="2"/>
              </a:rPr>
              <a:t> dimasukkan ke Modulator  ditransmisikan via </a:t>
            </a:r>
            <a:r>
              <a:rPr lang="en-US" sz="2000" dirty="0" err="1" smtClean="0">
                <a:solidFill>
                  <a:prstClr val="black"/>
                </a:solidFill>
                <a:sym typeface="Wingdings" panose="05000000000000000000" pitchFamily="2" charset="2"/>
              </a:rPr>
              <a:t>udara</a:t>
            </a:r>
            <a:r>
              <a:rPr lang="en-US" sz="2000" dirty="0" smtClean="0">
                <a:solidFill>
                  <a:prstClr val="black"/>
                </a:solidFill>
                <a:sym typeface="Wingdings" panose="05000000000000000000" pitchFamily="2" charset="2"/>
              </a:rPr>
              <a:t> (radio), </a:t>
            </a:r>
            <a:r>
              <a:rPr lang="id-ID" sz="2000" dirty="0" smtClean="0">
                <a:solidFill>
                  <a:prstClr val="black"/>
                </a:solidFill>
                <a:sym typeface="Wingdings" panose="05000000000000000000" pitchFamily="2" charset="2"/>
              </a:rPr>
              <a:t>FO</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atau</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kabel</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tembaga</a:t>
            </a:r>
            <a:r>
              <a:rPr lang="en-US" sz="2000" dirty="0" smtClean="0">
                <a:solidFill>
                  <a:prstClr val="black"/>
                </a:solidFill>
                <a:sym typeface="Wingdings" panose="05000000000000000000" pitchFamily="2" charset="2"/>
              </a:rPr>
              <a:t>.</a:t>
            </a:r>
            <a:endParaRPr lang="en-US" sz="2000" dirty="0">
              <a:solidFill>
                <a:prstClr val="black"/>
              </a:solidFill>
              <a:sym typeface="Wingdings" panose="05000000000000000000" pitchFamily="2" charset="2"/>
            </a:endParaRPr>
          </a:p>
          <a:p>
            <a:pPr>
              <a:lnSpc>
                <a:spcPct val="150000"/>
              </a:lnSpc>
            </a:pPr>
            <a:endParaRPr lang="en-US" sz="2000" dirty="0" smtClean="0">
              <a:solidFill>
                <a:prstClr val="black"/>
              </a:solidFill>
              <a:sym typeface="Wingdings" panose="05000000000000000000" pitchFamily="2" charset="2"/>
            </a:endParaRPr>
          </a:p>
          <a:p>
            <a:pPr>
              <a:lnSpc>
                <a:spcPct val="150000"/>
              </a:lnSpc>
            </a:pPr>
            <a:r>
              <a:rPr lang="en-US" sz="2000" b="1" dirty="0" err="1" smtClean="0">
                <a:solidFill>
                  <a:prstClr val="black"/>
                </a:solidFill>
                <a:sym typeface="Wingdings" panose="05000000000000000000" pitchFamily="2" charset="2"/>
              </a:rPr>
              <a:t>Pada</a:t>
            </a:r>
            <a:r>
              <a:rPr lang="en-US" sz="2000" b="1" dirty="0" smtClean="0">
                <a:solidFill>
                  <a:prstClr val="black"/>
                </a:solidFill>
                <a:sym typeface="Wingdings" panose="05000000000000000000" pitchFamily="2" charset="2"/>
              </a:rPr>
              <a:t> </a:t>
            </a:r>
            <a:r>
              <a:rPr lang="en-US" sz="2000" b="1" dirty="0" err="1" smtClean="0">
                <a:solidFill>
                  <a:prstClr val="black"/>
                </a:solidFill>
                <a:sym typeface="Wingdings" panose="05000000000000000000" pitchFamily="2" charset="2"/>
              </a:rPr>
              <a:t>Perangkat</a:t>
            </a:r>
            <a:r>
              <a:rPr lang="en-US" sz="2000" b="1" dirty="0" smtClean="0">
                <a:solidFill>
                  <a:prstClr val="black"/>
                </a:solidFill>
                <a:sym typeface="Wingdings" panose="05000000000000000000" pitchFamily="2" charset="2"/>
              </a:rPr>
              <a:t> </a:t>
            </a:r>
            <a:r>
              <a:rPr lang="en-US" sz="2000" b="1" dirty="0" err="1" smtClean="0">
                <a:solidFill>
                  <a:prstClr val="black"/>
                </a:solidFill>
                <a:sym typeface="Wingdings" panose="05000000000000000000" pitchFamily="2" charset="2"/>
              </a:rPr>
              <a:t>Penerima</a:t>
            </a:r>
            <a:r>
              <a:rPr lang="en-US" sz="2000" b="1" dirty="0" smtClean="0">
                <a:solidFill>
                  <a:prstClr val="black"/>
                </a:solidFill>
                <a:sym typeface="Wingdings" panose="05000000000000000000" pitchFamily="2" charset="2"/>
              </a:rPr>
              <a:t> (Receiver)</a:t>
            </a:r>
          </a:p>
          <a:p>
            <a:pPr>
              <a:lnSpc>
                <a:spcPct val="150000"/>
              </a:lnSpc>
            </a:pPr>
            <a:r>
              <a:rPr lang="en-US" sz="2000" dirty="0" err="1" smtClean="0">
                <a:solidFill>
                  <a:prstClr val="black"/>
                </a:solidFill>
                <a:sym typeface="Wingdings" panose="05000000000000000000" pitchFamily="2" charset="2"/>
              </a:rPr>
              <a:t>Sinyal</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diterima</a:t>
            </a:r>
            <a:r>
              <a:rPr lang="en-US" sz="2000" dirty="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dari</a:t>
            </a:r>
            <a:r>
              <a:rPr lang="en-US" sz="2000" dirty="0" smtClean="0">
                <a:solidFill>
                  <a:prstClr val="black"/>
                </a:solidFill>
                <a:sym typeface="Wingdings" panose="05000000000000000000" pitchFamily="2" charset="2"/>
              </a:rPr>
              <a:t> antena, FO </a:t>
            </a:r>
            <a:r>
              <a:rPr lang="en-US" sz="2000" dirty="0" err="1" smtClean="0">
                <a:solidFill>
                  <a:prstClr val="black"/>
                </a:solidFill>
                <a:sym typeface="Wingdings" panose="05000000000000000000" pitchFamily="2" charset="2"/>
              </a:rPr>
              <a:t>atau</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kabel</a:t>
            </a:r>
            <a:r>
              <a:rPr lang="en-US" sz="2000" dirty="0" smtClean="0">
                <a:solidFill>
                  <a:prstClr val="black"/>
                </a:solidFill>
                <a:sym typeface="Wingdings" panose="05000000000000000000" pitchFamily="2" charset="2"/>
              </a:rPr>
              <a:t>  </a:t>
            </a:r>
            <a:r>
              <a:rPr lang="en-US" sz="2000" dirty="0" err="1" smtClean="0">
                <a:solidFill>
                  <a:prstClr val="black"/>
                </a:solidFill>
                <a:sym typeface="Wingdings" panose="05000000000000000000" pitchFamily="2" charset="2"/>
              </a:rPr>
              <a:t>masuk</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ke</a:t>
            </a:r>
            <a:r>
              <a:rPr lang="en-US" sz="2000" dirty="0" smtClean="0">
                <a:solidFill>
                  <a:prstClr val="black"/>
                </a:solidFill>
                <a:sym typeface="Wingdings" panose="05000000000000000000" pitchFamily="2" charset="2"/>
              </a:rPr>
              <a:t> Demodulator </a:t>
            </a:r>
            <a:r>
              <a:rPr lang="en-US" sz="2000" dirty="0" err="1" smtClean="0">
                <a:solidFill>
                  <a:prstClr val="black"/>
                </a:solidFill>
                <a:sym typeface="Wingdings" panose="05000000000000000000" pitchFamily="2" charset="2"/>
              </a:rPr>
              <a:t>untuk</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diambil</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datanya</a:t>
            </a:r>
            <a:r>
              <a:rPr lang="en-US" sz="2000" dirty="0" smtClean="0">
                <a:solidFill>
                  <a:prstClr val="black"/>
                </a:solidFill>
                <a:sym typeface="Wingdings" panose="05000000000000000000" pitchFamily="2" charset="2"/>
              </a:rPr>
              <a:t>  </a:t>
            </a:r>
            <a:r>
              <a:rPr lang="en-US" sz="2000" dirty="0" err="1" smtClean="0">
                <a:solidFill>
                  <a:prstClr val="black"/>
                </a:solidFill>
                <a:sym typeface="Wingdings" panose="05000000000000000000" pitchFamily="2" charset="2"/>
              </a:rPr>
              <a:t>masuk</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ke</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Demux</a:t>
            </a:r>
            <a:r>
              <a:rPr lang="en-US" sz="2000" dirty="0" smtClean="0">
                <a:solidFill>
                  <a:prstClr val="black"/>
                </a:solidFill>
                <a:sym typeface="Wingdings" panose="05000000000000000000" pitchFamily="2" charset="2"/>
              </a:rPr>
              <a:t> agar data </a:t>
            </a:r>
            <a:r>
              <a:rPr lang="en-US" sz="2000" dirty="0" err="1" smtClean="0">
                <a:solidFill>
                  <a:prstClr val="black"/>
                </a:solidFill>
                <a:sym typeface="Wingdings" panose="05000000000000000000" pitchFamily="2" charset="2"/>
              </a:rPr>
              <a:t>terpisah</a:t>
            </a:r>
            <a:r>
              <a:rPr lang="en-US" sz="2000" dirty="0" smtClean="0">
                <a:solidFill>
                  <a:prstClr val="black"/>
                </a:solidFill>
                <a:sym typeface="Wingdings" panose="05000000000000000000" pitchFamily="2" charset="2"/>
              </a:rPr>
              <a:t>  di-</a:t>
            </a:r>
            <a:r>
              <a:rPr lang="en-US" sz="2000" dirty="0" err="1" smtClean="0">
                <a:solidFill>
                  <a:prstClr val="black"/>
                </a:solidFill>
                <a:sym typeface="Wingdings" panose="05000000000000000000" pitchFamily="2" charset="2"/>
              </a:rPr>
              <a:t>dekripsi</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oleh</a:t>
            </a:r>
            <a:r>
              <a:rPr lang="en-US" sz="2000" dirty="0" smtClean="0">
                <a:solidFill>
                  <a:prstClr val="black"/>
                </a:solidFill>
                <a:sym typeface="Wingdings" panose="05000000000000000000" pitchFamily="2" charset="2"/>
              </a:rPr>
              <a:t> Decoder  </a:t>
            </a:r>
            <a:r>
              <a:rPr lang="en-US" sz="2000" dirty="0" err="1" smtClean="0">
                <a:solidFill>
                  <a:prstClr val="black"/>
                </a:solidFill>
                <a:sym typeface="Wingdings" panose="05000000000000000000" pitchFamily="2" charset="2"/>
              </a:rPr>
              <a:t>diubah</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kembali</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ke</a:t>
            </a:r>
            <a:r>
              <a:rPr lang="en-US" sz="2000" dirty="0" smtClean="0">
                <a:solidFill>
                  <a:prstClr val="black"/>
                </a:solidFill>
                <a:sym typeface="Wingdings" panose="05000000000000000000" pitchFamily="2" charset="2"/>
              </a:rPr>
              <a:t> analog </a:t>
            </a:r>
            <a:r>
              <a:rPr lang="en-US" sz="2000" dirty="0" err="1" smtClean="0">
                <a:solidFill>
                  <a:prstClr val="black"/>
                </a:solidFill>
                <a:sym typeface="Wingdings" panose="05000000000000000000" pitchFamily="2" charset="2"/>
              </a:rPr>
              <a:t>oleh</a:t>
            </a:r>
            <a:r>
              <a:rPr lang="en-US" sz="2000" dirty="0" smtClean="0">
                <a:solidFill>
                  <a:prstClr val="black"/>
                </a:solidFill>
                <a:sym typeface="Wingdings" panose="05000000000000000000" pitchFamily="2" charset="2"/>
              </a:rPr>
              <a:t> DAC  </a:t>
            </a:r>
            <a:r>
              <a:rPr lang="en-US" sz="2000" dirty="0" err="1" smtClean="0">
                <a:solidFill>
                  <a:prstClr val="black"/>
                </a:solidFill>
                <a:sym typeface="Wingdings" panose="05000000000000000000" pitchFamily="2" charset="2"/>
              </a:rPr>
              <a:t>diubah</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mjd</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suara</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oleh</a:t>
            </a:r>
            <a:r>
              <a:rPr lang="en-US" sz="2000" dirty="0" smtClean="0">
                <a:solidFill>
                  <a:prstClr val="black"/>
                </a:solidFill>
                <a:sym typeface="Wingdings" panose="05000000000000000000" pitchFamily="2" charset="2"/>
              </a:rPr>
              <a:t> speaker</a:t>
            </a:r>
            <a:endParaRPr lang="id-ID" sz="2000" dirty="0">
              <a:solidFill>
                <a:prstClr val="black"/>
              </a:solidFill>
              <a:sym typeface="Wingdings" panose="05000000000000000000" pitchFamily="2" charset="2"/>
            </a:endParaRP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35913"/>
            <a:ext cx="8526634" cy="523220"/>
          </a:xfrm>
          <a:prstGeom prst="rect">
            <a:avLst/>
          </a:prstGeom>
          <a:noFill/>
        </p:spPr>
        <p:txBody>
          <a:bodyPr wrap="square" rtlCol="0">
            <a:spAutoFit/>
          </a:bodyPr>
          <a:lstStyle/>
          <a:p>
            <a:r>
              <a:rPr lang="en-US" sz="2800" b="1" dirty="0" smtClean="0">
                <a:solidFill>
                  <a:prstClr val="black"/>
                </a:solidFill>
              </a:rPr>
              <a:t>Complete System</a:t>
            </a:r>
            <a:endParaRPr lang="en-US" sz="2800" b="1" dirty="0" smtClean="0">
              <a:solidFill>
                <a:prstClr val="black"/>
              </a:solidFill>
            </a:endParaRPr>
          </a:p>
        </p:txBody>
      </p:sp>
    </p:spTree>
    <p:extLst>
      <p:ext uri="{BB962C8B-B14F-4D97-AF65-F5344CB8AC3E}">
        <p14:creationId xmlns:p14="http://schemas.microsoft.com/office/powerpoint/2010/main" val="15581345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836712"/>
            <a:ext cx="8856984"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09862" y="6313095"/>
            <a:ext cx="1276350" cy="360040"/>
          </a:xfrm>
          <a:prstGeom prst="rect">
            <a:avLst/>
          </a:prstGeom>
        </p:spPr>
      </p:pic>
      <p:sp>
        <p:nvSpPr>
          <p:cNvPr id="6" name="TextBox 5"/>
          <p:cNvSpPr txBox="1"/>
          <p:nvPr/>
        </p:nvSpPr>
        <p:spPr>
          <a:xfrm>
            <a:off x="513781" y="5805264"/>
            <a:ext cx="8196283" cy="507831"/>
          </a:xfrm>
          <a:prstGeom prst="rect">
            <a:avLst/>
          </a:prstGeom>
          <a:noFill/>
        </p:spPr>
        <p:txBody>
          <a:bodyPr wrap="square" rtlCol="0">
            <a:spAutoFit/>
          </a:bodyPr>
          <a:lstStyle/>
          <a:p>
            <a:pPr algn="ctr">
              <a:lnSpc>
                <a:spcPct val="150000"/>
              </a:lnSpc>
            </a:pPr>
            <a:r>
              <a:rPr lang="id-ID" dirty="0" smtClean="0">
                <a:solidFill>
                  <a:prstClr val="black"/>
                </a:solidFill>
                <a:sym typeface="Wingdings" panose="05000000000000000000" pitchFamily="2" charset="2"/>
              </a:rPr>
              <a:t>Contoh Sebuah Sistem Pengatur Suhu. Sumber: [1]</a:t>
            </a:r>
            <a:endParaRPr lang="id-ID" dirty="0" smtClean="0">
              <a:solidFill>
                <a:prstClr val="black"/>
              </a:solidFill>
            </a:endParaRPr>
          </a:p>
        </p:txBody>
      </p:sp>
      <p:pic>
        <p:nvPicPr>
          <p:cNvPr id="2" name="Picture 1"/>
          <p:cNvPicPr>
            <a:picLocks noChangeAspect="1"/>
          </p:cNvPicPr>
          <p:nvPr/>
        </p:nvPicPr>
        <p:blipFill>
          <a:blip r:embed="rId4"/>
          <a:stretch>
            <a:fillRect/>
          </a:stretch>
        </p:blipFill>
        <p:spPr>
          <a:xfrm>
            <a:off x="509862" y="2636912"/>
            <a:ext cx="8048625" cy="2876550"/>
          </a:xfrm>
          <a:prstGeom prst="rect">
            <a:avLst/>
          </a:prstGeom>
        </p:spPr>
      </p:pic>
      <p:sp>
        <p:nvSpPr>
          <p:cNvPr id="9" name="TextBox 8"/>
          <p:cNvSpPr txBox="1"/>
          <p:nvPr/>
        </p:nvSpPr>
        <p:spPr>
          <a:xfrm>
            <a:off x="509862" y="188640"/>
            <a:ext cx="8196283" cy="584775"/>
          </a:xfrm>
          <a:prstGeom prst="rect">
            <a:avLst/>
          </a:prstGeom>
          <a:noFill/>
        </p:spPr>
        <p:txBody>
          <a:bodyPr wrap="square" rtlCol="0">
            <a:spAutoFit/>
          </a:bodyPr>
          <a:lstStyle/>
          <a:p>
            <a:r>
              <a:rPr lang="en-US" sz="3200" b="1" dirty="0" smtClean="0">
                <a:solidFill>
                  <a:prstClr val="black"/>
                </a:solidFill>
              </a:rPr>
              <a:t>Complete System</a:t>
            </a:r>
          </a:p>
        </p:txBody>
      </p:sp>
      <p:sp>
        <p:nvSpPr>
          <p:cNvPr id="7" name="TextBox 6"/>
          <p:cNvSpPr txBox="1"/>
          <p:nvPr/>
        </p:nvSpPr>
        <p:spPr>
          <a:xfrm>
            <a:off x="517212" y="1026291"/>
            <a:ext cx="8196283" cy="954107"/>
          </a:xfrm>
          <a:prstGeom prst="rect">
            <a:avLst/>
          </a:prstGeom>
          <a:noFill/>
        </p:spPr>
        <p:txBody>
          <a:bodyPr wrap="square" rtlCol="0">
            <a:spAutoFit/>
          </a:bodyPr>
          <a:lstStyle/>
          <a:p>
            <a:r>
              <a:rPr lang="en-US" sz="2800" b="1" dirty="0" err="1" smtClean="0">
                <a:solidFill>
                  <a:prstClr val="black"/>
                </a:solidFill>
              </a:rPr>
              <a:t>Contoh</a:t>
            </a:r>
            <a:r>
              <a:rPr lang="en-US" sz="2800" b="1" dirty="0" smtClean="0">
                <a:solidFill>
                  <a:prstClr val="black"/>
                </a:solidFill>
              </a:rPr>
              <a:t> </a:t>
            </a:r>
            <a:r>
              <a:rPr lang="en-US" sz="2800" b="1" dirty="0" err="1" smtClean="0">
                <a:solidFill>
                  <a:prstClr val="black"/>
                </a:solidFill>
              </a:rPr>
              <a:t>Sebuah</a:t>
            </a:r>
            <a:r>
              <a:rPr lang="en-US" sz="2800" b="1" dirty="0" smtClean="0">
                <a:solidFill>
                  <a:prstClr val="black"/>
                </a:solidFill>
              </a:rPr>
              <a:t> Complete System</a:t>
            </a:r>
            <a:r>
              <a:rPr lang="en-US" sz="2800" b="1" dirty="0">
                <a:solidFill>
                  <a:prstClr val="black"/>
                </a:solidFill>
              </a:rPr>
              <a:t> </a:t>
            </a:r>
            <a:r>
              <a:rPr lang="en-US" sz="2800" b="1" dirty="0" smtClean="0">
                <a:solidFill>
                  <a:prstClr val="black"/>
                </a:solidFill>
              </a:rPr>
              <a:t>yang </a:t>
            </a:r>
            <a:r>
              <a:rPr lang="en-US" sz="2800" b="1" dirty="0" err="1" smtClean="0">
                <a:solidFill>
                  <a:prstClr val="black"/>
                </a:solidFill>
              </a:rPr>
              <a:t>Melibatkan</a:t>
            </a:r>
            <a:r>
              <a:rPr lang="en-US" sz="2800" b="1" dirty="0" smtClean="0">
                <a:solidFill>
                  <a:prstClr val="black"/>
                </a:solidFill>
              </a:rPr>
              <a:t> </a:t>
            </a:r>
            <a:r>
              <a:rPr lang="en-US" sz="2800" b="1" dirty="0" err="1" smtClean="0">
                <a:solidFill>
                  <a:prstClr val="black"/>
                </a:solidFill>
              </a:rPr>
              <a:t>Peran</a:t>
            </a:r>
            <a:r>
              <a:rPr lang="en-US" sz="2800" b="1" dirty="0" smtClean="0">
                <a:solidFill>
                  <a:prstClr val="black"/>
                </a:solidFill>
              </a:rPr>
              <a:t> ADC </a:t>
            </a:r>
            <a:r>
              <a:rPr lang="en-US" sz="2800" b="1" dirty="0" err="1" smtClean="0">
                <a:solidFill>
                  <a:prstClr val="black"/>
                </a:solidFill>
              </a:rPr>
              <a:t>dan</a:t>
            </a:r>
            <a:r>
              <a:rPr lang="en-US" sz="2800" b="1" dirty="0" smtClean="0">
                <a:solidFill>
                  <a:prstClr val="black"/>
                </a:solidFill>
              </a:rPr>
              <a:t> DAC</a:t>
            </a:r>
          </a:p>
        </p:txBody>
      </p:sp>
    </p:spTree>
    <p:extLst>
      <p:ext uri="{BB962C8B-B14F-4D97-AF65-F5344CB8AC3E}">
        <p14:creationId xmlns:p14="http://schemas.microsoft.com/office/powerpoint/2010/main" val="25653710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340768"/>
            <a:ext cx="8196283" cy="4661276"/>
          </a:xfrm>
          <a:prstGeom prst="rect">
            <a:avLst/>
          </a:prstGeom>
          <a:noFill/>
        </p:spPr>
        <p:txBody>
          <a:bodyPr wrap="square" rtlCol="0">
            <a:spAutoFit/>
          </a:bodyPr>
          <a:lstStyle/>
          <a:p>
            <a:pPr>
              <a:lnSpc>
                <a:spcPct val="150000"/>
              </a:lnSpc>
            </a:pPr>
            <a:r>
              <a:rPr lang="id-ID" sz="2000" dirty="0" smtClean="0">
                <a:solidFill>
                  <a:prstClr val="black"/>
                </a:solidFill>
                <a:sym typeface="Wingdings" panose="05000000000000000000" pitchFamily="2" charset="2"/>
              </a:rPr>
              <a:t>What is Protocol?</a:t>
            </a:r>
          </a:p>
          <a:p>
            <a:pPr marL="171450" indent="-171450">
              <a:lnSpc>
                <a:spcPct val="150000"/>
              </a:lnSpc>
              <a:buFontTx/>
              <a:buChar char="-"/>
            </a:pPr>
            <a:r>
              <a:rPr lang="id-ID" sz="2000" dirty="0" smtClean="0">
                <a:solidFill>
                  <a:prstClr val="black"/>
                </a:solidFill>
                <a:sym typeface="Wingdings" panose="05000000000000000000" pitchFamily="2" charset="2"/>
              </a:rPr>
              <a:t>Aturan main atau tata cara detil </a:t>
            </a:r>
            <a:r>
              <a:rPr lang="en-US" sz="2000" dirty="0" err="1" smtClean="0">
                <a:solidFill>
                  <a:prstClr val="black"/>
                </a:solidFill>
                <a:sym typeface="Wingdings" panose="05000000000000000000" pitchFamily="2" charset="2"/>
              </a:rPr>
              <a:t>sebuah</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perangkat</a:t>
            </a:r>
            <a:r>
              <a:rPr lang="en-US" sz="2000" dirty="0" smtClean="0">
                <a:solidFill>
                  <a:prstClr val="black"/>
                </a:solidFill>
                <a:sym typeface="Wingdings" panose="05000000000000000000" pitchFamily="2" charset="2"/>
              </a:rPr>
              <a:t> </a:t>
            </a:r>
            <a:r>
              <a:rPr lang="id-ID" sz="2000" dirty="0" smtClean="0">
                <a:solidFill>
                  <a:prstClr val="black"/>
                </a:solidFill>
                <a:sym typeface="Wingdings" panose="05000000000000000000" pitchFamily="2" charset="2"/>
              </a:rPr>
              <a:t>dalam memproses signal</a:t>
            </a:r>
            <a:r>
              <a:rPr lang="en-US" sz="2000" dirty="0" smtClean="0">
                <a:solidFill>
                  <a:prstClr val="black"/>
                </a:solidFill>
                <a:sym typeface="Wingdings" panose="05000000000000000000" pitchFamily="2" charset="2"/>
              </a:rPr>
              <a:t>s</a:t>
            </a:r>
            <a:r>
              <a:rPr lang="id-ID" sz="2000" dirty="0" smtClean="0">
                <a:solidFill>
                  <a:prstClr val="black"/>
                </a:solidFill>
                <a:sym typeface="Wingdings" panose="05000000000000000000" pitchFamily="2" charset="2"/>
              </a:rPr>
              <a:t>.</a:t>
            </a:r>
            <a:endParaRPr lang="en-US" sz="2000" dirty="0" smtClean="0">
              <a:solidFill>
                <a:prstClr val="black"/>
              </a:solidFill>
              <a:sym typeface="Wingdings" panose="05000000000000000000" pitchFamily="2" charset="2"/>
            </a:endParaRPr>
          </a:p>
          <a:p>
            <a:pPr marL="171450" indent="-171450">
              <a:lnSpc>
                <a:spcPct val="150000"/>
              </a:lnSpc>
              <a:buFontTx/>
              <a:buChar char="-"/>
            </a:pPr>
            <a:r>
              <a:rPr lang="en-US" sz="2000" dirty="0" err="1" smtClean="0">
                <a:solidFill>
                  <a:prstClr val="black"/>
                </a:solidFill>
                <a:sym typeface="Wingdings" panose="05000000000000000000" pitchFamily="2" charset="2"/>
              </a:rPr>
              <a:t>Atau</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spesifikasi</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detil</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dari</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sebuah</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perangkat</a:t>
            </a:r>
            <a:r>
              <a:rPr lang="en-US" sz="2000" dirty="0" smtClean="0">
                <a:solidFill>
                  <a:prstClr val="black"/>
                </a:solidFill>
                <a:sym typeface="Wingdings" panose="05000000000000000000" pitchFamily="2" charset="2"/>
              </a:rPr>
              <a:t> yang </a:t>
            </a:r>
            <a:r>
              <a:rPr lang="en-US" sz="2000" dirty="0" err="1" smtClean="0">
                <a:solidFill>
                  <a:prstClr val="black"/>
                </a:solidFill>
                <a:sym typeface="Wingdings" panose="05000000000000000000" pitchFamily="2" charset="2"/>
              </a:rPr>
              <a:t>mengirim</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dan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menerima</a:t>
            </a:r>
            <a:r>
              <a:rPr lang="en-US" sz="2000" dirty="0" smtClean="0">
                <a:solidFill>
                  <a:prstClr val="black"/>
                </a:solidFill>
                <a:sym typeface="Wingdings" panose="05000000000000000000" pitchFamily="2" charset="2"/>
              </a:rPr>
              <a:t> signals (data).</a:t>
            </a:r>
          </a:p>
          <a:p>
            <a:pPr>
              <a:lnSpc>
                <a:spcPct val="150000"/>
              </a:lnSpc>
            </a:pPr>
            <a:endParaRPr lang="en-US" sz="2000" dirty="0" smtClean="0">
              <a:solidFill>
                <a:prstClr val="black"/>
              </a:solidFill>
              <a:sym typeface="Wingdings" panose="05000000000000000000" pitchFamily="2" charset="2"/>
            </a:endParaRPr>
          </a:p>
          <a:p>
            <a:pPr>
              <a:lnSpc>
                <a:spcPct val="150000"/>
              </a:lnSpc>
            </a:pPr>
            <a:endParaRPr lang="en-US" sz="2000" dirty="0">
              <a:solidFill>
                <a:prstClr val="black"/>
              </a:solidFill>
              <a:sym typeface="Wingdings" panose="05000000000000000000" pitchFamily="2" charset="2"/>
            </a:endParaRPr>
          </a:p>
          <a:p>
            <a:pPr>
              <a:lnSpc>
                <a:spcPct val="150000"/>
              </a:lnSpc>
            </a:pPr>
            <a:r>
              <a:rPr lang="en-US" sz="2000" dirty="0" err="1" smtClean="0">
                <a:solidFill>
                  <a:prstClr val="black"/>
                </a:solidFill>
                <a:sym typeface="Wingdings" panose="05000000000000000000" pitchFamily="2" charset="2"/>
              </a:rPr>
              <a:t>Contoh-contoh</a:t>
            </a:r>
            <a:r>
              <a:rPr lang="en-US" sz="2000" dirty="0" smtClean="0">
                <a:solidFill>
                  <a:prstClr val="black"/>
                </a:solidFill>
                <a:sym typeface="Wingdings" panose="05000000000000000000" pitchFamily="2" charset="2"/>
              </a:rPr>
              <a:t> Protocol:</a:t>
            </a:r>
          </a:p>
          <a:p>
            <a:pPr>
              <a:lnSpc>
                <a:spcPct val="150000"/>
              </a:lnSpc>
            </a:pPr>
            <a:r>
              <a:rPr lang="en-US" sz="2000" dirty="0" smtClean="0">
                <a:solidFill>
                  <a:prstClr val="black"/>
                </a:solidFill>
                <a:sym typeface="Wingdings" panose="05000000000000000000" pitchFamily="2" charset="2"/>
              </a:rPr>
              <a:t>Di </a:t>
            </a:r>
            <a:r>
              <a:rPr lang="en-US" sz="2000" dirty="0" err="1" smtClean="0">
                <a:solidFill>
                  <a:prstClr val="black"/>
                </a:solidFill>
                <a:sym typeface="Wingdings" panose="05000000000000000000" pitchFamily="2" charset="2"/>
              </a:rPr>
              <a:t>bidang</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komunikasi</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bergerak</a:t>
            </a:r>
            <a:r>
              <a:rPr lang="en-US" sz="2000" dirty="0" smtClean="0">
                <a:solidFill>
                  <a:prstClr val="black"/>
                </a:solidFill>
                <a:sym typeface="Wingdings" panose="05000000000000000000" pitchFamily="2" charset="2"/>
              </a:rPr>
              <a:t>: GSM, GPRS, EDGE, UMTS, HSDPA, LTE</a:t>
            </a:r>
          </a:p>
          <a:p>
            <a:pPr>
              <a:lnSpc>
                <a:spcPct val="150000"/>
              </a:lnSpc>
            </a:pPr>
            <a:r>
              <a:rPr lang="en-US" sz="2000" dirty="0" smtClean="0">
                <a:solidFill>
                  <a:prstClr val="black"/>
                </a:solidFill>
                <a:sym typeface="Wingdings" panose="05000000000000000000" pitchFamily="2" charset="2"/>
              </a:rPr>
              <a:t>Di </a:t>
            </a:r>
            <a:r>
              <a:rPr lang="en-US" sz="2000" dirty="0" err="1" smtClean="0">
                <a:solidFill>
                  <a:prstClr val="black"/>
                </a:solidFill>
                <a:sym typeface="Wingdings" panose="05000000000000000000" pitchFamily="2" charset="2"/>
              </a:rPr>
              <a:t>bidang</a:t>
            </a:r>
            <a:r>
              <a:rPr lang="en-US" sz="2000" dirty="0" smtClean="0">
                <a:solidFill>
                  <a:prstClr val="black"/>
                </a:solidFill>
                <a:sym typeface="Wingdings" panose="05000000000000000000" pitchFamily="2" charset="2"/>
              </a:rPr>
              <a:t> Internet: LAN, MAN, Wi-Fi, Wi-Max</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en-US" sz="3200" b="1" dirty="0" smtClean="0">
                <a:solidFill>
                  <a:prstClr val="black"/>
                </a:solidFill>
              </a:rPr>
              <a:t>Protocol</a:t>
            </a:r>
          </a:p>
        </p:txBody>
      </p:sp>
    </p:spTree>
    <p:extLst>
      <p:ext uri="{BB962C8B-B14F-4D97-AF65-F5344CB8AC3E}">
        <p14:creationId xmlns:p14="http://schemas.microsoft.com/office/powerpoint/2010/main" val="26670140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1938992"/>
          </a:xfrm>
          <a:prstGeom prst="rect">
            <a:avLst/>
          </a:prstGeom>
          <a:noFill/>
        </p:spPr>
        <p:txBody>
          <a:bodyPr wrap="square" rtlCol="0">
            <a:spAutoFit/>
          </a:bodyPr>
          <a:lstStyle/>
          <a:p>
            <a:pPr algn="ctr">
              <a:lnSpc>
                <a:spcPct val="150000"/>
              </a:lnSpc>
            </a:pPr>
            <a:r>
              <a:rPr lang="id-ID" sz="4000" b="1" dirty="0" smtClean="0"/>
              <a:t>Application Specific ICs (ASICs)</a:t>
            </a:r>
            <a:endParaRPr lang="en-US" sz="3200" b="1" dirty="0" smtClean="0">
              <a:latin typeface="Calibri"/>
              <a:cs typeface="Times New Roman"/>
            </a:endParaRPr>
          </a:p>
        </p:txBody>
      </p:sp>
    </p:spTree>
    <p:extLst>
      <p:ext uri="{BB962C8B-B14F-4D97-AF65-F5344CB8AC3E}">
        <p14:creationId xmlns:p14="http://schemas.microsoft.com/office/powerpoint/2010/main" val="9166661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196283" cy="4985980"/>
          </a:xfrm>
          <a:prstGeom prst="rect">
            <a:avLst/>
          </a:prstGeom>
          <a:noFill/>
        </p:spPr>
        <p:txBody>
          <a:bodyPr wrap="square" rtlCol="0">
            <a:spAutoFit/>
          </a:bodyPr>
          <a:lstStyle/>
          <a:p>
            <a:pPr>
              <a:lnSpc>
                <a:spcPct val="150000"/>
              </a:lnSpc>
            </a:pPr>
            <a:r>
              <a:rPr lang="id-ID" sz="3600" dirty="0" smtClean="0"/>
              <a:t>Application Specific Integrated Circuit</a:t>
            </a:r>
          </a:p>
          <a:p>
            <a:pPr>
              <a:lnSpc>
                <a:spcPct val="150000"/>
              </a:lnSpc>
            </a:pPr>
            <a:endParaRPr lang="id-ID" sz="1400" dirty="0" smtClean="0"/>
          </a:p>
          <a:p>
            <a:pPr>
              <a:lnSpc>
                <a:spcPct val="150000"/>
              </a:lnSpc>
            </a:pPr>
            <a:r>
              <a:rPr lang="id-ID" dirty="0" smtClean="0"/>
              <a:t>Adalah IC dengan skala kepadatan menengah atau tinggi yang berisi sirkit digital yang membentuk sebuah fungsi yang sudah siap pakai, misalnya ADC, DAC, Voltmeter, Latch, Bit Comparator, Decoder, Frequency Divider, DTMF Generator, DTMF Receiver, Mikrokontroler, Mikroprosesor, </a:t>
            </a:r>
            <a:r>
              <a:rPr lang="id-ID" dirty="0"/>
              <a:t>RAM, EEPROM, </a:t>
            </a:r>
            <a:r>
              <a:rPr lang="id-ID" dirty="0" smtClean="0"/>
              <a:t>dll.</a:t>
            </a:r>
          </a:p>
          <a:p>
            <a:pPr>
              <a:lnSpc>
                <a:spcPct val="150000"/>
              </a:lnSpc>
            </a:pPr>
            <a:endParaRPr lang="id-ID" dirty="0"/>
          </a:p>
          <a:p>
            <a:pPr>
              <a:lnSpc>
                <a:spcPct val="150000"/>
              </a:lnSpc>
            </a:pPr>
            <a:r>
              <a:rPr lang="id-ID" dirty="0" smtClean="0"/>
              <a:t>Karena berisi sebuah modul yang sudah siap pakai, IC jenis ASIC ini sangat memudahkan pekerjaan desain dan perakitan perangkat-perangkat digital, termasuk komputer. Desainer tidak banyak lagi membutuhkan komponen diskret  pelengkap sperti R, C dan  transistor maupun IC-IC gerbang dasar.</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Definisi ASIC</a:t>
            </a:r>
            <a:endParaRPr lang="en-US" sz="3200" b="1" dirty="0" smtClean="0"/>
          </a:p>
        </p:txBody>
      </p:sp>
    </p:spTree>
    <p:extLst>
      <p:ext uri="{BB962C8B-B14F-4D97-AF65-F5344CB8AC3E}">
        <p14:creationId xmlns:p14="http://schemas.microsoft.com/office/powerpoint/2010/main" val="2284004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196283" cy="506292"/>
          </a:xfrm>
          <a:prstGeom prst="rect">
            <a:avLst/>
          </a:prstGeom>
          <a:noFill/>
        </p:spPr>
        <p:txBody>
          <a:bodyPr wrap="square" rtlCol="0">
            <a:spAutoFit/>
          </a:bodyPr>
          <a:lstStyle/>
          <a:p>
            <a:pPr>
              <a:lnSpc>
                <a:spcPct val="150000"/>
              </a:lnSpc>
            </a:pPr>
            <a:r>
              <a:rPr lang="id-ID" sz="2000" dirty="0" smtClean="0"/>
              <a:t>Bentuk-bentuk Fisik (Packaging) ASIC maupun IC-IC Gerbang Dasar</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Bentuk Fisik (Packaging) ASIC</a:t>
            </a:r>
            <a:endParaRPr lang="en-US" sz="3200" b="1" dirty="0" smtClean="0"/>
          </a:p>
        </p:txBody>
      </p:sp>
      <p:pic>
        <p:nvPicPr>
          <p:cNvPr id="2" name="Picture 1"/>
          <p:cNvPicPr>
            <a:picLocks noChangeAspect="1"/>
          </p:cNvPicPr>
          <p:nvPr/>
        </p:nvPicPr>
        <p:blipFill>
          <a:blip r:embed="rId3"/>
          <a:stretch>
            <a:fillRect/>
          </a:stretch>
        </p:blipFill>
        <p:spPr>
          <a:xfrm>
            <a:off x="3765106" y="1970954"/>
            <a:ext cx="3411111" cy="1280263"/>
          </a:xfrm>
          <a:prstGeom prst="rect">
            <a:avLst/>
          </a:prstGeom>
        </p:spPr>
      </p:pic>
      <p:pic>
        <p:nvPicPr>
          <p:cNvPr id="3" name="Picture 2"/>
          <p:cNvPicPr>
            <a:picLocks noChangeAspect="1"/>
          </p:cNvPicPr>
          <p:nvPr/>
        </p:nvPicPr>
        <p:blipFill>
          <a:blip r:embed="rId4"/>
          <a:stretch>
            <a:fillRect/>
          </a:stretch>
        </p:blipFill>
        <p:spPr>
          <a:xfrm>
            <a:off x="3743947" y="3873557"/>
            <a:ext cx="1296144" cy="1444275"/>
          </a:xfrm>
          <a:prstGeom prst="rect">
            <a:avLst/>
          </a:prstGeom>
        </p:spPr>
      </p:pic>
      <p:pic>
        <p:nvPicPr>
          <p:cNvPr id="6" name="Picture 5"/>
          <p:cNvPicPr>
            <a:picLocks noChangeAspect="1"/>
          </p:cNvPicPr>
          <p:nvPr/>
        </p:nvPicPr>
        <p:blipFill>
          <a:blip r:embed="rId5"/>
          <a:stretch>
            <a:fillRect/>
          </a:stretch>
        </p:blipFill>
        <p:spPr>
          <a:xfrm>
            <a:off x="5976194" y="3873557"/>
            <a:ext cx="1563526" cy="1612578"/>
          </a:xfrm>
          <a:prstGeom prst="rect">
            <a:avLst/>
          </a:prstGeom>
        </p:spPr>
      </p:pic>
      <p:pic>
        <p:nvPicPr>
          <p:cNvPr id="9" name="Picture 8"/>
          <p:cNvPicPr>
            <a:picLocks noChangeAspect="1"/>
          </p:cNvPicPr>
          <p:nvPr/>
        </p:nvPicPr>
        <p:blipFill>
          <a:blip r:embed="rId6"/>
          <a:stretch>
            <a:fillRect/>
          </a:stretch>
        </p:blipFill>
        <p:spPr>
          <a:xfrm>
            <a:off x="647602" y="3692523"/>
            <a:ext cx="1924503" cy="2056443"/>
          </a:xfrm>
          <a:prstGeom prst="rect">
            <a:avLst/>
          </a:prstGeom>
        </p:spPr>
      </p:pic>
      <p:pic>
        <p:nvPicPr>
          <p:cNvPr id="7" name="Picture 6"/>
          <p:cNvPicPr>
            <a:picLocks noChangeAspect="1"/>
          </p:cNvPicPr>
          <p:nvPr/>
        </p:nvPicPr>
        <p:blipFill>
          <a:blip r:embed="rId7"/>
          <a:stretch>
            <a:fillRect/>
          </a:stretch>
        </p:blipFill>
        <p:spPr>
          <a:xfrm>
            <a:off x="467544" y="1628800"/>
            <a:ext cx="2078878" cy="2542366"/>
          </a:xfrm>
          <a:prstGeom prst="rect">
            <a:avLst/>
          </a:prstGeom>
        </p:spPr>
      </p:pic>
    </p:spTree>
    <p:extLst>
      <p:ext uri="{BB962C8B-B14F-4D97-AF65-F5344CB8AC3E}">
        <p14:creationId xmlns:p14="http://schemas.microsoft.com/office/powerpoint/2010/main" val="38009960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196283" cy="4708981"/>
          </a:xfrm>
          <a:prstGeom prst="rect">
            <a:avLst/>
          </a:prstGeom>
          <a:noFill/>
        </p:spPr>
        <p:txBody>
          <a:bodyPr wrap="square" rtlCol="0">
            <a:spAutoFit/>
          </a:bodyPr>
          <a:lstStyle/>
          <a:p>
            <a:pPr>
              <a:lnSpc>
                <a:spcPct val="150000"/>
              </a:lnSpc>
            </a:pPr>
            <a:r>
              <a:rPr lang="id-ID" sz="2000" dirty="0" smtClean="0"/>
              <a:t>Bentuk-bentuk Fisik (Packaging) ASIC maupun IC-IC Gerbang Dasar</a:t>
            </a:r>
          </a:p>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Bentuk Fisik (Packaging) ASIC</a:t>
            </a:r>
            <a:endParaRPr lang="en-US" sz="3200" b="1" dirty="0" smtClean="0"/>
          </a:p>
        </p:txBody>
      </p:sp>
      <p:pic>
        <p:nvPicPr>
          <p:cNvPr id="10" name="Picture 9"/>
          <p:cNvPicPr>
            <a:picLocks noChangeAspect="1"/>
          </p:cNvPicPr>
          <p:nvPr/>
        </p:nvPicPr>
        <p:blipFill>
          <a:blip r:embed="rId3"/>
          <a:stretch>
            <a:fillRect/>
          </a:stretch>
        </p:blipFill>
        <p:spPr>
          <a:xfrm>
            <a:off x="4557276" y="2190286"/>
            <a:ext cx="4479220" cy="2966906"/>
          </a:xfrm>
          <a:prstGeom prst="rect">
            <a:avLst/>
          </a:prstGeom>
        </p:spPr>
      </p:pic>
      <p:sp>
        <p:nvSpPr>
          <p:cNvPr id="3" name="Rectangle 2"/>
          <p:cNvSpPr/>
          <p:nvPr/>
        </p:nvSpPr>
        <p:spPr>
          <a:xfrm>
            <a:off x="5183560" y="5644975"/>
            <a:ext cx="4068960" cy="923330"/>
          </a:xfrm>
          <a:prstGeom prst="rect">
            <a:avLst/>
          </a:prstGeom>
        </p:spPr>
        <p:txBody>
          <a:bodyPr wrap="square">
            <a:spAutoFit/>
          </a:bodyPr>
          <a:lstStyle/>
          <a:p>
            <a:pPr>
              <a:lnSpc>
                <a:spcPct val="150000"/>
              </a:lnSpc>
            </a:pPr>
            <a:r>
              <a:rPr lang="id-ID" dirty="0" smtClean="0"/>
              <a:t>MotherBoard </a:t>
            </a:r>
            <a:r>
              <a:rPr lang="id-ID" dirty="0"/>
              <a:t>dg Intel Core i7, </a:t>
            </a:r>
            <a:r>
              <a:rPr lang="id-ID" dirty="0" smtClean="0"/>
              <a:t>64 Bits, 2,2 </a:t>
            </a:r>
            <a:r>
              <a:rPr lang="id-ID" dirty="0"/>
              <a:t>GHZ, 5Gbps, 8GB DDR3</a:t>
            </a:r>
          </a:p>
        </p:txBody>
      </p:sp>
      <p:sp>
        <p:nvSpPr>
          <p:cNvPr id="9" name="Rectangle 8"/>
          <p:cNvSpPr/>
          <p:nvPr/>
        </p:nvSpPr>
        <p:spPr>
          <a:xfrm>
            <a:off x="251520" y="5674022"/>
            <a:ext cx="4572000" cy="923330"/>
          </a:xfrm>
          <a:prstGeom prst="rect">
            <a:avLst/>
          </a:prstGeom>
        </p:spPr>
        <p:txBody>
          <a:bodyPr>
            <a:spAutoFit/>
          </a:bodyPr>
          <a:lstStyle/>
          <a:p>
            <a:pPr>
              <a:lnSpc>
                <a:spcPct val="150000"/>
              </a:lnSpc>
            </a:pPr>
            <a:r>
              <a:rPr lang="id-ID" dirty="0" smtClean="0"/>
              <a:t>Intel C4004,  4 Bits, 0,74 MHz, Prosesor Intel Pertama, 1971</a:t>
            </a:r>
            <a:endParaRPr lang="id-ID" dirty="0"/>
          </a:p>
        </p:txBody>
      </p:sp>
      <p:pic>
        <p:nvPicPr>
          <p:cNvPr id="6" name="Picture 5"/>
          <p:cNvPicPr>
            <a:picLocks noChangeAspect="1"/>
          </p:cNvPicPr>
          <p:nvPr/>
        </p:nvPicPr>
        <p:blipFill>
          <a:blip r:embed="rId4"/>
          <a:stretch>
            <a:fillRect/>
          </a:stretch>
        </p:blipFill>
        <p:spPr>
          <a:xfrm>
            <a:off x="899592" y="2362979"/>
            <a:ext cx="1512168" cy="994013"/>
          </a:xfrm>
          <a:prstGeom prst="rect">
            <a:avLst/>
          </a:prstGeom>
        </p:spPr>
      </p:pic>
    </p:spTree>
    <p:extLst>
      <p:ext uri="{BB962C8B-B14F-4D97-AF65-F5344CB8AC3E}">
        <p14:creationId xmlns:p14="http://schemas.microsoft.com/office/powerpoint/2010/main" val="41170719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196283" cy="4247317"/>
          </a:xfrm>
          <a:prstGeom prst="rect">
            <a:avLst/>
          </a:prstGeom>
          <a:noFill/>
        </p:spPr>
        <p:txBody>
          <a:bodyPr wrap="square" rtlCol="0">
            <a:spAutoFit/>
          </a:bodyPr>
          <a:lstStyle/>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Bentuk Fisik (Packaging) ASIC</a:t>
            </a:r>
            <a:endParaRPr lang="en-US" sz="3200" b="1" dirty="0" smtClean="0"/>
          </a:p>
        </p:txBody>
      </p:sp>
      <p:sp>
        <p:nvSpPr>
          <p:cNvPr id="9" name="Rectangle 8"/>
          <p:cNvSpPr/>
          <p:nvPr/>
        </p:nvSpPr>
        <p:spPr>
          <a:xfrm>
            <a:off x="184521" y="6093296"/>
            <a:ext cx="8856984" cy="464871"/>
          </a:xfrm>
          <a:prstGeom prst="rect">
            <a:avLst/>
          </a:prstGeom>
        </p:spPr>
        <p:txBody>
          <a:bodyPr wrap="square">
            <a:spAutoFit/>
          </a:bodyPr>
          <a:lstStyle/>
          <a:p>
            <a:pPr algn="ctr">
              <a:lnSpc>
                <a:spcPct val="150000"/>
              </a:lnSpc>
            </a:pPr>
            <a:r>
              <a:rPr lang="id-ID" dirty="0" smtClean="0"/>
              <a:t>Layout Intel Celeron Up To 1.1 GHz</a:t>
            </a:r>
            <a:endParaRPr lang="id-ID" dirty="0"/>
          </a:p>
        </p:txBody>
      </p:sp>
      <p:pic>
        <p:nvPicPr>
          <p:cNvPr id="2" name="Picture 1"/>
          <p:cNvPicPr>
            <a:picLocks noChangeAspect="1"/>
          </p:cNvPicPr>
          <p:nvPr/>
        </p:nvPicPr>
        <p:blipFill>
          <a:blip r:embed="rId3"/>
          <a:stretch>
            <a:fillRect/>
          </a:stretch>
        </p:blipFill>
        <p:spPr>
          <a:xfrm>
            <a:off x="502918" y="1376362"/>
            <a:ext cx="7957514" cy="4572918"/>
          </a:xfrm>
          <a:prstGeom prst="rect">
            <a:avLst/>
          </a:prstGeom>
        </p:spPr>
      </p:pic>
    </p:spTree>
    <p:extLst>
      <p:ext uri="{BB962C8B-B14F-4D97-AF65-F5344CB8AC3E}">
        <p14:creationId xmlns:p14="http://schemas.microsoft.com/office/powerpoint/2010/main" val="16217889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196283" cy="837473"/>
          </a:xfrm>
          <a:prstGeom prst="rect">
            <a:avLst/>
          </a:prstGeom>
          <a:noFill/>
        </p:spPr>
        <p:txBody>
          <a:bodyPr wrap="square" rtlCol="0">
            <a:spAutoFit/>
          </a:bodyPr>
          <a:lstStyle/>
          <a:p>
            <a:pPr>
              <a:lnSpc>
                <a:spcPct val="150000"/>
              </a:lnSpc>
            </a:pPr>
            <a:r>
              <a:rPr lang="id-ID" sz="3600" dirty="0" smtClean="0"/>
              <a:t>Contoh-contoh ASICs</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Contoh-contoh ASICs</a:t>
            </a:r>
            <a:endParaRPr lang="en-US" sz="3200" b="1" dirty="0" smtClean="0"/>
          </a:p>
        </p:txBody>
      </p:sp>
      <p:graphicFrame>
        <p:nvGraphicFramePr>
          <p:cNvPr id="2" name="Table 1"/>
          <p:cNvGraphicFramePr>
            <a:graphicFrameLocks noGrp="1"/>
          </p:cNvGraphicFramePr>
          <p:nvPr>
            <p:extLst>
              <p:ext uri="{D42A27DB-BD31-4B8C-83A1-F6EECF244321}">
                <p14:modId xmlns:p14="http://schemas.microsoft.com/office/powerpoint/2010/main" val="734293339"/>
              </p:ext>
            </p:extLst>
          </p:nvPr>
        </p:nvGraphicFramePr>
        <p:xfrm>
          <a:off x="755575" y="1844824"/>
          <a:ext cx="7560841" cy="4785360"/>
        </p:xfrm>
        <a:graphic>
          <a:graphicData uri="http://schemas.openxmlformats.org/drawingml/2006/table">
            <a:tbl>
              <a:tblPr firstRow="1" bandRow="1">
                <a:tableStyleId>{5C22544A-7EE6-4342-B048-85BDC9FD1C3A}</a:tableStyleId>
              </a:tblPr>
              <a:tblGrid>
                <a:gridCol w="3312369"/>
                <a:gridCol w="4248472"/>
              </a:tblGrid>
              <a:tr h="2568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400" b="1" kern="1200" dirty="0" smtClean="0">
                          <a:solidFill>
                            <a:schemeClr val="lt1"/>
                          </a:solidFill>
                          <a:latin typeface="+mn-lt"/>
                          <a:ea typeface="+mn-ea"/>
                          <a:cs typeface="Times New Roman" panose="02020603050405020304" pitchFamily="18" charset="0"/>
                        </a:rPr>
                        <a:t>Tipe IC</a:t>
                      </a:r>
                      <a:endParaRPr kumimoji="0" lang="de-DE" sz="1400" b="1" kern="1200" dirty="0" smtClean="0">
                        <a:solidFill>
                          <a:schemeClr val="lt1"/>
                        </a:solidFill>
                        <a:latin typeface="+mn-lt"/>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latin typeface="+mj-lt"/>
                          <a:cs typeface="Times New Roman" panose="02020603050405020304" pitchFamily="18" charset="0"/>
                        </a:rPr>
                        <a:t>F</a:t>
                      </a:r>
                      <a:r>
                        <a:rPr kumimoji="0" lang="id-ID" sz="1400" b="1" kern="1200" dirty="0" smtClean="0">
                          <a:solidFill>
                            <a:schemeClr val="lt1"/>
                          </a:solidFill>
                          <a:latin typeface="+mn-lt"/>
                          <a:ea typeface="+mn-ea"/>
                          <a:cs typeface="Times New Roman" panose="02020603050405020304" pitchFamily="18" charset="0"/>
                        </a:rPr>
                        <a:t>ungsi</a:t>
                      </a:r>
                      <a:r>
                        <a:rPr kumimoji="0" lang="id-ID" sz="1400" b="1" kern="1200" baseline="0" dirty="0" smtClean="0">
                          <a:solidFill>
                            <a:schemeClr val="lt1"/>
                          </a:solidFill>
                          <a:latin typeface="+mn-lt"/>
                          <a:ea typeface="+mn-ea"/>
                          <a:cs typeface="Times New Roman" panose="02020603050405020304" pitchFamily="18" charset="0"/>
                        </a:rPr>
                        <a:t> (Modul)</a:t>
                      </a:r>
                      <a:endParaRPr kumimoji="0" lang="de-DE" sz="1400" b="1" kern="1200" dirty="0" smtClean="0">
                        <a:solidFill>
                          <a:schemeClr val="lt1"/>
                        </a:solidFill>
                        <a:latin typeface="+mn-lt"/>
                        <a:ea typeface="+mn-ea"/>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ADC0808</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ADC</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DAC0808</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DAC</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DMS20PC</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Simple Voltmeter 2-11 VDC</a:t>
                      </a:r>
                      <a:endParaRPr lang="de-DE" sz="1400" dirty="0">
                        <a:latin typeface="+mj-lt"/>
                        <a:cs typeface="Times New Roman" panose="02020603050405020304" pitchFamily="18" charset="0"/>
                      </a:endParaRPr>
                    </a:p>
                  </a:txBody>
                  <a:tcPr/>
                </a:tc>
              </a:tr>
              <a:tr h="256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latin typeface="+mj-lt"/>
                          <a:cs typeface="Times New Roman" panose="02020603050405020304" pitchFamily="18" charset="0"/>
                        </a:rPr>
                        <a:t>HEF40373BF</a:t>
                      </a:r>
                      <a:endParaRPr lang="de-DE" sz="1400" dirty="0" smtClean="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8 Bit Transparant Latch</a:t>
                      </a:r>
                      <a:endParaRPr lang="de-DE" sz="1400" dirty="0">
                        <a:latin typeface="+mj-lt"/>
                        <a:cs typeface="Times New Roman" panose="02020603050405020304" pitchFamily="18" charset="0"/>
                      </a:endParaRPr>
                    </a:p>
                  </a:txBody>
                  <a:tcPr/>
                </a:tc>
              </a:tr>
              <a:tr h="256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latin typeface="+mj-lt"/>
                          <a:cs typeface="Times New Roman" panose="02020603050405020304" pitchFamily="18" charset="0"/>
                        </a:rPr>
                        <a:t>CD75HC85, CD4063</a:t>
                      </a:r>
                      <a:endParaRPr lang="de-DE" sz="1400" dirty="0" smtClean="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4 Bits Comparator</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SN74HCF4060</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14 Stage Freq Divider</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HCF4521</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24 Stage Freq Divider</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G5089</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DTMF Generator</a:t>
                      </a:r>
                      <a:endParaRPr lang="de-DE" sz="1400" dirty="0">
                        <a:latin typeface="+mj-lt"/>
                        <a:cs typeface="Times New Roman" panose="02020603050405020304" pitchFamily="18" charset="0"/>
                      </a:endParaRPr>
                    </a:p>
                  </a:txBody>
                  <a:tcPr/>
                </a:tc>
              </a:tr>
              <a:tr h="436634">
                <a:tc>
                  <a:txBody>
                    <a:bodyPr/>
                    <a:lstStyle/>
                    <a:p>
                      <a:r>
                        <a:rPr lang="id-ID" sz="1400" dirty="0" smtClean="0">
                          <a:latin typeface="+mj-lt"/>
                          <a:cs typeface="Times New Roman" panose="02020603050405020304" pitchFamily="18" charset="0"/>
                        </a:rPr>
                        <a:t>CM88L70, MT88L70,</a:t>
                      </a:r>
                      <a:r>
                        <a:rPr lang="id-ID" sz="1400" baseline="0" dirty="0" smtClean="0">
                          <a:latin typeface="+mj-lt"/>
                          <a:cs typeface="Times New Roman" panose="02020603050405020304" pitchFamily="18" charset="0"/>
                        </a:rPr>
                        <a:t> MT8870, SSI75T201</a:t>
                      </a:r>
                    </a:p>
                    <a:p>
                      <a:r>
                        <a:rPr lang="id-ID" sz="1400" baseline="0" dirty="0" smtClean="0">
                          <a:latin typeface="+mj-lt"/>
                          <a:cs typeface="Times New Roman" panose="02020603050405020304" pitchFamily="18" charset="0"/>
                        </a:rPr>
                        <a:t>UM92870A/B/C/UMC </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DTMF Receiver</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ATMega16</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8 Bit Mikrokontroler dg 16kB RAM</a:t>
                      </a:r>
                      <a:r>
                        <a:rPr lang="id-ID" sz="1400" baseline="0" dirty="0" smtClean="0">
                          <a:latin typeface="+mj-lt"/>
                          <a:cs typeface="Times New Roman" panose="02020603050405020304" pitchFamily="18" charset="0"/>
                        </a:rPr>
                        <a:t> </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ADLQM67P (80647)</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Mikroprosesor Intel Core i7 2,2 GHz, 5Gbps</a:t>
                      </a:r>
                      <a:endParaRPr lang="de-DE" sz="1400" dirty="0">
                        <a:latin typeface="+mj-lt"/>
                        <a:cs typeface="Times New Roman" panose="02020603050405020304" pitchFamily="18" charset="0"/>
                      </a:endParaRPr>
                    </a:p>
                  </a:txBody>
                  <a:tcPr/>
                </a:tc>
              </a:tr>
              <a:tr h="256844">
                <a:tc>
                  <a:txBody>
                    <a:bodyPr/>
                    <a:lstStyle/>
                    <a:p>
                      <a:r>
                        <a:rPr kumimoji="0" lang="de-DE" sz="1400" b="0" i="0" kern="1200" dirty="0" smtClean="0">
                          <a:solidFill>
                            <a:schemeClr val="dk1"/>
                          </a:solidFill>
                          <a:effectLst/>
                          <a:latin typeface="+mn-lt"/>
                          <a:ea typeface="+mn-ea"/>
                          <a:cs typeface="+mn-cs"/>
                        </a:rPr>
                        <a:t>EBJ41HF4B1QA</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4GB RAM jenis DDR3</a:t>
                      </a:r>
                      <a:endParaRPr lang="de-DE" sz="1400" dirty="0">
                        <a:latin typeface="+mj-lt"/>
                        <a:cs typeface="Times New Roman" panose="02020603050405020304" pitchFamily="18" charset="0"/>
                      </a:endParaRPr>
                    </a:p>
                  </a:txBody>
                  <a:tcPr/>
                </a:tc>
              </a:tr>
              <a:tr h="256844">
                <a:tc>
                  <a:txBody>
                    <a:bodyPr/>
                    <a:lstStyle/>
                    <a:p>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EEPROM</a:t>
                      </a:r>
                      <a:endParaRPr lang="de-DE" sz="1400" dirty="0">
                        <a:latin typeface="+mj-lt"/>
                        <a:cs typeface="Times New Roman" panose="02020603050405020304" pitchFamily="18" charset="0"/>
                      </a:endParaRPr>
                    </a:p>
                  </a:txBody>
                  <a:tcPr/>
                </a:tc>
              </a:tr>
              <a:tr h="256844">
                <a:tc>
                  <a:txBody>
                    <a:bodyPr/>
                    <a:lstStyle/>
                    <a:p>
                      <a:endParaRPr lang="de-DE" sz="1400" dirty="0">
                        <a:latin typeface="+mj-lt"/>
                        <a:cs typeface="Times New Roman" panose="02020603050405020304" pitchFamily="18" charset="0"/>
                      </a:endParaRPr>
                    </a:p>
                  </a:txBody>
                  <a:tcPr/>
                </a:tc>
                <a:tc>
                  <a:txBody>
                    <a:bodyPr/>
                    <a:lstStyle/>
                    <a:p>
                      <a:endParaRPr lang="de-DE" sz="1400" dirty="0">
                        <a:latin typeface="+mj-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8294409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068" y="1008598"/>
            <a:ext cx="8501428" cy="738664"/>
          </a:xfrm>
          <a:prstGeom prst="rect">
            <a:avLst/>
          </a:prstGeom>
          <a:noFill/>
        </p:spPr>
        <p:txBody>
          <a:bodyPr wrap="square" rtlCol="0">
            <a:spAutoFit/>
          </a:bodyPr>
          <a:lstStyle/>
          <a:p>
            <a:pPr>
              <a:lnSpc>
                <a:spcPct val="150000"/>
              </a:lnSpc>
            </a:pPr>
            <a:r>
              <a:rPr lang="id-ID" sz="2800" dirty="0" smtClean="0"/>
              <a:t>Contoh ASICs: Some Famous Intel Processors</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Contoh-contoh ASICs</a:t>
            </a:r>
            <a:endParaRPr lang="en-US" sz="3200" b="1" dirty="0" smtClean="0"/>
          </a:p>
        </p:txBody>
      </p:sp>
      <p:graphicFrame>
        <p:nvGraphicFramePr>
          <p:cNvPr id="2" name="Table 1"/>
          <p:cNvGraphicFramePr>
            <a:graphicFrameLocks noGrp="1"/>
          </p:cNvGraphicFramePr>
          <p:nvPr>
            <p:extLst>
              <p:ext uri="{D42A27DB-BD31-4B8C-83A1-F6EECF244321}">
                <p14:modId xmlns:p14="http://schemas.microsoft.com/office/powerpoint/2010/main" val="239019138"/>
              </p:ext>
            </p:extLst>
          </p:nvPr>
        </p:nvGraphicFramePr>
        <p:xfrm>
          <a:off x="755575" y="1844824"/>
          <a:ext cx="7560841" cy="4389120"/>
        </p:xfrm>
        <a:graphic>
          <a:graphicData uri="http://schemas.openxmlformats.org/drawingml/2006/table">
            <a:tbl>
              <a:tblPr firstRow="1" bandRow="1">
                <a:tableStyleId>{5C22544A-7EE6-4342-B048-85BDC9FD1C3A}</a:tableStyleId>
              </a:tblPr>
              <a:tblGrid>
                <a:gridCol w="3312369"/>
                <a:gridCol w="4248472"/>
              </a:tblGrid>
              <a:tr h="2239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200" b="1" kern="1200" dirty="0" smtClean="0">
                          <a:solidFill>
                            <a:schemeClr val="lt1"/>
                          </a:solidFill>
                          <a:latin typeface="+mj-lt"/>
                          <a:ea typeface="+mn-ea"/>
                          <a:cs typeface="Times New Roman" panose="02020603050405020304" pitchFamily="18" charset="0"/>
                        </a:rPr>
                        <a:t>Tipe IC</a:t>
                      </a:r>
                      <a:endParaRPr kumimoji="0" lang="de-DE" sz="1200" b="1" kern="1200" dirty="0" smtClean="0">
                        <a:solidFill>
                          <a:schemeClr val="lt1"/>
                        </a:solidFill>
                        <a:latin typeface="+mj-lt"/>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200" b="1" kern="1200" dirty="0" smtClean="0">
                          <a:solidFill>
                            <a:schemeClr val="lt1"/>
                          </a:solidFill>
                          <a:latin typeface="+mj-lt"/>
                          <a:ea typeface="+mn-ea"/>
                          <a:cs typeface="Times New Roman" panose="02020603050405020304" pitchFamily="18" charset="0"/>
                        </a:rPr>
                        <a:t>Keterangan</a:t>
                      </a:r>
                      <a:endParaRPr kumimoji="0" lang="de-DE" sz="1200" b="1" kern="1200" dirty="0" smtClean="0">
                        <a:solidFill>
                          <a:schemeClr val="lt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4004, 4040</a:t>
                      </a:r>
                      <a:endParaRPr lang="de-DE" sz="1200" dirty="0">
                        <a:latin typeface="+mj-lt"/>
                        <a:cs typeface="Times New Roman" panose="02020603050405020304" pitchFamily="18" charset="0"/>
                      </a:endParaRPr>
                    </a:p>
                  </a:txBody>
                  <a:tcPr/>
                </a:tc>
                <a:tc>
                  <a:txBody>
                    <a:bodyPr/>
                    <a:lstStyle/>
                    <a:p>
                      <a:r>
                        <a:rPr lang="id-ID" sz="1200" dirty="0" smtClean="0">
                          <a:latin typeface="+mj-lt"/>
                          <a:cs typeface="Times New Roman" panose="02020603050405020304" pitchFamily="18" charset="0"/>
                        </a:rPr>
                        <a:t>4</a:t>
                      </a:r>
                      <a:r>
                        <a:rPr lang="id-ID" sz="1200" baseline="0" dirty="0" smtClean="0">
                          <a:latin typeface="+mj-lt"/>
                          <a:cs typeface="Times New Roman" panose="02020603050405020304" pitchFamily="18" charset="0"/>
                        </a:rPr>
                        <a:t> Bit Processor,  0,74 MHz, Intel Processor pertama, 1971</a:t>
                      </a:r>
                      <a:endParaRPr lang="de-DE" sz="1200" dirty="0">
                        <a:latin typeface="+mj-lt"/>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3001</a:t>
                      </a:r>
                      <a:endParaRPr lang="de-DE" sz="1200" dirty="0">
                        <a:latin typeface="+mj-lt"/>
                        <a:cs typeface="Times New Roman" panose="02020603050405020304" pitchFamily="18" charset="0"/>
                      </a:endParaRPr>
                    </a:p>
                  </a:txBody>
                  <a:tcPr/>
                </a:tc>
                <a:tc>
                  <a:txBody>
                    <a:bodyPr/>
                    <a:lstStyle/>
                    <a:p>
                      <a:r>
                        <a:rPr lang="id-ID" sz="1200" dirty="0" smtClean="0">
                          <a:latin typeface="+mj-lt"/>
                          <a:cs typeface="Times New Roman" panose="02020603050405020304" pitchFamily="18" charset="0"/>
                        </a:rPr>
                        <a:t>4 Bit</a:t>
                      </a:r>
                      <a:r>
                        <a:rPr lang="id-ID" sz="1200" baseline="0" dirty="0" smtClean="0">
                          <a:latin typeface="+mj-lt"/>
                          <a:cs typeface="Times New Roman" panose="02020603050405020304" pitchFamily="18" charset="0"/>
                        </a:rPr>
                        <a:t> Processor, 01 MHz, 1974</a:t>
                      </a:r>
                      <a:endParaRPr lang="de-DE" sz="1200" dirty="0">
                        <a:latin typeface="+mj-lt"/>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8008,</a:t>
                      </a:r>
                      <a:r>
                        <a:rPr lang="id-ID" sz="1200" baseline="0" dirty="0" smtClean="0">
                          <a:latin typeface="+mj-lt"/>
                          <a:cs typeface="Times New Roman" panose="02020603050405020304" pitchFamily="18" charset="0"/>
                        </a:rPr>
                        <a:t> 8051, 8080, 8085</a:t>
                      </a:r>
                      <a:endParaRPr lang="de-DE" sz="1200" dirty="0">
                        <a:latin typeface="+mj-lt"/>
                        <a:cs typeface="Times New Roman" panose="02020603050405020304" pitchFamily="18" charset="0"/>
                      </a:endParaRPr>
                    </a:p>
                  </a:txBody>
                  <a:tcPr/>
                </a:tc>
                <a:tc>
                  <a:txBody>
                    <a:bodyPr/>
                    <a:lstStyle/>
                    <a:p>
                      <a:r>
                        <a:rPr lang="id-ID" sz="1200" dirty="0" smtClean="0">
                          <a:latin typeface="+mj-lt"/>
                          <a:cs typeface="Times New Roman" panose="02020603050405020304" pitchFamily="18" charset="0"/>
                        </a:rPr>
                        <a:t>8 Bit Processor, 0,5 - 3 MHz, 1978</a:t>
                      </a:r>
                      <a:endParaRPr lang="de-DE" sz="1200" dirty="0">
                        <a:latin typeface="+mj-lt"/>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8086, 8088</a:t>
                      </a:r>
                      <a:endParaRPr lang="de-DE" sz="1200" dirty="0">
                        <a:latin typeface="+mj-lt"/>
                        <a:cs typeface="Times New Roman" panose="02020603050405020304" pitchFamily="18" charset="0"/>
                      </a:endParaRPr>
                    </a:p>
                  </a:txBody>
                  <a:tcPr/>
                </a:tc>
                <a:tc>
                  <a:txBody>
                    <a:bodyPr/>
                    <a:lstStyle/>
                    <a:p>
                      <a:r>
                        <a:rPr lang="id-ID" sz="1200" dirty="0" smtClean="0">
                          <a:latin typeface="+mj-lt"/>
                          <a:cs typeface="Times New Roman" panose="02020603050405020304" pitchFamily="18" charset="0"/>
                        </a:rPr>
                        <a:t>16 Bit Processor,  5 </a:t>
                      </a:r>
                      <a:r>
                        <a:rPr lang="id-ID" sz="1200" baseline="0" dirty="0" smtClean="0">
                          <a:latin typeface="+mj-lt"/>
                          <a:cs typeface="Times New Roman" panose="02020603050405020304" pitchFamily="18" charset="0"/>
                        </a:rPr>
                        <a:t>MHz, 1979</a:t>
                      </a:r>
                      <a:endParaRPr lang="de-DE" sz="1200" dirty="0">
                        <a:latin typeface="+mj-lt"/>
                        <a:cs typeface="Times New Roman" panose="02020603050405020304" pitchFamily="18" charset="0"/>
                      </a:endParaRPr>
                    </a:p>
                  </a:txBody>
                  <a:tcPr/>
                </a:tc>
              </a:tr>
              <a:tr h="223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smtClean="0">
                          <a:latin typeface="+mj-lt"/>
                          <a:cs typeface="Times New Roman" panose="02020603050405020304" pitchFamily="18" charset="0"/>
                        </a:rPr>
                        <a:t>80186, 80286</a:t>
                      </a:r>
                      <a:endParaRPr lang="de-DE" sz="1200" dirty="0" smtClean="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16 Bit Processor, 6  - 25</a:t>
                      </a:r>
                      <a:r>
                        <a:rPr kumimoji="0" lang="id-ID" sz="1200" kern="1200" baseline="0" dirty="0" smtClean="0">
                          <a:solidFill>
                            <a:schemeClr val="dk1"/>
                          </a:solidFill>
                          <a:latin typeface="+mj-lt"/>
                          <a:ea typeface="+mn-ea"/>
                          <a:cs typeface="Times New Roman" panose="02020603050405020304" pitchFamily="18" charset="0"/>
                        </a:rPr>
                        <a:t> MHz, 1982</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smtClean="0">
                          <a:latin typeface="+mj-lt"/>
                          <a:cs typeface="Times New Roman" panose="02020603050405020304" pitchFamily="18" charset="0"/>
                        </a:rPr>
                        <a:t>80386DX, 80386SX</a:t>
                      </a:r>
                      <a:endParaRPr lang="de-DE" sz="1200" dirty="0" smtClean="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Processor, 33</a:t>
                      </a:r>
                      <a:r>
                        <a:rPr kumimoji="0" lang="id-ID" sz="1200" kern="1200" baseline="0" dirty="0" smtClean="0">
                          <a:solidFill>
                            <a:schemeClr val="dk1"/>
                          </a:solidFill>
                          <a:latin typeface="+mj-lt"/>
                          <a:ea typeface="+mn-ea"/>
                          <a:cs typeface="Times New Roman" panose="02020603050405020304" pitchFamily="18" charset="0"/>
                        </a:rPr>
                        <a:t> MHz, 1985, 1988</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80486DX, 80486DX</a:t>
                      </a:r>
                      <a:endParaRPr kumimoji="0" lang="de-DE" sz="1200" kern="1200" dirty="0" smtClean="0">
                        <a:solidFill>
                          <a:schemeClr val="dk1"/>
                        </a:solidFill>
                        <a:latin typeface="+mj-lt"/>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Processor, 25 – 50 </a:t>
                      </a:r>
                      <a:r>
                        <a:rPr kumimoji="0" lang="id-ID" sz="1200" kern="1200" baseline="0" dirty="0" smtClean="0">
                          <a:solidFill>
                            <a:schemeClr val="dk1"/>
                          </a:solidFill>
                          <a:latin typeface="+mj-lt"/>
                          <a:ea typeface="+mn-ea"/>
                          <a:cs typeface="Times New Roman" panose="02020603050405020304" pitchFamily="18" charset="0"/>
                        </a:rPr>
                        <a:t>MHz, 1989, 1991</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kumimoji="0" lang="id-ID" sz="1200" kern="1200" dirty="0" smtClean="0">
                          <a:solidFill>
                            <a:schemeClr val="dk1"/>
                          </a:solidFill>
                          <a:latin typeface="+mj-lt"/>
                          <a:ea typeface="+mn-ea"/>
                          <a:cs typeface="Times New Roman" panose="02020603050405020304" pitchFamily="18" charset="0"/>
                        </a:rPr>
                        <a:t>Pentium, Pentium II, Pentium III</a:t>
                      </a:r>
                      <a:endParaRPr kumimoji="0" lang="de-DE" sz="1200" kern="1200" dirty="0">
                        <a:solidFill>
                          <a:schemeClr val="dk1"/>
                        </a:solidFill>
                        <a:latin typeface="+mj-lt"/>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Processor,  66 – 133 </a:t>
                      </a:r>
                      <a:r>
                        <a:rPr kumimoji="0" lang="id-ID" sz="1200" kern="1200" baseline="0" dirty="0" smtClean="0">
                          <a:solidFill>
                            <a:schemeClr val="dk1"/>
                          </a:solidFill>
                          <a:latin typeface="+mj-lt"/>
                          <a:ea typeface="+mn-ea"/>
                          <a:cs typeface="Times New Roman" panose="02020603050405020304" pitchFamily="18" charset="0"/>
                        </a:rPr>
                        <a:t>MHz, 1993 -  1999</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Pentium 4</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Processor,  up to 1,3 – 3,6 GHz</a:t>
                      </a:r>
                      <a:r>
                        <a:rPr kumimoji="0" lang="id-ID" sz="1200" kern="1200" baseline="0" dirty="0" smtClean="0">
                          <a:solidFill>
                            <a:schemeClr val="dk1"/>
                          </a:solidFill>
                          <a:latin typeface="+mj-lt"/>
                          <a:ea typeface="+mn-ea"/>
                          <a:cs typeface="Times New Roman" panose="02020603050405020304" pitchFamily="18" charset="0"/>
                        </a:rPr>
                        <a:t>, 2000 - 2004</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Pentium Dual Core</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Processor,  up to 1,6– 1,9 GHz</a:t>
                      </a:r>
                      <a:r>
                        <a:rPr kumimoji="0" lang="id-ID" sz="1200" kern="1200" baseline="0" dirty="0" smtClean="0">
                          <a:solidFill>
                            <a:schemeClr val="dk1"/>
                          </a:solidFill>
                          <a:latin typeface="+mj-lt"/>
                          <a:ea typeface="+mn-ea"/>
                          <a:cs typeface="Times New Roman" panose="02020603050405020304" pitchFamily="18" charset="0"/>
                        </a:rPr>
                        <a:t>,  2007</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Core 2 Single, Duo and Quad</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64 Bit Processor,  1,0 -3,3 GHz, 2006</a:t>
                      </a:r>
                      <a:r>
                        <a:rPr kumimoji="0" lang="id-ID" sz="1200" kern="1200" baseline="0" dirty="0" smtClean="0">
                          <a:solidFill>
                            <a:schemeClr val="dk1"/>
                          </a:solidFill>
                          <a:latin typeface="+mj-lt"/>
                          <a:ea typeface="+mn-ea"/>
                          <a:cs typeface="Times New Roman" panose="02020603050405020304" pitchFamily="18" charset="0"/>
                        </a:rPr>
                        <a:t> – 2011</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Core i3, i5 and i7</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64 Bit Processor,  1,0 -3,3 GHz, 2009 - recent</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Xeon</a:t>
                      </a:r>
                      <a:endParaRPr lang="de-DE" sz="1200" dirty="0">
                        <a:latin typeface="+mj-lt"/>
                        <a:cs typeface="Times New Roman" panose="02020603050405020304" pitchFamily="18" charset="0"/>
                      </a:endParaRPr>
                    </a:p>
                  </a:txBody>
                  <a:tcPr/>
                </a:tc>
                <a:tc>
                  <a:txBody>
                    <a:bodyPr/>
                    <a:lstStyle/>
                    <a:p>
                      <a:r>
                        <a:rPr lang="id-ID" sz="1200" dirty="0" smtClean="0">
                          <a:latin typeface="+mj-lt"/>
                          <a:cs typeface="Times New Roman" panose="02020603050405020304" pitchFamily="18" charset="0"/>
                        </a:rPr>
                        <a:t>64</a:t>
                      </a:r>
                      <a:r>
                        <a:rPr lang="id-ID" sz="1200" baseline="0" dirty="0" smtClean="0">
                          <a:latin typeface="+mj-lt"/>
                          <a:cs typeface="Times New Roman" panose="02020603050405020304" pitchFamily="18" charset="0"/>
                        </a:rPr>
                        <a:t> Bit Hi-End Processor</a:t>
                      </a:r>
                      <a:endParaRPr lang="de-DE" sz="1200" dirty="0">
                        <a:latin typeface="+mj-lt"/>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Celeron 32 Bit</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Low-End Processor,  0,3 - 3,6 GHz, 1998 – 2006</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Celeron 64 Bit</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64 Bit Low-End Processor,  0,3 - 3,6 GHz, 2006  - recent</a:t>
                      </a:r>
                      <a:endParaRPr kumimoji="0" lang="de-DE" sz="1200" kern="1200" dirty="0" smtClean="0">
                        <a:solidFill>
                          <a:schemeClr val="dk1"/>
                        </a:solidFill>
                        <a:latin typeface="+mj-lt"/>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39430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48088" y="14391"/>
            <a:ext cx="6147212" cy="830997"/>
          </a:xfrm>
          <a:prstGeom prst="rect">
            <a:avLst/>
          </a:prstGeom>
          <a:noFill/>
        </p:spPr>
        <p:txBody>
          <a:bodyPr wrap="square" rtlCol="0">
            <a:spAutoFit/>
          </a:bodyPr>
          <a:lstStyle/>
          <a:p>
            <a:pPr>
              <a:lnSpc>
                <a:spcPct val="150000"/>
              </a:lnSpc>
            </a:pPr>
            <a:r>
              <a:rPr lang="en-US" sz="3200" b="1" dirty="0" err="1">
                <a:solidFill>
                  <a:prstClr val="black"/>
                </a:solidFill>
              </a:rPr>
              <a:t>Rencana</a:t>
            </a:r>
            <a:r>
              <a:rPr lang="en-US" sz="3200" b="1" dirty="0">
                <a:solidFill>
                  <a:prstClr val="black"/>
                </a:solidFill>
              </a:rPr>
              <a:t> </a:t>
            </a:r>
            <a:r>
              <a:rPr lang="en-US" sz="3200" b="1" dirty="0" err="1">
                <a:solidFill>
                  <a:prstClr val="black"/>
                </a:solidFill>
              </a:rPr>
              <a:t>Pengajaran</a:t>
            </a:r>
            <a:r>
              <a:rPr lang="en-US" sz="3200" b="1" dirty="0">
                <a:solidFill>
                  <a:prstClr val="black"/>
                </a:solidFill>
              </a:rPr>
              <a:t> Semester</a:t>
            </a:r>
          </a:p>
        </p:txBody>
      </p:sp>
      <p:graphicFrame>
        <p:nvGraphicFramePr>
          <p:cNvPr id="6" name="Table 5"/>
          <p:cNvGraphicFramePr>
            <a:graphicFrameLocks noGrp="1"/>
          </p:cNvGraphicFramePr>
          <p:nvPr>
            <p:extLst>
              <p:ext uri="{D42A27DB-BD31-4B8C-83A1-F6EECF244321}">
                <p14:modId xmlns:p14="http://schemas.microsoft.com/office/powerpoint/2010/main" val="1461985491"/>
              </p:ext>
            </p:extLst>
          </p:nvPr>
        </p:nvGraphicFramePr>
        <p:xfrm>
          <a:off x="251520" y="835896"/>
          <a:ext cx="8424936" cy="5873732"/>
        </p:xfrm>
        <a:graphic>
          <a:graphicData uri="http://schemas.openxmlformats.org/drawingml/2006/table">
            <a:tbl>
              <a:tblPr firstRow="1" bandRow="1">
                <a:tableStyleId>{5C22544A-7EE6-4342-B048-85BDC9FD1C3A}</a:tableStyleId>
              </a:tblPr>
              <a:tblGrid>
                <a:gridCol w="849666"/>
                <a:gridCol w="657146"/>
                <a:gridCol w="2381620"/>
                <a:gridCol w="3744416"/>
                <a:gridCol w="792088"/>
              </a:tblGrid>
              <a:tr h="480307">
                <a:tc>
                  <a:txBody>
                    <a:bodyPr/>
                    <a:lstStyle/>
                    <a:p>
                      <a:pPr algn="ctr"/>
                      <a:r>
                        <a:rPr lang="id-ID" sz="1400" b="1" dirty="0" smtClean="0">
                          <a:solidFill>
                            <a:schemeClr val="bg1"/>
                          </a:solidFill>
                          <a:latin typeface="Times New Roman" panose="02020603050405020304" pitchFamily="18" charset="0"/>
                          <a:cs typeface="Times New Roman" panose="02020603050405020304" pitchFamily="18" charset="0"/>
                        </a:rPr>
                        <a:t>Hari &amp; </a:t>
                      </a:r>
                      <a:endParaRPr lang="en-US" sz="1400" b="1" dirty="0" smtClean="0">
                        <a:solidFill>
                          <a:schemeClr val="bg1"/>
                        </a:solidFill>
                        <a:latin typeface="Times New Roman" panose="02020603050405020304" pitchFamily="18" charset="0"/>
                        <a:cs typeface="Times New Roman" panose="02020603050405020304" pitchFamily="18" charset="0"/>
                      </a:endParaRPr>
                    </a:p>
                    <a:p>
                      <a:pPr algn="ctr"/>
                      <a:r>
                        <a:rPr lang="en-US" sz="1400" b="1" dirty="0" err="1" smtClean="0">
                          <a:solidFill>
                            <a:schemeClr val="bg1"/>
                          </a:solidFill>
                          <a:latin typeface="Times New Roman" panose="02020603050405020304" pitchFamily="18" charset="0"/>
                          <a:cs typeface="Times New Roman" panose="02020603050405020304" pitchFamily="18" charset="0"/>
                        </a:rPr>
                        <a:t>Tanggal</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400" b="1" dirty="0" err="1" smtClean="0">
                          <a:solidFill>
                            <a:schemeClr val="bg1"/>
                          </a:solidFill>
                          <a:latin typeface="Times New Roman" panose="02020603050405020304" pitchFamily="18" charset="0"/>
                          <a:cs typeface="Times New Roman" panose="02020603050405020304" pitchFamily="18" charset="0"/>
                        </a:rPr>
                        <a:t>Sesi</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400" b="1" dirty="0" err="1" smtClean="0">
                          <a:solidFill>
                            <a:schemeClr val="bg1"/>
                          </a:solidFill>
                          <a:latin typeface="Times New Roman" panose="02020603050405020304" pitchFamily="18" charset="0"/>
                          <a:cs typeface="Times New Roman" panose="02020603050405020304" pitchFamily="18" charset="0"/>
                        </a:rPr>
                        <a:t>Topik</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400" b="1" dirty="0" err="1" smtClean="0">
                          <a:solidFill>
                            <a:schemeClr val="bg1"/>
                          </a:solidFill>
                          <a:latin typeface="Times New Roman" panose="02020603050405020304" pitchFamily="18" charset="0"/>
                          <a:cs typeface="Times New Roman" panose="02020603050405020304" pitchFamily="18" charset="0"/>
                        </a:rPr>
                        <a:t>Kegiatan</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400" b="1" dirty="0" err="1" smtClean="0">
                          <a:solidFill>
                            <a:schemeClr val="bg1"/>
                          </a:solidFill>
                          <a:latin typeface="Times New Roman" panose="02020603050405020304" pitchFamily="18" charset="0"/>
                          <a:cs typeface="Times New Roman" panose="02020603050405020304" pitchFamily="18" charset="0"/>
                        </a:rPr>
                        <a:t>Persentase</a:t>
                      </a:r>
                      <a:r>
                        <a:rPr lang="en-US" sz="1400" b="1" baseline="0" dirty="0" smtClean="0">
                          <a:solidFill>
                            <a:schemeClr val="bg1"/>
                          </a:solidFill>
                          <a:latin typeface="Times New Roman" panose="02020603050405020304" pitchFamily="18" charset="0"/>
                          <a:cs typeface="Times New Roman" panose="02020603050405020304" pitchFamily="18" charset="0"/>
                        </a:rPr>
                        <a:t> </a:t>
                      </a:r>
                      <a:r>
                        <a:rPr lang="en-US" sz="1400" b="1" baseline="0" dirty="0" err="1" smtClean="0">
                          <a:solidFill>
                            <a:schemeClr val="bg1"/>
                          </a:solidFill>
                          <a:latin typeface="Times New Roman" panose="02020603050405020304" pitchFamily="18" charset="0"/>
                          <a:cs typeface="Times New Roman" panose="02020603050405020304" pitchFamily="18" charset="0"/>
                        </a:rPr>
                        <a:t>Nilai</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r>
              <a:tr h="513628">
                <a:tc>
                  <a:txBody>
                    <a:bodyPr/>
                    <a:lstStyle/>
                    <a:p>
                      <a:endParaRPr lang="en-US"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a:t>
                      </a:r>
                      <a:r>
                        <a:rPr lang="en-US" sz="1400" b="1" baseline="0" dirty="0" smtClean="0">
                          <a:solidFill>
                            <a:schemeClr val="bg1"/>
                          </a:solidFill>
                          <a:latin typeface="Times New Roman" panose="02020603050405020304" pitchFamily="18" charset="0"/>
                          <a:cs typeface="Times New Roman" panose="02020603050405020304" pitchFamily="18" charset="0"/>
                        </a:rPr>
                        <a:t>8</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ASICS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untuk</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Multiplexer</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Project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sesi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6</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pengarahan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melanjutkan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60752">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a:t>
                      </a:r>
                      <a:r>
                        <a:rPr lang="en-US" sz="1400" b="1" baseline="0" dirty="0" smtClean="0">
                          <a:solidFill>
                            <a:schemeClr val="bg1"/>
                          </a:solidFill>
                          <a:latin typeface="Times New Roman" panose="02020603050405020304" pitchFamily="18" charset="0"/>
                          <a:cs typeface="Times New Roman" panose="02020603050405020304" pitchFamily="18" charset="0"/>
                        </a:rPr>
                        <a:t>9</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ASICS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untuk</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Encoder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Decoder</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Project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sesi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7</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pengarahan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melanjutkan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60752">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a:t>
                      </a:r>
                      <a:r>
                        <a:rPr lang="en-US" sz="1400" b="1" baseline="0" dirty="0" smtClean="0">
                          <a:solidFill>
                            <a:schemeClr val="bg1"/>
                          </a:solidFill>
                          <a:latin typeface="Times New Roman" panose="02020603050405020304" pitchFamily="18" charset="0"/>
                          <a:cs typeface="Times New Roman" panose="02020603050405020304" pitchFamily="18" charset="0"/>
                        </a:rPr>
                        <a:t>10</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Latch</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Project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sesi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8</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pengarahan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melanjutkan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60752">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a:t>
                      </a:r>
                      <a:r>
                        <a:rPr lang="en-US" sz="1400" b="1" baseline="0" dirty="0" smtClean="0">
                          <a:solidFill>
                            <a:schemeClr val="bg1"/>
                          </a:solidFill>
                          <a:latin typeface="Times New Roman" panose="02020603050405020304" pitchFamily="18" charset="0"/>
                          <a:cs typeface="Times New Roman" panose="02020603050405020304" pitchFamily="18" charset="0"/>
                        </a:rPr>
                        <a:t>11</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Project </a:t>
                      </a:r>
                      <a:r>
                        <a:rPr lang="en-US" sz="1400" b="1" kern="120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sesi</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9</a:t>
                      </a:r>
                      <a:endParaRPr lang="en-US" sz="1400" b="1"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pengarahan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melanjutkan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60752">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a:t>
                      </a:r>
                      <a:r>
                        <a:rPr lang="en-US" sz="1400" b="1" baseline="0" dirty="0" smtClean="0">
                          <a:solidFill>
                            <a:schemeClr val="bg1"/>
                          </a:solidFill>
                          <a:latin typeface="Times New Roman" panose="02020603050405020304" pitchFamily="18" charset="0"/>
                          <a:cs typeface="Times New Roman" panose="02020603050405020304" pitchFamily="18" charset="0"/>
                        </a:rPr>
                        <a:t>12</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Project </a:t>
                      </a:r>
                      <a:r>
                        <a:rPr lang="en-US" sz="1400" b="1" kern="120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sesi</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10</a:t>
                      </a:r>
                      <a:endParaRPr lang="en-US" sz="1400" b="1"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pengarahan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melakukan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melanjutkan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dan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menyiapkan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laporan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62006">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a:t>
                      </a:r>
                      <a:r>
                        <a:rPr lang="en-US" sz="1400" b="1" baseline="0" dirty="0" smtClean="0">
                          <a:solidFill>
                            <a:schemeClr val="bg1"/>
                          </a:solidFill>
                          <a:latin typeface="Times New Roman" panose="02020603050405020304" pitchFamily="18" charset="0"/>
                          <a:cs typeface="Times New Roman" panose="02020603050405020304" pitchFamily="18" charset="0"/>
                        </a:rPr>
                        <a:t>13</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0" indent="0">
                        <a:buFont typeface="Wingdings" panose="05000000000000000000" pitchFamily="2" charset="2"/>
                        <a:buNone/>
                      </a:pPr>
                      <a:r>
                        <a:rPr lang="en-US" sz="1400" b="1"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Project </a:t>
                      </a:r>
                      <a:r>
                        <a:rPr lang="en-US" sz="1400" b="1" kern="120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sesi</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11</a:t>
                      </a:r>
                      <a:endParaRPr lang="en-US" sz="1400" b="1"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Dosen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memberi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pengarahan</a:t>
                      </a:r>
                      <a:endParaRPr kumimoji="0" lang="en-US" sz="1400" b="1" kern="1200" dirty="0" smtClean="0">
                        <a:solidFill>
                          <a:schemeClr val="bg1"/>
                        </a:solidFill>
                        <a:latin typeface="Times New Roman" panose="02020603050405020304" pitchFamily="18" charset="0"/>
                        <a:ea typeface="+mn-ea"/>
                        <a:cs typeface="Times New Roman" panose="02020603050405020304" pitchFamily="18" charset="0"/>
                      </a:endParaRP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melakukan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melanjutkan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praktek</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dan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menyiapkan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laporan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3%</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60752">
                <a:tc>
                  <a:txBody>
                    <a:bodyPr/>
                    <a:lstStyle/>
                    <a:p>
                      <a:endParaRPr lang="en-US" sz="140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id-ID" sz="1400" b="1" dirty="0" smtClean="0">
                          <a:solidFill>
                            <a:schemeClr val="bg1"/>
                          </a:solidFill>
                          <a:latin typeface="Times New Roman" panose="02020603050405020304" pitchFamily="18" charset="0"/>
                          <a:cs typeface="Times New Roman" panose="02020603050405020304" pitchFamily="18" charset="0"/>
                        </a:rPr>
                        <a:t>Sesi</a:t>
                      </a:r>
                      <a:r>
                        <a:rPr lang="id-ID" sz="1400" b="1" baseline="0" dirty="0" smtClean="0">
                          <a:solidFill>
                            <a:schemeClr val="bg1"/>
                          </a:solidFill>
                          <a:latin typeface="Times New Roman" panose="02020603050405020304" pitchFamily="18" charset="0"/>
                          <a:cs typeface="Times New Roman" panose="02020603050405020304" pitchFamily="18" charset="0"/>
                        </a:rPr>
                        <a:t> ke-</a:t>
                      </a:r>
                      <a:r>
                        <a:rPr lang="en-US" sz="1400" b="1" baseline="0" dirty="0" smtClean="0">
                          <a:solidFill>
                            <a:schemeClr val="bg1"/>
                          </a:solidFill>
                          <a:latin typeface="Times New Roman" panose="02020603050405020304" pitchFamily="18" charset="0"/>
                          <a:cs typeface="Times New Roman" panose="02020603050405020304" pitchFamily="18" charset="0"/>
                        </a:rPr>
                        <a:t>14</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0" indent="0">
                        <a:buFont typeface="Wingdings" panose="05000000000000000000" pitchFamily="2" charset="2"/>
                        <a:buNone/>
                      </a:pPr>
                      <a:r>
                        <a:rPr lang="en-US" sz="1400" b="1" kern="120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Presentasi</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200" baseline="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dan</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200" baseline="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Ujian</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200" baseline="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Lisan</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200" baseline="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Kloter</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1400" b="1" kern="12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melakukan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presentasi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menyerahkan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laporan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x-banner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dan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poster.</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Tanya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jawab</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lisan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58%</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r h="648622">
                <a:tc>
                  <a:txBody>
                    <a:bodyPr/>
                    <a:lstStyle/>
                    <a:p>
                      <a:endParaRPr lang="en-US"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r>
                        <a:rPr lang="en-US" sz="1400" b="1" dirty="0" smtClean="0">
                          <a:solidFill>
                            <a:schemeClr val="bg1"/>
                          </a:solidFill>
                          <a:latin typeface="Times New Roman" panose="02020603050405020304" pitchFamily="18" charset="0"/>
                          <a:cs typeface="Times New Roman" panose="02020603050405020304" pitchFamily="18" charset="0"/>
                        </a:rPr>
                        <a:t>UAS</a:t>
                      </a:r>
                      <a:endParaRPr lang="en-US" sz="14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marL="0" marR="0" indent="0" algn="l" defTabSz="914400" rtl="0" eaLnBrk="1" fontAlgn="auto" latinLnBrk="0" hangingPunct="1">
                        <a:lnSpc>
                          <a:spcPct val="115000"/>
                        </a:lnSpc>
                        <a:spcBef>
                          <a:spcPts val="0"/>
                        </a:spcBef>
                        <a:spcAft>
                          <a:spcPts val="0"/>
                        </a:spcAft>
                        <a:buClrTx/>
                        <a:buSzTx/>
                        <a:buFont typeface="Wingdings" panose="05000000000000000000" pitchFamily="2" charset="2"/>
                        <a:buNone/>
                        <a:tabLst/>
                        <a:defRPr/>
                      </a:pPr>
                      <a:r>
                        <a:rPr lang="en-US" sz="1400" b="1" kern="120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Presentasi</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200" baseline="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dan</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200" baseline="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Ujian</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200" baseline="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Lisan</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200" baseline="0" dirty="0" err="1"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Kloter</a:t>
                      </a:r>
                      <a:r>
                        <a:rPr lang="en-US" sz="1400" b="1" kern="1200" baseline="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1400" b="1" kern="1200" dirty="0" smtClean="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34290" marB="34290"/>
                </a:tc>
                <a:tc>
                  <a:txBody>
                    <a:bodyPr/>
                    <a:lstStyle/>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Mhs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melakukan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presentasi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menyerahkan</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laporan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x-banner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dan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poster.</a:t>
                      </a:r>
                    </a:p>
                    <a:p>
                      <a:pPr marL="117475" marR="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Tanya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jawab</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 </a:t>
                      </a:r>
                      <a:r>
                        <a:rPr kumimoji="0" lang="en-US" sz="1400" b="1" kern="1200" baseline="0" dirty="0" err="1" smtClean="0">
                          <a:solidFill>
                            <a:schemeClr val="bg1"/>
                          </a:solidFill>
                          <a:latin typeface="Times New Roman" panose="02020603050405020304" pitchFamily="18" charset="0"/>
                          <a:ea typeface="+mn-ea"/>
                          <a:cs typeface="Times New Roman" panose="02020603050405020304" pitchFamily="18" charset="0"/>
                        </a:rPr>
                        <a:t>lisan</a:t>
                      </a:r>
                      <a:r>
                        <a:rPr kumimoji="0" lang="en-US" sz="1400" b="1" kern="1200" baseline="0" dirty="0" smtClean="0">
                          <a:solidFill>
                            <a:schemeClr val="bg1"/>
                          </a:solidFill>
                          <a:latin typeface="Times New Roman" panose="02020603050405020304" pitchFamily="18" charset="0"/>
                          <a:ea typeface="+mn-ea"/>
                          <a:cs typeface="Times New Roman" panose="02020603050405020304" pitchFamily="18" charset="0"/>
                        </a:rPr>
                        <a:t>.</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indent="0" algn="l" rtl="0" eaLnBrk="1" latinLnBrk="0" hangingPunct="1">
                        <a:buFont typeface="Wingdings" panose="05000000000000000000" pitchFamily="2" charset="2"/>
                        <a:buNone/>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58%</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68580" marR="68580" marT="34290" marB="34290"/>
                </a:tc>
              </a:tr>
            </a:tbl>
          </a:graphicData>
        </a:graphic>
      </p:graphicFrame>
      <p:sp>
        <p:nvSpPr>
          <p:cNvPr id="7" name="TextBox 6"/>
          <p:cNvSpPr txBox="1"/>
          <p:nvPr/>
        </p:nvSpPr>
        <p:spPr>
          <a:xfrm>
            <a:off x="6147067" y="211996"/>
            <a:ext cx="3030215" cy="553998"/>
          </a:xfrm>
          <a:prstGeom prst="rect">
            <a:avLst/>
          </a:prstGeom>
          <a:noFill/>
        </p:spPr>
        <p:txBody>
          <a:bodyPr wrap="square" rtlCol="0">
            <a:spAutoFit/>
          </a:bodyPr>
          <a:lstStyle/>
          <a:p>
            <a:pPr>
              <a:lnSpc>
                <a:spcPct val="150000"/>
              </a:lnSpc>
            </a:pPr>
            <a:r>
              <a:rPr lang="en-US" sz="2000" b="1" dirty="0">
                <a:solidFill>
                  <a:prstClr val="black"/>
                </a:solidFill>
              </a:rPr>
              <a:t>Student Centered Learning</a:t>
            </a:r>
          </a:p>
        </p:txBody>
      </p:sp>
      <p:graphicFrame>
        <p:nvGraphicFramePr>
          <p:cNvPr id="2" name="Table 1"/>
          <p:cNvGraphicFramePr>
            <a:graphicFrameLocks noGrp="1"/>
          </p:cNvGraphicFramePr>
          <p:nvPr>
            <p:extLst>
              <p:ext uri="{D42A27DB-BD31-4B8C-83A1-F6EECF244321}">
                <p14:modId xmlns:p14="http://schemas.microsoft.com/office/powerpoint/2010/main" val="2154453940"/>
              </p:ext>
            </p:extLst>
          </p:nvPr>
        </p:nvGraphicFramePr>
        <p:xfrm>
          <a:off x="8676456" y="-22521"/>
          <a:ext cx="2558484" cy="1370808"/>
        </p:xfrm>
        <a:graphic>
          <a:graphicData uri="http://schemas.openxmlformats.org/drawingml/2006/table">
            <a:tbl>
              <a:tblPr firstRow="1" bandRow="1">
                <a:tableStyleId>{5C22544A-7EE6-4342-B048-85BDC9FD1C3A}</a:tableStyleId>
              </a:tblPr>
              <a:tblGrid>
                <a:gridCol w="2558484"/>
              </a:tblGrid>
              <a:tr h="674113">
                <a:tc>
                  <a:txBody>
                    <a:bodyPr/>
                    <a:lstStyle/>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Project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sesi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4</a:t>
                      </a: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51435" marR="51435" marT="0" marB="0"/>
                </a:tc>
              </a:tr>
              <a:tr h="696695">
                <a:tc>
                  <a:txBody>
                    <a:bodyPr/>
                    <a:lstStyle/>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Project </a:t>
                      </a:r>
                      <a:r>
                        <a:rPr kumimoji="0" lang="en-US" sz="1400" b="1" kern="1200" dirty="0" err="1" smtClean="0">
                          <a:solidFill>
                            <a:schemeClr val="bg1"/>
                          </a:solidFill>
                          <a:latin typeface="Times New Roman" panose="02020603050405020304" pitchFamily="18" charset="0"/>
                          <a:ea typeface="+mn-ea"/>
                          <a:cs typeface="Times New Roman" panose="02020603050405020304" pitchFamily="18" charset="0"/>
                        </a:rPr>
                        <a:t>sesi</a:t>
                      </a:r>
                      <a:r>
                        <a:rPr kumimoji="0" lang="en-US" sz="1400" b="1" kern="1200" dirty="0" smtClean="0">
                          <a:solidFill>
                            <a:schemeClr val="bg1"/>
                          </a:solidFill>
                          <a:latin typeface="Times New Roman" panose="02020603050405020304" pitchFamily="18" charset="0"/>
                          <a:ea typeface="+mn-ea"/>
                          <a:cs typeface="Times New Roman" panose="02020603050405020304" pitchFamily="18" charset="0"/>
                        </a:rPr>
                        <a:t> 5</a:t>
                      </a:r>
                    </a:p>
                    <a:p>
                      <a:pPr marL="117475" marR="0" lvl="0" indent="-1174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1" kern="1200" dirty="0">
                        <a:solidFill>
                          <a:schemeClr val="bg1"/>
                        </a:solidFill>
                        <a:latin typeface="Times New Roman" panose="02020603050405020304" pitchFamily="18" charset="0"/>
                        <a:ea typeface="+mn-ea"/>
                        <a:cs typeface="Times New Roman" panose="02020603050405020304" pitchFamily="18" charset="0"/>
                      </a:endParaRPr>
                    </a:p>
                  </a:txBody>
                  <a:tcPr marL="51435" marR="51435" marT="0" marB="0"/>
                </a:tc>
              </a:tr>
            </a:tbl>
          </a:graphicData>
        </a:graphic>
      </p:graphicFrame>
    </p:spTree>
    <p:extLst>
      <p:ext uri="{BB962C8B-B14F-4D97-AF65-F5344CB8AC3E}">
        <p14:creationId xmlns:p14="http://schemas.microsoft.com/office/powerpoint/2010/main" val="12569864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068" y="1008598"/>
            <a:ext cx="8501428" cy="738664"/>
          </a:xfrm>
          <a:prstGeom prst="rect">
            <a:avLst/>
          </a:prstGeom>
          <a:noFill/>
        </p:spPr>
        <p:txBody>
          <a:bodyPr wrap="square" rtlCol="0">
            <a:spAutoFit/>
          </a:bodyPr>
          <a:lstStyle/>
          <a:p>
            <a:pPr>
              <a:lnSpc>
                <a:spcPct val="150000"/>
              </a:lnSpc>
            </a:pPr>
            <a:r>
              <a:rPr lang="id-ID" sz="2800" dirty="0" smtClean="0"/>
              <a:t>Contoh ASICs: Spec and Market Positioning</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Contoh-contoh ASICs</a:t>
            </a:r>
            <a:endParaRPr lang="en-US" sz="3200" b="1" dirty="0" smtClean="0"/>
          </a:p>
        </p:txBody>
      </p:sp>
      <p:graphicFrame>
        <p:nvGraphicFramePr>
          <p:cNvPr id="2" name="Table 1"/>
          <p:cNvGraphicFramePr>
            <a:graphicFrameLocks noGrp="1"/>
          </p:cNvGraphicFramePr>
          <p:nvPr>
            <p:extLst>
              <p:ext uri="{D42A27DB-BD31-4B8C-83A1-F6EECF244321}">
                <p14:modId xmlns:p14="http://schemas.microsoft.com/office/powerpoint/2010/main" val="4048448657"/>
              </p:ext>
            </p:extLst>
          </p:nvPr>
        </p:nvGraphicFramePr>
        <p:xfrm>
          <a:off x="653878" y="2087584"/>
          <a:ext cx="7950570" cy="3933704"/>
        </p:xfrm>
        <a:graphic>
          <a:graphicData uri="http://schemas.openxmlformats.org/drawingml/2006/table">
            <a:tbl>
              <a:tblPr firstRow="1" bandRow="1">
                <a:tableStyleId>{5C22544A-7EE6-4342-B048-85BDC9FD1C3A}</a:tableStyleId>
              </a:tblPr>
              <a:tblGrid>
                <a:gridCol w="3483107"/>
                <a:gridCol w="4467463"/>
              </a:tblGrid>
              <a:tr h="7776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2400" b="1" kern="1200" dirty="0" smtClean="0">
                          <a:solidFill>
                            <a:schemeClr val="lt1"/>
                          </a:solidFill>
                          <a:latin typeface="+mn-lt"/>
                          <a:ea typeface="+mn-ea"/>
                          <a:cs typeface="Times New Roman" panose="02020603050405020304" pitchFamily="18" charset="0"/>
                        </a:rPr>
                        <a:t>Tipe IC</a:t>
                      </a:r>
                      <a:endParaRPr kumimoji="0" lang="de-DE" sz="2400" b="1" kern="1200" dirty="0" smtClean="0">
                        <a:solidFill>
                          <a:schemeClr val="lt1"/>
                        </a:solidFill>
                        <a:latin typeface="+mn-lt"/>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2400" b="1" kern="1200" dirty="0" smtClean="0">
                          <a:solidFill>
                            <a:schemeClr val="lt1"/>
                          </a:solidFill>
                          <a:latin typeface="+mj-lt"/>
                          <a:ea typeface="+mn-ea"/>
                          <a:cs typeface="Times New Roman" panose="02020603050405020304" pitchFamily="18" charset="0"/>
                        </a:rPr>
                        <a:t>Market Positioning</a:t>
                      </a:r>
                      <a:endParaRPr kumimoji="0" lang="de-DE" sz="2400" b="1" kern="1200" dirty="0" smtClean="0">
                        <a:solidFill>
                          <a:schemeClr val="lt1"/>
                        </a:solidFill>
                        <a:latin typeface="+mn-lt"/>
                        <a:ea typeface="+mn-ea"/>
                        <a:cs typeface="Times New Roman" panose="02020603050405020304" pitchFamily="18" charset="0"/>
                      </a:endParaRPr>
                    </a:p>
                  </a:txBody>
                  <a:tcPr/>
                </a:tc>
              </a:tr>
              <a:tr h="777686">
                <a:tc>
                  <a:txBody>
                    <a:bodyPr/>
                    <a:lstStyle/>
                    <a:p>
                      <a:r>
                        <a:rPr lang="id-ID" sz="2400" dirty="0" smtClean="0">
                          <a:latin typeface="+mj-lt"/>
                          <a:cs typeface="Times New Roman" panose="02020603050405020304" pitchFamily="18" charset="0"/>
                        </a:rPr>
                        <a:t>Atom</a:t>
                      </a:r>
                      <a:endParaRPr lang="de-DE" sz="2400" dirty="0">
                        <a:latin typeface="+mj-lt"/>
                        <a:cs typeface="Times New Roman" panose="02020603050405020304" pitchFamily="18" charset="0"/>
                      </a:endParaRPr>
                    </a:p>
                  </a:txBody>
                  <a:tcPr/>
                </a:tc>
                <a:tc>
                  <a:txBody>
                    <a:bodyPr/>
                    <a:lstStyle/>
                    <a:p>
                      <a:r>
                        <a:rPr lang="id-ID" sz="2400" dirty="0" smtClean="0">
                          <a:latin typeface="+mj-lt"/>
                          <a:cs typeface="Times New Roman" panose="02020603050405020304" pitchFamily="18" charset="0"/>
                        </a:rPr>
                        <a:t>Processors for Mobile Gadgets</a:t>
                      </a:r>
                      <a:endParaRPr lang="de-DE" sz="2400" dirty="0">
                        <a:latin typeface="+mj-lt"/>
                        <a:cs typeface="Times New Roman" panose="02020603050405020304" pitchFamily="18" charset="0"/>
                      </a:endParaRPr>
                    </a:p>
                  </a:txBody>
                  <a:tcPr/>
                </a:tc>
              </a:tr>
              <a:tr h="777686">
                <a:tc>
                  <a:txBody>
                    <a:bodyPr/>
                    <a:lstStyle/>
                    <a:p>
                      <a:r>
                        <a:rPr lang="id-ID" sz="2400" dirty="0" smtClean="0">
                          <a:latin typeface="+mj-lt"/>
                          <a:cs typeface="Times New Roman" panose="02020603050405020304" pitchFamily="18" charset="0"/>
                        </a:rPr>
                        <a:t>Celeron</a:t>
                      </a:r>
                      <a:endParaRPr lang="de-DE" sz="2400" dirty="0">
                        <a:latin typeface="+mj-lt"/>
                        <a:cs typeface="Times New Roman" panose="02020603050405020304" pitchFamily="18" charset="0"/>
                      </a:endParaRPr>
                    </a:p>
                  </a:txBody>
                  <a:tcPr/>
                </a:tc>
                <a:tc>
                  <a:txBody>
                    <a:bodyPr/>
                    <a:lstStyle/>
                    <a:p>
                      <a:r>
                        <a:rPr lang="id-ID" sz="2400" smtClean="0">
                          <a:latin typeface="+mj-lt"/>
                          <a:cs typeface="Times New Roman" panose="02020603050405020304" pitchFamily="18" charset="0"/>
                        </a:rPr>
                        <a:t>Low End Processors for PCs and Laptops</a:t>
                      </a:r>
                      <a:endParaRPr lang="de-DE" sz="2400" dirty="0">
                        <a:latin typeface="+mj-lt"/>
                        <a:cs typeface="Times New Roman" panose="02020603050405020304" pitchFamily="18" charset="0"/>
                      </a:endParaRPr>
                    </a:p>
                  </a:txBody>
                  <a:tcPr/>
                </a:tc>
              </a:tr>
              <a:tr h="777686">
                <a:tc>
                  <a:txBody>
                    <a:bodyPr/>
                    <a:lstStyle/>
                    <a:p>
                      <a:r>
                        <a:rPr lang="id-ID" sz="2400" dirty="0" smtClean="0">
                          <a:latin typeface="+mj-lt"/>
                          <a:cs typeface="Times New Roman" panose="02020603050405020304" pitchFamily="18" charset="0"/>
                        </a:rPr>
                        <a:t>Core (Core 2, i3, i5, i7)</a:t>
                      </a:r>
                      <a:endParaRPr lang="de-DE" sz="2400" dirty="0">
                        <a:latin typeface="+mj-lt"/>
                        <a:cs typeface="Times New Roman" panose="02020603050405020304" pitchFamily="18" charset="0"/>
                      </a:endParaRPr>
                    </a:p>
                  </a:txBody>
                  <a:tcPr/>
                </a:tc>
                <a:tc>
                  <a:txBody>
                    <a:bodyPr/>
                    <a:lstStyle/>
                    <a:p>
                      <a:r>
                        <a:rPr lang="id-ID" sz="2400" smtClean="0">
                          <a:latin typeface="+mj-lt"/>
                          <a:cs typeface="Times New Roman" panose="02020603050405020304" pitchFamily="18" charset="0"/>
                        </a:rPr>
                        <a:t>Mainstream Processors </a:t>
                      </a:r>
                      <a:endParaRPr lang="de-DE" sz="2400" dirty="0">
                        <a:latin typeface="+mj-lt"/>
                        <a:cs typeface="Times New Roman" panose="02020603050405020304" pitchFamily="18" charset="0"/>
                      </a:endParaRPr>
                    </a:p>
                  </a:txBody>
                  <a:tcPr/>
                </a:tc>
              </a:tr>
              <a:tr h="777686">
                <a:tc>
                  <a:txBody>
                    <a:bodyPr/>
                    <a:lstStyle/>
                    <a:p>
                      <a:r>
                        <a:rPr lang="id-ID" sz="2400" dirty="0" smtClean="0">
                          <a:latin typeface="+mj-lt"/>
                          <a:cs typeface="Times New Roman" panose="02020603050405020304" pitchFamily="18" charset="0"/>
                        </a:rPr>
                        <a:t>Xeon</a:t>
                      </a:r>
                      <a:endParaRPr lang="de-DE" sz="2400" dirty="0">
                        <a:latin typeface="+mj-lt"/>
                        <a:cs typeface="Times New Roman" panose="02020603050405020304" pitchFamily="18" charset="0"/>
                      </a:endParaRPr>
                    </a:p>
                  </a:txBody>
                  <a:tcPr/>
                </a:tc>
                <a:tc>
                  <a:txBody>
                    <a:bodyPr/>
                    <a:lstStyle/>
                    <a:p>
                      <a:r>
                        <a:rPr lang="id-ID" sz="2400" dirty="0" smtClean="0">
                          <a:latin typeface="+mj-lt"/>
                          <a:cs typeface="Times New Roman" panose="02020603050405020304" pitchFamily="18" charset="0"/>
                        </a:rPr>
                        <a:t>Hi-End Processors</a:t>
                      </a:r>
                      <a:endParaRPr lang="de-DE" sz="2400" dirty="0">
                        <a:latin typeface="+mj-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012242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1015663"/>
          </a:xfrm>
          <a:prstGeom prst="rect">
            <a:avLst/>
          </a:prstGeom>
          <a:noFill/>
        </p:spPr>
        <p:txBody>
          <a:bodyPr wrap="square" rtlCol="0">
            <a:spAutoFit/>
          </a:bodyPr>
          <a:lstStyle/>
          <a:p>
            <a:pPr algn="ctr">
              <a:lnSpc>
                <a:spcPct val="150000"/>
              </a:lnSpc>
            </a:pPr>
            <a:r>
              <a:rPr lang="en-US" sz="4000" b="1" dirty="0" err="1" smtClean="0">
                <a:solidFill>
                  <a:prstClr val="black"/>
                </a:solidFill>
              </a:rPr>
              <a:t>Contoh</a:t>
            </a:r>
            <a:r>
              <a:rPr lang="en-US" sz="4000" b="1" dirty="0" smtClean="0">
                <a:solidFill>
                  <a:prstClr val="black"/>
                </a:solidFill>
              </a:rPr>
              <a:t> </a:t>
            </a:r>
            <a:r>
              <a:rPr lang="en-US" sz="4000" b="1" dirty="0" err="1" smtClean="0">
                <a:solidFill>
                  <a:prstClr val="black"/>
                </a:solidFill>
              </a:rPr>
              <a:t>Penerapan</a:t>
            </a:r>
            <a:r>
              <a:rPr lang="en-US" sz="4000" b="1" dirty="0" smtClean="0">
                <a:solidFill>
                  <a:prstClr val="black"/>
                </a:solidFill>
              </a:rPr>
              <a:t> </a:t>
            </a:r>
            <a:r>
              <a:rPr lang="id-ID" sz="4000" b="1" dirty="0" smtClean="0">
                <a:solidFill>
                  <a:prstClr val="black"/>
                </a:solidFill>
              </a:rPr>
              <a:t>ASICs</a:t>
            </a:r>
            <a:endParaRPr lang="en-US" sz="3200" b="1" dirty="0" smtClean="0">
              <a:solidFill>
                <a:prstClr val="black"/>
              </a:solidFill>
              <a:latin typeface="Calibri"/>
              <a:cs typeface="Times New Roman"/>
            </a:endParaRPr>
          </a:p>
        </p:txBody>
      </p:sp>
    </p:spTree>
    <p:extLst>
      <p:ext uri="{BB962C8B-B14F-4D97-AF65-F5344CB8AC3E}">
        <p14:creationId xmlns:p14="http://schemas.microsoft.com/office/powerpoint/2010/main" val="12905229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99592" y="5301208"/>
            <a:ext cx="1276350" cy="360040"/>
          </a:xfrm>
          <a:prstGeom prst="rect">
            <a:avLst/>
          </a:prstGeom>
        </p:spPr>
      </p:pic>
      <p:sp>
        <p:nvSpPr>
          <p:cNvPr id="6" name="TextBox 5"/>
          <p:cNvSpPr txBox="1"/>
          <p:nvPr/>
        </p:nvSpPr>
        <p:spPr>
          <a:xfrm>
            <a:off x="683568" y="5945505"/>
            <a:ext cx="8196283" cy="923330"/>
          </a:xfrm>
          <a:prstGeom prst="rect">
            <a:avLst/>
          </a:prstGeom>
          <a:noFill/>
        </p:spPr>
        <p:txBody>
          <a:bodyPr wrap="square" rtlCol="0">
            <a:spAutoFit/>
          </a:bodyPr>
          <a:lstStyle/>
          <a:p>
            <a:pPr algn="ctr">
              <a:lnSpc>
                <a:spcPct val="150000"/>
              </a:lnSpc>
            </a:pPr>
            <a:r>
              <a:rPr lang="id-ID" dirty="0" smtClean="0">
                <a:solidFill>
                  <a:prstClr val="black"/>
                </a:solidFill>
                <a:sym typeface="Wingdings" panose="05000000000000000000" pitchFamily="2" charset="2"/>
              </a:rPr>
              <a:t>Contoh Sebuah Pengatur </a:t>
            </a:r>
            <a:r>
              <a:rPr lang="id-ID" i="1" dirty="0" smtClean="0">
                <a:solidFill>
                  <a:prstClr val="black"/>
                </a:solidFill>
                <a:sym typeface="Wingdings" panose="05000000000000000000" pitchFamily="2" charset="2"/>
              </a:rPr>
              <a:t>Stepper </a:t>
            </a:r>
            <a:r>
              <a:rPr lang="id-ID" i="1" dirty="0" smtClean="0">
                <a:solidFill>
                  <a:prstClr val="black"/>
                </a:solidFill>
                <a:sym typeface="Wingdings" panose="05000000000000000000" pitchFamily="2" charset="2"/>
              </a:rPr>
              <a:t>Motor</a:t>
            </a:r>
            <a:r>
              <a:rPr lang="en-US" dirty="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menggunakan</a:t>
            </a:r>
            <a:r>
              <a:rPr lang="en-US" dirty="0" smtClean="0">
                <a:solidFill>
                  <a:prstClr val="black"/>
                </a:solidFill>
                <a:sym typeface="Wingdings" panose="05000000000000000000" pitchFamily="2" charset="2"/>
              </a:rPr>
              <a:t> ASICs yang </a:t>
            </a:r>
            <a:r>
              <a:rPr lang="en-US" dirty="0" err="1" smtClean="0">
                <a:solidFill>
                  <a:prstClr val="black"/>
                </a:solidFill>
                <a:sym typeface="Wingdings" panose="05000000000000000000" pitchFamily="2" charset="2"/>
              </a:rPr>
              <a:t>berisi</a:t>
            </a:r>
            <a:r>
              <a:rPr lang="en-US" dirty="0" smtClean="0">
                <a:solidFill>
                  <a:prstClr val="black"/>
                </a:solidFill>
                <a:sym typeface="Wingdings" panose="05000000000000000000" pitchFamily="2" charset="2"/>
              </a:rPr>
              <a:t> Microcontroller, Counter </a:t>
            </a:r>
            <a:r>
              <a:rPr lang="en-US" dirty="0" err="1" smtClean="0">
                <a:solidFill>
                  <a:prstClr val="black"/>
                </a:solidFill>
                <a:sym typeface="Wingdings" panose="05000000000000000000" pitchFamily="2" charset="2"/>
              </a:rPr>
              <a:t>dan</a:t>
            </a:r>
            <a:r>
              <a:rPr lang="en-US" dirty="0" smtClean="0">
                <a:solidFill>
                  <a:prstClr val="black"/>
                </a:solidFill>
                <a:sym typeface="Wingdings" panose="05000000000000000000" pitchFamily="2" charset="2"/>
              </a:rPr>
              <a:t> Decoder. </a:t>
            </a:r>
            <a:r>
              <a:rPr lang="id-ID" dirty="0" smtClean="0">
                <a:solidFill>
                  <a:prstClr val="black"/>
                </a:solidFill>
                <a:sym typeface="Wingdings" panose="05000000000000000000" pitchFamily="2" charset="2"/>
              </a:rPr>
              <a:t> </a:t>
            </a:r>
            <a:r>
              <a:rPr lang="id-ID" dirty="0" smtClean="0">
                <a:solidFill>
                  <a:prstClr val="black"/>
                </a:solidFill>
                <a:sym typeface="Wingdings" panose="05000000000000000000" pitchFamily="2" charset="2"/>
              </a:rPr>
              <a:t>Sumber: [1]</a:t>
            </a:r>
            <a:endParaRPr lang="id-ID" dirty="0" smtClean="0">
              <a:solidFill>
                <a:prstClr val="black"/>
              </a:solidFill>
            </a:endParaRPr>
          </a:p>
        </p:txBody>
      </p:sp>
      <p:sp>
        <p:nvSpPr>
          <p:cNvPr id="9" name="TextBox 8"/>
          <p:cNvSpPr txBox="1"/>
          <p:nvPr/>
        </p:nvSpPr>
        <p:spPr>
          <a:xfrm>
            <a:off x="509862" y="188640"/>
            <a:ext cx="8196283" cy="584775"/>
          </a:xfrm>
          <a:prstGeom prst="rect">
            <a:avLst/>
          </a:prstGeom>
          <a:noFill/>
        </p:spPr>
        <p:txBody>
          <a:bodyPr wrap="square" rtlCol="0">
            <a:spAutoFit/>
          </a:bodyPr>
          <a:lstStyle/>
          <a:p>
            <a:r>
              <a:rPr lang="en-US" sz="3200" b="1" dirty="0" err="1" smtClean="0">
                <a:solidFill>
                  <a:prstClr val="black"/>
                </a:solidFill>
              </a:rPr>
              <a:t>Contoh</a:t>
            </a:r>
            <a:r>
              <a:rPr lang="en-US" sz="3200" b="1" dirty="0" smtClean="0">
                <a:solidFill>
                  <a:prstClr val="black"/>
                </a:solidFill>
              </a:rPr>
              <a:t> </a:t>
            </a:r>
            <a:r>
              <a:rPr lang="en-US" sz="3200" b="1" dirty="0" err="1" smtClean="0">
                <a:solidFill>
                  <a:prstClr val="black"/>
                </a:solidFill>
              </a:rPr>
              <a:t>Penerapan</a:t>
            </a:r>
            <a:r>
              <a:rPr lang="en-US" sz="3200" b="1" dirty="0" smtClean="0">
                <a:solidFill>
                  <a:prstClr val="black"/>
                </a:solidFill>
              </a:rPr>
              <a:t> ASICs</a:t>
            </a:r>
            <a:endParaRPr lang="en-US" sz="3200" b="1" dirty="0" smtClean="0">
              <a:solidFill>
                <a:prstClr val="black"/>
              </a:solidFill>
            </a:endParaRPr>
          </a:p>
        </p:txBody>
      </p:sp>
      <p:pic>
        <p:nvPicPr>
          <p:cNvPr id="7" name="Picture 6"/>
          <p:cNvPicPr>
            <a:picLocks noChangeAspect="1"/>
          </p:cNvPicPr>
          <p:nvPr/>
        </p:nvPicPr>
        <p:blipFill>
          <a:blip r:embed="rId4"/>
          <a:stretch>
            <a:fillRect/>
          </a:stretch>
        </p:blipFill>
        <p:spPr>
          <a:xfrm>
            <a:off x="899592" y="1346204"/>
            <a:ext cx="7416824" cy="4531068"/>
          </a:xfrm>
          <a:prstGeom prst="rect">
            <a:avLst/>
          </a:prstGeom>
        </p:spPr>
      </p:pic>
    </p:spTree>
    <p:extLst>
      <p:ext uri="{BB962C8B-B14F-4D97-AF65-F5344CB8AC3E}">
        <p14:creationId xmlns:p14="http://schemas.microsoft.com/office/powerpoint/2010/main" val="31296481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920252"/>
          </a:xfrm>
          <a:prstGeom prst="rect">
            <a:avLst/>
          </a:prstGeom>
          <a:noFill/>
        </p:spPr>
        <p:txBody>
          <a:bodyPr wrap="square" rtlCol="0">
            <a:spAutoFit/>
          </a:bodyPr>
          <a:lstStyle/>
          <a:p>
            <a:pPr algn="ctr">
              <a:lnSpc>
                <a:spcPct val="150000"/>
              </a:lnSpc>
            </a:pPr>
            <a:r>
              <a:rPr lang="en-US" sz="4000" b="1" dirty="0" smtClean="0">
                <a:solidFill>
                  <a:prstClr val="black"/>
                </a:solidFill>
              </a:rPr>
              <a:t>Latch</a:t>
            </a:r>
            <a:endParaRPr lang="en-US" sz="3200" b="1" dirty="0" smtClean="0">
              <a:solidFill>
                <a:prstClr val="black"/>
              </a:solidFill>
              <a:latin typeface="Calibri"/>
              <a:cs typeface="Times New Roman"/>
            </a:endParaRPr>
          </a:p>
        </p:txBody>
      </p:sp>
    </p:spTree>
    <p:extLst>
      <p:ext uri="{BB962C8B-B14F-4D97-AF65-F5344CB8AC3E}">
        <p14:creationId xmlns:p14="http://schemas.microsoft.com/office/powerpoint/2010/main" val="18351330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88640"/>
            <a:ext cx="8196283" cy="584775"/>
          </a:xfrm>
          <a:prstGeom prst="rect">
            <a:avLst/>
          </a:prstGeom>
          <a:noFill/>
        </p:spPr>
        <p:txBody>
          <a:bodyPr wrap="square" rtlCol="0">
            <a:spAutoFit/>
          </a:bodyPr>
          <a:lstStyle/>
          <a:p>
            <a:r>
              <a:rPr lang="id-ID" sz="3200" b="1" dirty="0" smtClean="0"/>
              <a:t>SR Latch as A Data Storage</a:t>
            </a:r>
            <a:endParaRPr lang="en-US" sz="3200" b="1" dirty="0" smtClean="0"/>
          </a:p>
        </p:txBody>
      </p:sp>
      <p:sp>
        <p:nvSpPr>
          <p:cNvPr id="6" name="TextBox 5"/>
          <p:cNvSpPr txBox="1"/>
          <p:nvPr/>
        </p:nvSpPr>
        <p:spPr>
          <a:xfrm>
            <a:off x="509862" y="4149080"/>
            <a:ext cx="3960440" cy="923330"/>
          </a:xfrm>
          <a:prstGeom prst="rect">
            <a:avLst/>
          </a:prstGeom>
          <a:noFill/>
        </p:spPr>
        <p:txBody>
          <a:bodyPr wrap="square" rtlCol="0">
            <a:spAutoFit/>
          </a:bodyPr>
          <a:lstStyle/>
          <a:p>
            <a:pPr algn="ctr">
              <a:lnSpc>
                <a:spcPct val="150000"/>
              </a:lnSpc>
            </a:pPr>
            <a:r>
              <a:rPr lang="id-ID" dirty="0" smtClean="0">
                <a:sym typeface="Wingdings" panose="05000000000000000000" pitchFamily="2" charset="2"/>
              </a:rPr>
              <a:t>An SR Latch Made of A Couple of NOR Gates</a:t>
            </a:r>
            <a:endParaRPr lang="id-ID" dirty="0" smtClean="0"/>
          </a:p>
        </p:txBody>
      </p:sp>
      <p:pic>
        <p:nvPicPr>
          <p:cNvPr id="2" name="Picture 1"/>
          <p:cNvPicPr>
            <a:picLocks noChangeAspect="1"/>
          </p:cNvPicPr>
          <p:nvPr/>
        </p:nvPicPr>
        <p:blipFill>
          <a:blip r:embed="rId3"/>
          <a:stretch>
            <a:fillRect/>
          </a:stretch>
        </p:blipFill>
        <p:spPr>
          <a:xfrm>
            <a:off x="1043608" y="1412776"/>
            <a:ext cx="2488307" cy="1938941"/>
          </a:xfrm>
          <a:prstGeom prst="rect">
            <a:avLst/>
          </a:prstGeom>
        </p:spPr>
      </p:pic>
      <p:pic>
        <p:nvPicPr>
          <p:cNvPr id="1026" name="Picture 2" descr="File:SR Flip-flop Diagram.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489141"/>
            <a:ext cx="2758136" cy="1723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45705" y="4197574"/>
            <a:ext cx="3960440" cy="923330"/>
          </a:xfrm>
          <a:prstGeom prst="rect">
            <a:avLst/>
          </a:prstGeom>
          <a:noFill/>
        </p:spPr>
        <p:txBody>
          <a:bodyPr wrap="square" rtlCol="0">
            <a:spAutoFit/>
          </a:bodyPr>
          <a:lstStyle/>
          <a:p>
            <a:pPr algn="ctr">
              <a:lnSpc>
                <a:spcPct val="150000"/>
              </a:lnSpc>
            </a:pPr>
            <a:r>
              <a:rPr lang="id-ID" dirty="0" smtClean="0">
                <a:sym typeface="Wingdings" panose="05000000000000000000" pitchFamily="2" charset="2"/>
              </a:rPr>
              <a:t>An SR Latch Made of A Couple of NAND Gates</a:t>
            </a:r>
            <a:endParaRPr lang="id-ID" dirty="0" smtClean="0"/>
          </a:p>
        </p:txBody>
      </p:sp>
      <p:sp>
        <p:nvSpPr>
          <p:cNvPr id="9" name="TextBox 8"/>
          <p:cNvSpPr txBox="1"/>
          <p:nvPr/>
        </p:nvSpPr>
        <p:spPr>
          <a:xfrm>
            <a:off x="395536" y="5629017"/>
            <a:ext cx="5517216" cy="507831"/>
          </a:xfrm>
          <a:prstGeom prst="rect">
            <a:avLst/>
          </a:prstGeom>
          <a:noFill/>
        </p:spPr>
        <p:txBody>
          <a:bodyPr wrap="square" rtlCol="0">
            <a:spAutoFit/>
          </a:bodyPr>
          <a:lstStyle/>
          <a:p>
            <a:pPr algn="ctr">
              <a:lnSpc>
                <a:spcPct val="150000"/>
              </a:lnSpc>
            </a:pPr>
            <a:r>
              <a:rPr lang="en-US" dirty="0" err="1" smtClean="0">
                <a:sym typeface="Wingdings" panose="05000000000000000000" pitchFamily="2" charset="2"/>
              </a:rPr>
              <a:t>Catatan</a:t>
            </a:r>
            <a:r>
              <a:rPr lang="en-US" dirty="0" smtClean="0">
                <a:sym typeface="Wingdings" panose="05000000000000000000" pitchFamily="2" charset="2"/>
              </a:rPr>
              <a:t>: </a:t>
            </a:r>
            <a:r>
              <a:rPr lang="en-US" dirty="0" err="1" smtClean="0">
                <a:sym typeface="Wingdings" panose="05000000000000000000" pitchFamily="2" charset="2"/>
              </a:rPr>
              <a:t>Dosen</a:t>
            </a:r>
            <a:r>
              <a:rPr lang="en-US" dirty="0" smtClean="0">
                <a:sym typeface="Wingdings" panose="05000000000000000000" pitchFamily="2" charset="2"/>
              </a:rPr>
              <a:t> </a:t>
            </a:r>
            <a:r>
              <a:rPr lang="en-US" dirty="0" err="1" smtClean="0">
                <a:sym typeface="Wingdings" panose="05000000000000000000" pitchFamily="2" charset="2"/>
              </a:rPr>
              <a:t>menerangkan</a:t>
            </a:r>
            <a:r>
              <a:rPr lang="en-US" dirty="0" smtClean="0">
                <a:sym typeface="Wingdings" panose="05000000000000000000" pitchFamily="2" charset="2"/>
              </a:rPr>
              <a:t> </a:t>
            </a:r>
            <a:r>
              <a:rPr lang="en-US" dirty="0" err="1" smtClean="0">
                <a:sym typeface="Wingdings" panose="05000000000000000000" pitchFamily="2" charset="2"/>
              </a:rPr>
              <a:t>cara</a:t>
            </a:r>
            <a:r>
              <a:rPr lang="en-US" dirty="0" smtClean="0">
                <a:sym typeface="Wingdings" panose="05000000000000000000" pitchFamily="2" charset="2"/>
              </a:rPr>
              <a:t> </a:t>
            </a:r>
            <a:r>
              <a:rPr lang="en-US" dirty="0" err="1" smtClean="0">
                <a:sym typeface="Wingdings" panose="05000000000000000000" pitchFamily="2" charset="2"/>
              </a:rPr>
              <a:t>kerja</a:t>
            </a:r>
            <a:r>
              <a:rPr lang="en-US" dirty="0" smtClean="0">
                <a:sym typeface="Wingdings" panose="05000000000000000000" pitchFamily="2" charset="2"/>
              </a:rPr>
              <a:t> Latch</a:t>
            </a:r>
            <a:endParaRPr lang="id-ID" dirty="0" smtClean="0"/>
          </a:p>
        </p:txBody>
      </p:sp>
    </p:spTree>
    <p:extLst>
      <p:ext uri="{BB962C8B-B14F-4D97-AF65-F5344CB8AC3E}">
        <p14:creationId xmlns:p14="http://schemas.microsoft.com/office/powerpoint/2010/main" val="37059201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Daftar Pustaka</a:t>
            </a:r>
            <a:endParaRPr lang="en-US" sz="3200" b="1" dirty="0" smtClean="0">
              <a:solidFill>
                <a:prstClr val="black"/>
              </a:solidFill>
            </a:endParaRPr>
          </a:p>
        </p:txBody>
      </p:sp>
      <p:sp>
        <p:nvSpPr>
          <p:cNvPr id="8" name="TextBox 7"/>
          <p:cNvSpPr txBox="1"/>
          <p:nvPr/>
        </p:nvSpPr>
        <p:spPr>
          <a:xfrm>
            <a:off x="467544" y="1236787"/>
            <a:ext cx="8496944" cy="3017236"/>
          </a:xfrm>
          <a:prstGeom prst="rect">
            <a:avLst/>
          </a:prstGeom>
          <a:noFill/>
        </p:spPr>
        <p:txBody>
          <a:bodyPr wrap="square" rtlCol="0">
            <a:spAutoFit/>
          </a:bodyPr>
          <a:lstStyle/>
          <a:p>
            <a:r>
              <a:rPr lang="id-ID" dirty="0" smtClean="0">
                <a:solidFill>
                  <a:prstClr val="black"/>
                </a:solidFill>
              </a:rPr>
              <a:t>Daftar Pustaka</a:t>
            </a:r>
          </a:p>
          <a:p>
            <a:endParaRPr lang="id-ID" dirty="0">
              <a:solidFill>
                <a:prstClr val="black"/>
              </a:solidFill>
            </a:endParaRPr>
          </a:p>
          <a:p>
            <a:pPr>
              <a:lnSpc>
                <a:spcPct val="107000"/>
              </a:lnSpc>
              <a:spcAft>
                <a:spcPts val="0"/>
              </a:spcAft>
            </a:pPr>
            <a:r>
              <a:rPr lang="id-ID" dirty="0" smtClean="0"/>
              <a:t>[1] R. J. </a:t>
            </a:r>
            <a:r>
              <a:rPr lang="de-DE" dirty="0" err="1" smtClean="0"/>
              <a:t>Tocci</a:t>
            </a:r>
            <a:r>
              <a:rPr lang="id-ID" dirty="0" smtClean="0"/>
              <a:t> and</a:t>
            </a:r>
            <a:r>
              <a:rPr lang="de-DE" dirty="0" smtClean="0"/>
              <a:t> </a:t>
            </a:r>
            <a:r>
              <a:rPr lang="id-ID" dirty="0" smtClean="0"/>
              <a:t>N. S. Widmer,</a:t>
            </a:r>
            <a:r>
              <a:rPr lang="id-ID" dirty="0"/>
              <a:t> </a:t>
            </a:r>
            <a:r>
              <a:rPr lang="de-DE" i="1" dirty="0" smtClean="0"/>
              <a:t>Digital </a:t>
            </a:r>
            <a:r>
              <a:rPr lang="de-DE" i="1" dirty="0"/>
              <a:t>S</a:t>
            </a:r>
            <a:r>
              <a:rPr lang="de-DE" i="1" dirty="0" smtClean="0"/>
              <a:t>ystems</a:t>
            </a:r>
            <a:r>
              <a:rPr lang="de-DE" i="1" dirty="0"/>
              <a:t>: principles and </a:t>
            </a:r>
            <a:r>
              <a:rPr lang="de-DE" i="1" dirty="0" smtClean="0"/>
              <a:t>applications</a:t>
            </a:r>
            <a:r>
              <a:rPr lang="id-ID" dirty="0" smtClean="0"/>
              <a:t>,</a:t>
            </a:r>
            <a:r>
              <a:rPr lang="de-DE" dirty="0" smtClean="0"/>
              <a:t> </a:t>
            </a:r>
            <a:r>
              <a:rPr lang="id-ID" dirty="0"/>
              <a:t>8th</a:t>
            </a:r>
            <a:r>
              <a:rPr lang="de-DE" dirty="0"/>
              <a:t> </a:t>
            </a:r>
            <a:r>
              <a:rPr lang="de-DE" dirty="0" err="1"/>
              <a:t>ed</a:t>
            </a:r>
            <a:r>
              <a:rPr lang="de-DE" dirty="0"/>
              <a:t>. </a:t>
            </a:r>
            <a:endParaRPr lang="id-ID" dirty="0" smtClean="0"/>
          </a:p>
          <a:p>
            <a:pPr>
              <a:lnSpc>
                <a:spcPct val="107000"/>
              </a:lnSpc>
              <a:spcAft>
                <a:spcPts val="0"/>
              </a:spcAft>
            </a:pPr>
            <a:r>
              <a:rPr lang="id-ID" dirty="0"/>
              <a:t> </a:t>
            </a:r>
            <a:r>
              <a:rPr lang="id-ID" dirty="0" smtClean="0"/>
              <a:t>    </a:t>
            </a:r>
            <a:r>
              <a:rPr lang="de-DE" dirty="0" smtClean="0"/>
              <a:t>N</a:t>
            </a:r>
            <a:r>
              <a:rPr lang="id-ID" dirty="0"/>
              <a:t>ew Jersey</a:t>
            </a:r>
            <a:r>
              <a:rPr lang="de-DE" dirty="0" smtClean="0"/>
              <a:t>:</a:t>
            </a:r>
            <a:r>
              <a:rPr lang="id-ID" dirty="0" smtClean="0"/>
              <a:t> P</a:t>
            </a:r>
            <a:r>
              <a:rPr lang="de-DE" dirty="0" err="1" smtClean="0"/>
              <a:t>rentice</a:t>
            </a:r>
            <a:r>
              <a:rPr lang="de-DE" dirty="0" smtClean="0"/>
              <a:t>-Hall</a:t>
            </a:r>
            <a:r>
              <a:rPr lang="de-DE" dirty="0"/>
              <a:t>, </a:t>
            </a:r>
            <a:r>
              <a:rPr lang="id-ID" dirty="0"/>
              <a:t>2001</a:t>
            </a:r>
            <a:r>
              <a:rPr lang="de-DE" dirty="0" smtClean="0"/>
              <a:t>.</a:t>
            </a:r>
            <a:endParaRPr lang="id-ID" dirty="0" smtClean="0"/>
          </a:p>
          <a:p>
            <a:pPr>
              <a:lnSpc>
                <a:spcPct val="107000"/>
              </a:lnSpc>
              <a:spcAft>
                <a:spcPts val="0"/>
              </a:spcAft>
            </a:pPr>
            <a:endParaRPr lang="id-ID" dirty="0" smtClean="0"/>
          </a:p>
          <a:p>
            <a:pPr>
              <a:lnSpc>
                <a:spcPct val="107000"/>
              </a:lnSpc>
              <a:spcAft>
                <a:spcPts val="0"/>
              </a:spcAft>
            </a:pPr>
            <a:r>
              <a:rPr lang="id-ID" dirty="0" smtClean="0"/>
              <a:t>[2] A.K. </a:t>
            </a:r>
            <a:r>
              <a:rPr lang="de-DE" dirty="0" err="1" smtClean="0"/>
              <a:t>Maini</a:t>
            </a:r>
            <a:r>
              <a:rPr lang="de-DE" dirty="0" smtClean="0"/>
              <a:t>,</a:t>
            </a:r>
            <a:r>
              <a:rPr lang="id-ID" dirty="0"/>
              <a:t> </a:t>
            </a:r>
            <a:r>
              <a:rPr lang="de-DE" i="1" dirty="0" smtClean="0"/>
              <a:t>Digital </a:t>
            </a:r>
            <a:r>
              <a:rPr lang="de-DE" i="1" dirty="0"/>
              <a:t>E</a:t>
            </a:r>
            <a:r>
              <a:rPr lang="de-DE" i="1" dirty="0" smtClean="0"/>
              <a:t>lectronics</a:t>
            </a:r>
            <a:r>
              <a:rPr lang="de-DE" i="1" dirty="0"/>
              <a:t>: principles, devices and applications.</a:t>
            </a:r>
            <a:r>
              <a:rPr lang="de-DE" dirty="0"/>
              <a:t> New York: </a:t>
            </a:r>
            <a:endParaRPr lang="id-ID" dirty="0" smtClean="0"/>
          </a:p>
          <a:p>
            <a:pPr>
              <a:lnSpc>
                <a:spcPct val="107000"/>
              </a:lnSpc>
              <a:spcAft>
                <a:spcPts val="0"/>
              </a:spcAft>
            </a:pPr>
            <a:r>
              <a:rPr lang="id-ID" dirty="0"/>
              <a:t> </a:t>
            </a:r>
            <a:r>
              <a:rPr lang="id-ID" dirty="0" smtClean="0"/>
              <a:t>    </a:t>
            </a:r>
            <a:r>
              <a:rPr lang="de-DE" dirty="0" smtClean="0"/>
              <a:t>John </a:t>
            </a:r>
            <a:r>
              <a:rPr lang="de-DE" dirty="0" err="1"/>
              <a:t>Wiley</a:t>
            </a:r>
            <a:r>
              <a:rPr lang="de-DE" dirty="0"/>
              <a:t> &amp; </a:t>
            </a:r>
            <a:r>
              <a:rPr lang="de-DE" dirty="0" err="1"/>
              <a:t>Sons</a:t>
            </a:r>
            <a:r>
              <a:rPr lang="de-DE" dirty="0"/>
              <a:t>, 2007</a:t>
            </a:r>
            <a:r>
              <a:rPr lang="de-DE" dirty="0" smtClean="0"/>
              <a:t>.</a:t>
            </a:r>
            <a:endParaRPr lang="id-ID" dirty="0" smtClean="0"/>
          </a:p>
          <a:p>
            <a:pPr>
              <a:lnSpc>
                <a:spcPct val="107000"/>
              </a:lnSpc>
              <a:spcAft>
                <a:spcPts val="0"/>
              </a:spcAft>
            </a:pPr>
            <a:endParaRPr lang="id-ID" dirty="0" smtClean="0">
              <a:ea typeface="Calibri" panose="020F0502020204030204" pitchFamily="34" charset="0"/>
              <a:cs typeface="Times New Roman" panose="02020603050405020304" pitchFamily="18" charset="0"/>
            </a:endParaRPr>
          </a:p>
          <a:p>
            <a:pPr>
              <a:lnSpc>
                <a:spcPct val="107000"/>
              </a:lnSpc>
              <a:spcAft>
                <a:spcPts val="0"/>
              </a:spcAft>
            </a:pPr>
            <a:r>
              <a:rPr lang="id-ID" dirty="0" smtClean="0">
                <a:ea typeface="Calibri" panose="020F0502020204030204" pitchFamily="34" charset="0"/>
                <a:cs typeface="Times New Roman" panose="02020603050405020304" pitchFamily="18" charset="0"/>
              </a:rPr>
              <a:t>[3] M. M. Mano and C. R. Kime, Logic and Computer Fundamentals, 4th ed. New </a:t>
            </a:r>
          </a:p>
          <a:p>
            <a:pPr>
              <a:lnSpc>
                <a:spcPct val="107000"/>
              </a:lnSpc>
              <a:spcAft>
                <a:spcPts val="0"/>
              </a:spcAft>
            </a:pPr>
            <a:r>
              <a:rPr lang="id-ID" dirty="0">
                <a:ea typeface="Calibri" panose="020F0502020204030204" pitchFamily="34" charset="0"/>
                <a:cs typeface="Times New Roman" panose="02020603050405020304" pitchFamily="18" charset="0"/>
              </a:rPr>
              <a:t> </a:t>
            </a:r>
            <a:r>
              <a:rPr lang="id-ID" dirty="0" smtClean="0">
                <a:ea typeface="Calibri" panose="020F0502020204030204" pitchFamily="34" charset="0"/>
                <a:cs typeface="Times New Roman" panose="02020603050405020304" pitchFamily="18" charset="0"/>
              </a:rPr>
              <a:t>    Jersey: Pearson Prentice Hall, 2008.</a:t>
            </a:r>
            <a:endParaRPr lang="de-DE"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02599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16632"/>
            <a:ext cx="8732911" cy="553998"/>
          </a:xfrm>
          <a:prstGeom prst="rect">
            <a:avLst/>
          </a:prstGeom>
          <a:noFill/>
        </p:spPr>
        <p:txBody>
          <a:bodyPr wrap="square" rtlCol="0">
            <a:spAutoFit/>
          </a:bodyPr>
          <a:lstStyle/>
          <a:p>
            <a:r>
              <a:rPr lang="en-US" sz="3000" b="1" dirty="0" err="1" smtClean="0">
                <a:solidFill>
                  <a:prstClr val="black"/>
                </a:solidFill>
              </a:rPr>
              <a:t>Kelompok</a:t>
            </a:r>
            <a:r>
              <a:rPr lang="en-US" sz="3000" b="1" dirty="0" smtClean="0">
                <a:solidFill>
                  <a:prstClr val="black"/>
                </a:solidFill>
              </a:rPr>
              <a:t> </a:t>
            </a:r>
            <a:r>
              <a:rPr lang="en-US" sz="3000" b="1" dirty="0" err="1" smtClean="0">
                <a:solidFill>
                  <a:prstClr val="black"/>
                </a:solidFill>
              </a:rPr>
              <a:t>Kerja</a:t>
            </a:r>
            <a:r>
              <a:rPr lang="en-US" sz="3000" b="1" dirty="0" smtClean="0">
                <a:solidFill>
                  <a:prstClr val="black"/>
                </a:solidFill>
              </a:rPr>
              <a:t> </a:t>
            </a:r>
            <a:r>
              <a:rPr lang="en-US" sz="3000" b="1" dirty="0" err="1" smtClean="0">
                <a:solidFill>
                  <a:prstClr val="black"/>
                </a:solidFill>
              </a:rPr>
              <a:t>dan</a:t>
            </a:r>
            <a:r>
              <a:rPr lang="en-US" sz="3000" b="1" dirty="0" smtClean="0">
                <a:solidFill>
                  <a:prstClr val="black"/>
                </a:solidFill>
              </a:rPr>
              <a:t> Nama Project</a:t>
            </a:r>
            <a:endParaRPr lang="en-US" sz="3000" b="1"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10452480"/>
              </p:ext>
            </p:extLst>
          </p:nvPr>
        </p:nvGraphicFramePr>
        <p:xfrm>
          <a:off x="683568" y="1196752"/>
          <a:ext cx="8136903" cy="5472606"/>
        </p:xfrm>
        <a:graphic>
          <a:graphicData uri="http://schemas.openxmlformats.org/drawingml/2006/table">
            <a:tbl>
              <a:tblPr firstRow="1" bandRow="1">
                <a:tableStyleId>{5C22544A-7EE6-4342-B048-85BDC9FD1C3A}</a:tableStyleId>
              </a:tblPr>
              <a:tblGrid>
                <a:gridCol w="1944216"/>
                <a:gridCol w="3480386"/>
                <a:gridCol w="2712301"/>
              </a:tblGrid>
              <a:tr h="871581">
                <a:tc>
                  <a:txBody>
                    <a:bodyPr/>
                    <a:lstStyle/>
                    <a:p>
                      <a:pPr algn="ctr"/>
                      <a:r>
                        <a:rPr lang="en-US" dirty="0" err="1" smtClean="0"/>
                        <a:t>Kelompok</a:t>
                      </a:r>
                      <a:endParaRPr lang="en-US" dirty="0"/>
                    </a:p>
                  </a:txBody>
                  <a:tcPr/>
                </a:tc>
                <a:tc>
                  <a:txBody>
                    <a:bodyPr/>
                    <a:lstStyle/>
                    <a:p>
                      <a:pPr algn="ctr"/>
                      <a:r>
                        <a:rPr lang="en-US" dirty="0" smtClean="0"/>
                        <a:t>Topik</a:t>
                      </a:r>
                      <a:endParaRPr lang="en-US" dirty="0"/>
                    </a:p>
                  </a:txBody>
                  <a:tcPr/>
                </a:tc>
                <a:tc>
                  <a:txBody>
                    <a:bodyPr/>
                    <a:lstStyle/>
                    <a:p>
                      <a:pPr algn="ctr"/>
                      <a:r>
                        <a:rPr lang="en-US" dirty="0" smtClean="0"/>
                        <a:t>Project</a:t>
                      </a:r>
                      <a:endParaRPr lang="en-US" dirty="0"/>
                    </a:p>
                  </a:txBody>
                  <a:tcPr/>
                </a:tc>
              </a:tr>
              <a:tr h="1066281">
                <a:tc>
                  <a:txBody>
                    <a:bodyPr/>
                    <a:lstStyle/>
                    <a:p>
                      <a:r>
                        <a:rPr lang="en-US" dirty="0" err="1" smtClean="0"/>
                        <a:t>Aldy</a:t>
                      </a:r>
                      <a:endParaRPr lang="en-US" dirty="0" smtClean="0"/>
                    </a:p>
                    <a:p>
                      <a:r>
                        <a:rPr lang="en-US" dirty="0" smtClean="0"/>
                        <a:t>Natalia</a:t>
                      </a:r>
                      <a:endParaRPr lang="en-US" dirty="0"/>
                    </a:p>
                  </a:txBody>
                  <a:tcPr/>
                </a:tc>
                <a:tc>
                  <a:txBody>
                    <a:bodyPr/>
                    <a:lstStyle/>
                    <a:p>
                      <a:r>
                        <a:rPr lang="en-US" dirty="0" err="1" smtClean="0"/>
                        <a:t>Penerapan</a:t>
                      </a:r>
                      <a:r>
                        <a:rPr lang="en-US" baseline="0" dirty="0" smtClean="0"/>
                        <a:t> </a:t>
                      </a:r>
                      <a:r>
                        <a:rPr lang="en-US" baseline="0" dirty="0" err="1" smtClean="0"/>
                        <a:t>Aljabar</a:t>
                      </a:r>
                      <a:r>
                        <a:rPr lang="en-US" baseline="0" dirty="0" smtClean="0"/>
                        <a:t> Boolean </a:t>
                      </a:r>
                      <a:r>
                        <a:rPr lang="en-US" baseline="0" dirty="0" err="1" smtClean="0"/>
                        <a:t>pada</a:t>
                      </a:r>
                      <a:r>
                        <a:rPr lang="en-US" baseline="0" dirty="0" smtClean="0"/>
                        <a:t> </a:t>
                      </a:r>
                      <a:r>
                        <a:rPr lang="en-US" baseline="0" dirty="0" err="1" smtClean="0"/>
                        <a:t>Sirkit</a:t>
                      </a:r>
                      <a:r>
                        <a:rPr lang="en-US" baseline="0" dirty="0" smtClean="0"/>
                        <a:t> </a:t>
                      </a:r>
                      <a:r>
                        <a:rPr lang="en-US" baseline="0" dirty="0" err="1" smtClean="0"/>
                        <a:t>Logika</a:t>
                      </a:r>
                      <a:endParaRPr lang="en-US" dirty="0"/>
                    </a:p>
                  </a:txBody>
                  <a:tcPr/>
                </a:tc>
                <a:tc>
                  <a:txBody>
                    <a:bodyPr/>
                    <a:lstStyle/>
                    <a:p>
                      <a:r>
                        <a:rPr lang="en-US" dirty="0" smtClean="0"/>
                        <a:t>Project 1</a:t>
                      </a:r>
                    </a:p>
                    <a:p>
                      <a:r>
                        <a:rPr lang="en-US" dirty="0" smtClean="0"/>
                        <a:t>Simulator </a:t>
                      </a:r>
                      <a:r>
                        <a:rPr lang="en-US" dirty="0" err="1" smtClean="0"/>
                        <a:t>Sirkit</a:t>
                      </a:r>
                      <a:r>
                        <a:rPr lang="en-US" dirty="0" smtClean="0"/>
                        <a:t> </a:t>
                      </a:r>
                      <a:r>
                        <a:rPr lang="en-US" dirty="0" err="1" smtClean="0"/>
                        <a:t>Logika</a:t>
                      </a:r>
                      <a:endParaRPr lang="en-US" dirty="0"/>
                    </a:p>
                  </a:txBody>
                  <a:tcPr/>
                </a:tc>
              </a:tr>
              <a:tr h="883686">
                <a:tc>
                  <a:txBody>
                    <a:bodyPr/>
                    <a:lstStyle/>
                    <a:p>
                      <a:r>
                        <a:rPr lang="en-US" dirty="0" err="1" smtClean="0"/>
                        <a:t>Anatasha</a:t>
                      </a:r>
                      <a:endParaRPr lang="en-US" dirty="0" smtClean="0"/>
                    </a:p>
                    <a:p>
                      <a:r>
                        <a:rPr lang="en-US" dirty="0" smtClean="0"/>
                        <a:t>Irene</a:t>
                      </a:r>
                      <a:endParaRPr lang="en-US" dirty="0"/>
                    </a:p>
                  </a:txBody>
                  <a:tcPr/>
                </a:tc>
                <a:tc>
                  <a:txBody>
                    <a:bodyPr/>
                    <a:lstStyle/>
                    <a:p>
                      <a:r>
                        <a:rPr lang="en-US" dirty="0" smtClean="0"/>
                        <a:t>Counter</a:t>
                      </a:r>
                      <a:endParaRPr lang="en-US" dirty="0"/>
                    </a:p>
                  </a:txBody>
                  <a:tcPr/>
                </a:tc>
                <a:tc>
                  <a:txBody>
                    <a:bodyPr/>
                    <a:lstStyle/>
                    <a:p>
                      <a:r>
                        <a:rPr lang="en-US" dirty="0" smtClean="0"/>
                        <a:t>Project 2</a:t>
                      </a:r>
                    </a:p>
                    <a:p>
                      <a:r>
                        <a:rPr lang="en-US" dirty="0" smtClean="0"/>
                        <a:t>Counter 4 Digit</a:t>
                      </a:r>
                      <a:endParaRPr lang="en-US" dirty="0"/>
                    </a:p>
                  </a:txBody>
                  <a:tcPr/>
                </a:tc>
              </a:tr>
              <a:tr h="883686">
                <a:tc>
                  <a:txBody>
                    <a:bodyPr/>
                    <a:lstStyle/>
                    <a:p>
                      <a:r>
                        <a:rPr lang="en-US" dirty="0" smtClean="0"/>
                        <a:t>Abraham</a:t>
                      </a:r>
                    </a:p>
                    <a:p>
                      <a:r>
                        <a:rPr lang="en-US" dirty="0" smtClean="0"/>
                        <a:t>Michelle</a:t>
                      </a:r>
                      <a:endParaRPr lang="en-US" dirty="0"/>
                    </a:p>
                  </a:txBody>
                  <a:tcPr/>
                </a:tc>
                <a:tc>
                  <a:txBody>
                    <a:bodyPr/>
                    <a:lstStyle/>
                    <a:p>
                      <a:r>
                        <a:rPr lang="en-US" dirty="0" smtClean="0"/>
                        <a:t>Counter</a:t>
                      </a:r>
                      <a:endParaRPr lang="en-US" dirty="0"/>
                    </a:p>
                  </a:txBody>
                  <a:tcPr/>
                </a:tc>
                <a:tc>
                  <a:txBody>
                    <a:bodyPr/>
                    <a:lstStyle/>
                    <a:p>
                      <a:r>
                        <a:rPr lang="en-US" dirty="0" smtClean="0"/>
                        <a:t>Project 2</a:t>
                      </a:r>
                    </a:p>
                    <a:p>
                      <a:r>
                        <a:rPr lang="en-US" dirty="0" smtClean="0"/>
                        <a:t>Counter 4 Digit</a:t>
                      </a:r>
                      <a:endParaRPr lang="en-US" dirty="0"/>
                    </a:p>
                  </a:txBody>
                  <a:tcPr/>
                </a:tc>
              </a:tr>
              <a:tr h="883686">
                <a:tc>
                  <a:txBody>
                    <a:bodyPr/>
                    <a:lstStyle/>
                    <a:p>
                      <a:r>
                        <a:rPr lang="en-US" dirty="0" err="1" smtClean="0"/>
                        <a:t>Dipo</a:t>
                      </a:r>
                      <a:endParaRPr lang="en-US" dirty="0" smtClean="0"/>
                    </a:p>
                    <a:p>
                      <a:r>
                        <a:rPr lang="en-US" dirty="0" err="1" smtClean="0"/>
                        <a:t>Alfathan</a:t>
                      </a:r>
                      <a:endParaRPr lang="en-US" dirty="0"/>
                    </a:p>
                  </a:txBody>
                  <a:tcPr/>
                </a:tc>
                <a:tc>
                  <a:txBody>
                    <a:bodyPr/>
                    <a:lstStyle/>
                    <a:p>
                      <a:r>
                        <a:rPr lang="en-US" dirty="0" smtClean="0"/>
                        <a:t>Counter</a:t>
                      </a:r>
                      <a:endParaRPr lang="en-US" dirty="0"/>
                    </a:p>
                  </a:txBody>
                  <a:tcPr/>
                </a:tc>
                <a:tc>
                  <a:txBody>
                    <a:bodyPr/>
                    <a:lstStyle/>
                    <a:p>
                      <a:r>
                        <a:rPr lang="en-US" dirty="0" smtClean="0"/>
                        <a:t>Project 2</a:t>
                      </a:r>
                    </a:p>
                    <a:p>
                      <a:r>
                        <a:rPr lang="en-US" dirty="0" smtClean="0"/>
                        <a:t>Counter 4 Digit</a:t>
                      </a:r>
                      <a:endParaRPr lang="en-US" dirty="0"/>
                    </a:p>
                  </a:txBody>
                  <a:tcPr/>
                </a:tc>
              </a:tr>
              <a:tr h="883686">
                <a:tc>
                  <a:txBody>
                    <a:bodyPr/>
                    <a:lstStyle/>
                    <a:p>
                      <a:r>
                        <a:rPr lang="en-US" dirty="0" err="1" smtClean="0"/>
                        <a:t>Okto</a:t>
                      </a:r>
                      <a:endParaRPr lang="en-US" dirty="0" smtClean="0"/>
                    </a:p>
                    <a:p>
                      <a:r>
                        <a:rPr lang="en-US" dirty="0" err="1" smtClean="0"/>
                        <a:t>Raka</a:t>
                      </a:r>
                      <a:endParaRPr lang="en-US" dirty="0"/>
                    </a:p>
                  </a:txBody>
                  <a:tcPr/>
                </a:tc>
                <a:tc>
                  <a:txBody>
                    <a:bodyPr/>
                    <a:lstStyle/>
                    <a:p>
                      <a:r>
                        <a:rPr lang="en-US" dirty="0" smtClean="0"/>
                        <a:t>Digital</a:t>
                      </a:r>
                      <a:r>
                        <a:rPr lang="en-US" baseline="0" dirty="0" smtClean="0"/>
                        <a:t> Clock</a:t>
                      </a:r>
                      <a:endParaRPr lang="en-US" dirty="0"/>
                    </a:p>
                  </a:txBody>
                  <a:tcPr/>
                </a:tc>
                <a:tc>
                  <a:txBody>
                    <a:bodyPr/>
                    <a:lstStyle/>
                    <a:p>
                      <a:r>
                        <a:rPr lang="en-US" dirty="0" smtClean="0"/>
                        <a:t>Project 3</a:t>
                      </a:r>
                    </a:p>
                    <a:p>
                      <a:r>
                        <a:rPr lang="en-US" dirty="0" smtClean="0"/>
                        <a:t>Digital</a:t>
                      </a:r>
                      <a:r>
                        <a:rPr lang="en-US" baseline="0" dirty="0" smtClean="0"/>
                        <a:t> Clock</a:t>
                      </a:r>
                      <a:endParaRPr lang="en-US" dirty="0"/>
                    </a:p>
                  </a:txBody>
                  <a:tcPr/>
                </a:tc>
              </a:tr>
            </a:tbl>
          </a:graphicData>
        </a:graphic>
      </p:graphicFrame>
    </p:spTree>
    <p:extLst>
      <p:ext uri="{BB962C8B-B14F-4D97-AF65-F5344CB8AC3E}">
        <p14:creationId xmlns:p14="http://schemas.microsoft.com/office/powerpoint/2010/main" val="15325208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7" y="1008598"/>
            <a:ext cx="8310608" cy="5863144"/>
          </a:xfrm>
          <a:prstGeom prst="rect">
            <a:avLst/>
          </a:prstGeom>
          <a:noFill/>
        </p:spPr>
        <p:txBody>
          <a:bodyPr wrap="square" rtlCol="0">
            <a:spAutoFit/>
          </a:bodyPr>
          <a:lstStyle/>
          <a:p>
            <a:pPr>
              <a:lnSpc>
                <a:spcPct val="150000"/>
              </a:lnSpc>
            </a:pPr>
            <a:r>
              <a:rPr lang="en-US" sz="2000" b="1" dirty="0" smtClean="0"/>
              <a:t>Project 1</a:t>
            </a:r>
          </a:p>
          <a:p>
            <a:pPr>
              <a:lnSpc>
                <a:spcPct val="150000"/>
              </a:lnSpc>
            </a:pPr>
            <a:r>
              <a:rPr lang="en-US" sz="2000" dirty="0" smtClean="0"/>
              <a:t>Simulator </a:t>
            </a:r>
            <a:r>
              <a:rPr lang="en-US" sz="2000" dirty="0" err="1" smtClean="0"/>
              <a:t>Sirkit</a:t>
            </a:r>
            <a:r>
              <a:rPr lang="en-US" sz="2000" dirty="0" smtClean="0"/>
              <a:t> </a:t>
            </a:r>
            <a:r>
              <a:rPr lang="en-US" sz="2000" dirty="0" err="1" smtClean="0"/>
              <a:t>Logika</a:t>
            </a:r>
            <a:endParaRPr lang="en-US" sz="2000" dirty="0" smtClean="0"/>
          </a:p>
          <a:p>
            <a:pPr>
              <a:lnSpc>
                <a:spcPct val="150000"/>
              </a:lnSpc>
            </a:pPr>
            <a:r>
              <a:rPr lang="en-US" sz="1400" b="1" dirty="0" err="1" smtClean="0"/>
              <a:t>Tujuan</a:t>
            </a:r>
            <a:endParaRPr lang="en-US" sz="1400" b="1" dirty="0" smtClean="0"/>
          </a:p>
          <a:p>
            <a:pPr>
              <a:lnSpc>
                <a:spcPct val="150000"/>
              </a:lnSpc>
            </a:pPr>
            <a:r>
              <a:rPr lang="en-US" sz="1400" dirty="0" err="1" smtClean="0"/>
              <a:t>Mahasiswa</a:t>
            </a:r>
            <a:r>
              <a:rPr lang="en-US" sz="1400" dirty="0" smtClean="0"/>
              <a:t> </a:t>
            </a:r>
            <a:r>
              <a:rPr lang="en-US" sz="1400" dirty="0" err="1" smtClean="0"/>
              <a:t>mendapatkan</a:t>
            </a:r>
            <a:r>
              <a:rPr lang="en-US" sz="1400" dirty="0" smtClean="0"/>
              <a:t> </a:t>
            </a:r>
            <a:r>
              <a:rPr lang="en-US" sz="1400" dirty="0" err="1" smtClean="0"/>
              <a:t>pengetahuan</a:t>
            </a:r>
            <a:r>
              <a:rPr lang="en-US" sz="1400" dirty="0" smtClean="0"/>
              <a:t> </a:t>
            </a:r>
            <a:r>
              <a:rPr lang="en-US" sz="1400" dirty="0" err="1" smtClean="0"/>
              <a:t>dan</a:t>
            </a:r>
            <a:r>
              <a:rPr lang="en-US" sz="1400" dirty="0" smtClean="0"/>
              <a:t> </a:t>
            </a:r>
            <a:r>
              <a:rPr lang="en-US" sz="1400" dirty="0" err="1" smtClean="0"/>
              <a:t>ketrampilan</a:t>
            </a:r>
            <a:r>
              <a:rPr lang="en-US" sz="1400" dirty="0" smtClean="0"/>
              <a:t> yang </a:t>
            </a:r>
            <a:r>
              <a:rPr lang="en-US" sz="1400" dirty="0" err="1" smtClean="0"/>
              <a:t>mendalam</a:t>
            </a:r>
            <a:r>
              <a:rPr lang="en-US" sz="1400" dirty="0" smtClean="0"/>
              <a:t> </a:t>
            </a:r>
            <a:r>
              <a:rPr lang="en-US" sz="1400" dirty="0" err="1" smtClean="0"/>
              <a:t>tentang</a:t>
            </a:r>
            <a:r>
              <a:rPr lang="en-US" sz="1400" dirty="0" smtClean="0"/>
              <a:t> </a:t>
            </a:r>
            <a:r>
              <a:rPr lang="en-US" sz="1400" dirty="0" err="1" smtClean="0"/>
              <a:t>operasi</a:t>
            </a:r>
            <a:r>
              <a:rPr lang="en-US" sz="1400" dirty="0" smtClean="0"/>
              <a:t> </a:t>
            </a:r>
            <a:r>
              <a:rPr lang="en-US" sz="1400" dirty="0" err="1" smtClean="0"/>
              <a:t>logika</a:t>
            </a:r>
            <a:r>
              <a:rPr lang="en-US" sz="1400" dirty="0" smtClean="0"/>
              <a:t> </a:t>
            </a:r>
            <a:r>
              <a:rPr lang="en-US" sz="1400" dirty="0" err="1" smtClean="0"/>
              <a:t>pada</a:t>
            </a:r>
            <a:r>
              <a:rPr lang="en-US" sz="1400" dirty="0" smtClean="0"/>
              <a:t> </a:t>
            </a:r>
            <a:r>
              <a:rPr lang="en-US" sz="1400" dirty="0" err="1" smtClean="0"/>
              <a:t>sistem</a:t>
            </a:r>
            <a:r>
              <a:rPr lang="en-US" sz="1400" dirty="0" smtClean="0"/>
              <a:t> komputer, </a:t>
            </a:r>
            <a:r>
              <a:rPr lang="en-US" sz="1400" dirty="0" err="1" smtClean="0"/>
              <a:t>khususnya</a:t>
            </a:r>
            <a:r>
              <a:rPr lang="en-US" sz="1400" dirty="0" smtClean="0"/>
              <a:t> </a:t>
            </a:r>
            <a:r>
              <a:rPr lang="en-US" sz="1400" dirty="0" err="1" smtClean="0"/>
              <a:t>dengan</a:t>
            </a:r>
            <a:r>
              <a:rPr lang="en-US" sz="1400" dirty="0" smtClean="0"/>
              <a:t> </a:t>
            </a:r>
            <a:r>
              <a:rPr lang="en-US" sz="1400" dirty="0" err="1" smtClean="0"/>
              <a:t>membuktikan</a:t>
            </a:r>
            <a:r>
              <a:rPr lang="en-US" sz="1400" dirty="0" smtClean="0"/>
              <a:t> </a:t>
            </a:r>
            <a:r>
              <a:rPr lang="en-US" sz="1400" dirty="0" err="1" smtClean="0"/>
              <a:t>teori</a:t>
            </a:r>
            <a:r>
              <a:rPr lang="en-US" sz="1400" dirty="0" smtClean="0"/>
              <a:t> </a:t>
            </a:r>
            <a:r>
              <a:rPr lang="en-US" sz="1400" dirty="0" err="1" smtClean="0"/>
              <a:t>aljabar</a:t>
            </a:r>
            <a:r>
              <a:rPr lang="en-US" sz="1400" dirty="0" smtClean="0"/>
              <a:t> Boolean </a:t>
            </a:r>
            <a:r>
              <a:rPr lang="en-US" sz="1400" dirty="0" err="1" smtClean="0"/>
              <a:t>pada</a:t>
            </a:r>
            <a:r>
              <a:rPr lang="en-US" sz="1400" dirty="0" smtClean="0"/>
              <a:t> </a:t>
            </a:r>
            <a:r>
              <a:rPr lang="en-US" sz="1400" dirty="0" err="1" smtClean="0"/>
              <a:t>sirkit</a:t>
            </a:r>
            <a:r>
              <a:rPr lang="en-US" sz="1400" dirty="0" smtClean="0"/>
              <a:t> </a:t>
            </a:r>
            <a:r>
              <a:rPr lang="en-US" sz="1400" dirty="0" err="1" smtClean="0"/>
              <a:t>logika</a:t>
            </a:r>
            <a:r>
              <a:rPr lang="en-US" sz="1400" dirty="0" smtClean="0"/>
              <a:t>. </a:t>
            </a:r>
          </a:p>
          <a:p>
            <a:pPr>
              <a:lnSpc>
                <a:spcPct val="150000"/>
              </a:lnSpc>
            </a:pPr>
            <a:endParaRPr lang="en-US" sz="1400" b="1" dirty="0"/>
          </a:p>
          <a:p>
            <a:pPr>
              <a:lnSpc>
                <a:spcPct val="150000"/>
              </a:lnSpc>
            </a:pPr>
            <a:r>
              <a:rPr lang="en-US" sz="1400" b="1" dirty="0" err="1"/>
              <a:t>Garis</a:t>
            </a:r>
            <a:r>
              <a:rPr lang="en-US" sz="1400" b="1" dirty="0"/>
              <a:t> </a:t>
            </a:r>
            <a:r>
              <a:rPr lang="en-US" sz="1400" b="1" dirty="0" err="1"/>
              <a:t>Besar</a:t>
            </a:r>
            <a:r>
              <a:rPr lang="en-US" sz="1400" b="1" dirty="0"/>
              <a:t> </a:t>
            </a:r>
            <a:r>
              <a:rPr lang="en-US" sz="1400" b="1" dirty="0" err="1"/>
              <a:t>Kegiatan</a:t>
            </a:r>
            <a:endParaRPr lang="en-US" sz="1400" b="1" dirty="0"/>
          </a:p>
          <a:p>
            <a:pPr lvl="1" indent="-222250">
              <a:lnSpc>
                <a:spcPct val="150000"/>
              </a:lnSpc>
              <a:buFont typeface="Wingdings" panose="05000000000000000000" pitchFamily="2" charset="2"/>
              <a:buChar char="§"/>
            </a:pPr>
            <a:r>
              <a:rPr lang="en-US" sz="1400" dirty="0" err="1"/>
              <a:t>Mengeksplorasi</a:t>
            </a:r>
            <a:r>
              <a:rPr lang="en-US" sz="1400" dirty="0"/>
              <a:t> </a:t>
            </a:r>
            <a:r>
              <a:rPr lang="en-US" sz="1400" dirty="0" err="1"/>
              <a:t>informasi</a:t>
            </a:r>
            <a:r>
              <a:rPr lang="en-US" sz="1400" dirty="0"/>
              <a:t> </a:t>
            </a:r>
            <a:r>
              <a:rPr lang="en-US" sz="1400" dirty="0" err="1"/>
              <a:t>terkait</a:t>
            </a:r>
            <a:r>
              <a:rPr lang="en-US" sz="1400" dirty="0"/>
              <a:t> </a:t>
            </a:r>
            <a:r>
              <a:rPr lang="en-US" sz="1400" dirty="0" err="1"/>
              <a:t>secara</a:t>
            </a:r>
            <a:r>
              <a:rPr lang="en-US" sz="1400" dirty="0"/>
              <a:t> </a:t>
            </a:r>
            <a:r>
              <a:rPr lang="en-US" sz="1400" dirty="0" err="1"/>
              <a:t>mendalam</a:t>
            </a:r>
            <a:r>
              <a:rPr lang="en-US" sz="1400" dirty="0"/>
              <a:t>, </a:t>
            </a:r>
            <a:r>
              <a:rPr lang="en-US" sz="1400" dirty="0" err="1"/>
              <a:t>diskusi</a:t>
            </a:r>
            <a:r>
              <a:rPr lang="en-US" sz="1400" dirty="0"/>
              <a:t>, </a:t>
            </a:r>
            <a:r>
              <a:rPr lang="en-US" sz="1400" dirty="0" err="1"/>
              <a:t>konsultasi</a:t>
            </a:r>
            <a:r>
              <a:rPr lang="en-US" sz="1400" dirty="0"/>
              <a:t>, survey </a:t>
            </a:r>
            <a:r>
              <a:rPr lang="en-US" sz="1400" dirty="0" err="1"/>
              <a:t>ketersediaan</a:t>
            </a:r>
            <a:r>
              <a:rPr lang="en-US" sz="1400" dirty="0"/>
              <a:t> chip</a:t>
            </a:r>
          </a:p>
          <a:p>
            <a:pPr lvl="1" indent="-222250">
              <a:lnSpc>
                <a:spcPct val="150000"/>
              </a:lnSpc>
              <a:buFont typeface="Wingdings" panose="05000000000000000000" pitchFamily="2" charset="2"/>
              <a:buChar char="§"/>
            </a:pPr>
            <a:r>
              <a:rPr lang="en-US" sz="1400" dirty="0" err="1"/>
              <a:t>Membuat</a:t>
            </a:r>
            <a:r>
              <a:rPr lang="en-US" sz="1400" dirty="0"/>
              <a:t> </a:t>
            </a:r>
            <a:r>
              <a:rPr lang="en-US" sz="1400" dirty="0" err="1"/>
              <a:t>gambar</a:t>
            </a:r>
            <a:r>
              <a:rPr lang="en-US" sz="1400" dirty="0"/>
              <a:t> </a:t>
            </a:r>
            <a:r>
              <a:rPr lang="en-US" sz="1400" dirty="0" err="1"/>
              <a:t>rancangan</a:t>
            </a:r>
            <a:r>
              <a:rPr lang="en-US" sz="1400" dirty="0"/>
              <a:t> PCB</a:t>
            </a:r>
          </a:p>
          <a:p>
            <a:pPr lvl="1" indent="-222250">
              <a:lnSpc>
                <a:spcPct val="150000"/>
              </a:lnSpc>
              <a:buFont typeface="Wingdings" panose="05000000000000000000" pitchFamily="2" charset="2"/>
              <a:buChar char="§"/>
            </a:pPr>
            <a:r>
              <a:rPr lang="en-US" sz="1400" dirty="0" err="1"/>
              <a:t>Membuat</a:t>
            </a:r>
            <a:r>
              <a:rPr lang="en-US" sz="1400" dirty="0"/>
              <a:t> </a:t>
            </a:r>
            <a:r>
              <a:rPr lang="en-US" sz="1400" dirty="0" err="1"/>
              <a:t>daftar</a:t>
            </a:r>
            <a:r>
              <a:rPr lang="en-US" sz="1400" dirty="0"/>
              <a:t> </a:t>
            </a:r>
            <a:r>
              <a:rPr lang="en-US" sz="1400" dirty="0" err="1"/>
              <a:t>bahan</a:t>
            </a:r>
            <a:r>
              <a:rPr lang="en-US" sz="1400" dirty="0"/>
              <a:t> </a:t>
            </a:r>
            <a:r>
              <a:rPr lang="en-US" sz="1400" dirty="0" err="1"/>
              <a:t>dan</a:t>
            </a:r>
            <a:r>
              <a:rPr lang="en-US" sz="1400" dirty="0"/>
              <a:t> </a:t>
            </a:r>
            <a:r>
              <a:rPr lang="en-US" sz="1400" dirty="0" err="1"/>
              <a:t>alat</a:t>
            </a:r>
            <a:r>
              <a:rPr lang="en-US" sz="1400" dirty="0"/>
              <a:t> </a:t>
            </a:r>
            <a:r>
              <a:rPr lang="en-US" sz="1400" dirty="0" err="1"/>
              <a:t>kerja</a:t>
            </a:r>
            <a:endParaRPr lang="en-US" sz="1400" dirty="0"/>
          </a:p>
          <a:p>
            <a:pPr lvl="1" indent="-222250">
              <a:lnSpc>
                <a:spcPct val="150000"/>
              </a:lnSpc>
              <a:buFont typeface="Wingdings" panose="05000000000000000000" pitchFamily="2" charset="2"/>
              <a:buChar char="§"/>
            </a:pPr>
            <a:r>
              <a:rPr lang="en-US" sz="1400" dirty="0" err="1"/>
              <a:t>Membeli</a:t>
            </a:r>
            <a:r>
              <a:rPr lang="en-US" sz="1400" dirty="0"/>
              <a:t> </a:t>
            </a:r>
            <a:r>
              <a:rPr lang="en-US" sz="1400" dirty="0" err="1"/>
              <a:t>bahan</a:t>
            </a:r>
            <a:r>
              <a:rPr lang="en-US" sz="1400" dirty="0"/>
              <a:t> </a:t>
            </a:r>
            <a:r>
              <a:rPr lang="en-US" sz="1400" dirty="0" err="1"/>
              <a:t>dan</a:t>
            </a:r>
            <a:r>
              <a:rPr lang="en-US" sz="1400" dirty="0"/>
              <a:t> </a:t>
            </a:r>
            <a:r>
              <a:rPr lang="en-US" sz="1400" dirty="0" err="1"/>
              <a:t>alat</a:t>
            </a:r>
            <a:r>
              <a:rPr lang="en-US" sz="1400" dirty="0"/>
              <a:t> </a:t>
            </a:r>
            <a:r>
              <a:rPr lang="en-US" sz="1400" dirty="0" err="1"/>
              <a:t>kerja</a:t>
            </a:r>
            <a:endParaRPr lang="en-US" sz="1400" dirty="0"/>
          </a:p>
          <a:p>
            <a:pPr lvl="1" indent="-222250">
              <a:lnSpc>
                <a:spcPct val="150000"/>
              </a:lnSpc>
              <a:buFont typeface="Wingdings" panose="05000000000000000000" pitchFamily="2" charset="2"/>
              <a:buChar char="§"/>
            </a:pPr>
            <a:r>
              <a:rPr lang="en-US" sz="1400" dirty="0" err="1"/>
              <a:t>Mencetak</a:t>
            </a:r>
            <a:r>
              <a:rPr lang="en-US" sz="1400" dirty="0"/>
              <a:t> </a:t>
            </a:r>
            <a:r>
              <a:rPr lang="en-US" sz="1400" dirty="0" err="1"/>
              <a:t>gambar</a:t>
            </a:r>
            <a:r>
              <a:rPr lang="en-US" sz="1400" dirty="0"/>
              <a:t>  di </a:t>
            </a:r>
            <a:r>
              <a:rPr lang="en-US" sz="1400" dirty="0" err="1"/>
              <a:t>atas</a:t>
            </a:r>
            <a:r>
              <a:rPr lang="en-US" sz="1400" dirty="0"/>
              <a:t> </a:t>
            </a:r>
            <a:r>
              <a:rPr lang="en-US" sz="1400" dirty="0" err="1"/>
              <a:t>pada</a:t>
            </a:r>
            <a:r>
              <a:rPr lang="en-US" sz="1400" dirty="0"/>
              <a:t> </a:t>
            </a:r>
            <a:r>
              <a:rPr lang="en-US" sz="1400" dirty="0" err="1"/>
              <a:t>kertas</a:t>
            </a:r>
            <a:r>
              <a:rPr lang="en-US" sz="1400" dirty="0"/>
              <a:t> A4</a:t>
            </a:r>
          </a:p>
          <a:p>
            <a:pPr lvl="1" indent="-222250">
              <a:lnSpc>
                <a:spcPct val="150000"/>
              </a:lnSpc>
              <a:buFont typeface="Wingdings" panose="05000000000000000000" pitchFamily="2" charset="2"/>
              <a:buChar char="§"/>
            </a:pPr>
            <a:r>
              <a:rPr lang="en-US" sz="1400" dirty="0" err="1"/>
              <a:t>Menyeterika</a:t>
            </a:r>
            <a:r>
              <a:rPr lang="en-US" sz="1400" dirty="0"/>
              <a:t> </a:t>
            </a:r>
            <a:r>
              <a:rPr lang="en-US" sz="1400" dirty="0" err="1"/>
              <a:t>gambar</a:t>
            </a:r>
            <a:r>
              <a:rPr lang="en-US" sz="1400" dirty="0"/>
              <a:t> A4 di </a:t>
            </a:r>
            <a:r>
              <a:rPr lang="en-US" sz="1400" dirty="0" err="1"/>
              <a:t>atas</a:t>
            </a:r>
            <a:r>
              <a:rPr lang="en-US" sz="1400" dirty="0"/>
              <a:t> </a:t>
            </a:r>
            <a:r>
              <a:rPr lang="en-US" sz="1400" dirty="0" err="1"/>
              <a:t>pada</a:t>
            </a:r>
            <a:r>
              <a:rPr lang="en-US" sz="1400" dirty="0"/>
              <a:t> PCB</a:t>
            </a:r>
          </a:p>
          <a:p>
            <a:pPr lvl="1" indent="-222250">
              <a:lnSpc>
                <a:spcPct val="150000"/>
              </a:lnSpc>
              <a:buFont typeface="Wingdings" panose="05000000000000000000" pitchFamily="2" charset="2"/>
              <a:buChar char="§"/>
            </a:pPr>
            <a:r>
              <a:rPr lang="en-US" sz="1400" dirty="0" err="1"/>
              <a:t>Mencetak</a:t>
            </a:r>
            <a:r>
              <a:rPr lang="en-US" sz="1400" dirty="0"/>
              <a:t> PCB </a:t>
            </a:r>
            <a:r>
              <a:rPr lang="en-US" sz="1400" dirty="0" err="1"/>
              <a:t>dan</a:t>
            </a:r>
            <a:r>
              <a:rPr lang="en-US" sz="1400" dirty="0"/>
              <a:t> </a:t>
            </a:r>
            <a:r>
              <a:rPr lang="en-US" sz="1400" dirty="0" err="1"/>
              <a:t>mencelupkannya</a:t>
            </a:r>
            <a:r>
              <a:rPr lang="en-US" sz="1400" dirty="0"/>
              <a:t> di </a:t>
            </a:r>
            <a:r>
              <a:rPr lang="en-US" sz="1400" dirty="0" err="1"/>
              <a:t>cairan</a:t>
            </a:r>
            <a:r>
              <a:rPr lang="en-US" sz="1400" dirty="0"/>
              <a:t> </a:t>
            </a:r>
            <a:r>
              <a:rPr lang="en-US" sz="1400" dirty="0" err="1"/>
              <a:t>FeCl</a:t>
            </a:r>
            <a:endParaRPr lang="en-US" sz="1400" dirty="0"/>
          </a:p>
          <a:p>
            <a:pPr lvl="1" indent="-222250">
              <a:lnSpc>
                <a:spcPct val="150000"/>
              </a:lnSpc>
              <a:buFont typeface="Wingdings" panose="05000000000000000000" pitchFamily="2" charset="2"/>
              <a:buChar char="§"/>
            </a:pPr>
            <a:r>
              <a:rPr lang="en-US" sz="1400" dirty="0" err="1"/>
              <a:t>Memasang</a:t>
            </a:r>
            <a:r>
              <a:rPr lang="en-US" sz="1400" dirty="0"/>
              <a:t> </a:t>
            </a:r>
            <a:r>
              <a:rPr lang="en-US" sz="1400" dirty="0" err="1"/>
              <a:t>komponen</a:t>
            </a:r>
            <a:endParaRPr lang="en-US" sz="1400" dirty="0"/>
          </a:p>
          <a:p>
            <a:pPr lvl="1" indent="-222250">
              <a:lnSpc>
                <a:spcPct val="150000"/>
              </a:lnSpc>
              <a:buFont typeface="Wingdings" panose="05000000000000000000" pitchFamily="2" charset="2"/>
              <a:buChar char="§"/>
            </a:pPr>
            <a:r>
              <a:rPr lang="en-US" sz="1400" dirty="0" err="1"/>
              <a:t>Melakukan</a:t>
            </a:r>
            <a:r>
              <a:rPr lang="en-US" sz="1400" dirty="0"/>
              <a:t> </a:t>
            </a:r>
            <a:r>
              <a:rPr lang="en-US" sz="1400" dirty="0" err="1" smtClean="0"/>
              <a:t>pengujian</a:t>
            </a:r>
            <a:r>
              <a:rPr lang="en-US" sz="1400" dirty="0" smtClean="0"/>
              <a:t> </a:t>
            </a:r>
            <a:r>
              <a:rPr lang="en-US" sz="1400" dirty="0" err="1" smtClean="0"/>
              <a:t>dengan</a:t>
            </a:r>
            <a:r>
              <a:rPr lang="en-US" sz="1400" dirty="0" smtClean="0"/>
              <a:t> </a:t>
            </a:r>
            <a:r>
              <a:rPr lang="en-US" sz="1400" dirty="0" err="1" smtClean="0"/>
              <a:t>menerapkan</a:t>
            </a:r>
            <a:r>
              <a:rPr lang="en-US" sz="1400" dirty="0" smtClean="0"/>
              <a:t> </a:t>
            </a:r>
            <a:r>
              <a:rPr lang="en-US" sz="1400" dirty="0" err="1" smtClean="0"/>
              <a:t>persamaan-peramaan</a:t>
            </a:r>
            <a:r>
              <a:rPr lang="en-US" sz="1400" dirty="0" smtClean="0"/>
              <a:t> Boolean (</a:t>
            </a:r>
            <a:r>
              <a:rPr lang="en-US" sz="1400" dirty="0" err="1" smtClean="0"/>
              <a:t>menguji</a:t>
            </a:r>
            <a:r>
              <a:rPr lang="en-US" sz="1400" dirty="0" smtClean="0"/>
              <a:t> </a:t>
            </a:r>
            <a:r>
              <a:rPr lang="en-US" sz="1400" dirty="0" err="1" smtClean="0"/>
              <a:t>Tabel</a:t>
            </a:r>
            <a:r>
              <a:rPr lang="en-US" sz="1400" dirty="0" smtClean="0"/>
              <a:t> </a:t>
            </a:r>
            <a:r>
              <a:rPr lang="en-US" sz="1400" dirty="0" err="1" smtClean="0"/>
              <a:t>Kebenaran</a:t>
            </a:r>
            <a:r>
              <a:rPr lang="en-US" sz="1400" dirty="0" smtClean="0"/>
              <a:t>)</a:t>
            </a:r>
            <a:endParaRPr lang="en-US" sz="1400" dirty="0"/>
          </a:p>
        </p:txBody>
      </p:sp>
      <p:pic>
        <p:nvPicPr>
          <p:cNvPr id="8" name="Picture 2" descr="https://anubnair.files.wordpress.com/2010/12/high-z_solution_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196752"/>
            <a:ext cx="1944216" cy="99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362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7" y="1008598"/>
            <a:ext cx="8310608" cy="1015663"/>
          </a:xfrm>
          <a:prstGeom prst="rect">
            <a:avLst/>
          </a:prstGeom>
          <a:noFill/>
        </p:spPr>
        <p:txBody>
          <a:bodyPr wrap="square" rtlCol="0">
            <a:spAutoFit/>
          </a:bodyPr>
          <a:lstStyle/>
          <a:p>
            <a:pPr>
              <a:lnSpc>
                <a:spcPct val="150000"/>
              </a:lnSpc>
            </a:pPr>
            <a:r>
              <a:rPr lang="en-US" sz="2000" b="1" dirty="0" smtClean="0"/>
              <a:t>Project 1</a:t>
            </a:r>
          </a:p>
          <a:p>
            <a:pPr>
              <a:lnSpc>
                <a:spcPct val="150000"/>
              </a:lnSpc>
            </a:pPr>
            <a:r>
              <a:rPr lang="en-US" sz="2000" b="1" dirty="0" smtClean="0"/>
              <a:t>Simulator </a:t>
            </a:r>
            <a:r>
              <a:rPr lang="en-US" sz="2000" b="1" dirty="0" err="1" smtClean="0"/>
              <a:t>Sirkit</a:t>
            </a:r>
            <a:r>
              <a:rPr lang="en-US" sz="2000" b="1" dirty="0" smtClean="0"/>
              <a:t> </a:t>
            </a:r>
            <a:r>
              <a:rPr lang="en-US" sz="2000" b="1" dirty="0" err="1" smtClean="0"/>
              <a:t>Logika</a:t>
            </a:r>
            <a:endParaRPr lang="en-US" sz="2000" b="1" dirty="0" smtClean="0"/>
          </a:p>
        </p:txBody>
      </p:sp>
      <p:pic>
        <p:nvPicPr>
          <p:cNvPr id="1026" name="Picture 2" descr="https://anubnair.files.wordpress.com/2010/12/high-z_solution_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62" y="3573016"/>
            <a:ext cx="2838002" cy="14463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2.bp.blogspot.com/-BdtM8sS5GSw/TyFFn6xaPxI/AAAAAAAAAgA/yEee7lQsILw/s1600/041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614" y="1988840"/>
            <a:ext cx="4104456" cy="454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0949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7" y="1008598"/>
            <a:ext cx="8310608" cy="1015663"/>
          </a:xfrm>
          <a:prstGeom prst="rect">
            <a:avLst/>
          </a:prstGeom>
          <a:noFill/>
        </p:spPr>
        <p:txBody>
          <a:bodyPr wrap="square" rtlCol="0">
            <a:spAutoFit/>
          </a:bodyPr>
          <a:lstStyle/>
          <a:p>
            <a:pPr>
              <a:lnSpc>
                <a:spcPct val="150000"/>
              </a:lnSpc>
            </a:pPr>
            <a:r>
              <a:rPr lang="en-US" sz="2000" b="1" dirty="0" smtClean="0"/>
              <a:t>Project 1</a:t>
            </a:r>
          </a:p>
          <a:p>
            <a:pPr>
              <a:lnSpc>
                <a:spcPct val="150000"/>
              </a:lnSpc>
            </a:pPr>
            <a:r>
              <a:rPr lang="en-US" sz="2000" dirty="0" smtClean="0"/>
              <a:t>Simulator </a:t>
            </a:r>
            <a:r>
              <a:rPr lang="en-US" sz="2000" dirty="0" err="1" smtClean="0"/>
              <a:t>Sirkit</a:t>
            </a:r>
            <a:r>
              <a:rPr lang="en-US" sz="2000" dirty="0" smtClean="0"/>
              <a:t> </a:t>
            </a:r>
            <a:r>
              <a:rPr lang="en-US" sz="2000" dirty="0" err="1" smtClean="0"/>
              <a:t>Logika</a:t>
            </a:r>
            <a:endParaRPr lang="en-US" sz="1400" dirty="0" smtClean="0"/>
          </a:p>
        </p:txBody>
      </p:sp>
    </p:spTree>
    <p:extLst>
      <p:ext uri="{BB962C8B-B14F-4D97-AF65-F5344CB8AC3E}">
        <p14:creationId xmlns:p14="http://schemas.microsoft.com/office/powerpoint/2010/main" val="1613642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920252"/>
          </a:xfrm>
          <a:prstGeom prst="rect">
            <a:avLst/>
          </a:prstGeom>
          <a:noFill/>
        </p:spPr>
        <p:txBody>
          <a:bodyPr wrap="square" rtlCol="0">
            <a:spAutoFit/>
          </a:bodyPr>
          <a:lstStyle/>
          <a:p>
            <a:pPr algn="ctr">
              <a:lnSpc>
                <a:spcPct val="150000"/>
              </a:lnSpc>
            </a:pPr>
            <a:r>
              <a:rPr lang="en-US" sz="4000" b="1" dirty="0" smtClean="0">
                <a:solidFill>
                  <a:srgbClr val="0000FF"/>
                </a:solidFill>
              </a:rPr>
              <a:t>P</a:t>
            </a:r>
            <a:r>
              <a:rPr lang="id-ID" sz="4000" b="1" dirty="0" smtClean="0">
                <a:solidFill>
                  <a:srgbClr val="0000FF"/>
                </a:solidFill>
              </a:rPr>
              <a:t>endahuluan</a:t>
            </a:r>
          </a:p>
        </p:txBody>
      </p:sp>
    </p:spTree>
    <p:extLst>
      <p:ext uri="{BB962C8B-B14F-4D97-AF65-F5344CB8AC3E}">
        <p14:creationId xmlns:p14="http://schemas.microsoft.com/office/powerpoint/2010/main" val="41711610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6" y="1008598"/>
            <a:ext cx="8196283" cy="5539978"/>
          </a:xfrm>
          <a:prstGeom prst="rect">
            <a:avLst/>
          </a:prstGeom>
          <a:noFill/>
        </p:spPr>
        <p:txBody>
          <a:bodyPr wrap="square" rtlCol="0">
            <a:spAutoFit/>
          </a:bodyPr>
          <a:lstStyle/>
          <a:p>
            <a:pPr>
              <a:lnSpc>
                <a:spcPct val="150000"/>
              </a:lnSpc>
            </a:pPr>
            <a:r>
              <a:rPr lang="en-US" sz="2000" b="1" dirty="0" smtClean="0"/>
              <a:t>Project 2</a:t>
            </a:r>
          </a:p>
          <a:p>
            <a:pPr>
              <a:lnSpc>
                <a:spcPct val="150000"/>
              </a:lnSpc>
            </a:pPr>
            <a:r>
              <a:rPr lang="en-US" sz="2000" dirty="0" err="1" smtClean="0"/>
              <a:t>Pencacah</a:t>
            </a:r>
            <a:r>
              <a:rPr lang="en-US" sz="2000" dirty="0" smtClean="0"/>
              <a:t> (Counter) 4 Digit</a:t>
            </a:r>
          </a:p>
          <a:p>
            <a:pPr>
              <a:lnSpc>
                <a:spcPct val="150000"/>
              </a:lnSpc>
            </a:pPr>
            <a:r>
              <a:rPr lang="en-US" sz="1400" b="1" dirty="0" err="1" smtClean="0"/>
              <a:t>Tujuan</a:t>
            </a:r>
            <a:endParaRPr lang="en-US" sz="1400" b="1" dirty="0" smtClean="0"/>
          </a:p>
          <a:p>
            <a:pPr>
              <a:lnSpc>
                <a:spcPct val="150000"/>
              </a:lnSpc>
            </a:pPr>
            <a:r>
              <a:rPr lang="en-US" sz="1400" dirty="0" err="1" smtClean="0"/>
              <a:t>Dengan</a:t>
            </a:r>
            <a:r>
              <a:rPr lang="en-US" sz="1400" dirty="0" smtClean="0"/>
              <a:t> </a:t>
            </a:r>
            <a:r>
              <a:rPr lang="en-US" sz="1400" dirty="0" err="1" smtClean="0"/>
              <a:t>membangun</a:t>
            </a:r>
            <a:r>
              <a:rPr lang="en-US" sz="1400" dirty="0" smtClean="0"/>
              <a:t> </a:t>
            </a:r>
            <a:r>
              <a:rPr lang="en-US" sz="1400" dirty="0" err="1" smtClean="0"/>
              <a:t>sebuah</a:t>
            </a:r>
            <a:r>
              <a:rPr lang="en-US" sz="1400" dirty="0" smtClean="0"/>
              <a:t> </a:t>
            </a:r>
            <a:r>
              <a:rPr lang="en-US" sz="1400" dirty="0" err="1"/>
              <a:t>modul</a:t>
            </a:r>
            <a:r>
              <a:rPr lang="en-US" sz="1400" dirty="0"/>
              <a:t> </a:t>
            </a:r>
            <a:r>
              <a:rPr lang="en-US" sz="1400" dirty="0" err="1" smtClean="0"/>
              <a:t>pencacah</a:t>
            </a:r>
            <a:r>
              <a:rPr lang="en-US" sz="1400" dirty="0" smtClean="0"/>
              <a:t> </a:t>
            </a:r>
            <a:r>
              <a:rPr lang="en-US" sz="1400" dirty="0" err="1" smtClean="0"/>
              <a:t>mahasiswa</a:t>
            </a:r>
            <a:r>
              <a:rPr lang="en-US" sz="1400" dirty="0" smtClean="0"/>
              <a:t> </a:t>
            </a:r>
            <a:r>
              <a:rPr lang="en-US" sz="1400" dirty="0" err="1" smtClean="0"/>
              <a:t>mendapatkan</a:t>
            </a:r>
            <a:r>
              <a:rPr lang="en-US" sz="1400" dirty="0" smtClean="0"/>
              <a:t> </a:t>
            </a:r>
            <a:r>
              <a:rPr lang="en-US" sz="1400" dirty="0" err="1" smtClean="0"/>
              <a:t>pengetahuan</a:t>
            </a:r>
            <a:r>
              <a:rPr lang="en-US" sz="1400" dirty="0" smtClean="0"/>
              <a:t> </a:t>
            </a:r>
            <a:r>
              <a:rPr lang="en-US" sz="1400" dirty="0" err="1" smtClean="0"/>
              <a:t>dan</a:t>
            </a:r>
            <a:r>
              <a:rPr lang="en-US" sz="1400" dirty="0" smtClean="0"/>
              <a:t> </a:t>
            </a:r>
            <a:r>
              <a:rPr lang="en-US" sz="1400" dirty="0" err="1" smtClean="0"/>
              <a:t>ketrampilan</a:t>
            </a:r>
            <a:r>
              <a:rPr lang="en-US" sz="1400" dirty="0" smtClean="0"/>
              <a:t> yang </a:t>
            </a:r>
            <a:r>
              <a:rPr lang="en-US" sz="1400" dirty="0" err="1" smtClean="0"/>
              <a:t>mendalam</a:t>
            </a:r>
            <a:r>
              <a:rPr lang="en-US" sz="1400" dirty="0" smtClean="0"/>
              <a:t> </a:t>
            </a:r>
            <a:r>
              <a:rPr lang="en-US" sz="1400" dirty="0" err="1" smtClean="0"/>
              <a:t>tentang</a:t>
            </a:r>
            <a:r>
              <a:rPr lang="en-US" sz="1400" dirty="0" smtClean="0"/>
              <a:t> </a:t>
            </a:r>
            <a:r>
              <a:rPr lang="en-US" sz="1400" dirty="0" err="1" smtClean="0"/>
              <a:t>penerapan</a:t>
            </a:r>
            <a:r>
              <a:rPr lang="en-US" sz="1400" dirty="0" smtClean="0"/>
              <a:t> </a:t>
            </a:r>
            <a:r>
              <a:rPr lang="en-US" sz="1400" dirty="0" err="1" smtClean="0"/>
              <a:t>operasi</a:t>
            </a:r>
            <a:r>
              <a:rPr lang="en-US" sz="1400" dirty="0" smtClean="0"/>
              <a:t> </a:t>
            </a:r>
            <a:r>
              <a:rPr lang="en-US" sz="1400" dirty="0" err="1" smtClean="0"/>
              <a:t>logika</a:t>
            </a:r>
            <a:r>
              <a:rPr lang="en-US" sz="1400" dirty="0" smtClean="0"/>
              <a:t> </a:t>
            </a:r>
            <a:r>
              <a:rPr lang="en-US" sz="1400" dirty="0" err="1" smtClean="0"/>
              <a:t>pada</a:t>
            </a:r>
            <a:r>
              <a:rPr lang="en-US" sz="1400" dirty="0" smtClean="0"/>
              <a:t> </a:t>
            </a:r>
            <a:r>
              <a:rPr lang="en-US" sz="1400" dirty="0" err="1" smtClean="0"/>
              <a:t>sebuah</a:t>
            </a:r>
            <a:r>
              <a:rPr lang="en-US" sz="1400" dirty="0" smtClean="0"/>
              <a:t> </a:t>
            </a:r>
            <a:r>
              <a:rPr lang="en-US" sz="1400" dirty="0" err="1" smtClean="0"/>
              <a:t>modul</a:t>
            </a:r>
            <a:r>
              <a:rPr lang="en-US" sz="1400" dirty="0" smtClean="0"/>
              <a:t> </a:t>
            </a:r>
            <a:r>
              <a:rPr lang="en-US" sz="1400" dirty="0" err="1" smtClean="0"/>
              <a:t>pencacah</a:t>
            </a:r>
            <a:r>
              <a:rPr lang="en-US" sz="1400" dirty="0" smtClean="0"/>
              <a:t> (counter).</a:t>
            </a:r>
          </a:p>
          <a:p>
            <a:pPr>
              <a:lnSpc>
                <a:spcPct val="150000"/>
              </a:lnSpc>
            </a:pPr>
            <a:r>
              <a:rPr lang="en-US" sz="1400" dirty="0" smtClean="0"/>
              <a:t> </a:t>
            </a:r>
            <a:endParaRPr lang="en-US" sz="1400" b="1" dirty="0"/>
          </a:p>
          <a:p>
            <a:pPr>
              <a:lnSpc>
                <a:spcPct val="150000"/>
              </a:lnSpc>
            </a:pPr>
            <a:r>
              <a:rPr lang="en-US" sz="1400" b="1" dirty="0" err="1" smtClean="0"/>
              <a:t>Garis</a:t>
            </a:r>
            <a:r>
              <a:rPr lang="en-US" sz="1400" b="1" dirty="0" smtClean="0"/>
              <a:t> </a:t>
            </a:r>
            <a:r>
              <a:rPr lang="en-US" sz="1400" b="1" dirty="0" err="1" smtClean="0"/>
              <a:t>Besar</a:t>
            </a:r>
            <a:r>
              <a:rPr lang="en-US" sz="1400" b="1" dirty="0" smtClean="0"/>
              <a:t> </a:t>
            </a:r>
            <a:r>
              <a:rPr lang="en-US" sz="1400" b="1" dirty="0" err="1" smtClean="0"/>
              <a:t>Kegiatan</a:t>
            </a:r>
            <a:endParaRPr lang="en-US" sz="1400" b="1" dirty="0" smtClean="0"/>
          </a:p>
          <a:p>
            <a:pPr lvl="1" indent="-222250">
              <a:lnSpc>
                <a:spcPct val="150000"/>
              </a:lnSpc>
              <a:buFont typeface="Wingdings" panose="05000000000000000000" pitchFamily="2" charset="2"/>
              <a:buChar char="§"/>
            </a:pPr>
            <a:r>
              <a:rPr lang="en-US" sz="1400" dirty="0" err="1" smtClean="0"/>
              <a:t>Mengeksplorasi</a:t>
            </a:r>
            <a:r>
              <a:rPr lang="en-US" sz="1400" dirty="0" smtClean="0"/>
              <a:t> </a:t>
            </a:r>
            <a:r>
              <a:rPr lang="en-US" sz="1400" dirty="0" err="1"/>
              <a:t>informasi</a:t>
            </a:r>
            <a:r>
              <a:rPr lang="en-US" sz="1400" dirty="0"/>
              <a:t> </a:t>
            </a:r>
            <a:r>
              <a:rPr lang="en-US" sz="1400" dirty="0" err="1"/>
              <a:t>terkait</a:t>
            </a:r>
            <a:r>
              <a:rPr lang="en-US" sz="1400" dirty="0"/>
              <a:t> </a:t>
            </a:r>
            <a:r>
              <a:rPr lang="en-US" sz="1400" dirty="0" err="1"/>
              <a:t>secara</a:t>
            </a:r>
            <a:r>
              <a:rPr lang="en-US" sz="1400" dirty="0"/>
              <a:t> </a:t>
            </a:r>
            <a:r>
              <a:rPr lang="en-US" sz="1400" dirty="0" err="1"/>
              <a:t>mendalam</a:t>
            </a:r>
            <a:r>
              <a:rPr lang="en-US" sz="1400" dirty="0"/>
              <a:t>, </a:t>
            </a:r>
            <a:r>
              <a:rPr lang="en-US" sz="1400" dirty="0" err="1"/>
              <a:t>diskusi</a:t>
            </a:r>
            <a:r>
              <a:rPr lang="en-US" sz="1400" dirty="0"/>
              <a:t>, </a:t>
            </a:r>
            <a:r>
              <a:rPr lang="en-US" sz="1400" dirty="0" err="1" smtClean="0"/>
              <a:t>konsultasi</a:t>
            </a:r>
            <a:r>
              <a:rPr lang="en-US" sz="1400" dirty="0" smtClean="0"/>
              <a:t>, survey </a:t>
            </a:r>
            <a:r>
              <a:rPr lang="en-US" sz="1400" dirty="0" err="1" smtClean="0"/>
              <a:t>ketersediaan</a:t>
            </a:r>
            <a:r>
              <a:rPr lang="en-US" sz="1400" dirty="0" smtClean="0"/>
              <a:t> chip</a:t>
            </a:r>
          </a:p>
          <a:p>
            <a:pPr lvl="1" indent="-222250">
              <a:lnSpc>
                <a:spcPct val="150000"/>
              </a:lnSpc>
              <a:buFont typeface="Wingdings" panose="05000000000000000000" pitchFamily="2" charset="2"/>
              <a:buChar char="§"/>
            </a:pPr>
            <a:r>
              <a:rPr lang="en-US" sz="1400" dirty="0" err="1"/>
              <a:t>M</a:t>
            </a:r>
            <a:r>
              <a:rPr lang="en-US" sz="1400" dirty="0" err="1" smtClean="0"/>
              <a:t>embuat</a:t>
            </a:r>
            <a:r>
              <a:rPr lang="en-US" sz="1400" dirty="0" smtClean="0"/>
              <a:t> </a:t>
            </a:r>
            <a:r>
              <a:rPr lang="en-US" sz="1400" dirty="0" err="1"/>
              <a:t>gambar</a:t>
            </a:r>
            <a:r>
              <a:rPr lang="en-US" sz="1400" dirty="0"/>
              <a:t> </a:t>
            </a:r>
            <a:r>
              <a:rPr lang="en-US" sz="1400" dirty="0" err="1"/>
              <a:t>rancangan</a:t>
            </a:r>
            <a:r>
              <a:rPr lang="en-US" sz="1400" dirty="0"/>
              <a:t> </a:t>
            </a:r>
            <a:r>
              <a:rPr lang="en-US" sz="1400" dirty="0" smtClean="0"/>
              <a:t>PCB</a:t>
            </a:r>
            <a:endParaRPr lang="en-US" sz="1400" dirty="0"/>
          </a:p>
          <a:p>
            <a:pPr lvl="1" indent="-222250">
              <a:lnSpc>
                <a:spcPct val="150000"/>
              </a:lnSpc>
              <a:buFont typeface="Wingdings" panose="05000000000000000000" pitchFamily="2" charset="2"/>
              <a:buChar char="§"/>
            </a:pPr>
            <a:r>
              <a:rPr lang="en-US" sz="1400" dirty="0"/>
              <a:t>Membuat </a:t>
            </a:r>
            <a:r>
              <a:rPr lang="en-US" sz="1400" dirty="0" err="1"/>
              <a:t>daftar</a:t>
            </a:r>
            <a:r>
              <a:rPr lang="en-US" sz="1400" dirty="0"/>
              <a:t> </a:t>
            </a:r>
            <a:r>
              <a:rPr lang="en-US" sz="1400" dirty="0" err="1"/>
              <a:t>bahan</a:t>
            </a:r>
            <a:r>
              <a:rPr lang="en-US" sz="1400" dirty="0"/>
              <a:t> </a:t>
            </a:r>
            <a:r>
              <a:rPr lang="en-US" sz="1400" dirty="0" err="1"/>
              <a:t>dan</a:t>
            </a:r>
            <a:r>
              <a:rPr lang="en-US" sz="1400" dirty="0"/>
              <a:t> </a:t>
            </a:r>
            <a:r>
              <a:rPr lang="en-US" sz="1400" dirty="0" err="1"/>
              <a:t>alat</a:t>
            </a:r>
            <a:r>
              <a:rPr lang="en-US" sz="1400" dirty="0"/>
              <a:t> </a:t>
            </a:r>
            <a:r>
              <a:rPr lang="en-US" sz="1400" dirty="0" err="1"/>
              <a:t>kerja</a:t>
            </a:r>
            <a:endParaRPr lang="en-US" sz="1400" dirty="0"/>
          </a:p>
          <a:p>
            <a:pPr lvl="1" indent="-222250">
              <a:lnSpc>
                <a:spcPct val="150000"/>
              </a:lnSpc>
              <a:buFont typeface="Wingdings" panose="05000000000000000000" pitchFamily="2" charset="2"/>
              <a:buChar char="§"/>
            </a:pPr>
            <a:r>
              <a:rPr lang="en-US" sz="1400" dirty="0" err="1"/>
              <a:t>Membeli</a:t>
            </a:r>
            <a:r>
              <a:rPr lang="en-US" sz="1400" dirty="0"/>
              <a:t> </a:t>
            </a:r>
            <a:r>
              <a:rPr lang="en-US" sz="1400" dirty="0" err="1"/>
              <a:t>bahan</a:t>
            </a:r>
            <a:r>
              <a:rPr lang="en-US" sz="1400" dirty="0"/>
              <a:t> </a:t>
            </a:r>
            <a:r>
              <a:rPr lang="en-US" sz="1400" dirty="0" err="1"/>
              <a:t>dan</a:t>
            </a:r>
            <a:r>
              <a:rPr lang="en-US" sz="1400" dirty="0"/>
              <a:t> </a:t>
            </a:r>
            <a:r>
              <a:rPr lang="en-US" sz="1400" dirty="0" err="1"/>
              <a:t>alat</a:t>
            </a:r>
            <a:r>
              <a:rPr lang="en-US" sz="1400" dirty="0"/>
              <a:t> </a:t>
            </a:r>
            <a:r>
              <a:rPr lang="en-US" sz="1400" dirty="0" err="1" smtClean="0"/>
              <a:t>kerja</a:t>
            </a:r>
            <a:endParaRPr lang="en-US" sz="1400" dirty="0" smtClean="0"/>
          </a:p>
          <a:p>
            <a:pPr lvl="1" indent="-222250">
              <a:lnSpc>
                <a:spcPct val="150000"/>
              </a:lnSpc>
              <a:buFont typeface="Wingdings" panose="05000000000000000000" pitchFamily="2" charset="2"/>
              <a:buChar char="§"/>
            </a:pPr>
            <a:r>
              <a:rPr lang="en-US" sz="1400" dirty="0" err="1" smtClean="0"/>
              <a:t>Mencetak</a:t>
            </a:r>
            <a:r>
              <a:rPr lang="en-US" sz="1400" dirty="0" smtClean="0"/>
              <a:t> </a:t>
            </a:r>
            <a:r>
              <a:rPr lang="en-US" sz="1400" dirty="0" err="1" smtClean="0"/>
              <a:t>gambar</a:t>
            </a:r>
            <a:r>
              <a:rPr lang="en-US" sz="1400" dirty="0" smtClean="0"/>
              <a:t>  di </a:t>
            </a:r>
            <a:r>
              <a:rPr lang="en-US" sz="1400" dirty="0" err="1" smtClean="0"/>
              <a:t>atas</a:t>
            </a:r>
            <a:r>
              <a:rPr lang="en-US" sz="1400" dirty="0" smtClean="0"/>
              <a:t> </a:t>
            </a:r>
            <a:r>
              <a:rPr lang="en-US" sz="1400" dirty="0" err="1" smtClean="0"/>
              <a:t>pada</a:t>
            </a:r>
            <a:r>
              <a:rPr lang="en-US" sz="1400" dirty="0" smtClean="0"/>
              <a:t> </a:t>
            </a:r>
            <a:r>
              <a:rPr lang="en-US" sz="1400" dirty="0" err="1" smtClean="0"/>
              <a:t>kertas</a:t>
            </a:r>
            <a:r>
              <a:rPr lang="en-US" sz="1400" dirty="0" smtClean="0"/>
              <a:t> A4</a:t>
            </a:r>
          </a:p>
          <a:p>
            <a:pPr lvl="1" indent="-222250">
              <a:lnSpc>
                <a:spcPct val="150000"/>
              </a:lnSpc>
              <a:buFont typeface="Wingdings" panose="05000000000000000000" pitchFamily="2" charset="2"/>
              <a:buChar char="§"/>
            </a:pPr>
            <a:r>
              <a:rPr lang="en-US" sz="1400" dirty="0" err="1" smtClean="0"/>
              <a:t>Menyeterika</a:t>
            </a:r>
            <a:r>
              <a:rPr lang="en-US" sz="1400" dirty="0" smtClean="0"/>
              <a:t> </a:t>
            </a:r>
            <a:r>
              <a:rPr lang="en-US" sz="1400" dirty="0" err="1" smtClean="0"/>
              <a:t>gambar</a:t>
            </a:r>
            <a:r>
              <a:rPr lang="en-US" sz="1400" dirty="0" smtClean="0"/>
              <a:t> A4 di </a:t>
            </a:r>
            <a:r>
              <a:rPr lang="en-US" sz="1400" dirty="0" err="1" smtClean="0"/>
              <a:t>atas</a:t>
            </a:r>
            <a:r>
              <a:rPr lang="en-US" sz="1400" dirty="0" smtClean="0"/>
              <a:t> </a:t>
            </a:r>
            <a:r>
              <a:rPr lang="en-US" sz="1400" dirty="0" err="1" smtClean="0"/>
              <a:t>pada</a:t>
            </a:r>
            <a:r>
              <a:rPr lang="en-US" sz="1400" dirty="0" smtClean="0"/>
              <a:t> PCB</a:t>
            </a:r>
            <a:endParaRPr lang="en-US" sz="1400" dirty="0"/>
          </a:p>
          <a:p>
            <a:pPr lvl="1" indent="-222250">
              <a:lnSpc>
                <a:spcPct val="150000"/>
              </a:lnSpc>
              <a:buFont typeface="Wingdings" panose="05000000000000000000" pitchFamily="2" charset="2"/>
              <a:buChar char="§"/>
            </a:pPr>
            <a:r>
              <a:rPr lang="en-US" sz="1400" dirty="0" err="1"/>
              <a:t>Mencetak</a:t>
            </a:r>
            <a:r>
              <a:rPr lang="en-US" sz="1400" dirty="0"/>
              <a:t> PCB </a:t>
            </a:r>
            <a:r>
              <a:rPr lang="en-US" sz="1400" dirty="0" err="1"/>
              <a:t>dan</a:t>
            </a:r>
            <a:r>
              <a:rPr lang="en-US" sz="1400" dirty="0"/>
              <a:t> </a:t>
            </a:r>
            <a:r>
              <a:rPr lang="en-US" sz="1400" dirty="0" err="1"/>
              <a:t>mencelupkannya</a:t>
            </a:r>
            <a:r>
              <a:rPr lang="en-US" sz="1400" dirty="0"/>
              <a:t> di </a:t>
            </a:r>
            <a:r>
              <a:rPr lang="en-US" sz="1400" dirty="0" err="1"/>
              <a:t>cairan</a:t>
            </a:r>
            <a:r>
              <a:rPr lang="en-US" sz="1400" dirty="0"/>
              <a:t> </a:t>
            </a:r>
            <a:r>
              <a:rPr lang="en-US" sz="1400" dirty="0" err="1"/>
              <a:t>FeCl</a:t>
            </a:r>
            <a:endParaRPr lang="en-US" sz="1400" dirty="0"/>
          </a:p>
          <a:p>
            <a:pPr lvl="1" indent="-222250">
              <a:lnSpc>
                <a:spcPct val="150000"/>
              </a:lnSpc>
              <a:buFont typeface="Wingdings" panose="05000000000000000000" pitchFamily="2" charset="2"/>
              <a:buChar char="§"/>
            </a:pPr>
            <a:r>
              <a:rPr lang="en-US" sz="1400" dirty="0" err="1"/>
              <a:t>Memasang</a:t>
            </a:r>
            <a:r>
              <a:rPr lang="en-US" sz="1400" dirty="0"/>
              <a:t> </a:t>
            </a:r>
            <a:r>
              <a:rPr lang="en-US" sz="1400" dirty="0" err="1"/>
              <a:t>komponen</a:t>
            </a:r>
            <a:endParaRPr lang="en-US" sz="1400" dirty="0"/>
          </a:p>
          <a:p>
            <a:pPr lvl="1" indent="-222250">
              <a:lnSpc>
                <a:spcPct val="150000"/>
              </a:lnSpc>
              <a:buFont typeface="Wingdings" panose="05000000000000000000" pitchFamily="2" charset="2"/>
              <a:buChar char="§"/>
            </a:pPr>
            <a:r>
              <a:rPr lang="en-US" sz="1400" dirty="0" err="1" smtClean="0"/>
              <a:t>Melakukan</a:t>
            </a:r>
            <a:r>
              <a:rPr lang="en-US" sz="1400" dirty="0" smtClean="0"/>
              <a:t> </a:t>
            </a:r>
            <a:r>
              <a:rPr lang="en-US" sz="1400" dirty="0" err="1" smtClean="0"/>
              <a:t>pengujian</a:t>
            </a:r>
            <a:endParaRPr lang="en-US" sz="1400" dirty="0" smtClean="0"/>
          </a:p>
        </p:txBody>
      </p:sp>
      <p:pic>
        <p:nvPicPr>
          <p:cNvPr id="2" name="Picture 1"/>
          <p:cNvPicPr>
            <a:picLocks noChangeAspect="1"/>
          </p:cNvPicPr>
          <p:nvPr/>
        </p:nvPicPr>
        <p:blipFill>
          <a:blip r:embed="rId3"/>
          <a:stretch>
            <a:fillRect/>
          </a:stretch>
        </p:blipFill>
        <p:spPr>
          <a:xfrm>
            <a:off x="5940152" y="1324501"/>
            <a:ext cx="2284487" cy="919453"/>
          </a:xfrm>
          <a:prstGeom prst="rect">
            <a:avLst/>
          </a:prstGeom>
        </p:spPr>
      </p:pic>
    </p:spTree>
    <p:extLst>
      <p:ext uri="{BB962C8B-B14F-4D97-AF65-F5344CB8AC3E}">
        <p14:creationId xmlns:p14="http://schemas.microsoft.com/office/powerpoint/2010/main" val="21851419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6" y="1008598"/>
            <a:ext cx="8424936" cy="1015663"/>
          </a:xfrm>
          <a:prstGeom prst="rect">
            <a:avLst/>
          </a:prstGeom>
          <a:noFill/>
        </p:spPr>
        <p:txBody>
          <a:bodyPr wrap="square" rtlCol="0">
            <a:spAutoFit/>
          </a:bodyPr>
          <a:lstStyle/>
          <a:p>
            <a:pPr>
              <a:lnSpc>
                <a:spcPct val="150000"/>
              </a:lnSpc>
            </a:pPr>
            <a:r>
              <a:rPr lang="en-US" sz="2000" b="1" dirty="0" smtClean="0"/>
              <a:t>Project 2 – Varian A, dg Chip 4026 / 4033</a:t>
            </a:r>
          </a:p>
          <a:p>
            <a:pPr>
              <a:lnSpc>
                <a:spcPct val="150000"/>
              </a:lnSpc>
            </a:pPr>
            <a:r>
              <a:rPr lang="en-US" sz="2000" dirty="0" err="1" smtClean="0"/>
              <a:t>Pencacah</a:t>
            </a:r>
            <a:r>
              <a:rPr lang="en-US" sz="2000" dirty="0" smtClean="0"/>
              <a:t> (Counter) 4 Digit</a:t>
            </a:r>
          </a:p>
        </p:txBody>
      </p:sp>
      <p:pic>
        <p:nvPicPr>
          <p:cNvPr id="2" name="Picture 1"/>
          <p:cNvPicPr>
            <a:picLocks noChangeAspect="1"/>
          </p:cNvPicPr>
          <p:nvPr/>
        </p:nvPicPr>
        <p:blipFill>
          <a:blip r:embed="rId3"/>
          <a:stretch>
            <a:fillRect/>
          </a:stretch>
        </p:blipFill>
        <p:spPr>
          <a:xfrm>
            <a:off x="5650756" y="2420888"/>
            <a:ext cx="790575" cy="1162050"/>
          </a:xfrm>
          <a:prstGeom prst="rect">
            <a:avLst/>
          </a:prstGeom>
        </p:spPr>
      </p:pic>
      <p:pic>
        <p:nvPicPr>
          <p:cNvPr id="3" name="Picture 2"/>
          <p:cNvPicPr>
            <a:picLocks noChangeAspect="1"/>
          </p:cNvPicPr>
          <p:nvPr/>
        </p:nvPicPr>
        <p:blipFill>
          <a:blip r:embed="rId3"/>
          <a:stretch>
            <a:fillRect/>
          </a:stretch>
        </p:blipFill>
        <p:spPr>
          <a:xfrm>
            <a:off x="4714652" y="2420888"/>
            <a:ext cx="790575" cy="1162050"/>
          </a:xfrm>
          <a:prstGeom prst="rect">
            <a:avLst/>
          </a:prstGeom>
        </p:spPr>
      </p:pic>
      <p:pic>
        <p:nvPicPr>
          <p:cNvPr id="8" name="Picture 7"/>
          <p:cNvPicPr>
            <a:picLocks noChangeAspect="1"/>
          </p:cNvPicPr>
          <p:nvPr/>
        </p:nvPicPr>
        <p:blipFill>
          <a:blip r:embed="rId3"/>
          <a:stretch>
            <a:fillRect/>
          </a:stretch>
        </p:blipFill>
        <p:spPr>
          <a:xfrm>
            <a:off x="3492029" y="2420888"/>
            <a:ext cx="790575" cy="1162050"/>
          </a:xfrm>
          <a:prstGeom prst="rect">
            <a:avLst/>
          </a:prstGeom>
        </p:spPr>
      </p:pic>
      <p:pic>
        <p:nvPicPr>
          <p:cNvPr id="9" name="Picture 8"/>
          <p:cNvPicPr>
            <a:picLocks noChangeAspect="1"/>
          </p:cNvPicPr>
          <p:nvPr/>
        </p:nvPicPr>
        <p:blipFill>
          <a:blip r:embed="rId3"/>
          <a:stretch>
            <a:fillRect/>
          </a:stretch>
        </p:blipFill>
        <p:spPr>
          <a:xfrm>
            <a:off x="2558951" y="2420888"/>
            <a:ext cx="790575" cy="1162050"/>
          </a:xfrm>
          <a:prstGeom prst="rect">
            <a:avLst/>
          </a:prstGeom>
        </p:spPr>
      </p:pic>
      <p:pic>
        <p:nvPicPr>
          <p:cNvPr id="4" name="Picture 3"/>
          <p:cNvPicPr>
            <a:picLocks noChangeAspect="1"/>
          </p:cNvPicPr>
          <p:nvPr/>
        </p:nvPicPr>
        <p:blipFill>
          <a:blip r:embed="rId4"/>
          <a:stretch>
            <a:fillRect/>
          </a:stretch>
        </p:blipFill>
        <p:spPr>
          <a:xfrm>
            <a:off x="5781179" y="4763394"/>
            <a:ext cx="1035050" cy="1113878"/>
          </a:xfrm>
          <a:prstGeom prst="rect">
            <a:avLst/>
          </a:prstGeom>
        </p:spPr>
      </p:pic>
      <p:pic>
        <p:nvPicPr>
          <p:cNvPr id="14" name="Picture 13"/>
          <p:cNvPicPr>
            <a:picLocks noChangeAspect="1"/>
          </p:cNvPicPr>
          <p:nvPr/>
        </p:nvPicPr>
        <p:blipFill>
          <a:blip r:embed="rId4"/>
          <a:stretch>
            <a:fillRect/>
          </a:stretch>
        </p:blipFill>
        <p:spPr>
          <a:xfrm>
            <a:off x="4674121" y="4746942"/>
            <a:ext cx="1035050" cy="1113878"/>
          </a:xfrm>
          <a:prstGeom prst="rect">
            <a:avLst/>
          </a:prstGeom>
        </p:spPr>
      </p:pic>
      <p:pic>
        <p:nvPicPr>
          <p:cNvPr id="15" name="Picture 14"/>
          <p:cNvPicPr>
            <a:picLocks noChangeAspect="1"/>
          </p:cNvPicPr>
          <p:nvPr/>
        </p:nvPicPr>
        <p:blipFill>
          <a:blip r:embed="rId4"/>
          <a:stretch>
            <a:fillRect/>
          </a:stretch>
        </p:blipFill>
        <p:spPr>
          <a:xfrm>
            <a:off x="3594001" y="4763394"/>
            <a:ext cx="1035050" cy="1113878"/>
          </a:xfrm>
          <a:prstGeom prst="rect">
            <a:avLst/>
          </a:prstGeom>
        </p:spPr>
      </p:pic>
      <p:pic>
        <p:nvPicPr>
          <p:cNvPr id="16" name="Picture 15"/>
          <p:cNvPicPr>
            <a:picLocks noChangeAspect="1"/>
          </p:cNvPicPr>
          <p:nvPr/>
        </p:nvPicPr>
        <p:blipFill>
          <a:blip r:embed="rId4"/>
          <a:stretch>
            <a:fillRect/>
          </a:stretch>
        </p:blipFill>
        <p:spPr>
          <a:xfrm>
            <a:off x="2486943" y="4746942"/>
            <a:ext cx="1035050" cy="1113878"/>
          </a:xfrm>
          <a:prstGeom prst="rect">
            <a:avLst/>
          </a:prstGeom>
        </p:spPr>
      </p:pic>
      <p:sp>
        <p:nvSpPr>
          <p:cNvPr id="13" name="Right Arrow 12"/>
          <p:cNvSpPr/>
          <p:nvPr/>
        </p:nvSpPr>
        <p:spPr>
          <a:xfrm rot="16200000">
            <a:off x="5677744" y="3955505"/>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4741640" y="3955505"/>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3511453" y="3955505"/>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2575349" y="3955505"/>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175842" y="6000647"/>
            <a:ext cx="6996558" cy="506292"/>
          </a:xfrm>
          <a:prstGeom prst="rect">
            <a:avLst/>
          </a:prstGeom>
          <a:noFill/>
        </p:spPr>
        <p:txBody>
          <a:bodyPr wrap="square" rtlCol="0">
            <a:spAutoFit/>
          </a:bodyPr>
          <a:lstStyle/>
          <a:p>
            <a:pPr algn="ctr">
              <a:lnSpc>
                <a:spcPct val="150000"/>
              </a:lnSpc>
            </a:pPr>
            <a:r>
              <a:rPr lang="en-US" sz="1600" b="1" dirty="0" err="1" smtClean="0"/>
              <a:t>Menggunakan</a:t>
            </a:r>
            <a:r>
              <a:rPr lang="en-US" sz="2000" b="1" dirty="0" smtClean="0"/>
              <a:t> chip </a:t>
            </a:r>
            <a:r>
              <a:rPr lang="en-US" sz="2000" b="1" dirty="0" smtClean="0"/>
              <a:t>4026 (</a:t>
            </a:r>
            <a:r>
              <a:rPr lang="en-US" sz="2000" b="1" dirty="0" smtClean="0"/>
              <a:t>4033 </a:t>
            </a:r>
            <a:r>
              <a:rPr lang="en-US" sz="2000" b="1" dirty="0" err="1" smtClean="0"/>
              <a:t>mirip</a:t>
            </a:r>
            <a:r>
              <a:rPr lang="en-US" sz="2000" b="1" dirty="0" smtClean="0"/>
              <a:t>)</a:t>
            </a:r>
            <a:endParaRPr lang="en-US" sz="2000" dirty="0" smtClean="0"/>
          </a:p>
        </p:txBody>
      </p:sp>
    </p:spTree>
    <p:extLst>
      <p:ext uri="{BB962C8B-B14F-4D97-AF65-F5344CB8AC3E}">
        <p14:creationId xmlns:p14="http://schemas.microsoft.com/office/powerpoint/2010/main" val="37039988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6" y="1008598"/>
            <a:ext cx="8424936" cy="1015663"/>
          </a:xfrm>
          <a:prstGeom prst="rect">
            <a:avLst/>
          </a:prstGeom>
          <a:noFill/>
        </p:spPr>
        <p:txBody>
          <a:bodyPr wrap="square" rtlCol="0">
            <a:spAutoFit/>
          </a:bodyPr>
          <a:lstStyle/>
          <a:p>
            <a:pPr>
              <a:lnSpc>
                <a:spcPct val="150000"/>
              </a:lnSpc>
            </a:pPr>
            <a:r>
              <a:rPr lang="en-US" sz="2000" b="1" dirty="0" err="1" smtClean="0"/>
              <a:t>Judul</a:t>
            </a:r>
            <a:r>
              <a:rPr lang="en-US" sz="2000" b="1" dirty="0" smtClean="0"/>
              <a:t> 2 – Varian B </a:t>
            </a:r>
            <a:r>
              <a:rPr lang="en-US" sz="2000" b="1" dirty="0" err="1" smtClean="0"/>
              <a:t>dengan</a:t>
            </a:r>
            <a:r>
              <a:rPr lang="en-US" sz="2000" b="1" dirty="0" smtClean="0"/>
              <a:t> Chip MM74C926 </a:t>
            </a:r>
            <a:r>
              <a:rPr lang="en-US" sz="2000" b="1" dirty="0" err="1" smtClean="0"/>
              <a:t>dan</a:t>
            </a:r>
            <a:r>
              <a:rPr lang="en-US" sz="2000" b="1" dirty="0" smtClean="0"/>
              <a:t> Chip LM555</a:t>
            </a:r>
          </a:p>
          <a:p>
            <a:pPr>
              <a:lnSpc>
                <a:spcPct val="150000"/>
              </a:lnSpc>
            </a:pPr>
            <a:r>
              <a:rPr lang="en-US" sz="2000" dirty="0" err="1" smtClean="0"/>
              <a:t>Pencacah</a:t>
            </a:r>
            <a:r>
              <a:rPr lang="en-US" sz="2000" dirty="0" smtClean="0"/>
              <a:t> (Counter) 4 Digit</a:t>
            </a:r>
          </a:p>
        </p:txBody>
      </p:sp>
      <p:pic>
        <p:nvPicPr>
          <p:cNvPr id="3074" name="Picture 2" descr="http://www.circuitstoday.com/wp-content/uploads/2008/02/stopwatc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96" y="2420888"/>
            <a:ext cx="8038083" cy="408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5854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6" y="1008598"/>
            <a:ext cx="8196283" cy="5863144"/>
          </a:xfrm>
          <a:prstGeom prst="rect">
            <a:avLst/>
          </a:prstGeom>
          <a:noFill/>
        </p:spPr>
        <p:txBody>
          <a:bodyPr wrap="square" rtlCol="0">
            <a:spAutoFit/>
          </a:bodyPr>
          <a:lstStyle/>
          <a:p>
            <a:pPr>
              <a:lnSpc>
                <a:spcPct val="150000"/>
              </a:lnSpc>
            </a:pPr>
            <a:r>
              <a:rPr lang="en-US" sz="2000" b="1" dirty="0" err="1" smtClean="0"/>
              <a:t>Judul</a:t>
            </a:r>
            <a:r>
              <a:rPr lang="en-US" sz="2000" b="1" dirty="0" smtClean="0"/>
              <a:t> 3</a:t>
            </a:r>
          </a:p>
          <a:p>
            <a:pPr>
              <a:lnSpc>
                <a:spcPct val="150000"/>
              </a:lnSpc>
            </a:pPr>
            <a:r>
              <a:rPr lang="en-US" sz="2000" dirty="0" smtClean="0"/>
              <a:t>Digital Clock</a:t>
            </a:r>
          </a:p>
          <a:p>
            <a:pPr>
              <a:lnSpc>
                <a:spcPct val="150000"/>
              </a:lnSpc>
            </a:pPr>
            <a:r>
              <a:rPr lang="en-US" sz="1400" b="1" dirty="0" err="1" smtClean="0"/>
              <a:t>Tujuan</a:t>
            </a:r>
            <a:endParaRPr lang="en-US" sz="1400" b="1" dirty="0" smtClean="0"/>
          </a:p>
          <a:p>
            <a:pPr>
              <a:lnSpc>
                <a:spcPct val="150000"/>
              </a:lnSpc>
            </a:pPr>
            <a:r>
              <a:rPr lang="en-US" sz="1400" dirty="0" err="1" smtClean="0"/>
              <a:t>Dengan</a:t>
            </a:r>
            <a:r>
              <a:rPr lang="en-US" sz="1400" dirty="0" smtClean="0"/>
              <a:t> </a:t>
            </a:r>
            <a:r>
              <a:rPr lang="en-US" sz="1400" dirty="0" err="1" smtClean="0"/>
              <a:t>membangun</a:t>
            </a:r>
            <a:r>
              <a:rPr lang="en-US" sz="1400" dirty="0" smtClean="0"/>
              <a:t> </a:t>
            </a:r>
            <a:r>
              <a:rPr lang="en-US" sz="1400" dirty="0" err="1" smtClean="0"/>
              <a:t>sebuah</a:t>
            </a:r>
            <a:r>
              <a:rPr lang="en-US" sz="1400" dirty="0" smtClean="0"/>
              <a:t> </a:t>
            </a:r>
            <a:r>
              <a:rPr lang="en-US" sz="1400" dirty="0" err="1" smtClean="0"/>
              <a:t>modul</a:t>
            </a:r>
            <a:r>
              <a:rPr lang="en-US" sz="1400" dirty="0" smtClean="0"/>
              <a:t> jam digital, </a:t>
            </a:r>
            <a:r>
              <a:rPr lang="en-US" sz="1400" dirty="0" err="1" smtClean="0"/>
              <a:t>mahasiswa</a:t>
            </a:r>
            <a:r>
              <a:rPr lang="en-US" sz="1400" dirty="0" smtClean="0"/>
              <a:t> </a:t>
            </a:r>
            <a:r>
              <a:rPr lang="en-US" sz="1400" dirty="0" err="1" smtClean="0"/>
              <a:t>mendapatkan</a:t>
            </a:r>
            <a:r>
              <a:rPr lang="en-US" sz="1400" dirty="0" smtClean="0"/>
              <a:t> </a:t>
            </a:r>
            <a:r>
              <a:rPr lang="en-US" sz="1400" dirty="0" err="1" smtClean="0"/>
              <a:t>pengetahuan</a:t>
            </a:r>
            <a:r>
              <a:rPr lang="en-US" sz="1400" dirty="0" smtClean="0"/>
              <a:t> </a:t>
            </a:r>
            <a:r>
              <a:rPr lang="en-US" sz="1400" dirty="0" err="1" smtClean="0"/>
              <a:t>dan</a:t>
            </a:r>
            <a:r>
              <a:rPr lang="en-US" sz="1400" dirty="0" smtClean="0"/>
              <a:t> </a:t>
            </a:r>
            <a:r>
              <a:rPr lang="en-US" sz="1400" dirty="0" err="1" smtClean="0"/>
              <a:t>ketrampilan</a:t>
            </a:r>
            <a:r>
              <a:rPr lang="en-US" sz="1400" dirty="0" smtClean="0"/>
              <a:t> yang </a:t>
            </a:r>
            <a:r>
              <a:rPr lang="en-US" sz="1400" dirty="0" err="1" smtClean="0"/>
              <a:t>mendalam</a:t>
            </a:r>
            <a:r>
              <a:rPr lang="en-US" sz="1400" dirty="0" smtClean="0"/>
              <a:t> </a:t>
            </a:r>
            <a:r>
              <a:rPr lang="en-US" sz="1400" dirty="0" err="1" smtClean="0"/>
              <a:t>tentang</a:t>
            </a:r>
            <a:r>
              <a:rPr lang="en-US" sz="1400" dirty="0" smtClean="0"/>
              <a:t> </a:t>
            </a:r>
            <a:r>
              <a:rPr lang="en-US" sz="1400" dirty="0" err="1" smtClean="0"/>
              <a:t>operasi</a:t>
            </a:r>
            <a:r>
              <a:rPr lang="en-US" sz="1400" dirty="0" smtClean="0"/>
              <a:t> </a:t>
            </a:r>
            <a:r>
              <a:rPr lang="en-US" sz="1400" dirty="0" err="1" smtClean="0"/>
              <a:t>logika</a:t>
            </a:r>
            <a:r>
              <a:rPr lang="en-US" sz="1400" dirty="0" smtClean="0"/>
              <a:t> yang </a:t>
            </a:r>
            <a:r>
              <a:rPr lang="en-US" sz="1400" dirty="0" err="1" smtClean="0"/>
              <a:t>kompleks</a:t>
            </a:r>
            <a:r>
              <a:rPr lang="en-US" sz="1400" dirty="0" smtClean="0"/>
              <a:t>. </a:t>
            </a:r>
          </a:p>
          <a:p>
            <a:pPr>
              <a:lnSpc>
                <a:spcPct val="150000"/>
              </a:lnSpc>
            </a:pPr>
            <a:endParaRPr lang="en-US" sz="1400" b="1" dirty="0"/>
          </a:p>
          <a:p>
            <a:pPr>
              <a:lnSpc>
                <a:spcPct val="150000"/>
              </a:lnSpc>
            </a:pPr>
            <a:r>
              <a:rPr lang="en-US" sz="1400" b="1" dirty="0" err="1" smtClean="0"/>
              <a:t>Garis</a:t>
            </a:r>
            <a:r>
              <a:rPr lang="en-US" sz="1400" b="1" dirty="0" smtClean="0"/>
              <a:t> </a:t>
            </a:r>
            <a:r>
              <a:rPr lang="en-US" sz="1400" b="1" dirty="0" err="1" smtClean="0"/>
              <a:t>Besar</a:t>
            </a:r>
            <a:r>
              <a:rPr lang="en-US" sz="1400" b="1" dirty="0" smtClean="0"/>
              <a:t> </a:t>
            </a:r>
            <a:r>
              <a:rPr lang="en-US" sz="1400" b="1" dirty="0" err="1" smtClean="0"/>
              <a:t>Kegiatan</a:t>
            </a:r>
            <a:endParaRPr lang="en-US" sz="1400" b="1" dirty="0" smtClean="0"/>
          </a:p>
          <a:p>
            <a:pPr>
              <a:lnSpc>
                <a:spcPct val="150000"/>
              </a:lnSpc>
            </a:pPr>
            <a:r>
              <a:rPr lang="en-US" sz="1400" dirty="0" smtClean="0"/>
              <a:t>Membuat </a:t>
            </a:r>
            <a:r>
              <a:rPr lang="en-US" sz="1400" dirty="0" err="1" smtClean="0"/>
              <a:t>rencana</a:t>
            </a:r>
            <a:r>
              <a:rPr lang="en-US" sz="1400" dirty="0" smtClean="0"/>
              <a:t> </a:t>
            </a:r>
            <a:r>
              <a:rPr lang="en-US" sz="1400" dirty="0" err="1" smtClean="0"/>
              <a:t>kerja</a:t>
            </a:r>
            <a:r>
              <a:rPr lang="en-US" sz="1400" dirty="0" smtClean="0"/>
              <a:t>, </a:t>
            </a:r>
            <a:r>
              <a:rPr lang="en-US" sz="1400" dirty="0" err="1" smtClean="0"/>
              <a:t>yaitu</a:t>
            </a:r>
            <a:r>
              <a:rPr lang="en-US" sz="1400" dirty="0" smtClean="0"/>
              <a:t> </a:t>
            </a:r>
            <a:r>
              <a:rPr lang="en-US" sz="1400" dirty="0" err="1" smtClean="0"/>
              <a:t>merencanakan</a:t>
            </a:r>
            <a:r>
              <a:rPr lang="en-US" sz="1400" dirty="0" smtClean="0"/>
              <a:t> </a:t>
            </a:r>
            <a:r>
              <a:rPr lang="en-US" sz="1400" dirty="0" err="1" smtClean="0"/>
              <a:t>langkah-langkah</a:t>
            </a:r>
            <a:r>
              <a:rPr lang="en-US" sz="1400" dirty="0" smtClean="0"/>
              <a:t> </a:t>
            </a:r>
            <a:r>
              <a:rPr lang="en-US" sz="1400" dirty="0" err="1" smtClean="0"/>
              <a:t>kerja</a:t>
            </a:r>
            <a:r>
              <a:rPr lang="en-US" sz="1400" dirty="0"/>
              <a:t> </a:t>
            </a:r>
            <a:r>
              <a:rPr lang="en-US" sz="1400" dirty="0" err="1" smtClean="0"/>
              <a:t>dan</a:t>
            </a:r>
            <a:r>
              <a:rPr lang="en-US" sz="1400" dirty="0" smtClean="0"/>
              <a:t> </a:t>
            </a:r>
            <a:r>
              <a:rPr lang="en-US" sz="1400" dirty="0" err="1" smtClean="0"/>
              <a:t>jadwal</a:t>
            </a:r>
            <a:r>
              <a:rPr lang="en-US" sz="1400" dirty="0" smtClean="0"/>
              <a:t> </a:t>
            </a:r>
            <a:r>
              <a:rPr lang="en-US" sz="1400" dirty="0" err="1" smtClean="0"/>
              <a:t>pelaksanaan</a:t>
            </a:r>
            <a:r>
              <a:rPr lang="en-US" sz="1400" dirty="0" smtClean="0"/>
              <a:t>.</a:t>
            </a:r>
          </a:p>
          <a:p>
            <a:pPr>
              <a:lnSpc>
                <a:spcPct val="150000"/>
              </a:lnSpc>
            </a:pPr>
            <a:r>
              <a:rPr lang="en-US" sz="1400" dirty="0" err="1" smtClean="0"/>
              <a:t>Pelaksanaan</a:t>
            </a:r>
            <a:r>
              <a:rPr lang="en-US" sz="1400" dirty="0" smtClean="0"/>
              <a:t> </a:t>
            </a:r>
            <a:r>
              <a:rPr lang="en-US" sz="1400" dirty="0" err="1" smtClean="0"/>
              <a:t>kegiatan</a:t>
            </a:r>
            <a:r>
              <a:rPr lang="en-US" sz="1400" dirty="0"/>
              <a:t> </a:t>
            </a:r>
            <a:r>
              <a:rPr lang="en-US" sz="1400" dirty="0" err="1" smtClean="0"/>
              <a:t>sebagaimana</a:t>
            </a:r>
            <a:r>
              <a:rPr lang="en-US" sz="1400" dirty="0" smtClean="0"/>
              <a:t> yang </a:t>
            </a:r>
            <a:r>
              <a:rPr lang="en-US" sz="1400" dirty="0" err="1" smtClean="0"/>
              <a:t>direncanakan</a:t>
            </a:r>
            <a:r>
              <a:rPr lang="en-US" sz="1400" dirty="0" smtClean="0"/>
              <a:t>:</a:t>
            </a:r>
          </a:p>
          <a:p>
            <a:pPr lvl="1" indent="-222250">
              <a:lnSpc>
                <a:spcPct val="150000"/>
              </a:lnSpc>
              <a:buFont typeface="Wingdings" panose="05000000000000000000" pitchFamily="2" charset="2"/>
              <a:buChar char="§"/>
            </a:pPr>
            <a:r>
              <a:rPr lang="en-US" sz="1400" dirty="0" err="1"/>
              <a:t>Mengeksplorasi</a:t>
            </a:r>
            <a:r>
              <a:rPr lang="en-US" sz="1400" dirty="0"/>
              <a:t> </a:t>
            </a:r>
            <a:r>
              <a:rPr lang="en-US" sz="1400" dirty="0" err="1"/>
              <a:t>informasi</a:t>
            </a:r>
            <a:r>
              <a:rPr lang="en-US" sz="1400" dirty="0"/>
              <a:t> </a:t>
            </a:r>
            <a:r>
              <a:rPr lang="en-US" sz="1400" dirty="0" err="1"/>
              <a:t>terkait</a:t>
            </a:r>
            <a:r>
              <a:rPr lang="en-US" sz="1400" dirty="0"/>
              <a:t> </a:t>
            </a:r>
            <a:r>
              <a:rPr lang="en-US" sz="1400" dirty="0" err="1"/>
              <a:t>secara</a:t>
            </a:r>
            <a:r>
              <a:rPr lang="en-US" sz="1400" dirty="0"/>
              <a:t> </a:t>
            </a:r>
            <a:r>
              <a:rPr lang="en-US" sz="1400" dirty="0" err="1"/>
              <a:t>mendalam</a:t>
            </a:r>
            <a:r>
              <a:rPr lang="en-US" sz="1400" dirty="0"/>
              <a:t>, </a:t>
            </a:r>
            <a:r>
              <a:rPr lang="en-US" sz="1400" dirty="0" err="1"/>
              <a:t>diskusi</a:t>
            </a:r>
            <a:r>
              <a:rPr lang="en-US" sz="1400" dirty="0"/>
              <a:t>, </a:t>
            </a:r>
            <a:r>
              <a:rPr lang="en-US" sz="1400" dirty="0" err="1"/>
              <a:t>konsultasi</a:t>
            </a:r>
            <a:endParaRPr lang="en-US" sz="1400" dirty="0"/>
          </a:p>
          <a:p>
            <a:pPr lvl="1" indent="-222250">
              <a:lnSpc>
                <a:spcPct val="150000"/>
              </a:lnSpc>
              <a:buFont typeface="Wingdings" panose="05000000000000000000" pitchFamily="2" charset="2"/>
              <a:buChar char="§"/>
            </a:pPr>
            <a:r>
              <a:rPr lang="en-US" sz="1400" dirty="0"/>
              <a:t>Membuat </a:t>
            </a:r>
            <a:r>
              <a:rPr lang="en-US" sz="1400" dirty="0" err="1"/>
              <a:t>gambar</a:t>
            </a:r>
            <a:r>
              <a:rPr lang="en-US" sz="1400" dirty="0"/>
              <a:t> </a:t>
            </a:r>
            <a:r>
              <a:rPr lang="en-US" sz="1400" dirty="0" err="1"/>
              <a:t>rancangan</a:t>
            </a:r>
            <a:r>
              <a:rPr lang="en-US" sz="1400" dirty="0"/>
              <a:t> PCB</a:t>
            </a:r>
          </a:p>
          <a:p>
            <a:pPr lvl="1" indent="-222250">
              <a:lnSpc>
                <a:spcPct val="150000"/>
              </a:lnSpc>
              <a:buFont typeface="Wingdings" panose="05000000000000000000" pitchFamily="2" charset="2"/>
              <a:buChar char="§"/>
            </a:pPr>
            <a:r>
              <a:rPr lang="en-US" sz="1400" dirty="0"/>
              <a:t>Membuat </a:t>
            </a:r>
            <a:r>
              <a:rPr lang="en-US" sz="1400" dirty="0" err="1"/>
              <a:t>daftar</a:t>
            </a:r>
            <a:r>
              <a:rPr lang="en-US" sz="1400" dirty="0"/>
              <a:t> </a:t>
            </a:r>
            <a:r>
              <a:rPr lang="en-US" sz="1400" dirty="0" err="1"/>
              <a:t>bahan</a:t>
            </a:r>
            <a:r>
              <a:rPr lang="en-US" sz="1400" dirty="0"/>
              <a:t> </a:t>
            </a:r>
            <a:r>
              <a:rPr lang="en-US" sz="1400" dirty="0" err="1"/>
              <a:t>dan</a:t>
            </a:r>
            <a:r>
              <a:rPr lang="en-US" sz="1400" dirty="0"/>
              <a:t> </a:t>
            </a:r>
            <a:r>
              <a:rPr lang="en-US" sz="1400" dirty="0" err="1"/>
              <a:t>alat</a:t>
            </a:r>
            <a:r>
              <a:rPr lang="en-US" sz="1400" dirty="0"/>
              <a:t> </a:t>
            </a:r>
            <a:r>
              <a:rPr lang="en-US" sz="1400" dirty="0" err="1"/>
              <a:t>kerja</a:t>
            </a:r>
            <a:endParaRPr lang="en-US" sz="1400" dirty="0"/>
          </a:p>
          <a:p>
            <a:pPr lvl="1" indent="-222250">
              <a:lnSpc>
                <a:spcPct val="150000"/>
              </a:lnSpc>
              <a:buFont typeface="Wingdings" panose="05000000000000000000" pitchFamily="2" charset="2"/>
              <a:buChar char="§"/>
            </a:pPr>
            <a:r>
              <a:rPr lang="en-US" sz="1400" dirty="0" err="1"/>
              <a:t>Membeli</a:t>
            </a:r>
            <a:r>
              <a:rPr lang="en-US" sz="1400" dirty="0"/>
              <a:t> </a:t>
            </a:r>
            <a:r>
              <a:rPr lang="en-US" sz="1400" dirty="0" err="1"/>
              <a:t>bahan</a:t>
            </a:r>
            <a:r>
              <a:rPr lang="en-US" sz="1400" dirty="0"/>
              <a:t> </a:t>
            </a:r>
            <a:r>
              <a:rPr lang="en-US" sz="1400" dirty="0" err="1"/>
              <a:t>dan</a:t>
            </a:r>
            <a:r>
              <a:rPr lang="en-US" sz="1400" dirty="0"/>
              <a:t> </a:t>
            </a:r>
            <a:r>
              <a:rPr lang="en-US" sz="1400" dirty="0" err="1"/>
              <a:t>alat</a:t>
            </a:r>
            <a:r>
              <a:rPr lang="en-US" sz="1400" dirty="0"/>
              <a:t> </a:t>
            </a:r>
            <a:r>
              <a:rPr lang="en-US" sz="1400" dirty="0" err="1"/>
              <a:t>kerja</a:t>
            </a:r>
            <a:endParaRPr lang="en-US" sz="1400" dirty="0"/>
          </a:p>
          <a:p>
            <a:pPr lvl="1" indent="-222250">
              <a:lnSpc>
                <a:spcPct val="150000"/>
              </a:lnSpc>
              <a:buFont typeface="Wingdings" panose="05000000000000000000" pitchFamily="2" charset="2"/>
              <a:buChar char="§"/>
            </a:pPr>
            <a:r>
              <a:rPr lang="en-US" sz="1400" dirty="0" err="1"/>
              <a:t>Mencetak</a:t>
            </a:r>
            <a:r>
              <a:rPr lang="en-US" sz="1400" dirty="0"/>
              <a:t> PCB </a:t>
            </a:r>
            <a:r>
              <a:rPr lang="en-US" sz="1400" dirty="0" err="1"/>
              <a:t>dan</a:t>
            </a:r>
            <a:r>
              <a:rPr lang="en-US" sz="1400" dirty="0"/>
              <a:t> </a:t>
            </a:r>
            <a:r>
              <a:rPr lang="en-US" sz="1400" dirty="0" err="1"/>
              <a:t>mencelupkannya</a:t>
            </a:r>
            <a:r>
              <a:rPr lang="en-US" sz="1400" dirty="0"/>
              <a:t> di </a:t>
            </a:r>
            <a:r>
              <a:rPr lang="en-US" sz="1400" dirty="0" err="1"/>
              <a:t>cairan</a:t>
            </a:r>
            <a:r>
              <a:rPr lang="en-US" sz="1400" dirty="0"/>
              <a:t> </a:t>
            </a:r>
            <a:r>
              <a:rPr lang="en-US" sz="1400" dirty="0" err="1"/>
              <a:t>FeCl</a:t>
            </a:r>
            <a:endParaRPr lang="en-US" sz="1400" dirty="0"/>
          </a:p>
          <a:p>
            <a:pPr lvl="1" indent="-222250">
              <a:lnSpc>
                <a:spcPct val="150000"/>
              </a:lnSpc>
              <a:buFont typeface="Wingdings" panose="05000000000000000000" pitchFamily="2" charset="2"/>
              <a:buChar char="§"/>
            </a:pPr>
            <a:r>
              <a:rPr lang="en-US" sz="1400" dirty="0" err="1"/>
              <a:t>Memasang</a:t>
            </a:r>
            <a:r>
              <a:rPr lang="en-US" sz="1400" dirty="0"/>
              <a:t> </a:t>
            </a:r>
            <a:r>
              <a:rPr lang="en-US" sz="1400" dirty="0" err="1"/>
              <a:t>komponen</a:t>
            </a:r>
            <a:endParaRPr lang="en-US" sz="1400" dirty="0"/>
          </a:p>
          <a:p>
            <a:pPr lvl="1" indent="-222250">
              <a:lnSpc>
                <a:spcPct val="150000"/>
              </a:lnSpc>
              <a:buFont typeface="Wingdings" panose="05000000000000000000" pitchFamily="2" charset="2"/>
              <a:buChar char="§"/>
            </a:pPr>
            <a:r>
              <a:rPr lang="en-US" sz="1400" dirty="0"/>
              <a:t>Membuat </a:t>
            </a:r>
            <a:r>
              <a:rPr lang="en-US" sz="1400" dirty="0" err="1"/>
              <a:t>rencana</a:t>
            </a:r>
            <a:r>
              <a:rPr lang="en-US" sz="1400" dirty="0"/>
              <a:t> </a:t>
            </a:r>
            <a:r>
              <a:rPr lang="en-US" sz="1400" dirty="0" err="1"/>
              <a:t>pengujian</a:t>
            </a:r>
            <a:r>
              <a:rPr lang="en-US" sz="1400" dirty="0"/>
              <a:t>, </a:t>
            </a:r>
            <a:r>
              <a:rPr lang="en-US" sz="1400" dirty="0" err="1"/>
              <a:t>meggunakan</a:t>
            </a:r>
            <a:r>
              <a:rPr lang="en-US" sz="1400" dirty="0"/>
              <a:t> </a:t>
            </a:r>
            <a:r>
              <a:rPr lang="en-US" sz="1400" dirty="0" err="1"/>
              <a:t>tabel</a:t>
            </a:r>
            <a:r>
              <a:rPr lang="en-US" sz="1400" dirty="0"/>
              <a:t>.</a:t>
            </a:r>
          </a:p>
          <a:p>
            <a:pPr lvl="1" indent="-222250">
              <a:lnSpc>
                <a:spcPct val="150000"/>
              </a:lnSpc>
              <a:buFont typeface="Wingdings" panose="05000000000000000000" pitchFamily="2" charset="2"/>
              <a:buChar char="§"/>
            </a:pPr>
            <a:r>
              <a:rPr lang="en-US" sz="1400" dirty="0" err="1"/>
              <a:t>Menguji</a:t>
            </a:r>
            <a:r>
              <a:rPr lang="en-US" sz="1400" dirty="0"/>
              <a:t> </a:t>
            </a:r>
            <a:r>
              <a:rPr lang="en-US" sz="1400" dirty="0" err="1"/>
              <a:t>dan</a:t>
            </a:r>
            <a:r>
              <a:rPr lang="en-US" sz="1400" dirty="0"/>
              <a:t> </a:t>
            </a:r>
            <a:r>
              <a:rPr lang="en-US" sz="1400" dirty="0" err="1" smtClean="0"/>
              <a:t>mengoperasikan</a:t>
            </a:r>
            <a:endParaRPr lang="en-US" sz="1400" dirty="0" smtClean="0"/>
          </a:p>
        </p:txBody>
      </p:sp>
      <p:pic>
        <p:nvPicPr>
          <p:cNvPr id="8" name="Picture 2" descr="http://dialnsearch.com/productimage/Digital%20Wall%20Clock-2013_7_25_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9877" y="1124744"/>
            <a:ext cx="2417966" cy="101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3847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6" y="1008598"/>
            <a:ext cx="8196283" cy="1015663"/>
          </a:xfrm>
          <a:prstGeom prst="rect">
            <a:avLst/>
          </a:prstGeom>
          <a:noFill/>
        </p:spPr>
        <p:txBody>
          <a:bodyPr wrap="square" rtlCol="0">
            <a:spAutoFit/>
          </a:bodyPr>
          <a:lstStyle/>
          <a:p>
            <a:pPr>
              <a:lnSpc>
                <a:spcPct val="150000"/>
              </a:lnSpc>
            </a:pPr>
            <a:r>
              <a:rPr lang="en-US" sz="2000" b="1" dirty="0" smtClean="0"/>
              <a:t>Project 3</a:t>
            </a:r>
          </a:p>
          <a:p>
            <a:pPr>
              <a:lnSpc>
                <a:spcPct val="150000"/>
              </a:lnSpc>
            </a:pPr>
            <a:r>
              <a:rPr lang="en-US" sz="2000" dirty="0" smtClean="0"/>
              <a:t>Digital Clock</a:t>
            </a:r>
            <a:endParaRPr lang="en-US" sz="1400" b="1" dirty="0"/>
          </a:p>
        </p:txBody>
      </p:sp>
      <p:pic>
        <p:nvPicPr>
          <p:cNvPr id="4098" name="Picture 2" descr="http://dialnsearch.com/productimage/Digital%20Wall%20Clock-2013_7_25_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090" y="2492896"/>
            <a:ext cx="2417966" cy="10155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33562" y="3469186"/>
            <a:ext cx="7278798" cy="382092"/>
          </a:xfrm>
          <a:prstGeom prst="rect">
            <a:avLst/>
          </a:prstGeom>
          <a:noFill/>
        </p:spPr>
        <p:txBody>
          <a:bodyPr wrap="square" rtlCol="0">
            <a:spAutoFit/>
          </a:bodyPr>
          <a:lstStyle/>
          <a:p>
            <a:pPr>
              <a:lnSpc>
                <a:spcPct val="150000"/>
              </a:lnSpc>
            </a:pPr>
            <a:r>
              <a:rPr lang="en-US" sz="1400" b="1" dirty="0" smtClean="0"/>
              <a:t>Varian A, Digital Clock </a:t>
            </a:r>
            <a:r>
              <a:rPr lang="en-US" sz="1400" b="1" dirty="0" err="1" smtClean="0"/>
              <a:t>tanpa</a:t>
            </a:r>
            <a:r>
              <a:rPr lang="en-US" sz="1400" b="1" dirty="0" smtClean="0"/>
              <a:t> sleep timer, dg Chip 4026 / 4033</a:t>
            </a:r>
            <a:endParaRPr lang="en-US" sz="1400" b="1" dirty="0"/>
          </a:p>
        </p:txBody>
      </p:sp>
      <p:pic>
        <p:nvPicPr>
          <p:cNvPr id="17" name="Picture 2" descr="http://dialnsearch.com/productimage/Digital%20Wall%20Clock-2013_7_25_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838" y="4437112"/>
            <a:ext cx="2417966" cy="10155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39552" y="5373216"/>
            <a:ext cx="7848872" cy="415498"/>
          </a:xfrm>
          <a:prstGeom prst="rect">
            <a:avLst/>
          </a:prstGeom>
          <a:noFill/>
        </p:spPr>
        <p:txBody>
          <a:bodyPr wrap="square" rtlCol="0">
            <a:spAutoFit/>
          </a:bodyPr>
          <a:lstStyle/>
          <a:p>
            <a:pPr>
              <a:lnSpc>
                <a:spcPct val="150000"/>
              </a:lnSpc>
            </a:pPr>
            <a:r>
              <a:rPr lang="en-US" sz="1400" b="1" dirty="0" smtClean="0"/>
              <a:t>Varian B, Digital Clock </a:t>
            </a:r>
            <a:r>
              <a:rPr lang="en-US" sz="1400" b="1" dirty="0" err="1" smtClean="0"/>
              <a:t>dengan</a:t>
            </a:r>
            <a:r>
              <a:rPr lang="en-US" sz="1400" b="1" dirty="0" smtClean="0"/>
              <a:t> sleep timer, dg Chip MM5387 / 53108 / 5314 / 5313 / 5312 / 5311</a:t>
            </a:r>
            <a:endParaRPr lang="en-US" sz="1400" b="1" dirty="0"/>
          </a:p>
        </p:txBody>
      </p:sp>
    </p:spTree>
    <p:extLst>
      <p:ext uri="{BB962C8B-B14F-4D97-AF65-F5344CB8AC3E}">
        <p14:creationId xmlns:p14="http://schemas.microsoft.com/office/powerpoint/2010/main" val="34939801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6" y="1008598"/>
            <a:ext cx="8196283" cy="1015663"/>
          </a:xfrm>
          <a:prstGeom prst="rect">
            <a:avLst/>
          </a:prstGeom>
          <a:noFill/>
        </p:spPr>
        <p:txBody>
          <a:bodyPr wrap="square" rtlCol="0">
            <a:spAutoFit/>
          </a:bodyPr>
          <a:lstStyle/>
          <a:p>
            <a:pPr>
              <a:lnSpc>
                <a:spcPct val="150000"/>
              </a:lnSpc>
            </a:pPr>
            <a:r>
              <a:rPr lang="en-US" sz="2000" b="1" dirty="0" smtClean="0"/>
              <a:t>Project 3</a:t>
            </a:r>
          </a:p>
          <a:p>
            <a:pPr>
              <a:lnSpc>
                <a:spcPct val="150000"/>
              </a:lnSpc>
            </a:pPr>
            <a:r>
              <a:rPr lang="en-US" sz="2000" dirty="0" smtClean="0"/>
              <a:t>Digital Clock</a:t>
            </a:r>
            <a:endParaRPr lang="en-US" sz="1400" b="1" dirty="0"/>
          </a:p>
        </p:txBody>
      </p:sp>
      <p:pic>
        <p:nvPicPr>
          <p:cNvPr id="4100" name="Picture 4" descr="http://www.electronics-lab.com/blog/wp-content/uploads/2011/02/ping-pong-led-clock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31" y="4869160"/>
            <a:ext cx="2150818" cy="16657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i.ytimg.com/vi/PToPQvt2B3E/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862" y="2330240"/>
            <a:ext cx="2850013" cy="160313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imgp3.en.makepolo.net/m/789/967/396ba885060a73491f6ea0953a91d6a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6897" y="2316154"/>
            <a:ext cx="2381250" cy="218122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315414" y="2762474"/>
            <a:ext cx="3841833" cy="738664"/>
          </a:xfrm>
          <a:prstGeom prst="rect">
            <a:avLst/>
          </a:prstGeom>
          <a:noFill/>
        </p:spPr>
        <p:txBody>
          <a:bodyPr wrap="square" rtlCol="0">
            <a:spAutoFit/>
          </a:bodyPr>
          <a:lstStyle/>
          <a:p>
            <a:pPr algn="ctr">
              <a:lnSpc>
                <a:spcPct val="150000"/>
              </a:lnSpc>
            </a:pPr>
            <a:r>
              <a:rPr lang="en-US" sz="1400" b="1" dirty="0" smtClean="0"/>
              <a:t>Varian C, dg Chip 4017 </a:t>
            </a:r>
          </a:p>
          <a:p>
            <a:pPr algn="ctr">
              <a:lnSpc>
                <a:spcPct val="150000"/>
              </a:lnSpc>
            </a:pPr>
            <a:r>
              <a:rPr lang="en-US" sz="1400" b="1" dirty="0" smtClean="0"/>
              <a:t>(</a:t>
            </a:r>
            <a:r>
              <a:rPr lang="en-US" sz="1400" b="1" dirty="0" err="1" smtClean="0"/>
              <a:t>Tetapi</a:t>
            </a:r>
            <a:r>
              <a:rPr lang="en-US" sz="1400" b="1" dirty="0" smtClean="0"/>
              <a:t> </a:t>
            </a:r>
            <a:r>
              <a:rPr lang="en-US" sz="1400" b="1" dirty="0" err="1" smtClean="0"/>
              <a:t>tanpa</a:t>
            </a:r>
            <a:r>
              <a:rPr lang="en-US" sz="1400" b="1" dirty="0" smtClean="0"/>
              <a:t> </a:t>
            </a:r>
            <a:r>
              <a:rPr lang="en-US" sz="1400" b="1" dirty="0" err="1" smtClean="0"/>
              <a:t>tampilan</a:t>
            </a:r>
            <a:r>
              <a:rPr lang="en-US" sz="1400" b="1" dirty="0" smtClean="0"/>
              <a:t> </a:t>
            </a:r>
            <a:r>
              <a:rPr lang="en-US" sz="1400" b="1" dirty="0" err="1" smtClean="0"/>
              <a:t>angka</a:t>
            </a:r>
            <a:r>
              <a:rPr lang="en-US" sz="1400" b="1" dirty="0" smtClean="0"/>
              <a:t>)</a:t>
            </a:r>
            <a:endParaRPr lang="en-US" sz="1400" b="1" dirty="0"/>
          </a:p>
        </p:txBody>
      </p:sp>
      <p:sp>
        <p:nvSpPr>
          <p:cNvPr id="16" name="TextBox 15"/>
          <p:cNvSpPr txBox="1"/>
          <p:nvPr/>
        </p:nvSpPr>
        <p:spPr>
          <a:xfrm>
            <a:off x="2792990" y="5428931"/>
            <a:ext cx="4803346" cy="415498"/>
          </a:xfrm>
          <a:prstGeom prst="rect">
            <a:avLst/>
          </a:prstGeom>
          <a:noFill/>
        </p:spPr>
        <p:txBody>
          <a:bodyPr wrap="square" rtlCol="0">
            <a:spAutoFit/>
          </a:bodyPr>
          <a:lstStyle/>
          <a:p>
            <a:pPr algn="ctr">
              <a:lnSpc>
                <a:spcPct val="150000"/>
              </a:lnSpc>
            </a:pPr>
            <a:r>
              <a:rPr lang="en-US" sz="1400" b="1" dirty="0" smtClean="0"/>
              <a:t>Varian D, </a:t>
            </a:r>
            <a:r>
              <a:rPr lang="en-US" sz="1400" b="1" dirty="0" err="1" smtClean="0"/>
              <a:t>Dengan</a:t>
            </a:r>
            <a:r>
              <a:rPr lang="en-US" sz="1400" b="1" dirty="0" smtClean="0"/>
              <a:t> Chip  </a:t>
            </a:r>
            <a:r>
              <a:rPr lang="en-US" sz="1400" b="1" dirty="0" err="1" smtClean="0"/>
              <a:t>uC</a:t>
            </a:r>
            <a:r>
              <a:rPr lang="en-US" sz="1400" b="1" dirty="0" smtClean="0"/>
              <a:t> Arduino + programming</a:t>
            </a:r>
            <a:endParaRPr lang="en-US" sz="1400" b="1" dirty="0"/>
          </a:p>
        </p:txBody>
      </p:sp>
    </p:spTree>
    <p:extLst>
      <p:ext uri="{BB962C8B-B14F-4D97-AF65-F5344CB8AC3E}">
        <p14:creationId xmlns:p14="http://schemas.microsoft.com/office/powerpoint/2010/main" val="29373352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6" y="1008598"/>
            <a:ext cx="8196283" cy="553998"/>
          </a:xfrm>
          <a:prstGeom prst="rect">
            <a:avLst/>
          </a:prstGeom>
          <a:noFill/>
        </p:spPr>
        <p:txBody>
          <a:bodyPr wrap="square" rtlCol="0">
            <a:spAutoFit/>
          </a:bodyPr>
          <a:lstStyle/>
          <a:p>
            <a:pPr>
              <a:lnSpc>
                <a:spcPct val="150000"/>
              </a:lnSpc>
            </a:pPr>
            <a:r>
              <a:rPr lang="en-US" sz="2000" b="1" dirty="0" smtClean="0"/>
              <a:t>Project 3 – Digital Clock, Chip </a:t>
            </a:r>
            <a:r>
              <a:rPr lang="en-US" sz="2000" b="1" dirty="0" err="1" smtClean="0"/>
              <a:t>untuk</a:t>
            </a:r>
            <a:r>
              <a:rPr lang="en-US" sz="2000" b="1" dirty="0" smtClean="0"/>
              <a:t> Varian A</a:t>
            </a:r>
          </a:p>
        </p:txBody>
      </p:sp>
      <p:pic>
        <p:nvPicPr>
          <p:cNvPr id="3" name="Picture 2"/>
          <p:cNvPicPr>
            <a:picLocks noChangeAspect="1"/>
          </p:cNvPicPr>
          <p:nvPr/>
        </p:nvPicPr>
        <p:blipFill>
          <a:blip r:embed="rId3"/>
          <a:stretch>
            <a:fillRect/>
          </a:stretch>
        </p:blipFill>
        <p:spPr>
          <a:xfrm>
            <a:off x="4788024" y="2492896"/>
            <a:ext cx="4312314" cy="3300957"/>
          </a:xfrm>
          <a:prstGeom prst="rect">
            <a:avLst/>
          </a:prstGeom>
        </p:spPr>
      </p:pic>
      <p:pic>
        <p:nvPicPr>
          <p:cNvPr id="4" name="Picture 3"/>
          <p:cNvPicPr>
            <a:picLocks noChangeAspect="1"/>
          </p:cNvPicPr>
          <p:nvPr/>
        </p:nvPicPr>
        <p:blipFill>
          <a:blip r:embed="rId4"/>
          <a:stretch>
            <a:fillRect/>
          </a:stretch>
        </p:blipFill>
        <p:spPr>
          <a:xfrm>
            <a:off x="393975" y="2132856"/>
            <a:ext cx="4320121" cy="3660998"/>
          </a:xfrm>
          <a:prstGeom prst="rect">
            <a:avLst/>
          </a:prstGeom>
        </p:spPr>
      </p:pic>
    </p:spTree>
    <p:extLst>
      <p:ext uri="{BB962C8B-B14F-4D97-AF65-F5344CB8AC3E}">
        <p14:creationId xmlns:p14="http://schemas.microsoft.com/office/powerpoint/2010/main" val="4955319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6" y="1008598"/>
            <a:ext cx="8196283" cy="553998"/>
          </a:xfrm>
          <a:prstGeom prst="rect">
            <a:avLst/>
          </a:prstGeom>
          <a:noFill/>
        </p:spPr>
        <p:txBody>
          <a:bodyPr wrap="square" rtlCol="0">
            <a:spAutoFit/>
          </a:bodyPr>
          <a:lstStyle/>
          <a:p>
            <a:pPr>
              <a:lnSpc>
                <a:spcPct val="150000"/>
              </a:lnSpc>
            </a:pPr>
            <a:r>
              <a:rPr lang="en-US" sz="2000" b="1" dirty="0" smtClean="0"/>
              <a:t>Project 3 – Digital Clock, Chip </a:t>
            </a:r>
            <a:r>
              <a:rPr lang="en-US" sz="2000" b="1" dirty="0" err="1" smtClean="0"/>
              <a:t>untuk</a:t>
            </a:r>
            <a:r>
              <a:rPr lang="en-US" sz="2000" b="1" dirty="0" smtClean="0"/>
              <a:t> Varian B</a:t>
            </a:r>
          </a:p>
        </p:txBody>
      </p:sp>
      <p:pic>
        <p:nvPicPr>
          <p:cNvPr id="8" name="Picture 7"/>
          <p:cNvPicPr>
            <a:picLocks noChangeAspect="1"/>
          </p:cNvPicPr>
          <p:nvPr/>
        </p:nvPicPr>
        <p:blipFill>
          <a:blip r:embed="rId3"/>
          <a:stretch>
            <a:fillRect/>
          </a:stretch>
        </p:blipFill>
        <p:spPr>
          <a:xfrm>
            <a:off x="415152" y="1988840"/>
            <a:ext cx="8176667" cy="4580484"/>
          </a:xfrm>
          <a:prstGeom prst="rect">
            <a:avLst/>
          </a:prstGeom>
        </p:spPr>
      </p:pic>
    </p:spTree>
    <p:extLst>
      <p:ext uri="{BB962C8B-B14F-4D97-AF65-F5344CB8AC3E}">
        <p14:creationId xmlns:p14="http://schemas.microsoft.com/office/powerpoint/2010/main" val="17827949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6" y="1008598"/>
            <a:ext cx="8196283" cy="553998"/>
          </a:xfrm>
          <a:prstGeom prst="rect">
            <a:avLst/>
          </a:prstGeom>
          <a:noFill/>
        </p:spPr>
        <p:txBody>
          <a:bodyPr wrap="square" rtlCol="0">
            <a:spAutoFit/>
          </a:bodyPr>
          <a:lstStyle/>
          <a:p>
            <a:pPr>
              <a:lnSpc>
                <a:spcPct val="150000"/>
              </a:lnSpc>
            </a:pPr>
            <a:r>
              <a:rPr lang="en-US" sz="2000" b="1" dirty="0" smtClean="0"/>
              <a:t>Project 3 – Digital Clock, Chip </a:t>
            </a:r>
            <a:r>
              <a:rPr lang="en-US" sz="2000" b="1" dirty="0" err="1" smtClean="0"/>
              <a:t>untuk</a:t>
            </a:r>
            <a:r>
              <a:rPr lang="en-US" sz="2000" b="1" dirty="0" smtClean="0"/>
              <a:t> Varian B</a:t>
            </a:r>
          </a:p>
        </p:txBody>
      </p:sp>
      <p:pic>
        <p:nvPicPr>
          <p:cNvPr id="9" name="Picture 8"/>
          <p:cNvPicPr>
            <a:picLocks noChangeAspect="1"/>
          </p:cNvPicPr>
          <p:nvPr/>
        </p:nvPicPr>
        <p:blipFill>
          <a:blip r:embed="rId3"/>
          <a:stretch>
            <a:fillRect/>
          </a:stretch>
        </p:blipFill>
        <p:spPr>
          <a:xfrm>
            <a:off x="509862" y="1916832"/>
            <a:ext cx="6806459" cy="3528392"/>
          </a:xfrm>
          <a:prstGeom prst="rect">
            <a:avLst/>
          </a:prstGeom>
        </p:spPr>
      </p:pic>
    </p:spTree>
    <p:extLst>
      <p:ext uri="{BB962C8B-B14F-4D97-AF65-F5344CB8AC3E}">
        <p14:creationId xmlns:p14="http://schemas.microsoft.com/office/powerpoint/2010/main" val="18916188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en-US" sz="3200" b="1" dirty="0" err="1" smtClean="0"/>
              <a:t>Kegiatan</a:t>
            </a:r>
            <a:r>
              <a:rPr lang="en-US" sz="3200" b="1" dirty="0" smtClean="0"/>
              <a:t> </a:t>
            </a:r>
            <a:r>
              <a:rPr lang="en-US" sz="3200" b="1" dirty="0" err="1" smtClean="0"/>
              <a:t>Praktikum</a:t>
            </a:r>
            <a:endParaRPr lang="en-US" sz="3200" b="1" dirty="0" smtClean="0"/>
          </a:p>
        </p:txBody>
      </p:sp>
      <p:sp>
        <p:nvSpPr>
          <p:cNvPr id="7" name="TextBox 6"/>
          <p:cNvSpPr txBox="1"/>
          <p:nvPr/>
        </p:nvSpPr>
        <p:spPr>
          <a:xfrm>
            <a:off x="395536" y="1008598"/>
            <a:ext cx="8196283" cy="553998"/>
          </a:xfrm>
          <a:prstGeom prst="rect">
            <a:avLst/>
          </a:prstGeom>
          <a:noFill/>
        </p:spPr>
        <p:txBody>
          <a:bodyPr wrap="square" rtlCol="0">
            <a:spAutoFit/>
          </a:bodyPr>
          <a:lstStyle/>
          <a:p>
            <a:pPr>
              <a:lnSpc>
                <a:spcPct val="150000"/>
              </a:lnSpc>
            </a:pPr>
            <a:r>
              <a:rPr lang="en-US" sz="2000" b="1" dirty="0" smtClean="0"/>
              <a:t>Project 3 – Digital Clock, Chip </a:t>
            </a:r>
            <a:r>
              <a:rPr lang="en-US" sz="2000" b="1" dirty="0" err="1" smtClean="0"/>
              <a:t>untuk</a:t>
            </a:r>
            <a:r>
              <a:rPr lang="en-US" sz="2000" b="1" dirty="0" smtClean="0"/>
              <a:t> Varian C</a:t>
            </a:r>
          </a:p>
        </p:txBody>
      </p:sp>
      <p:pic>
        <p:nvPicPr>
          <p:cNvPr id="2" name="Picture 1"/>
          <p:cNvPicPr>
            <a:picLocks noChangeAspect="1"/>
          </p:cNvPicPr>
          <p:nvPr/>
        </p:nvPicPr>
        <p:blipFill>
          <a:blip r:embed="rId3"/>
          <a:stretch>
            <a:fillRect/>
          </a:stretch>
        </p:blipFill>
        <p:spPr>
          <a:xfrm>
            <a:off x="2627784" y="1988840"/>
            <a:ext cx="3562350" cy="3686175"/>
          </a:xfrm>
          <a:prstGeom prst="rect">
            <a:avLst/>
          </a:prstGeom>
        </p:spPr>
      </p:pic>
    </p:spTree>
    <p:extLst>
      <p:ext uri="{BB962C8B-B14F-4D97-AF65-F5344CB8AC3E}">
        <p14:creationId xmlns:p14="http://schemas.microsoft.com/office/powerpoint/2010/main" val="1326286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55576" y="1412776"/>
            <a:ext cx="7632848" cy="3785652"/>
          </a:xfrm>
          <a:prstGeom prst="rect">
            <a:avLst/>
          </a:prstGeom>
          <a:noFill/>
        </p:spPr>
        <p:txBody>
          <a:bodyPr wrap="square" rtlCol="0">
            <a:spAutoFit/>
          </a:bodyPr>
          <a:lstStyle/>
          <a:p>
            <a:pPr>
              <a:lnSpc>
                <a:spcPct val="150000"/>
              </a:lnSpc>
            </a:pPr>
            <a:r>
              <a:rPr lang="en-US" sz="4000" b="1" dirty="0" smtClean="0">
                <a:solidFill>
                  <a:srgbClr val="0000FF"/>
                </a:solidFill>
              </a:rPr>
              <a:t>UTS </a:t>
            </a:r>
            <a:r>
              <a:rPr lang="en-US" sz="4000" b="1" dirty="0" err="1" smtClean="0">
                <a:solidFill>
                  <a:srgbClr val="0000FF"/>
                </a:solidFill>
              </a:rPr>
              <a:t>m.k</a:t>
            </a:r>
            <a:r>
              <a:rPr lang="en-US" sz="4000" b="1" dirty="0" smtClean="0">
                <a:solidFill>
                  <a:srgbClr val="0000FF"/>
                </a:solidFill>
              </a:rPr>
              <a:t>. PSD</a:t>
            </a:r>
          </a:p>
          <a:p>
            <a:pPr>
              <a:lnSpc>
                <a:spcPct val="150000"/>
              </a:lnSpc>
            </a:pPr>
            <a:r>
              <a:rPr lang="en-US" sz="4000" b="1" dirty="0" err="1" smtClean="0">
                <a:solidFill>
                  <a:srgbClr val="0000FF"/>
                </a:solidFill>
              </a:rPr>
              <a:t>Kamis</a:t>
            </a:r>
            <a:r>
              <a:rPr lang="en-US" sz="4000" b="1" dirty="0" smtClean="0">
                <a:solidFill>
                  <a:srgbClr val="0000FF"/>
                </a:solidFill>
              </a:rPr>
              <a:t>, 2 April 14:00-16:30</a:t>
            </a:r>
          </a:p>
          <a:p>
            <a:pPr>
              <a:lnSpc>
                <a:spcPct val="150000"/>
              </a:lnSpc>
            </a:pPr>
            <a:r>
              <a:rPr lang="en-US" sz="4000" b="1" dirty="0" err="1" smtClean="0">
                <a:solidFill>
                  <a:srgbClr val="0000FF"/>
                </a:solidFill>
              </a:rPr>
              <a:t>Presentasi</a:t>
            </a:r>
            <a:r>
              <a:rPr lang="en-US" sz="4000" b="1" dirty="0" smtClean="0">
                <a:solidFill>
                  <a:srgbClr val="0000FF"/>
                </a:solidFill>
              </a:rPr>
              <a:t> + Tanya </a:t>
            </a:r>
            <a:r>
              <a:rPr lang="en-US" sz="4000" b="1" dirty="0" err="1" smtClean="0">
                <a:solidFill>
                  <a:srgbClr val="0000FF"/>
                </a:solidFill>
              </a:rPr>
              <a:t>jawab</a:t>
            </a:r>
            <a:r>
              <a:rPr lang="en-US" sz="4000" b="1" dirty="0" smtClean="0">
                <a:solidFill>
                  <a:srgbClr val="0000FF"/>
                </a:solidFill>
              </a:rPr>
              <a:t> </a:t>
            </a:r>
            <a:r>
              <a:rPr lang="en-US" sz="4000" b="1" dirty="0" err="1" smtClean="0">
                <a:solidFill>
                  <a:srgbClr val="0000FF"/>
                </a:solidFill>
              </a:rPr>
              <a:t>lisan</a:t>
            </a:r>
            <a:endParaRPr lang="en-US" sz="4000" b="1" dirty="0" smtClean="0">
              <a:solidFill>
                <a:srgbClr val="0000FF"/>
              </a:solidFill>
            </a:endParaRPr>
          </a:p>
          <a:p>
            <a:pPr>
              <a:lnSpc>
                <a:spcPct val="150000"/>
              </a:lnSpc>
            </a:pPr>
            <a:r>
              <a:rPr lang="en-US" sz="4000" b="1" dirty="0" err="1" smtClean="0">
                <a:solidFill>
                  <a:srgbClr val="0000FF"/>
                </a:solidFill>
              </a:rPr>
              <a:t>Bahan</a:t>
            </a:r>
            <a:r>
              <a:rPr lang="en-US" sz="4000" b="1" dirty="0" smtClean="0">
                <a:solidFill>
                  <a:srgbClr val="0000FF"/>
                </a:solidFill>
              </a:rPr>
              <a:t>: Slide no. 11 </a:t>
            </a:r>
            <a:r>
              <a:rPr lang="en-US" sz="4000" b="1" dirty="0" err="1" smtClean="0">
                <a:solidFill>
                  <a:srgbClr val="0000FF"/>
                </a:solidFill>
              </a:rPr>
              <a:t>s.d.</a:t>
            </a:r>
            <a:r>
              <a:rPr lang="en-US" sz="4000" b="1" dirty="0" smtClean="0">
                <a:solidFill>
                  <a:srgbClr val="0000FF"/>
                </a:solidFill>
              </a:rPr>
              <a:t> no 62</a:t>
            </a:r>
            <a:endParaRPr lang="id-ID" sz="4000" b="1" dirty="0" smtClean="0">
              <a:solidFill>
                <a:srgbClr val="0000FF"/>
              </a:solidFill>
            </a:endParaRPr>
          </a:p>
        </p:txBody>
      </p:sp>
    </p:spTree>
    <p:extLst>
      <p:ext uri="{BB962C8B-B14F-4D97-AF65-F5344CB8AC3E}">
        <p14:creationId xmlns:p14="http://schemas.microsoft.com/office/powerpoint/2010/main" val="27790649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1560" y="-171400"/>
            <a:ext cx="9540552" cy="1493358"/>
          </a:xfrm>
          <a:prstGeom prst="rect">
            <a:avLst/>
          </a:prstGeom>
          <a:noFill/>
        </p:spPr>
        <p:txBody>
          <a:bodyPr wrap="square" rtlCol="0">
            <a:spAutoFit/>
          </a:bodyPr>
          <a:lstStyle/>
          <a:p>
            <a:pPr>
              <a:lnSpc>
                <a:spcPct val="150000"/>
              </a:lnSpc>
            </a:pPr>
            <a:r>
              <a:rPr lang="en-US" sz="3200" b="1" dirty="0" err="1" smtClean="0"/>
              <a:t>Penampilan</a:t>
            </a:r>
            <a:r>
              <a:rPr lang="en-US" sz="3200" b="1" dirty="0" smtClean="0"/>
              <a:t> yang </a:t>
            </a:r>
            <a:r>
              <a:rPr lang="en-US" sz="3200" b="1" dirty="0" err="1" smtClean="0"/>
              <a:t>Buruk</a:t>
            </a:r>
            <a:r>
              <a:rPr lang="en-US" sz="3200" b="1" dirty="0" smtClean="0"/>
              <a:t>: </a:t>
            </a:r>
          </a:p>
          <a:p>
            <a:pPr>
              <a:lnSpc>
                <a:spcPct val="150000"/>
              </a:lnSpc>
            </a:pPr>
            <a:r>
              <a:rPr lang="en-US" sz="3200" b="1" dirty="0" err="1" smtClean="0"/>
              <a:t>Jangan</a:t>
            </a:r>
            <a:r>
              <a:rPr lang="en-US" sz="3200" b="1" dirty="0" smtClean="0"/>
              <a:t> </a:t>
            </a:r>
            <a:r>
              <a:rPr lang="en-US" sz="3200" b="1" dirty="0" err="1" smtClean="0"/>
              <a:t>dicontoh</a:t>
            </a:r>
            <a:endParaRPr lang="id-ID" sz="3200" b="1" dirty="0" smtClean="0"/>
          </a:p>
        </p:txBody>
      </p:sp>
      <p:pic>
        <p:nvPicPr>
          <p:cNvPr id="5122" name="Picture 2" descr="http://makezineblog.files.wordpress.com/2006/09/wallclock.jpg?w=500&amp;h=3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60848"/>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1358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5496" y="836712"/>
            <a:ext cx="8928992" cy="2134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9862" y="188640"/>
            <a:ext cx="8196283" cy="584775"/>
          </a:xfrm>
          <a:prstGeom prst="rect">
            <a:avLst/>
          </a:prstGeom>
          <a:noFill/>
        </p:spPr>
        <p:txBody>
          <a:bodyPr wrap="square" rtlCol="0">
            <a:spAutoFit/>
          </a:bodyPr>
          <a:lstStyle/>
          <a:p>
            <a:r>
              <a:rPr lang="id-ID" sz="3200" b="1" dirty="0" smtClean="0"/>
              <a:t>Area UAS</a:t>
            </a:r>
            <a:r>
              <a:rPr lang="en-US" sz="3200" b="1" dirty="0" smtClean="0"/>
              <a:t> (Tanya </a:t>
            </a:r>
            <a:r>
              <a:rPr lang="en-US" sz="3200" b="1" dirty="0" err="1" smtClean="0"/>
              <a:t>Jawab</a:t>
            </a:r>
            <a:r>
              <a:rPr lang="en-US" sz="3200" b="1" dirty="0" smtClean="0"/>
              <a:t> </a:t>
            </a:r>
            <a:r>
              <a:rPr lang="en-US" sz="3200" b="1" dirty="0" err="1" smtClean="0"/>
              <a:t>Lisan</a:t>
            </a:r>
            <a:r>
              <a:rPr lang="en-US" sz="3200" b="1" dirty="0" smtClean="0"/>
              <a:t>)</a:t>
            </a:r>
          </a:p>
        </p:txBody>
      </p:sp>
      <p:sp>
        <p:nvSpPr>
          <p:cNvPr id="26" name="TextBox 25"/>
          <p:cNvSpPr txBox="1"/>
          <p:nvPr/>
        </p:nvSpPr>
        <p:spPr>
          <a:xfrm>
            <a:off x="641943" y="929885"/>
            <a:ext cx="8250537" cy="5021055"/>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400" b="1" dirty="0" err="1" smtClean="0">
                <a:sym typeface="Wingdings" panose="05000000000000000000" pitchFamily="2" charset="2"/>
              </a:rPr>
              <a:t>Tabel</a:t>
            </a:r>
            <a:r>
              <a:rPr lang="en-US" sz="2400" b="1" dirty="0" smtClean="0">
                <a:sym typeface="Wingdings" panose="05000000000000000000" pitchFamily="2" charset="2"/>
              </a:rPr>
              <a:t> </a:t>
            </a:r>
            <a:r>
              <a:rPr lang="en-US" sz="2400" b="1" dirty="0" err="1" smtClean="0">
                <a:sym typeface="Wingdings" panose="05000000000000000000" pitchFamily="2" charset="2"/>
              </a:rPr>
              <a:t>kebenaran</a:t>
            </a:r>
            <a:r>
              <a:rPr lang="en-US" sz="2400" b="1" dirty="0" smtClean="0">
                <a:sym typeface="Wingdings" panose="05000000000000000000" pitchFamily="2" charset="2"/>
              </a:rPr>
              <a:t> </a:t>
            </a:r>
            <a:r>
              <a:rPr lang="en-US" sz="2400" b="1" dirty="0" err="1" smtClean="0">
                <a:sym typeface="Wingdings" panose="05000000000000000000" pitchFamily="2" charset="2"/>
              </a:rPr>
              <a:t>untuk</a:t>
            </a:r>
            <a:r>
              <a:rPr lang="en-US" sz="2400" b="1" dirty="0" smtClean="0">
                <a:sym typeface="Wingdings" panose="05000000000000000000" pitchFamily="2" charset="2"/>
              </a:rPr>
              <a:t> 7 </a:t>
            </a:r>
            <a:r>
              <a:rPr lang="en-US" sz="2400" b="1" dirty="0" err="1" smtClean="0">
                <a:sym typeface="Wingdings" panose="05000000000000000000" pitchFamily="2" charset="2"/>
              </a:rPr>
              <a:t>Gerbang</a:t>
            </a:r>
            <a:r>
              <a:rPr lang="en-US" sz="2400" b="1" dirty="0" smtClean="0">
                <a:sym typeface="Wingdings" panose="05000000000000000000" pitchFamily="2" charset="2"/>
              </a:rPr>
              <a:t> </a:t>
            </a:r>
            <a:r>
              <a:rPr lang="en-US" sz="2400" b="1" dirty="0" err="1" smtClean="0">
                <a:sym typeface="Wingdings" panose="05000000000000000000" pitchFamily="2" charset="2"/>
              </a:rPr>
              <a:t>Logika</a:t>
            </a:r>
            <a:endParaRPr lang="id-ID" sz="2400" b="1" dirty="0" smtClean="0">
              <a:sym typeface="Wingdings" panose="05000000000000000000" pitchFamily="2" charset="2"/>
            </a:endParaRPr>
          </a:p>
          <a:p>
            <a:pPr marL="285750" indent="-285750">
              <a:lnSpc>
                <a:spcPct val="150000"/>
              </a:lnSpc>
              <a:buFont typeface="Wingdings" panose="05000000000000000000" pitchFamily="2" charset="2"/>
              <a:buChar char="§"/>
            </a:pPr>
            <a:r>
              <a:rPr lang="en-US" sz="2400" b="1" dirty="0" err="1" smtClean="0">
                <a:sym typeface="Wingdings" panose="05000000000000000000" pitchFamily="2" charset="2"/>
              </a:rPr>
              <a:t>Persamaan</a:t>
            </a:r>
            <a:r>
              <a:rPr lang="en-US" sz="2400" b="1" dirty="0" smtClean="0">
                <a:sym typeface="Wingdings" panose="05000000000000000000" pitchFamily="2" charset="2"/>
              </a:rPr>
              <a:t> Boolean</a:t>
            </a:r>
            <a:endParaRPr lang="id-ID" sz="2400" b="1" dirty="0" smtClean="0">
              <a:sym typeface="Wingdings" panose="05000000000000000000" pitchFamily="2" charset="2"/>
            </a:endParaRPr>
          </a:p>
          <a:p>
            <a:pPr marL="285750" indent="-285750">
              <a:lnSpc>
                <a:spcPct val="150000"/>
              </a:lnSpc>
              <a:buFont typeface="Wingdings" panose="05000000000000000000" pitchFamily="2" charset="2"/>
              <a:buChar char="§"/>
            </a:pPr>
            <a:r>
              <a:rPr lang="id-ID" sz="2400" b="1" dirty="0" smtClean="0">
                <a:sym typeface="Wingdings" panose="05000000000000000000" pitchFamily="2" charset="2"/>
              </a:rPr>
              <a:t>Jenis</a:t>
            </a:r>
            <a:r>
              <a:rPr lang="en-US" sz="2400" b="1" dirty="0" smtClean="0">
                <a:sym typeface="Wingdings" panose="05000000000000000000" pitchFamily="2" charset="2"/>
              </a:rPr>
              <a:t>-</a:t>
            </a:r>
            <a:r>
              <a:rPr lang="en-US" sz="2400" b="1" dirty="0" err="1" smtClean="0">
                <a:sym typeface="Wingdings" panose="05000000000000000000" pitchFamily="2" charset="2"/>
              </a:rPr>
              <a:t>jenis</a:t>
            </a:r>
            <a:r>
              <a:rPr lang="id-ID" sz="2400" b="1" dirty="0" smtClean="0">
                <a:sym typeface="Wingdings" panose="05000000000000000000" pitchFamily="2" charset="2"/>
              </a:rPr>
              <a:t> Memori</a:t>
            </a:r>
          </a:p>
          <a:p>
            <a:pPr marL="285750" indent="-285750">
              <a:lnSpc>
                <a:spcPct val="150000"/>
              </a:lnSpc>
              <a:buFont typeface="Wingdings" panose="05000000000000000000" pitchFamily="2" charset="2"/>
              <a:buChar char="§"/>
            </a:pPr>
            <a:r>
              <a:rPr lang="id-ID" sz="2400" b="1" dirty="0" smtClean="0">
                <a:sym typeface="Wingdings" panose="05000000000000000000" pitchFamily="2" charset="2"/>
              </a:rPr>
              <a:t>ADC, DAC</a:t>
            </a:r>
          </a:p>
          <a:p>
            <a:pPr marL="285750" indent="-285750">
              <a:lnSpc>
                <a:spcPct val="150000"/>
              </a:lnSpc>
              <a:buFont typeface="Wingdings" panose="05000000000000000000" pitchFamily="2" charset="2"/>
              <a:buChar char="§"/>
            </a:pPr>
            <a:r>
              <a:rPr lang="id-ID" sz="2400" b="1" dirty="0" smtClean="0">
                <a:sym typeface="Wingdings" panose="05000000000000000000" pitchFamily="2" charset="2"/>
              </a:rPr>
              <a:t>ASICs</a:t>
            </a:r>
            <a:endParaRPr lang="en-US" sz="2400" b="1" dirty="0" smtClean="0">
              <a:sym typeface="Wingdings" panose="05000000000000000000" pitchFamily="2" charset="2"/>
            </a:endParaRPr>
          </a:p>
          <a:p>
            <a:pPr marL="285750" indent="-285750">
              <a:lnSpc>
                <a:spcPct val="150000"/>
              </a:lnSpc>
              <a:buFont typeface="Wingdings" panose="05000000000000000000" pitchFamily="2" charset="2"/>
              <a:buChar char="§"/>
            </a:pPr>
            <a:r>
              <a:rPr lang="en-US" sz="2400" b="1" dirty="0" err="1">
                <a:sym typeface="Wingdings" panose="05000000000000000000" pitchFamily="2" charset="2"/>
              </a:rPr>
              <a:t>Pengertian</a:t>
            </a:r>
            <a:r>
              <a:rPr lang="en-US" sz="2400" b="1" dirty="0">
                <a:sym typeface="Wingdings" panose="05000000000000000000" pitchFamily="2" charset="2"/>
              </a:rPr>
              <a:t> </a:t>
            </a:r>
            <a:r>
              <a:rPr lang="id-ID" sz="2400" b="1" dirty="0">
                <a:sym typeface="Wingdings" panose="05000000000000000000" pitchFamily="2" charset="2"/>
              </a:rPr>
              <a:t>Embedded</a:t>
            </a:r>
            <a:r>
              <a:rPr lang="en-US" sz="2400" b="1" dirty="0">
                <a:sym typeface="Wingdings" panose="05000000000000000000" pitchFamily="2" charset="2"/>
              </a:rPr>
              <a:t> </a:t>
            </a:r>
            <a:r>
              <a:rPr lang="en-US" sz="2400" b="1" dirty="0" smtClean="0">
                <a:sym typeface="Wingdings" panose="05000000000000000000" pitchFamily="2" charset="2"/>
              </a:rPr>
              <a:t>System</a:t>
            </a:r>
            <a:endParaRPr lang="id-ID" sz="2400" b="1" dirty="0" smtClean="0">
              <a:sym typeface="Wingdings" panose="05000000000000000000" pitchFamily="2" charset="2"/>
            </a:endParaRPr>
          </a:p>
          <a:p>
            <a:pPr marL="285750" indent="-285750">
              <a:lnSpc>
                <a:spcPct val="150000"/>
              </a:lnSpc>
              <a:buFont typeface="Wingdings" panose="05000000000000000000" pitchFamily="2" charset="2"/>
              <a:buChar char="§"/>
            </a:pPr>
            <a:r>
              <a:rPr lang="id-ID" sz="2400" b="1" dirty="0">
                <a:sym typeface="Wingdings" panose="05000000000000000000" pitchFamily="2" charset="2"/>
              </a:rPr>
              <a:t>Bagian</a:t>
            </a:r>
            <a:r>
              <a:rPr lang="en-US" sz="2400" b="1" dirty="0">
                <a:sym typeface="Wingdings" panose="05000000000000000000" pitchFamily="2" charset="2"/>
              </a:rPr>
              <a:t>-</a:t>
            </a:r>
            <a:r>
              <a:rPr lang="en-US" sz="2400" b="1" dirty="0" err="1">
                <a:sym typeface="Wingdings" panose="05000000000000000000" pitchFamily="2" charset="2"/>
              </a:rPr>
              <a:t>bagian</a:t>
            </a:r>
            <a:r>
              <a:rPr lang="en-US" sz="2400" b="1" dirty="0">
                <a:sym typeface="Wingdings" panose="05000000000000000000" pitchFamily="2" charset="2"/>
              </a:rPr>
              <a:t> </a:t>
            </a:r>
            <a:r>
              <a:rPr lang="en-US" sz="2400" b="1" dirty="0" err="1">
                <a:sym typeface="Wingdings" panose="05000000000000000000" pitchFamily="2" charset="2"/>
              </a:rPr>
              <a:t>perangkat</a:t>
            </a:r>
            <a:r>
              <a:rPr lang="en-US" sz="2400" b="1" dirty="0">
                <a:sym typeface="Wingdings" panose="05000000000000000000" pitchFamily="2" charset="2"/>
              </a:rPr>
              <a:t> </a:t>
            </a:r>
            <a:r>
              <a:rPr lang="en-US" sz="2400" b="1" dirty="0" err="1">
                <a:sym typeface="Wingdings" panose="05000000000000000000" pitchFamily="2" charset="2"/>
              </a:rPr>
              <a:t>keras</a:t>
            </a:r>
            <a:r>
              <a:rPr lang="en-US" sz="2400" b="1" dirty="0">
                <a:sym typeface="Wingdings" panose="05000000000000000000" pitchFamily="2" charset="2"/>
              </a:rPr>
              <a:t> </a:t>
            </a:r>
            <a:r>
              <a:rPr lang="en-US" sz="2400" b="1" dirty="0" err="1">
                <a:sym typeface="Wingdings" panose="05000000000000000000" pitchFamily="2" charset="2"/>
              </a:rPr>
              <a:t>dan</a:t>
            </a:r>
            <a:r>
              <a:rPr lang="en-US" sz="2400" b="1" dirty="0">
                <a:sym typeface="Wingdings" panose="05000000000000000000" pitchFamily="2" charset="2"/>
              </a:rPr>
              <a:t> </a:t>
            </a:r>
            <a:r>
              <a:rPr lang="en-US" sz="2400" b="1" dirty="0" err="1">
                <a:sym typeface="Wingdings" panose="05000000000000000000" pitchFamily="2" charset="2"/>
              </a:rPr>
              <a:t>perangkat</a:t>
            </a:r>
            <a:r>
              <a:rPr lang="en-US" sz="2400" b="1" dirty="0">
                <a:sym typeface="Wingdings" panose="05000000000000000000" pitchFamily="2" charset="2"/>
              </a:rPr>
              <a:t> </a:t>
            </a:r>
            <a:r>
              <a:rPr lang="en-US" sz="2400" b="1" dirty="0" err="1">
                <a:sym typeface="Wingdings" panose="05000000000000000000" pitchFamily="2" charset="2"/>
              </a:rPr>
              <a:t>lunak</a:t>
            </a:r>
            <a:r>
              <a:rPr lang="en-US" sz="2400" b="1" dirty="0">
                <a:sym typeface="Wingdings" panose="05000000000000000000" pitchFamily="2" charset="2"/>
              </a:rPr>
              <a:t> </a:t>
            </a:r>
            <a:r>
              <a:rPr lang="id-ID" sz="2400" b="1" dirty="0">
                <a:sym typeface="Wingdings" panose="05000000000000000000" pitchFamily="2" charset="2"/>
              </a:rPr>
              <a:t>sebuah PC</a:t>
            </a:r>
          </a:p>
          <a:p>
            <a:pPr marL="285750" indent="-285750">
              <a:lnSpc>
                <a:spcPct val="150000"/>
              </a:lnSpc>
              <a:buFont typeface="Wingdings" panose="05000000000000000000" pitchFamily="2" charset="2"/>
              <a:buChar char="§"/>
            </a:pPr>
            <a:r>
              <a:rPr lang="id-ID" sz="2400" b="1" dirty="0" smtClean="0">
                <a:sym typeface="Wingdings" panose="05000000000000000000" pitchFamily="2" charset="2"/>
              </a:rPr>
              <a:t>Jenis</a:t>
            </a:r>
            <a:r>
              <a:rPr lang="en-US" sz="2400" b="1" dirty="0" smtClean="0">
                <a:sym typeface="Wingdings" panose="05000000000000000000" pitchFamily="2" charset="2"/>
              </a:rPr>
              <a:t>-</a:t>
            </a:r>
            <a:r>
              <a:rPr lang="en-US" sz="2400" b="1" dirty="0" err="1" smtClean="0">
                <a:sym typeface="Wingdings" panose="05000000000000000000" pitchFamily="2" charset="2"/>
              </a:rPr>
              <a:t>jenis</a:t>
            </a:r>
            <a:r>
              <a:rPr lang="en-US" sz="2400" b="1" dirty="0" smtClean="0">
                <a:sym typeface="Wingdings" panose="05000000000000000000" pitchFamily="2" charset="2"/>
              </a:rPr>
              <a:t> </a:t>
            </a:r>
            <a:r>
              <a:rPr lang="en-US" sz="2400" b="1" dirty="0" err="1">
                <a:sym typeface="Wingdings" panose="05000000000000000000" pitchFamily="2" charset="2"/>
              </a:rPr>
              <a:t>m</a:t>
            </a:r>
            <a:r>
              <a:rPr lang="en-US" sz="2400" b="1" dirty="0" err="1" smtClean="0">
                <a:sym typeface="Wingdings" panose="05000000000000000000" pitchFamily="2" charset="2"/>
              </a:rPr>
              <a:t>ikroprosesor</a:t>
            </a:r>
            <a:r>
              <a:rPr lang="en-US" sz="2400" b="1" dirty="0" smtClean="0">
                <a:sym typeface="Wingdings" panose="05000000000000000000" pitchFamily="2" charset="2"/>
              </a:rPr>
              <a:t> modern.</a:t>
            </a:r>
            <a:endParaRPr lang="id-ID" sz="2400" b="1" dirty="0" smtClean="0">
              <a:sym typeface="Wingdings" panose="05000000000000000000" pitchFamily="2" charset="2"/>
            </a:endParaRPr>
          </a:p>
        </p:txBody>
      </p:sp>
    </p:spTree>
    <p:extLst>
      <p:ext uri="{BB962C8B-B14F-4D97-AF65-F5344CB8AC3E}">
        <p14:creationId xmlns:p14="http://schemas.microsoft.com/office/powerpoint/2010/main" val="18941184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flipH="1">
            <a:off x="1259632" y="2420888"/>
            <a:ext cx="6844189" cy="2031325"/>
          </a:xfrm>
          <a:prstGeom prst="rect">
            <a:avLst/>
          </a:prstGeom>
          <a:noFill/>
        </p:spPr>
        <p:txBody>
          <a:bodyPr wrap="square" rtlCol="0">
            <a:spAutoFit/>
          </a:bodyPr>
          <a:lstStyle/>
          <a:p>
            <a:pPr algn="ctr"/>
            <a:r>
              <a:rPr lang="en-US" sz="4500" dirty="0" err="1" smtClean="0">
                <a:solidFill>
                  <a:prstClr val="black"/>
                </a:solidFill>
              </a:rPr>
              <a:t>Lampiran</a:t>
            </a:r>
            <a:r>
              <a:rPr lang="en-US" sz="4500" dirty="0" smtClean="0">
                <a:solidFill>
                  <a:prstClr val="black"/>
                </a:solidFill>
              </a:rPr>
              <a:t> 1</a:t>
            </a:r>
          </a:p>
          <a:p>
            <a:pPr algn="ctr"/>
            <a:endParaRPr lang="en-US" sz="4500" dirty="0" smtClean="0">
              <a:solidFill>
                <a:prstClr val="black"/>
              </a:solidFill>
            </a:endParaRPr>
          </a:p>
          <a:p>
            <a:pPr algn="ctr"/>
            <a:r>
              <a:rPr lang="en-US" b="1" dirty="0" smtClean="0">
                <a:latin typeface="Calibri"/>
                <a:cs typeface="Times New Roman"/>
              </a:rPr>
              <a:t>(</a:t>
            </a:r>
            <a:r>
              <a:rPr lang="en-US" b="1" dirty="0" err="1" smtClean="0">
                <a:latin typeface="Calibri"/>
                <a:cs typeface="Times New Roman"/>
              </a:rPr>
              <a:t>Tugas</a:t>
            </a:r>
            <a:r>
              <a:rPr lang="en-US" b="1" dirty="0" smtClean="0">
                <a:latin typeface="Calibri"/>
                <a:cs typeface="Times New Roman"/>
              </a:rPr>
              <a:t> Semester </a:t>
            </a:r>
            <a:r>
              <a:rPr lang="en-US" b="1" dirty="0" err="1" smtClean="0">
                <a:latin typeface="Calibri"/>
                <a:cs typeface="Times New Roman"/>
              </a:rPr>
              <a:t>Lalu</a:t>
            </a:r>
            <a:r>
              <a:rPr lang="en-US" b="1" dirty="0" smtClean="0">
                <a:latin typeface="Calibri"/>
                <a:cs typeface="Times New Roman"/>
              </a:rPr>
              <a:t>)</a:t>
            </a:r>
            <a:endParaRPr lang="en-US" sz="1400" b="1" dirty="0">
              <a:latin typeface="Calibri"/>
              <a:cs typeface="Times New Roman"/>
            </a:endParaRPr>
          </a:p>
          <a:p>
            <a:pPr algn="ctr"/>
            <a:endParaRPr lang="en-US" dirty="0">
              <a:solidFill>
                <a:prstClr val="black"/>
              </a:solidFill>
            </a:endParaRPr>
          </a:p>
        </p:txBody>
      </p:sp>
    </p:spTree>
    <p:extLst>
      <p:ext uri="{BB962C8B-B14F-4D97-AF65-F5344CB8AC3E}">
        <p14:creationId xmlns:p14="http://schemas.microsoft.com/office/powerpoint/2010/main" val="41121831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en-US" sz="3200" b="1" dirty="0" smtClean="0"/>
              <a:t>Assignment 1 (</a:t>
            </a:r>
            <a:r>
              <a:rPr lang="id-ID" sz="3200" b="1" dirty="0" smtClean="0"/>
              <a:t>Tugas</a:t>
            </a:r>
            <a:r>
              <a:rPr lang="en-US" sz="3200" b="1" dirty="0" smtClean="0"/>
              <a:t>, Take Home)</a:t>
            </a:r>
          </a:p>
        </p:txBody>
      </p:sp>
      <p:pic>
        <p:nvPicPr>
          <p:cNvPr id="4" name="Picture 3"/>
          <p:cNvPicPr>
            <a:picLocks noChangeAspect="1"/>
          </p:cNvPicPr>
          <p:nvPr/>
        </p:nvPicPr>
        <p:blipFill>
          <a:blip r:embed="rId3"/>
          <a:stretch>
            <a:fillRect/>
          </a:stretch>
        </p:blipFill>
        <p:spPr>
          <a:xfrm>
            <a:off x="899592" y="5301208"/>
            <a:ext cx="1276350" cy="360040"/>
          </a:xfrm>
          <a:prstGeom prst="rect">
            <a:avLst/>
          </a:prstGeom>
        </p:spPr>
      </p:pic>
      <p:sp>
        <p:nvSpPr>
          <p:cNvPr id="6" name="TextBox 5"/>
          <p:cNvSpPr txBox="1"/>
          <p:nvPr/>
        </p:nvSpPr>
        <p:spPr>
          <a:xfrm>
            <a:off x="480173" y="1258882"/>
            <a:ext cx="8196283" cy="1754326"/>
          </a:xfrm>
          <a:prstGeom prst="rect">
            <a:avLst/>
          </a:prstGeom>
          <a:noFill/>
        </p:spPr>
        <p:txBody>
          <a:bodyPr wrap="square" rtlCol="0">
            <a:spAutoFit/>
          </a:bodyPr>
          <a:lstStyle/>
          <a:p>
            <a:pPr>
              <a:lnSpc>
                <a:spcPct val="150000"/>
              </a:lnSpc>
            </a:pPr>
            <a:r>
              <a:rPr lang="id-ID" dirty="0" smtClean="0">
                <a:sym typeface="Wingdings" panose="05000000000000000000" pitchFamily="2" charset="2"/>
              </a:rPr>
              <a:t>Tugas</a:t>
            </a:r>
            <a:endParaRPr lang="id-ID" dirty="0">
              <a:sym typeface="Wingdings" panose="05000000000000000000" pitchFamily="2" charset="2"/>
            </a:endParaRPr>
          </a:p>
          <a:p>
            <a:pPr>
              <a:lnSpc>
                <a:spcPct val="150000"/>
              </a:lnSpc>
            </a:pPr>
            <a:r>
              <a:rPr lang="id-ID" dirty="0" smtClean="0">
                <a:sym typeface="Wingdings" panose="05000000000000000000" pitchFamily="2" charset="2"/>
              </a:rPr>
              <a:t>Disainlah,  berdasarkan pengamatan Anda sebelumnya dan logika Anda, prosedur sistem termasuk algoritma image processing, yang bisa diterapkan untuk fitur </a:t>
            </a:r>
            <a:r>
              <a:rPr lang="id-ID" i="1" dirty="0" smtClean="0">
                <a:sym typeface="Wingdings" panose="05000000000000000000" pitchFamily="2" charset="2"/>
              </a:rPr>
              <a:t>auto focus</a:t>
            </a:r>
            <a:r>
              <a:rPr lang="id-ID" dirty="0" smtClean="0">
                <a:sym typeface="Wingdings" panose="05000000000000000000" pitchFamily="2" charset="2"/>
              </a:rPr>
              <a:t> pada kamera digital.</a:t>
            </a:r>
            <a:endParaRPr lang="id-ID" dirty="0" smtClean="0"/>
          </a:p>
        </p:txBody>
      </p:sp>
    </p:spTree>
    <p:extLst>
      <p:ext uri="{BB962C8B-B14F-4D97-AF65-F5344CB8AC3E}">
        <p14:creationId xmlns:p14="http://schemas.microsoft.com/office/powerpoint/2010/main" val="22754176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Assi</a:t>
            </a:r>
            <a:r>
              <a:rPr lang="en-US" sz="3200" b="1" dirty="0" err="1" smtClean="0"/>
              <a:t>gn</a:t>
            </a:r>
            <a:r>
              <a:rPr lang="id-ID" sz="3200" b="1" dirty="0" smtClean="0"/>
              <a:t>ment 2 (Kuis</a:t>
            </a:r>
            <a:r>
              <a:rPr lang="en-US" sz="3200" b="1" dirty="0" smtClean="0"/>
              <a:t> di </a:t>
            </a:r>
            <a:r>
              <a:rPr lang="en-US" sz="3200" b="1" dirty="0" err="1" smtClean="0"/>
              <a:t>Kelas</a:t>
            </a:r>
            <a:r>
              <a:rPr lang="id-ID" sz="3200" b="1" dirty="0" smtClean="0"/>
              <a:t>)</a:t>
            </a:r>
            <a:endParaRPr lang="en-US" sz="3200" b="1" dirty="0" smtClean="0"/>
          </a:p>
        </p:txBody>
      </p:sp>
      <p:pic>
        <p:nvPicPr>
          <p:cNvPr id="4" name="Picture 3"/>
          <p:cNvPicPr>
            <a:picLocks noChangeAspect="1"/>
          </p:cNvPicPr>
          <p:nvPr/>
        </p:nvPicPr>
        <p:blipFill>
          <a:blip r:embed="rId3"/>
          <a:stretch>
            <a:fillRect/>
          </a:stretch>
        </p:blipFill>
        <p:spPr>
          <a:xfrm>
            <a:off x="899592" y="5301208"/>
            <a:ext cx="1276350" cy="360040"/>
          </a:xfrm>
          <a:prstGeom prst="rect">
            <a:avLst/>
          </a:prstGeom>
        </p:spPr>
      </p:pic>
      <p:sp>
        <p:nvSpPr>
          <p:cNvPr id="6" name="TextBox 5"/>
          <p:cNvSpPr txBox="1"/>
          <p:nvPr/>
        </p:nvSpPr>
        <p:spPr>
          <a:xfrm>
            <a:off x="480173" y="1258882"/>
            <a:ext cx="8196283" cy="2585323"/>
          </a:xfrm>
          <a:prstGeom prst="rect">
            <a:avLst/>
          </a:prstGeom>
          <a:noFill/>
        </p:spPr>
        <p:txBody>
          <a:bodyPr wrap="square" rtlCol="0">
            <a:spAutoFit/>
          </a:bodyPr>
          <a:lstStyle/>
          <a:p>
            <a:pPr>
              <a:lnSpc>
                <a:spcPct val="150000"/>
              </a:lnSpc>
            </a:pPr>
            <a:r>
              <a:rPr lang="id-ID" dirty="0" smtClean="0">
                <a:sym typeface="Wingdings" panose="05000000000000000000" pitchFamily="2" charset="2"/>
              </a:rPr>
              <a:t>Sebuah sistem pengatur suhu ruangan (pengontrol AC) bekerja pada suhu antara 18 s.d. 30’ C. Perangkat AC ini menggunakan sebuah sensor suhu  yang menghasilkan tegangan analog antara 0 s.d. 4V. Tegangan ini harus dikonversi ke sinyal digital sepanjang 5 bit, karena sistem komputasi selanjutnya menggunakan data sepanjang 5 bit. Rancanglah sendiri sebuah ADC  yang cocok untuk hal ini, mulailah dengan membuat tabel konversi analog ke digitalnya.</a:t>
            </a:r>
            <a:endParaRPr lang="id-ID" dirty="0" smtClean="0"/>
          </a:p>
        </p:txBody>
      </p:sp>
    </p:spTree>
    <p:extLst>
      <p:ext uri="{BB962C8B-B14F-4D97-AF65-F5344CB8AC3E}">
        <p14:creationId xmlns:p14="http://schemas.microsoft.com/office/powerpoint/2010/main" val="6342857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9862" y="188640"/>
            <a:ext cx="8196283" cy="584775"/>
          </a:xfrm>
          <a:prstGeom prst="rect">
            <a:avLst/>
          </a:prstGeom>
          <a:noFill/>
        </p:spPr>
        <p:txBody>
          <a:bodyPr wrap="square" rtlCol="0">
            <a:spAutoFit/>
          </a:bodyPr>
          <a:lstStyle/>
          <a:p>
            <a:r>
              <a:rPr lang="en-US" sz="3200" b="1" dirty="0" err="1" smtClean="0"/>
              <a:t>Lembar</a:t>
            </a:r>
            <a:r>
              <a:rPr lang="en-US" sz="3200" b="1" dirty="0" smtClean="0"/>
              <a:t> </a:t>
            </a:r>
            <a:r>
              <a:rPr lang="en-US" sz="3200" b="1" dirty="0" err="1" smtClean="0"/>
              <a:t>Penilaian</a:t>
            </a:r>
            <a:r>
              <a:rPr lang="en-US" sz="3200" b="1" dirty="0" smtClean="0"/>
              <a:t> </a:t>
            </a:r>
            <a:r>
              <a:rPr lang="en-US" sz="3200" b="1" dirty="0" err="1" smtClean="0"/>
              <a:t>Hasil</a:t>
            </a:r>
            <a:r>
              <a:rPr lang="en-US" sz="3200" b="1" dirty="0" smtClean="0"/>
              <a:t> </a:t>
            </a:r>
            <a:r>
              <a:rPr lang="en-US" sz="3200" b="1" dirty="0" err="1" smtClean="0"/>
              <a:t>Kerja</a:t>
            </a:r>
            <a:r>
              <a:rPr lang="id-ID" sz="3200" b="1" dirty="0" smtClean="0"/>
              <a:t> </a:t>
            </a:r>
            <a:r>
              <a:rPr lang="en-US" sz="3200" b="1" dirty="0" err="1" smtClean="0"/>
              <a:t>Mhs</a:t>
            </a:r>
            <a:endParaRPr lang="en-US" sz="3200" b="1" dirty="0" smtClean="0"/>
          </a:p>
        </p:txBody>
      </p:sp>
      <p:graphicFrame>
        <p:nvGraphicFramePr>
          <p:cNvPr id="2" name="Table 1"/>
          <p:cNvGraphicFramePr>
            <a:graphicFrameLocks noGrp="1"/>
          </p:cNvGraphicFramePr>
          <p:nvPr>
            <p:extLst/>
          </p:nvPr>
        </p:nvGraphicFramePr>
        <p:xfrm>
          <a:off x="547066" y="1340768"/>
          <a:ext cx="8176065" cy="3480386"/>
        </p:xfrm>
        <a:graphic>
          <a:graphicData uri="http://schemas.openxmlformats.org/drawingml/2006/table">
            <a:tbl>
              <a:tblPr firstRow="1" bandRow="1">
                <a:tableStyleId>{5C22544A-7EE6-4342-B048-85BDC9FD1C3A}</a:tableStyleId>
              </a:tblPr>
              <a:tblGrid>
                <a:gridCol w="1635213"/>
                <a:gridCol w="2029681"/>
                <a:gridCol w="1440160"/>
                <a:gridCol w="1385139"/>
                <a:gridCol w="1685872"/>
              </a:tblGrid>
              <a:tr h="792088">
                <a:tc>
                  <a:txBody>
                    <a:bodyPr/>
                    <a:lstStyle/>
                    <a:p>
                      <a:pPr algn="ctr"/>
                      <a:r>
                        <a:rPr lang="id-ID" sz="1400" dirty="0" smtClean="0"/>
                        <a:t>Kelompok</a:t>
                      </a:r>
                      <a:endParaRPr lang="de-DE" sz="1400" dirty="0"/>
                    </a:p>
                  </a:txBody>
                  <a:tcPr/>
                </a:tc>
                <a:tc>
                  <a:txBody>
                    <a:bodyPr/>
                    <a:lstStyle/>
                    <a:p>
                      <a:pPr algn="ctr"/>
                      <a:r>
                        <a:rPr lang="id-ID" sz="1400" dirty="0" smtClean="0"/>
                        <a:t>Judul</a:t>
                      </a:r>
                      <a:r>
                        <a:rPr lang="en-US" sz="1400" dirty="0" smtClean="0"/>
                        <a:t> Project</a:t>
                      </a:r>
                      <a:endParaRPr lang="de-DE" sz="1400" dirty="0"/>
                    </a:p>
                  </a:txBody>
                  <a:tcPr/>
                </a:tc>
                <a:tc>
                  <a:txBody>
                    <a:bodyPr/>
                    <a:lstStyle/>
                    <a:p>
                      <a:pPr algn="ctr"/>
                      <a:r>
                        <a:rPr lang="id-ID" sz="1400" dirty="0" smtClean="0"/>
                        <a:t>Penguasaan Materi</a:t>
                      </a:r>
                      <a:endParaRPr lang="de-DE" sz="1400" dirty="0"/>
                    </a:p>
                  </a:txBody>
                  <a:tcPr/>
                </a:tc>
                <a:tc>
                  <a:txBody>
                    <a:bodyPr/>
                    <a:lstStyle/>
                    <a:p>
                      <a:pPr algn="ctr"/>
                      <a:r>
                        <a:rPr lang="id-ID" sz="1400" dirty="0" smtClean="0"/>
                        <a:t>Efektifitas</a:t>
                      </a:r>
                      <a:r>
                        <a:rPr lang="id-ID" sz="1400" baseline="0" dirty="0" smtClean="0"/>
                        <a:t> Penyampaian</a:t>
                      </a:r>
                      <a:endParaRPr lang="de-DE" sz="1400" dirty="0"/>
                    </a:p>
                  </a:txBody>
                  <a:tcPr/>
                </a:tc>
                <a:tc>
                  <a:txBody>
                    <a:bodyPr/>
                    <a:lstStyle/>
                    <a:p>
                      <a:pPr algn="ctr"/>
                      <a:r>
                        <a:rPr lang="id-ID" sz="1400" dirty="0" smtClean="0"/>
                        <a:t>Level Penyelesaian Project</a:t>
                      </a:r>
                      <a:endParaRPr lang="de-DE" sz="1400" dirty="0"/>
                    </a:p>
                  </a:txBody>
                  <a:tcPr/>
                </a:tc>
              </a:tr>
              <a:tr h="1344149">
                <a:tc>
                  <a:txBody>
                    <a:bodyPr/>
                    <a:lstStyle/>
                    <a:p>
                      <a:r>
                        <a:rPr lang="id-ID" sz="1400" dirty="0" smtClean="0"/>
                        <a:t>Kelompok</a:t>
                      </a:r>
                      <a:r>
                        <a:rPr lang="id-ID" sz="1400" baseline="0" dirty="0" smtClean="0"/>
                        <a:t> </a:t>
                      </a:r>
                      <a:r>
                        <a:rPr lang="id-ID" sz="1400" dirty="0" smtClean="0"/>
                        <a:t>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Penerapan Gerbang Not sbg</a:t>
                      </a:r>
                      <a:r>
                        <a:rPr lang="id-ID" sz="1400" baseline="0" dirty="0" smtClean="0"/>
                        <a:t> Pengontrol LED (dg Realisasi Sirkit pada Project Board)</a:t>
                      </a:r>
                      <a:endParaRPr lang="de-DE" sz="1400" dirty="0" smtClean="0"/>
                    </a:p>
                  </a:txBody>
                  <a:tcPr/>
                </a:tc>
                <a:tc>
                  <a:txBody>
                    <a:bodyPr/>
                    <a:lstStyle/>
                    <a:p>
                      <a:endParaRPr lang="de-DE" sz="1400" dirty="0"/>
                    </a:p>
                  </a:txBody>
                  <a:tcPr/>
                </a:tc>
                <a:tc>
                  <a:txBody>
                    <a:bodyPr/>
                    <a:lstStyle/>
                    <a:p>
                      <a:endParaRPr lang="de-DE" sz="1400" dirty="0"/>
                    </a:p>
                  </a:txBody>
                  <a:tcPr/>
                </a:tc>
                <a:tc>
                  <a:txBody>
                    <a:bodyPr/>
                    <a:lstStyle/>
                    <a:p>
                      <a:endParaRPr lang="de-DE" sz="1400"/>
                    </a:p>
                  </a:txBody>
                  <a:tcPr/>
                </a:tc>
              </a:tr>
              <a:tr h="1344149">
                <a:tc>
                  <a:txBody>
                    <a:bodyPr/>
                    <a:lstStyle/>
                    <a:p>
                      <a:r>
                        <a:rPr lang="id-ID" sz="1400" dirty="0" smtClean="0"/>
                        <a:t>K</a:t>
                      </a:r>
                      <a:r>
                        <a:rPr lang="en-US" sz="1400" dirty="0" err="1" smtClean="0"/>
                        <a:t>elompok</a:t>
                      </a:r>
                      <a:r>
                        <a:rPr lang="en-US" sz="1400" baseline="0" dirty="0" smtClean="0"/>
                        <a:t> B</a:t>
                      </a:r>
                      <a:endParaRPr lang="id-ID" sz="14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Penerapan Gerbang Not sbg</a:t>
                      </a:r>
                      <a:r>
                        <a:rPr lang="id-ID" sz="1400" baseline="0" dirty="0" smtClean="0"/>
                        <a:t> Pengontrol LED</a:t>
                      </a:r>
                    </a:p>
                    <a:p>
                      <a:pPr marL="0" marR="0" indent="0" algn="l" defTabSz="914400" rtl="0" eaLnBrk="1" fontAlgn="auto" latinLnBrk="0" hangingPunct="1">
                        <a:lnSpc>
                          <a:spcPct val="100000"/>
                        </a:lnSpc>
                        <a:spcBef>
                          <a:spcPts val="0"/>
                        </a:spcBef>
                        <a:spcAft>
                          <a:spcPts val="0"/>
                        </a:spcAft>
                        <a:buClrTx/>
                        <a:buSzTx/>
                        <a:buFontTx/>
                        <a:buNone/>
                        <a:tabLst/>
                        <a:defRPr/>
                      </a:pPr>
                      <a:r>
                        <a:rPr lang="id-ID" sz="1400" baseline="0" dirty="0" smtClean="0"/>
                        <a:t>(dg Realisasi Sirkit pada PCB)</a:t>
                      </a:r>
                      <a:endParaRPr lang="de-DE" sz="1400" dirty="0" smtClean="0"/>
                    </a:p>
                  </a:txBody>
                  <a:tcPr/>
                </a:tc>
                <a:tc>
                  <a:txBody>
                    <a:bodyPr/>
                    <a:lstStyle/>
                    <a:p>
                      <a:endParaRPr lang="de-DE" sz="1400"/>
                    </a:p>
                  </a:txBody>
                  <a:tcPr/>
                </a:tc>
                <a:tc>
                  <a:txBody>
                    <a:bodyPr/>
                    <a:lstStyle/>
                    <a:p>
                      <a:endParaRPr lang="de-DE" sz="1400"/>
                    </a:p>
                  </a:txBody>
                  <a:tcPr/>
                </a:tc>
                <a:tc>
                  <a:txBody>
                    <a:bodyPr/>
                    <a:lstStyle/>
                    <a:p>
                      <a:endParaRPr lang="de-DE" sz="1400" dirty="0"/>
                    </a:p>
                  </a:txBody>
                  <a:tcPr/>
                </a:tc>
              </a:tr>
            </a:tbl>
          </a:graphicData>
        </a:graphic>
      </p:graphicFrame>
    </p:spTree>
    <p:extLst>
      <p:ext uri="{BB962C8B-B14F-4D97-AF65-F5344CB8AC3E}">
        <p14:creationId xmlns:p14="http://schemas.microsoft.com/office/powerpoint/2010/main" val="35278589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9862" y="188640"/>
            <a:ext cx="8196283" cy="584775"/>
          </a:xfrm>
          <a:prstGeom prst="rect">
            <a:avLst/>
          </a:prstGeom>
          <a:noFill/>
        </p:spPr>
        <p:txBody>
          <a:bodyPr wrap="square" rtlCol="0">
            <a:spAutoFit/>
          </a:bodyPr>
          <a:lstStyle/>
          <a:p>
            <a:r>
              <a:rPr lang="id-ID" sz="3200" b="1" dirty="0" smtClean="0"/>
              <a:t>Presentasi Project</a:t>
            </a:r>
            <a:endParaRPr lang="en-US" sz="3200" b="1" dirty="0" smtClean="0"/>
          </a:p>
        </p:txBody>
      </p:sp>
      <p:sp>
        <p:nvSpPr>
          <p:cNvPr id="6" name="TextBox 5"/>
          <p:cNvSpPr txBox="1"/>
          <p:nvPr/>
        </p:nvSpPr>
        <p:spPr>
          <a:xfrm>
            <a:off x="509861" y="980728"/>
            <a:ext cx="8196283" cy="5909310"/>
          </a:xfrm>
          <a:prstGeom prst="rect">
            <a:avLst/>
          </a:prstGeom>
          <a:noFill/>
        </p:spPr>
        <p:txBody>
          <a:bodyPr wrap="square" rtlCol="0">
            <a:spAutoFit/>
          </a:bodyPr>
          <a:lstStyle/>
          <a:p>
            <a:pPr>
              <a:lnSpc>
                <a:spcPct val="150000"/>
              </a:lnSpc>
            </a:pPr>
            <a:r>
              <a:rPr lang="id-ID" dirty="0" smtClean="0">
                <a:sym typeface="Wingdings" panose="05000000000000000000" pitchFamily="2" charset="2"/>
              </a:rPr>
              <a:t>Berikut ini adalah penjelasan teori (tambahan) mengenai project.</a:t>
            </a:r>
          </a:p>
          <a:p>
            <a:pPr>
              <a:lnSpc>
                <a:spcPct val="150000"/>
              </a:lnSpc>
            </a:pPr>
            <a:endParaRPr lang="id-ID" dirty="0" smtClean="0">
              <a:sym typeface="Wingdings" panose="05000000000000000000" pitchFamily="2" charset="2"/>
            </a:endParaRPr>
          </a:p>
          <a:p>
            <a:pPr marL="285750" indent="-285750">
              <a:lnSpc>
                <a:spcPct val="150000"/>
              </a:lnSpc>
              <a:buFontTx/>
              <a:buChar char="-"/>
            </a:pPr>
            <a:r>
              <a:rPr lang="id-ID" dirty="0" smtClean="0">
                <a:sym typeface="Wingdings" panose="05000000000000000000" pitchFamily="2" charset="2"/>
              </a:rPr>
              <a:t>Project ini dimaksudkan untuk memberi pemahaman kepada mhs mengenai contoh penerapan Logic Gates pada sebuah Sistem Digital sederhana.</a:t>
            </a:r>
          </a:p>
          <a:p>
            <a:pPr marL="285750" indent="-285750">
              <a:lnSpc>
                <a:spcPct val="150000"/>
              </a:lnSpc>
              <a:buFontTx/>
              <a:buChar char="-"/>
            </a:pPr>
            <a:endParaRPr lang="id-ID" dirty="0">
              <a:sym typeface="Wingdings" panose="05000000000000000000" pitchFamily="2" charset="2"/>
            </a:endParaRPr>
          </a:p>
          <a:p>
            <a:pPr marL="285750" indent="-285750">
              <a:lnSpc>
                <a:spcPct val="150000"/>
              </a:lnSpc>
              <a:buFontTx/>
              <a:buChar char="-"/>
            </a:pPr>
            <a:r>
              <a:rPr lang="id-ID" dirty="0" smtClean="0">
                <a:sym typeface="Wingdings" panose="05000000000000000000" pitchFamily="2" charset="2"/>
              </a:rPr>
              <a:t>Untuk pengontrol LED dengan trigger sensor cahaya dibutuhkan beberapa Gerbang Not secara serial. Pemasangan Gerbang Not secara serial secara teori seolah-olah tidak ada gunanya, namun pada penerapan  dibutuhkan karena pada setiap proses Logic terjadi penguatan arus (buffering) pada logika 0 dan 1 sehingga output terakhir dari Gerbang akan mampu menggerakkan device yang dituju, misalnya sebuah LED.</a:t>
            </a:r>
          </a:p>
          <a:p>
            <a:pPr marL="285750" indent="-285750">
              <a:lnSpc>
                <a:spcPct val="150000"/>
              </a:lnSpc>
              <a:buFontTx/>
              <a:buChar char="-"/>
            </a:pPr>
            <a:endParaRPr lang="id-ID" dirty="0">
              <a:sym typeface="Wingdings" panose="05000000000000000000" pitchFamily="2" charset="2"/>
            </a:endParaRPr>
          </a:p>
          <a:p>
            <a:pPr marL="285750" indent="-285750">
              <a:lnSpc>
                <a:spcPct val="150000"/>
              </a:lnSpc>
              <a:buFontTx/>
              <a:buChar char="-"/>
            </a:pPr>
            <a:r>
              <a:rPr lang="id-ID" dirty="0" smtClean="0">
                <a:sym typeface="Wingdings" panose="05000000000000000000" pitchFamily="2" charset="2"/>
              </a:rPr>
              <a:t>Karena Relay memiliki fungsi Buffering yang kuat, maka sirkit ini bisa berfungsi sempurna utk mengontrol lampu rumah, dll s.d. total 660W.</a:t>
            </a:r>
            <a:endParaRPr lang="id-ID" dirty="0" smtClean="0"/>
          </a:p>
        </p:txBody>
      </p:sp>
    </p:spTree>
    <p:extLst>
      <p:ext uri="{BB962C8B-B14F-4D97-AF65-F5344CB8AC3E}">
        <p14:creationId xmlns:p14="http://schemas.microsoft.com/office/powerpoint/2010/main" val="8765015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5496" y="836712"/>
            <a:ext cx="8928992" cy="2134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9862" y="188640"/>
            <a:ext cx="8196283" cy="584775"/>
          </a:xfrm>
          <a:prstGeom prst="rect">
            <a:avLst/>
          </a:prstGeom>
          <a:noFill/>
        </p:spPr>
        <p:txBody>
          <a:bodyPr wrap="square" rtlCol="0">
            <a:spAutoFit/>
          </a:bodyPr>
          <a:lstStyle/>
          <a:p>
            <a:r>
              <a:rPr lang="id-ID" sz="3200" b="1" dirty="0" smtClean="0"/>
              <a:t>Presentasi Project</a:t>
            </a:r>
            <a:endParaRPr lang="en-US" sz="3200" b="1" dirty="0" smtClean="0"/>
          </a:p>
        </p:txBody>
      </p:sp>
      <p:grpSp>
        <p:nvGrpSpPr>
          <p:cNvPr id="8" name="Group 7"/>
          <p:cNvGrpSpPr/>
          <p:nvPr/>
        </p:nvGrpSpPr>
        <p:grpSpPr>
          <a:xfrm>
            <a:off x="3203848" y="1700808"/>
            <a:ext cx="504056" cy="504056"/>
            <a:chOff x="971600" y="2132856"/>
            <a:chExt cx="720080" cy="684076"/>
          </a:xfrm>
        </p:grpSpPr>
        <p:sp>
          <p:nvSpPr>
            <p:cNvPr id="2" name="Isosceles Triangle 1"/>
            <p:cNvSpPr/>
            <p:nvPr/>
          </p:nvSpPr>
          <p:spPr>
            <a:xfrm rot="5400000">
              <a:off x="863588" y="2240868"/>
              <a:ext cx="684076" cy="4680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lowchart: Connector 2"/>
            <p:cNvSpPr/>
            <p:nvPr/>
          </p:nvSpPr>
          <p:spPr>
            <a:xfrm>
              <a:off x="1403648" y="2330878"/>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 name="Group 9"/>
          <p:cNvGrpSpPr/>
          <p:nvPr/>
        </p:nvGrpSpPr>
        <p:grpSpPr>
          <a:xfrm>
            <a:off x="4427984" y="1700808"/>
            <a:ext cx="504056" cy="504056"/>
            <a:chOff x="971600" y="2132856"/>
            <a:chExt cx="720080" cy="684076"/>
          </a:xfrm>
        </p:grpSpPr>
        <p:sp>
          <p:nvSpPr>
            <p:cNvPr id="11" name="Isosceles Triangle 10"/>
            <p:cNvSpPr/>
            <p:nvPr/>
          </p:nvSpPr>
          <p:spPr>
            <a:xfrm rot="5400000">
              <a:off x="863588" y="2240868"/>
              <a:ext cx="684076" cy="4680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lowchart: Connector 11"/>
            <p:cNvSpPr/>
            <p:nvPr/>
          </p:nvSpPr>
          <p:spPr>
            <a:xfrm>
              <a:off x="1403648" y="2330878"/>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 name="Group 12"/>
          <p:cNvGrpSpPr/>
          <p:nvPr/>
        </p:nvGrpSpPr>
        <p:grpSpPr>
          <a:xfrm>
            <a:off x="5724128" y="1700808"/>
            <a:ext cx="504056" cy="504056"/>
            <a:chOff x="971600" y="2132856"/>
            <a:chExt cx="720080" cy="684076"/>
          </a:xfrm>
        </p:grpSpPr>
        <p:sp>
          <p:nvSpPr>
            <p:cNvPr id="14" name="Isosceles Triangle 13"/>
            <p:cNvSpPr/>
            <p:nvPr/>
          </p:nvSpPr>
          <p:spPr>
            <a:xfrm rot="5400000">
              <a:off x="863588" y="2240868"/>
              <a:ext cx="684076" cy="4680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lowchart: Connector 14"/>
            <p:cNvSpPr/>
            <p:nvPr/>
          </p:nvSpPr>
          <p:spPr>
            <a:xfrm>
              <a:off x="1403648" y="2330878"/>
              <a:ext cx="288032" cy="28803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Isosceles Triangle 16"/>
          <p:cNvSpPr/>
          <p:nvPr/>
        </p:nvSpPr>
        <p:spPr>
          <a:xfrm rot="5400000">
            <a:off x="7004070" y="1789018"/>
            <a:ext cx="504056" cy="3276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8"/>
          <p:cNvPicPr>
            <a:picLocks noChangeAspect="1"/>
          </p:cNvPicPr>
          <p:nvPr/>
        </p:nvPicPr>
        <p:blipFill>
          <a:blip r:embed="rId3"/>
          <a:stretch>
            <a:fillRect/>
          </a:stretch>
        </p:blipFill>
        <p:spPr>
          <a:xfrm rot="5400000">
            <a:off x="3127437" y="4218580"/>
            <a:ext cx="723865" cy="581084"/>
          </a:xfrm>
          <a:prstGeom prst="rect">
            <a:avLst/>
          </a:prstGeom>
        </p:spPr>
      </p:pic>
      <p:pic>
        <p:nvPicPr>
          <p:cNvPr id="20" name="Picture 19"/>
          <p:cNvPicPr>
            <a:picLocks noChangeAspect="1"/>
          </p:cNvPicPr>
          <p:nvPr/>
        </p:nvPicPr>
        <p:blipFill>
          <a:blip r:embed="rId4"/>
          <a:stretch>
            <a:fillRect/>
          </a:stretch>
        </p:blipFill>
        <p:spPr>
          <a:xfrm>
            <a:off x="4117990" y="4192497"/>
            <a:ext cx="1074054" cy="636939"/>
          </a:xfrm>
          <a:prstGeom prst="rect">
            <a:avLst/>
          </a:prstGeom>
        </p:spPr>
      </p:pic>
      <p:pic>
        <p:nvPicPr>
          <p:cNvPr id="21" name="Picture 20"/>
          <p:cNvPicPr>
            <a:picLocks noChangeAspect="1"/>
          </p:cNvPicPr>
          <p:nvPr/>
        </p:nvPicPr>
        <p:blipFill>
          <a:blip r:embed="rId5"/>
          <a:stretch>
            <a:fillRect/>
          </a:stretch>
        </p:blipFill>
        <p:spPr>
          <a:xfrm>
            <a:off x="5868144" y="4293096"/>
            <a:ext cx="224631" cy="439703"/>
          </a:xfrm>
          <a:prstGeom prst="rect">
            <a:avLst/>
          </a:prstGeom>
        </p:spPr>
      </p:pic>
      <p:sp>
        <p:nvSpPr>
          <p:cNvPr id="22" name="Rectangle 21"/>
          <p:cNvSpPr/>
          <p:nvPr/>
        </p:nvSpPr>
        <p:spPr>
          <a:xfrm>
            <a:off x="6890658" y="4173454"/>
            <a:ext cx="705678" cy="6559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Picture 23"/>
          <p:cNvPicPr>
            <a:picLocks noChangeAspect="1"/>
          </p:cNvPicPr>
          <p:nvPr/>
        </p:nvPicPr>
        <p:blipFill>
          <a:blip r:embed="rId6"/>
          <a:stretch>
            <a:fillRect/>
          </a:stretch>
        </p:blipFill>
        <p:spPr>
          <a:xfrm rot="5400000">
            <a:off x="8171762" y="4360618"/>
            <a:ext cx="439703" cy="281653"/>
          </a:xfrm>
          <a:prstGeom prst="rect">
            <a:avLst/>
          </a:prstGeom>
        </p:spPr>
      </p:pic>
      <p:sp>
        <p:nvSpPr>
          <p:cNvPr id="26" name="TextBox 25"/>
          <p:cNvSpPr txBox="1"/>
          <p:nvPr/>
        </p:nvSpPr>
        <p:spPr>
          <a:xfrm>
            <a:off x="641943" y="929885"/>
            <a:ext cx="5658249" cy="507831"/>
          </a:xfrm>
          <a:prstGeom prst="rect">
            <a:avLst/>
          </a:prstGeom>
          <a:noFill/>
        </p:spPr>
        <p:txBody>
          <a:bodyPr wrap="square" rtlCol="0">
            <a:spAutoFit/>
          </a:bodyPr>
          <a:lstStyle/>
          <a:p>
            <a:pPr>
              <a:lnSpc>
                <a:spcPct val="150000"/>
              </a:lnSpc>
            </a:pPr>
            <a:r>
              <a:rPr lang="id-ID" b="1" dirty="0" smtClean="0">
                <a:sym typeface="Wingdings" panose="05000000000000000000" pitchFamily="2" charset="2"/>
              </a:rPr>
              <a:t>Conceptual Serial Gates with Buffering Function</a:t>
            </a:r>
          </a:p>
        </p:txBody>
      </p:sp>
      <p:pic>
        <p:nvPicPr>
          <p:cNvPr id="28" name="Picture 27"/>
          <p:cNvPicPr>
            <a:picLocks noChangeAspect="1"/>
          </p:cNvPicPr>
          <p:nvPr/>
        </p:nvPicPr>
        <p:blipFill>
          <a:blip r:embed="rId6"/>
          <a:stretch>
            <a:fillRect/>
          </a:stretch>
        </p:blipFill>
        <p:spPr>
          <a:xfrm rot="5400000">
            <a:off x="8171762" y="1789913"/>
            <a:ext cx="439703" cy="281653"/>
          </a:xfrm>
          <a:prstGeom prst="rect">
            <a:avLst/>
          </a:prstGeom>
        </p:spPr>
      </p:pic>
      <p:sp>
        <p:nvSpPr>
          <p:cNvPr id="30" name="TextBox 29"/>
          <p:cNvSpPr txBox="1"/>
          <p:nvPr/>
        </p:nvSpPr>
        <p:spPr>
          <a:xfrm>
            <a:off x="813455" y="1697033"/>
            <a:ext cx="1814329" cy="415498"/>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Light (as Input)</a:t>
            </a:r>
          </a:p>
        </p:txBody>
      </p:sp>
      <p:sp>
        <p:nvSpPr>
          <p:cNvPr id="31" name="TextBox 30"/>
          <p:cNvSpPr txBox="1"/>
          <p:nvPr/>
        </p:nvSpPr>
        <p:spPr>
          <a:xfrm>
            <a:off x="7956376" y="2474312"/>
            <a:ext cx="978066" cy="738664"/>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An LED </a:t>
            </a:r>
          </a:p>
          <a:p>
            <a:pPr>
              <a:lnSpc>
                <a:spcPct val="150000"/>
              </a:lnSpc>
            </a:pPr>
            <a:r>
              <a:rPr lang="id-ID" sz="1400" dirty="0" smtClean="0">
                <a:sym typeface="Wingdings" panose="05000000000000000000" pitchFamily="2" charset="2"/>
              </a:rPr>
              <a:t>as Output</a:t>
            </a:r>
          </a:p>
        </p:txBody>
      </p:sp>
      <p:sp>
        <p:nvSpPr>
          <p:cNvPr id="32" name="TextBox 31"/>
          <p:cNvSpPr txBox="1"/>
          <p:nvPr/>
        </p:nvSpPr>
        <p:spPr>
          <a:xfrm>
            <a:off x="3089878" y="2492896"/>
            <a:ext cx="618026" cy="415498"/>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Not</a:t>
            </a:r>
          </a:p>
        </p:txBody>
      </p:sp>
      <p:sp>
        <p:nvSpPr>
          <p:cNvPr id="33" name="TextBox 32"/>
          <p:cNvSpPr txBox="1"/>
          <p:nvPr/>
        </p:nvSpPr>
        <p:spPr>
          <a:xfrm>
            <a:off x="4067944" y="2509446"/>
            <a:ext cx="1157520" cy="415498"/>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Not +Buffer</a:t>
            </a:r>
          </a:p>
        </p:txBody>
      </p:sp>
      <p:sp>
        <p:nvSpPr>
          <p:cNvPr id="35" name="TextBox 34"/>
          <p:cNvSpPr txBox="1"/>
          <p:nvPr/>
        </p:nvSpPr>
        <p:spPr>
          <a:xfrm>
            <a:off x="6948264" y="2509446"/>
            <a:ext cx="797480" cy="415498"/>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Buffer</a:t>
            </a:r>
          </a:p>
        </p:txBody>
      </p:sp>
      <p:sp>
        <p:nvSpPr>
          <p:cNvPr id="36" name="TextBox 35"/>
          <p:cNvSpPr txBox="1"/>
          <p:nvPr/>
        </p:nvSpPr>
        <p:spPr>
          <a:xfrm>
            <a:off x="683568" y="3569241"/>
            <a:ext cx="5658249" cy="464871"/>
          </a:xfrm>
          <a:prstGeom prst="rect">
            <a:avLst/>
          </a:prstGeom>
          <a:noFill/>
        </p:spPr>
        <p:txBody>
          <a:bodyPr wrap="square" rtlCol="0">
            <a:spAutoFit/>
          </a:bodyPr>
          <a:lstStyle/>
          <a:p>
            <a:pPr>
              <a:lnSpc>
                <a:spcPct val="150000"/>
              </a:lnSpc>
            </a:pPr>
            <a:r>
              <a:rPr lang="id-ID" b="1" dirty="0" smtClean="0">
                <a:sym typeface="Wingdings" panose="05000000000000000000" pitchFamily="2" charset="2"/>
              </a:rPr>
              <a:t>Logics Realization</a:t>
            </a:r>
          </a:p>
        </p:txBody>
      </p:sp>
      <p:sp>
        <p:nvSpPr>
          <p:cNvPr id="39" name="TextBox 38"/>
          <p:cNvSpPr txBox="1"/>
          <p:nvPr/>
        </p:nvSpPr>
        <p:spPr>
          <a:xfrm>
            <a:off x="7986422" y="5157192"/>
            <a:ext cx="978066" cy="738664"/>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An LED </a:t>
            </a:r>
          </a:p>
          <a:p>
            <a:pPr>
              <a:lnSpc>
                <a:spcPct val="150000"/>
              </a:lnSpc>
            </a:pPr>
            <a:r>
              <a:rPr lang="id-ID" sz="1400" dirty="0" smtClean="0">
                <a:sym typeface="Wingdings" panose="05000000000000000000" pitchFamily="2" charset="2"/>
              </a:rPr>
              <a:t>as Output</a:t>
            </a:r>
          </a:p>
        </p:txBody>
      </p:sp>
      <p:sp>
        <p:nvSpPr>
          <p:cNvPr id="40" name="TextBox 39"/>
          <p:cNvSpPr txBox="1"/>
          <p:nvPr/>
        </p:nvSpPr>
        <p:spPr>
          <a:xfrm>
            <a:off x="2585822" y="5157192"/>
            <a:ext cx="1266098" cy="738664"/>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LDR as sensor also a Not</a:t>
            </a:r>
          </a:p>
        </p:txBody>
      </p:sp>
      <p:sp>
        <p:nvSpPr>
          <p:cNvPr id="41" name="TextBox 40"/>
          <p:cNvSpPr txBox="1"/>
          <p:nvPr/>
        </p:nvSpPr>
        <p:spPr>
          <a:xfrm>
            <a:off x="3995936" y="5173742"/>
            <a:ext cx="1266098" cy="738664"/>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TL084/LM741 a Not + Buffer</a:t>
            </a:r>
          </a:p>
        </p:txBody>
      </p:sp>
      <p:sp>
        <p:nvSpPr>
          <p:cNvPr id="42" name="TextBox 41"/>
          <p:cNvSpPr txBox="1"/>
          <p:nvPr/>
        </p:nvSpPr>
        <p:spPr>
          <a:xfrm>
            <a:off x="5478058" y="5157192"/>
            <a:ext cx="1398198" cy="738664"/>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BJT as </a:t>
            </a:r>
          </a:p>
          <a:p>
            <a:pPr>
              <a:lnSpc>
                <a:spcPct val="150000"/>
              </a:lnSpc>
            </a:pPr>
            <a:r>
              <a:rPr lang="id-ID" sz="1400" dirty="0" smtClean="0">
                <a:sym typeface="Wingdings" panose="05000000000000000000" pitchFamily="2" charset="2"/>
              </a:rPr>
              <a:t>a Not + Buffer</a:t>
            </a:r>
          </a:p>
        </p:txBody>
      </p:sp>
      <p:sp>
        <p:nvSpPr>
          <p:cNvPr id="44" name="TextBox 43"/>
          <p:cNvSpPr txBox="1"/>
          <p:nvPr/>
        </p:nvSpPr>
        <p:spPr>
          <a:xfrm>
            <a:off x="6798856" y="5157192"/>
            <a:ext cx="797480" cy="738664"/>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Relay as a Buffer</a:t>
            </a:r>
          </a:p>
        </p:txBody>
      </p:sp>
      <p:cxnSp>
        <p:nvCxnSpPr>
          <p:cNvPr id="57" name="Straight Arrow Connector 56"/>
          <p:cNvCxnSpPr/>
          <p:nvPr/>
        </p:nvCxnSpPr>
        <p:spPr>
          <a:xfrm>
            <a:off x="2627784" y="1988840"/>
            <a:ext cx="50405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364088" y="2492896"/>
            <a:ext cx="1157520" cy="415498"/>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Not +Buffer</a:t>
            </a:r>
          </a:p>
        </p:txBody>
      </p:sp>
      <p:sp>
        <p:nvSpPr>
          <p:cNvPr id="62" name="TextBox 61"/>
          <p:cNvSpPr txBox="1"/>
          <p:nvPr/>
        </p:nvSpPr>
        <p:spPr>
          <a:xfrm>
            <a:off x="885463" y="4381654"/>
            <a:ext cx="1814329" cy="415498"/>
          </a:xfrm>
          <a:prstGeom prst="rect">
            <a:avLst/>
          </a:prstGeom>
          <a:noFill/>
        </p:spPr>
        <p:txBody>
          <a:bodyPr wrap="square" rtlCol="0">
            <a:spAutoFit/>
          </a:bodyPr>
          <a:lstStyle/>
          <a:p>
            <a:pPr>
              <a:lnSpc>
                <a:spcPct val="150000"/>
              </a:lnSpc>
            </a:pPr>
            <a:r>
              <a:rPr lang="id-ID" sz="1400" dirty="0" smtClean="0">
                <a:sym typeface="Wingdings" panose="05000000000000000000" pitchFamily="2" charset="2"/>
              </a:rPr>
              <a:t>Light (as Input)</a:t>
            </a:r>
          </a:p>
        </p:txBody>
      </p:sp>
      <p:sp>
        <p:nvSpPr>
          <p:cNvPr id="63" name="Rectangle 62"/>
          <p:cNvSpPr/>
          <p:nvPr/>
        </p:nvSpPr>
        <p:spPr>
          <a:xfrm>
            <a:off x="6971050" y="4293096"/>
            <a:ext cx="121230" cy="395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tangle 63"/>
          <p:cNvSpPr/>
          <p:nvPr/>
        </p:nvSpPr>
        <p:spPr>
          <a:xfrm>
            <a:off x="7403098" y="4293096"/>
            <a:ext cx="121230" cy="395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5" name="Straight Arrow Connector 64"/>
          <p:cNvCxnSpPr/>
          <p:nvPr/>
        </p:nvCxnSpPr>
        <p:spPr>
          <a:xfrm>
            <a:off x="3779912" y="1988840"/>
            <a:ext cx="50405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076056" y="1988840"/>
            <a:ext cx="50405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372200" y="1988840"/>
            <a:ext cx="50405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596336" y="1988840"/>
            <a:ext cx="50405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627784" y="4509120"/>
            <a:ext cx="50405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635896" y="4509120"/>
            <a:ext cx="50405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292080" y="4509120"/>
            <a:ext cx="50405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156176" y="4509120"/>
            <a:ext cx="50405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7668344" y="4509120"/>
            <a:ext cx="50405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4795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flipH="1">
            <a:off x="1259632" y="2420888"/>
            <a:ext cx="6844189" cy="1754326"/>
          </a:xfrm>
          <a:prstGeom prst="rect">
            <a:avLst/>
          </a:prstGeom>
          <a:noFill/>
        </p:spPr>
        <p:txBody>
          <a:bodyPr wrap="square" rtlCol="0">
            <a:spAutoFit/>
          </a:bodyPr>
          <a:lstStyle/>
          <a:p>
            <a:pPr algn="ctr"/>
            <a:r>
              <a:rPr lang="en-US" sz="4500" dirty="0" err="1" smtClean="0">
                <a:solidFill>
                  <a:prstClr val="black"/>
                </a:solidFill>
              </a:rPr>
              <a:t>Lampiran</a:t>
            </a:r>
            <a:r>
              <a:rPr lang="en-US" sz="4500" dirty="0" smtClean="0">
                <a:solidFill>
                  <a:prstClr val="black"/>
                </a:solidFill>
              </a:rPr>
              <a:t> 2</a:t>
            </a:r>
          </a:p>
          <a:p>
            <a:pPr algn="ctr"/>
            <a:endParaRPr lang="en-US" sz="4500" dirty="0" smtClean="0">
              <a:solidFill>
                <a:prstClr val="black"/>
              </a:solidFill>
            </a:endParaRPr>
          </a:p>
          <a:p>
            <a:pPr algn="ctr"/>
            <a:r>
              <a:rPr lang="en-US" b="1" dirty="0" smtClean="0">
                <a:latin typeface="Calibri"/>
                <a:cs typeface="Times New Roman"/>
              </a:rPr>
              <a:t>(</a:t>
            </a:r>
            <a:r>
              <a:rPr lang="en-US" b="1" dirty="0" err="1" smtClean="0">
                <a:latin typeface="Calibri"/>
                <a:cs typeface="Times New Roman"/>
              </a:rPr>
              <a:t>Materi</a:t>
            </a:r>
            <a:r>
              <a:rPr lang="en-US" b="1" dirty="0" smtClean="0">
                <a:latin typeface="Calibri"/>
                <a:cs typeface="Times New Roman"/>
              </a:rPr>
              <a:t> di </a:t>
            </a:r>
            <a:r>
              <a:rPr lang="en-US" b="1" dirty="0" err="1" smtClean="0">
                <a:latin typeface="Calibri"/>
                <a:cs typeface="Times New Roman"/>
              </a:rPr>
              <a:t>luar</a:t>
            </a:r>
            <a:r>
              <a:rPr lang="en-US" b="1" dirty="0" smtClean="0">
                <a:latin typeface="Calibri"/>
                <a:cs typeface="Times New Roman"/>
              </a:rPr>
              <a:t> RPS, </a:t>
            </a:r>
            <a:r>
              <a:rPr lang="en-US" b="1" dirty="0" err="1" smtClean="0">
                <a:latin typeface="Calibri"/>
                <a:cs typeface="Times New Roman"/>
              </a:rPr>
              <a:t>bukan</a:t>
            </a:r>
            <a:r>
              <a:rPr lang="en-US" b="1" dirty="0" smtClean="0">
                <a:latin typeface="Calibri"/>
                <a:cs typeface="Times New Roman"/>
              </a:rPr>
              <a:t> </a:t>
            </a:r>
            <a:r>
              <a:rPr lang="en-US" b="1" dirty="0" err="1" smtClean="0">
                <a:latin typeface="Calibri"/>
                <a:cs typeface="Times New Roman"/>
              </a:rPr>
              <a:t>bagian</a:t>
            </a:r>
            <a:r>
              <a:rPr lang="en-US" b="1" dirty="0" smtClean="0">
                <a:latin typeface="Calibri"/>
                <a:cs typeface="Times New Roman"/>
              </a:rPr>
              <a:t> </a:t>
            </a:r>
            <a:r>
              <a:rPr lang="en-US" b="1" dirty="0" err="1" smtClean="0">
                <a:latin typeface="Calibri"/>
                <a:cs typeface="Times New Roman"/>
              </a:rPr>
              <a:t>dari</a:t>
            </a:r>
            <a:r>
              <a:rPr lang="en-US" b="1" dirty="0" smtClean="0">
                <a:latin typeface="Calibri"/>
                <a:cs typeface="Times New Roman"/>
              </a:rPr>
              <a:t> UTS </a:t>
            </a:r>
            <a:r>
              <a:rPr lang="en-US" b="1" dirty="0" err="1" smtClean="0">
                <a:latin typeface="Calibri"/>
                <a:cs typeface="Times New Roman"/>
              </a:rPr>
              <a:t>maupun</a:t>
            </a:r>
            <a:r>
              <a:rPr lang="en-US" b="1" dirty="0" smtClean="0">
                <a:latin typeface="Calibri"/>
                <a:cs typeface="Times New Roman"/>
              </a:rPr>
              <a:t> UAS)</a:t>
            </a:r>
            <a:endParaRPr lang="en-US" dirty="0">
              <a:solidFill>
                <a:prstClr val="black"/>
              </a:solidFill>
            </a:endParaRPr>
          </a:p>
        </p:txBody>
      </p:sp>
    </p:spTree>
    <p:extLst>
      <p:ext uri="{BB962C8B-B14F-4D97-AF65-F5344CB8AC3E}">
        <p14:creationId xmlns:p14="http://schemas.microsoft.com/office/powerpoint/2010/main" val="26470670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920252"/>
          </a:xfrm>
          <a:prstGeom prst="rect">
            <a:avLst/>
          </a:prstGeom>
          <a:noFill/>
        </p:spPr>
        <p:txBody>
          <a:bodyPr wrap="square" rtlCol="0">
            <a:spAutoFit/>
          </a:bodyPr>
          <a:lstStyle/>
          <a:p>
            <a:pPr algn="ctr">
              <a:lnSpc>
                <a:spcPct val="150000"/>
              </a:lnSpc>
            </a:pPr>
            <a:r>
              <a:rPr lang="id-ID" sz="4000" b="1" dirty="0" smtClean="0"/>
              <a:t>Filters</a:t>
            </a:r>
            <a:endParaRPr lang="en-US" sz="4000" b="1" dirty="0" smtClean="0"/>
          </a:p>
        </p:txBody>
      </p:sp>
    </p:spTree>
    <p:extLst>
      <p:ext uri="{BB962C8B-B14F-4D97-AF65-F5344CB8AC3E}">
        <p14:creationId xmlns:p14="http://schemas.microsoft.com/office/powerpoint/2010/main" val="4119092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1672</TotalTime>
  <Words>6571</Words>
  <Application>Microsoft Office PowerPoint</Application>
  <PresentationFormat>On-screen Show (4:3)</PresentationFormat>
  <Paragraphs>1228</Paragraphs>
  <Slides>111</Slides>
  <Notes>110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111</vt:i4>
      </vt:variant>
    </vt:vector>
  </HeadingPairs>
  <TitlesOfParts>
    <vt:vector size="124" baseType="lpstr">
      <vt:lpstr>Arial</vt:lpstr>
      <vt:lpstr>Bebas Neue</vt:lpstr>
      <vt:lpstr>Calibri</vt:lpstr>
      <vt:lpstr>Century Gothic</vt:lpstr>
      <vt:lpstr>Constantia</vt:lpstr>
      <vt:lpstr>Courier New</vt:lpstr>
      <vt:lpstr>Times New Roman</vt:lpstr>
      <vt:lpstr>Trebuchet MS</vt:lpstr>
      <vt:lpstr>Tw Cen MT</vt:lpstr>
      <vt:lpstr>Wingdings</vt:lpstr>
      <vt:lpstr>Wingdings 2</vt:lpstr>
      <vt:lpstr>Flow</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Laporan Online Campaigns</dc:title>
  <dc:creator>kayra</dc:creator>
  <cp:lastModifiedBy>Nasucha</cp:lastModifiedBy>
  <cp:revision>685</cp:revision>
  <dcterms:created xsi:type="dcterms:W3CDTF">2011-12-12T01:34:29Z</dcterms:created>
  <dcterms:modified xsi:type="dcterms:W3CDTF">2015-03-19T09:21:04Z</dcterms:modified>
</cp:coreProperties>
</file>