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2"/>
  </p:notesMasterIdLst>
  <p:handoutMasterIdLst>
    <p:handoutMasterId r:id="rId13"/>
  </p:handoutMasterIdLst>
  <p:sldIdLst>
    <p:sldId id="256" r:id="rId2"/>
    <p:sldId id="291" r:id="rId3"/>
    <p:sldId id="292" r:id="rId4"/>
    <p:sldId id="293" r:id="rId5"/>
    <p:sldId id="294" r:id="rId6"/>
    <p:sldId id="295" r:id="rId7"/>
    <p:sldId id="296" r:id="rId8"/>
    <p:sldId id="287" r:id="rId9"/>
    <p:sldId id="290" r:id="rId10"/>
    <p:sldId id="289"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87302" autoAdjust="0"/>
  </p:normalViewPr>
  <p:slideViewPr>
    <p:cSldViewPr>
      <p:cViewPr varScale="1">
        <p:scale>
          <a:sx n="62" d="100"/>
          <a:sy n="62" d="100"/>
        </p:scale>
        <p:origin x="1446" y="78"/>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79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C95C91B-DFF0-4628-88A3-405F2600439E}" type="datetimeFigureOut">
              <a:rPr lang="id-ID" smtClean="0"/>
              <a:t>27/10/2015</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09C13E-FD19-4355-8AB7-48C22236F557}" type="slidenum">
              <a:rPr lang="id-ID" smtClean="0"/>
              <a:t>‹#›</a:t>
            </a:fld>
            <a:endParaRPr lang="id-ID"/>
          </a:p>
        </p:txBody>
      </p:sp>
    </p:spTree>
    <p:extLst>
      <p:ext uri="{BB962C8B-B14F-4D97-AF65-F5344CB8AC3E}">
        <p14:creationId xmlns:p14="http://schemas.microsoft.com/office/powerpoint/2010/main" val="35248045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669819-C66C-45CA-9097-AB66E2264A50}" type="datetimeFigureOut">
              <a:rPr lang="id-ID" smtClean="0"/>
              <a:t>27/10/2015</a:t>
            </a:fld>
            <a:endParaRPr lang="id-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B4E9DD-C909-4612-BA08-EA107B4C456F}" type="slidenum">
              <a:rPr lang="id-ID" smtClean="0"/>
              <a:t>‹#›</a:t>
            </a:fld>
            <a:endParaRPr lang="id-ID"/>
          </a:p>
        </p:txBody>
      </p:sp>
    </p:spTree>
    <p:extLst>
      <p:ext uri="{BB962C8B-B14F-4D97-AF65-F5344CB8AC3E}">
        <p14:creationId xmlns:p14="http://schemas.microsoft.com/office/powerpoint/2010/main" val="3508556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26B4E9DD-C909-4612-BA08-EA107B4C456F}" type="slidenum">
              <a:rPr lang="id-ID" smtClean="0"/>
              <a:t>1</a:t>
            </a:fld>
            <a:endParaRPr lang="id-ID"/>
          </a:p>
        </p:txBody>
      </p:sp>
    </p:spTree>
    <p:extLst>
      <p:ext uri="{BB962C8B-B14F-4D97-AF65-F5344CB8AC3E}">
        <p14:creationId xmlns:p14="http://schemas.microsoft.com/office/powerpoint/2010/main" val="30821190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3" y="3810002"/>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5410201" y="3897010"/>
            <a:ext cx="3733801" cy="192024"/>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5410201"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5410200" y="4164403"/>
            <a:ext cx="1965960" cy="18288"/>
          </a:xfrm>
          <a:prstGeom prst="rect">
            <a:avLst/>
          </a:prstGeom>
          <a:solidFill>
            <a:srgbClr val="0070C0">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9144000" cy="244170"/>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9"/>
            <a:ext cx="9144001" cy="14067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6414051" y="3643090"/>
            <a:ext cx="2729950" cy="248432"/>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Rectangle 18"/>
          <p:cNvSpPr/>
          <p:nvPr/>
        </p:nvSpPr>
        <p:spPr>
          <a:xfrm>
            <a:off x="0" y="0"/>
            <a:ext cx="9144000" cy="3701700"/>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457200" y="2401889"/>
            <a:ext cx="8458200" cy="1470025"/>
          </a:xfrm>
        </p:spPr>
        <p:txBody>
          <a:bodyPr anchor="b"/>
          <a:lstStyle>
            <a:lvl1pPr>
              <a:defRPr sz="4400">
                <a:solidFill>
                  <a:schemeClr val="bg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457200" y="3901087"/>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p>
            <a:fld id="{C815B4FD-92E0-4978-907F-923BCA868FE5}" type="datetimeFigureOut">
              <a:rPr lang="id-ID" smtClean="0"/>
              <a:t>27/10/2015</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9" y="1136"/>
            <a:ext cx="747712" cy="365760"/>
          </a:xfrm>
        </p:spPr>
        <p:txBody>
          <a:bodyPr/>
          <a:lstStyle>
            <a:lvl1pPr algn="r">
              <a:defRPr sz="1800">
                <a:solidFill>
                  <a:schemeClr val="bg1"/>
                </a:solidFill>
              </a:defRPr>
            </a:lvl1pPr>
          </a:lstStyle>
          <a:p>
            <a:fld id="{0D71EAF9-DB67-464C-8987-984D7DE842F6}" type="slidenum">
              <a:rPr lang="id-ID" smtClean="0"/>
              <a:t>‹#›</a:t>
            </a:fld>
            <a:endParaRPr lang="id-ID"/>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65720" y="5373216"/>
            <a:ext cx="1478280" cy="1484784"/>
          </a:xfrm>
          <a:prstGeom prst="rect">
            <a:avLst/>
          </a:prstGeom>
        </p:spPr>
      </p:pic>
    </p:spTree>
  </p:cSld>
  <p:clrMapOvr>
    <a:masterClrMapping/>
  </p:clrMapOvr>
  <p:transition spd="slow">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27/10/2015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27/10/2015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p:transition spd="slow">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15B4FD-92E0-4978-907F-923BCA868FE5}" type="datetimeFigureOut">
              <a:rPr lang="id-ID" smtClean="0"/>
              <a:t>27/10/2015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
        <p:nvSpPr>
          <p:cNvPr id="7" name="Title 1"/>
          <p:cNvSpPr txBox="1">
            <a:spLocks/>
          </p:cNvSpPr>
          <p:nvPr userDrawn="1"/>
        </p:nvSpPr>
        <p:spPr>
          <a:xfrm>
            <a:off x="1" y="-23409"/>
            <a:ext cx="8121080" cy="356065"/>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1200" i="1" dirty="0" smtClean="0">
                <a:solidFill>
                  <a:schemeClr val="bg1"/>
                </a:solidFill>
              </a:rPr>
              <a:t>Customer Relationship Management</a:t>
            </a:r>
            <a:endParaRPr lang="en-US" sz="1200" i="1" dirty="0">
              <a:solidFill>
                <a:schemeClr val="bg1"/>
              </a:solidFill>
            </a:endParaRPr>
          </a:p>
        </p:txBody>
      </p:sp>
    </p:spTree>
  </p:cSld>
  <p:clrMapOvr>
    <a:masterClrMapping/>
  </p:clrMapOvr>
  <p:transition spd="slow">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2"/>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15B4FD-92E0-4978-907F-923BCA868FE5}" type="datetimeFigureOut">
              <a:rPr lang="id-ID" smtClean="0"/>
              <a:t>27/10/2015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p:transition spd="slow">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6"/>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6"/>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t>27/10/2015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p:transition spd="slow">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6"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5"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815B4FD-92E0-4978-907F-923BCA868FE5}" type="datetimeFigureOut">
              <a:rPr lang="id-ID" smtClean="0"/>
              <a:t>27/10/2015</a:t>
            </a:fld>
            <a:endParaRPr lang="id-ID"/>
          </a:p>
        </p:txBody>
      </p:sp>
      <p:sp>
        <p:nvSpPr>
          <p:cNvPr id="27" name="Slide Number Placeholder 26"/>
          <p:cNvSpPr>
            <a:spLocks noGrp="1"/>
          </p:cNvSpPr>
          <p:nvPr>
            <p:ph type="sldNum" sz="quarter" idx="11"/>
          </p:nvPr>
        </p:nvSpPr>
        <p:spPr/>
        <p:txBody>
          <a:bodyPr rtlCol="0"/>
          <a:lstStyle/>
          <a:p>
            <a:fld id="{0D71EAF9-DB67-464C-8987-984D7DE842F6}" type="slidenum">
              <a:rPr lang="id-ID" smtClean="0"/>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transition spd="slow">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815B4FD-92E0-4978-907F-923BCA868FE5}" type="datetimeFigureOut">
              <a:rPr lang="id-ID" smtClean="0"/>
              <a:t>27/10/2015</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0D71EAF9-DB67-464C-8987-984D7DE842F6}" type="slidenum">
              <a:rPr lang="id-ID" smtClean="0"/>
              <a:t>‹#›</a:t>
            </a:fld>
            <a:endParaRPr lang="id-ID"/>
          </a:p>
        </p:txBody>
      </p:sp>
    </p:spTree>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15B4FD-92E0-4978-907F-923BCA868FE5}" type="datetimeFigureOut">
              <a:rPr lang="id-ID" smtClean="0"/>
              <a:t>27/10/2015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15B4FD-92E0-4978-907F-923BCA868FE5}" type="datetimeFigureOut">
              <a:rPr lang="id-ID" smtClean="0"/>
              <a:t>27/10/2015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5" y="1109162"/>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10"/>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15B4FD-92E0-4978-907F-923BCA868FE5}" type="datetimeFigureOut">
              <a:rPr lang="id-ID" smtClean="0"/>
              <a:t>27/10/2015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D71EAF9-DB67-464C-8987-984D7DE842F6}" type="slidenum">
              <a:rPr lang="id-ID" smtClean="0"/>
              <a:t>‹#›</a:t>
            </a:fld>
            <a:endParaRPr lang="id-ID"/>
          </a:p>
        </p:txBody>
      </p:sp>
    </p:spTree>
  </p:cSld>
  <p:clrMapOvr>
    <a:masterClrMapping/>
  </p:clrMapOvr>
  <p:transition spd="slow">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20"/>
            <a:ext cx="9144000" cy="84407"/>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9144000" cy="310663"/>
          </a:xfrm>
          <a:prstGeom prst="rect">
            <a:avLst/>
          </a:prstGeom>
          <a:solidFill>
            <a:srgbClr val="C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8"/>
            <a:ext cx="9144001" cy="91441"/>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5410183" y="360248"/>
            <a:ext cx="3733819" cy="91087"/>
          </a:xfrm>
          <a:prstGeom prst="rect">
            <a:avLst/>
          </a:prstGeom>
          <a:solidFill>
            <a:srgbClr val="0070C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5410201" y="440114"/>
            <a:ext cx="3733801" cy="180035"/>
          </a:xfrm>
          <a:prstGeom prst="rect">
            <a:avLst/>
          </a:prstGeom>
          <a:solidFill>
            <a:srgbClr val="00B050">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9084967"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457200" y="836712"/>
            <a:ext cx="8229600" cy="10668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943136"/>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815B4FD-92E0-4978-907F-923BCA868FE5}" type="datetimeFigureOut">
              <a:rPr lang="id-ID" smtClean="0"/>
              <a:t>27/10/2015</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D71EAF9-DB67-464C-8987-984D7DE842F6}" type="slidenum">
              <a:rPr lang="id-ID" smtClean="0"/>
              <a:t>‹#›</a:t>
            </a:fld>
            <a:endParaRPr lang="id-ID"/>
          </a:p>
        </p:txBody>
      </p:sp>
      <p:pic>
        <p:nvPicPr>
          <p:cNvPr id="20" name="Picture 1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470579" y="6165304"/>
            <a:ext cx="688229" cy="702948"/>
          </a:xfrm>
          <a:prstGeom prst="rect">
            <a:avLst/>
          </a:prstGeom>
        </p:spPr>
      </p:pic>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slow">
    <p:randomBar dir="vert"/>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68761"/>
            <a:ext cx="8458200" cy="2603154"/>
          </a:xfrm>
        </p:spPr>
        <p:txBody>
          <a:bodyPr>
            <a:normAutofit/>
          </a:bodyPr>
          <a:lstStyle/>
          <a:p>
            <a:r>
              <a:rPr lang="en-US" sz="4800" b="1" dirty="0">
                <a:effectLst>
                  <a:outerShdw blurRad="38100" dist="38100" dir="2700000" algn="tl">
                    <a:srgbClr val="000000">
                      <a:alpha val="43137"/>
                    </a:srgbClr>
                  </a:outerShdw>
                </a:effectLst>
              </a:rPr>
              <a:t>Customer relationship management and customer experience</a:t>
            </a:r>
            <a:endParaRPr lang="en-US" sz="48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id-ID" sz="2000" i="1" dirty="0"/>
              <a:t>Customer Relationship Management</a:t>
            </a:r>
          </a:p>
        </p:txBody>
      </p:sp>
    </p:spTree>
    <p:extLst>
      <p:ext uri="{BB962C8B-B14F-4D97-AF65-F5344CB8AC3E}">
        <p14:creationId xmlns:p14="http://schemas.microsoft.com/office/powerpoint/2010/main" val="3274577414"/>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www.coach-em.com/wp-content/uploads/2013/04/Fotolia_36158804_M-900x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079"/>
            <a:ext cx="12192000" cy="6859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5800446"/>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Learning Objectives</a:t>
            </a:r>
          </a:p>
        </p:txBody>
      </p:sp>
      <p:sp>
        <p:nvSpPr>
          <p:cNvPr id="3" name="Content Placeholder 2"/>
          <p:cNvSpPr>
            <a:spLocks noGrp="1"/>
          </p:cNvSpPr>
          <p:nvPr>
            <p:ph idx="1"/>
          </p:nvPr>
        </p:nvSpPr>
        <p:spPr/>
        <p:txBody>
          <a:bodyPr>
            <a:normAutofit/>
          </a:bodyPr>
          <a:lstStyle/>
          <a:p>
            <a:pPr marL="624078" indent="-514350">
              <a:buFont typeface="+mj-lt"/>
              <a:buAutoNum type="arabicPeriod"/>
            </a:pPr>
            <a:endParaRPr lang="id-ID" dirty="0"/>
          </a:p>
        </p:txBody>
      </p:sp>
    </p:spTree>
    <p:extLst>
      <p:ext uri="{BB962C8B-B14F-4D97-AF65-F5344CB8AC3E}">
        <p14:creationId xmlns:p14="http://schemas.microsoft.com/office/powerpoint/2010/main" val="3137649853"/>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Introduction</a:t>
            </a:r>
          </a:p>
        </p:txBody>
      </p:sp>
      <p:sp>
        <p:nvSpPr>
          <p:cNvPr id="3" name="Content Placeholder 2"/>
          <p:cNvSpPr>
            <a:spLocks noGrp="1"/>
          </p:cNvSpPr>
          <p:nvPr>
            <p:ph idx="1"/>
          </p:nvPr>
        </p:nvSpPr>
        <p:spPr/>
        <p:txBody>
          <a:bodyPr/>
          <a:lstStyle/>
          <a:p>
            <a:r>
              <a:rPr lang="en-US" dirty="0"/>
              <a:t>The introduction of strategic CRM, or the implementation of </a:t>
            </a:r>
            <a:r>
              <a:rPr lang="en-US" dirty="0" smtClean="0"/>
              <a:t>CRM </a:t>
            </a:r>
            <a:r>
              <a:rPr lang="en-US" dirty="0"/>
              <a:t>technology, has potentially major consequences for </a:t>
            </a:r>
            <a:r>
              <a:rPr lang="en-US" dirty="0" smtClean="0"/>
              <a:t>customer </a:t>
            </a:r>
            <a:r>
              <a:rPr lang="en-US" dirty="0"/>
              <a:t>experience.  In this chapter you’ll find out more </a:t>
            </a:r>
            <a:r>
              <a:rPr lang="en-US" dirty="0" smtClean="0"/>
              <a:t>about</a:t>
            </a:r>
            <a:r>
              <a:rPr lang="id-ID" dirty="0" smtClean="0"/>
              <a:t> </a:t>
            </a:r>
            <a:r>
              <a:rPr lang="en-US" dirty="0" smtClean="0"/>
              <a:t>customer </a:t>
            </a:r>
            <a:r>
              <a:rPr lang="en-US" dirty="0"/>
              <a:t>experience and how CRM can change it: often for the </a:t>
            </a:r>
            <a:r>
              <a:rPr lang="en-US" dirty="0" smtClean="0"/>
              <a:t>better</a:t>
            </a:r>
            <a:r>
              <a:rPr lang="en-US" dirty="0"/>
              <a:t>, but sometime for the worse.</a:t>
            </a:r>
          </a:p>
          <a:p>
            <a:endParaRPr lang="id-ID" dirty="0"/>
          </a:p>
        </p:txBody>
      </p:sp>
    </p:spTree>
    <p:extLst>
      <p:ext uri="{BB962C8B-B14F-4D97-AF65-F5344CB8AC3E}">
        <p14:creationId xmlns:p14="http://schemas.microsoft.com/office/powerpoint/2010/main" val="816482907"/>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meant by customer experience?</a:t>
            </a:r>
            <a:endParaRPr lang="id-ID" dirty="0"/>
          </a:p>
        </p:txBody>
      </p:sp>
      <p:sp>
        <p:nvSpPr>
          <p:cNvPr id="3" name="Content Placeholder 2"/>
          <p:cNvSpPr>
            <a:spLocks noGrp="1"/>
          </p:cNvSpPr>
          <p:nvPr>
            <p:ph idx="1"/>
          </p:nvPr>
        </p:nvSpPr>
        <p:spPr/>
        <p:txBody>
          <a:bodyPr>
            <a:normAutofit fontScale="92500" lnSpcReduction="20000"/>
          </a:bodyPr>
          <a:lstStyle/>
          <a:p>
            <a:r>
              <a:rPr lang="en-US" dirty="0"/>
              <a:t>These days, companies are becoming more interested in </a:t>
            </a:r>
            <a:r>
              <a:rPr lang="en-US" dirty="0" smtClean="0"/>
              <a:t>managing </a:t>
            </a:r>
            <a:r>
              <a:rPr lang="en-US" dirty="0"/>
              <a:t>and improving customer experience. Amazon, asserts </a:t>
            </a:r>
            <a:r>
              <a:rPr lang="en-US" dirty="0" smtClean="0"/>
              <a:t>that </a:t>
            </a:r>
            <a:r>
              <a:rPr lang="en-US" dirty="0"/>
              <a:t>its mission is to deliver ‘high quality end-to-end, </a:t>
            </a:r>
            <a:r>
              <a:rPr lang="en-US" dirty="0" smtClean="0"/>
              <a:t>order- </a:t>
            </a:r>
            <a:r>
              <a:rPr lang="en-US" dirty="0"/>
              <a:t>to-delivery customer experience’. Customer experience </a:t>
            </a:r>
            <a:r>
              <a:rPr lang="en-US" dirty="0" smtClean="0"/>
              <a:t>has </a:t>
            </a:r>
            <a:r>
              <a:rPr lang="en-US" dirty="0"/>
              <a:t>been described as ‘the next competitive battleground’.</a:t>
            </a:r>
          </a:p>
          <a:p>
            <a:endParaRPr lang="en-US" dirty="0"/>
          </a:p>
          <a:p>
            <a:r>
              <a:rPr lang="en-US" dirty="0" smtClean="0"/>
              <a:t>Customer </a:t>
            </a:r>
            <a:r>
              <a:rPr lang="en-US" dirty="0"/>
              <a:t>experience is the cognitive and affective outcome of the customer’s exposure to, or interaction with, a company’s people, process, technologies, products, services and other outputs.</a:t>
            </a:r>
          </a:p>
          <a:p>
            <a:endParaRPr lang="id-ID" dirty="0"/>
          </a:p>
        </p:txBody>
      </p:sp>
    </p:spTree>
    <p:extLst>
      <p:ext uri="{BB962C8B-B14F-4D97-AF65-F5344CB8AC3E}">
        <p14:creationId xmlns:p14="http://schemas.microsoft.com/office/powerpoint/2010/main" val="3214625249"/>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287520"/>
          </a:xfrm>
        </p:spPr>
        <p:txBody>
          <a:bodyPr>
            <a:normAutofit lnSpcReduction="10000"/>
          </a:bodyPr>
          <a:lstStyle/>
          <a:p>
            <a:r>
              <a:rPr lang="en-US" sz="3200" dirty="0"/>
              <a:t>Base on their research in the e-commerce arena, Marian </a:t>
            </a:r>
            <a:r>
              <a:rPr lang="en-US" sz="3200" dirty="0" err="1"/>
              <a:t>Petre</a:t>
            </a:r>
            <a:r>
              <a:rPr lang="en-US" sz="3200" dirty="0"/>
              <a:t> </a:t>
            </a:r>
            <a:r>
              <a:rPr lang="en-US" sz="3200" dirty="0" smtClean="0"/>
              <a:t>and </a:t>
            </a:r>
            <a:r>
              <a:rPr lang="en-US" sz="3200" dirty="0"/>
              <a:t>her colleagues wrote:	</a:t>
            </a:r>
          </a:p>
          <a:p>
            <a:endParaRPr lang="en-US" sz="3200" dirty="0"/>
          </a:p>
          <a:p>
            <a:pPr marL="109728" indent="0">
              <a:buNone/>
            </a:pPr>
            <a:r>
              <a:rPr lang="en-US" dirty="0" smtClean="0">
                <a:solidFill>
                  <a:schemeClr val="accent1"/>
                </a:solidFill>
              </a:rPr>
              <a:t>‘A </a:t>
            </a:r>
            <a:r>
              <a:rPr lang="en-US" dirty="0">
                <a:solidFill>
                  <a:schemeClr val="accent1"/>
                </a:solidFill>
              </a:rPr>
              <a:t>customer’s experience with e-commerce extends beyond the interaction with the website. It includes finding the website, delivery of products, post-sales support, consumption of products and services, and so on. It is the “total customer experience” (TCE) that influences customers’ perceptions of value and service quality, which consequently affects customer loyalty’. </a:t>
            </a:r>
            <a:endParaRPr lang="id-ID" dirty="0">
              <a:solidFill>
                <a:schemeClr val="accent1"/>
              </a:solidFill>
            </a:endParaRPr>
          </a:p>
        </p:txBody>
      </p:sp>
    </p:spTree>
    <p:extLst>
      <p:ext uri="{BB962C8B-B14F-4D97-AF65-F5344CB8AC3E}">
        <p14:creationId xmlns:p14="http://schemas.microsoft.com/office/powerpoint/2010/main" val="551324646"/>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The planned customer experience</a:t>
            </a:r>
          </a:p>
        </p:txBody>
      </p:sp>
      <p:sp>
        <p:nvSpPr>
          <p:cNvPr id="3" name="Content Placeholder 2"/>
          <p:cNvSpPr>
            <a:spLocks noGrp="1"/>
          </p:cNvSpPr>
          <p:nvPr>
            <p:ph idx="1"/>
          </p:nvPr>
        </p:nvSpPr>
        <p:spPr/>
        <p:txBody>
          <a:bodyPr>
            <a:normAutofit fontScale="85000" lnSpcReduction="10000"/>
          </a:bodyPr>
          <a:lstStyle/>
          <a:p>
            <a:pPr>
              <a:lnSpc>
                <a:spcPct val="90000"/>
              </a:lnSpc>
            </a:pPr>
            <a:r>
              <a:rPr lang="en-US" altLang="id-ID" dirty="0">
                <a:cs typeface="Cordia New" pitchFamily="34" charset="-34"/>
              </a:rPr>
              <a:t>As noted above, customers have always undergone an experience </a:t>
            </a:r>
            <a:r>
              <a:rPr lang="en-US" altLang="id-ID" dirty="0" smtClean="0">
                <a:cs typeface="Cordia New" pitchFamily="34" charset="-34"/>
              </a:rPr>
              <a:t>whenever </a:t>
            </a:r>
            <a:r>
              <a:rPr lang="en-US" altLang="id-ID" dirty="0">
                <a:cs typeface="Cordia New" pitchFamily="34" charset="-34"/>
              </a:rPr>
              <a:t>service is performed. Customer viewing a movie, going </a:t>
            </a:r>
            <a:r>
              <a:rPr lang="en-US" altLang="id-ID" dirty="0" smtClean="0">
                <a:cs typeface="Cordia New" pitchFamily="34" charset="-34"/>
              </a:rPr>
              <a:t>to </a:t>
            </a:r>
            <a:r>
              <a:rPr lang="en-US" altLang="id-ID" dirty="0">
                <a:cs typeface="Cordia New" pitchFamily="34" charset="-34"/>
              </a:rPr>
              <a:t>a supermarket, or undergoing a Government tax audit. They </a:t>
            </a:r>
            <a:r>
              <a:rPr lang="en-US" altLang="id-ID" dirty="0" smtClean="0">
                <a:cs typeface="Cordia New" pitchFamily="34" charset="-34"/>
              </a:rPr>
              <a:t>also </a:t>
            </a:r>
            <a:r>
              <a:rPr lang="en-US" altLang="id-ID" dirty="0">
                <a:cs typeface="Cordia New" pitchFamily="34" charset="-34"/>
              </a:rPr>
              <a:t>experience goods as they are consumed or used: driving a car, </a:t>
            </a:r>
            <a:r>
              <a:rPr lang="en-US" altLang="id-ID" dirty="0" smtClean="0">
                <a:cs typeface="Cordia New" pitchFamily="34" charset="-34"/>
              </a:rPr>
              <a:t>wearing </a:t>
            </a:r>
            <a:r>
              <a:rPr lang="en-US" altLang="id-ID" dirty="0">
                <a:cs typeface="Cordia New" pitchFamily="34" charset="-34"/>
              </a:rPr>
              <a:t>a suit or operating a flight simulator. </a:t>
            </a:r>
          </a:p>
          <a:p>
            <a:pPr>
              <a:lnSpc>
                <a:spcPct val="90000"/>
              </a:lnSpc>
            </a:pPr>
            <a:endParaRPr lang="en-US" altLang="id-ID" dirty="0">
              <a:cs typeface="Cordia New" pitchFamily="34" charset="-34"/>
            </a:endParaRPr>
          </a:p>
          <a:p>
            <a:pPr>
              <a:lnSpc>
                <a:spcPct val="90000"/>
              </a:lnSpc>
            </a:pPr>
            <a:r>
              <a:rPr lang="en-US" altLang="id-ID" dirty="0" smtClean="0">
                <a:cs typeface="Cordia New" pitchFamily="34" charset="-34"/>
              </a:rPr>
              <a:t>Some </a:t>
            </a:r>
            <a:r>
              <a:rPr lang="en-US" altLang="id-ID" dirty="0">
                <a:cs typeface="Cordia New" pitchFamily="34" charset="-34"/>
              </a:rPr>
              <a:t>customer experiences are commodity-like and purchased </a:t>
            </a:r>
            <a:r>
              <a:rPr lang="en-US" altLang="id-ID" dirty="0" smtClean="0">
                <a:cs typeface="Cordia New" pitchFamily="34" charset="-34"/>
              </a:rPr>
              <a:t>frequently</a:t>
            </a:r>
            <a:r>
              <a:rPr lang="en-US" altLang="id-ID" dirty="0">
                <a:cs typeface="Cordia New" pitchFamily="34" charset="-34"/>
              </a:rPr>
              <a:t>; others are one-off experiences never to be experiences </a:t>
            </a:r>
            <a:r>
              <a:rPr lang="en-US" altLang="id-ID" dirty="0" smtClean="0">
                <a:cs typeface="Cordia New" pitchFamily="34" charset="-34"/>
              </a:rPr>
              <a:t>again</a:t>
            </a:r>
            <a:r>
              <a:rPr lang="en-US" altLang="id-ID" dirty="0">
                <a:cs typeface="Cordia New" pitchFamily="34" charset="-34"/>
              </a:rPr>
              <a:t>. One experiences of traveling to work on London </a:t>
            </a:r>
            <a:r>
              <a:rPr lang="en-US" altLang="id-ID" dirty="0" smtClean="0">
                <a:cs typeface="Cordia New" pitchFamily="34" charset="-34"/>
              </a:rPr>
              <a:t>Underground </a:t>
            </a:r>
            <a:r>
              <a:rPr lang="en-US" altLang="id-ID" dirty="0">
                <a:cs typeface="Cordia New" pitchFamily="34" charset="-34"/>
              </a:rPr>
              <a:t>is much like another, but co-piloting a jet fighter to </a:t>
            </a:r>
            <a:r>
              <a:rPr lang="en-US" altLang="id-ID" dirty="0" smtClean="0">
                <a:cs typeface="Cordia New" pitchFamily="34" charset="-34"/>
              </a:rPr>
              <a:t>celebrate </a:t>
            </a:r>
            <a:r>
              <a:rPr lang="en-US" altLang="id-ID" dirty="0">
                <a:cs typeface="Cordia New" pitchFamily="34" charset="-34"/>
              </a:rPr>
              <a:t>an important  birthday would be, for most of us, a unique </a:t>
            </a:r>
            <a:r>
              <a:rPr lang="en-US" altLang="id-ID" dirty="0" smtClean="0">
                <a:cs typeface="Cordia New" pitchFamily="34" charset="-34"/>
              </a:rPr>
              <a:t>experience</a:t>
            </a:r>
            <a:r>
              <a:rPr lang="en-US" altLang="id-ID" dirty="0">
                <a:cs typeface="Cordia New" pitchFamily="34" charset="-34"/>
              </a:rPr>
              <a:t>.</a:t>
            </a:r>
          </a:p>
          <a:p>
            <a:pPr>
              <a:lnSpc>
                <a:spcPct val="90000"/>
              </a:lnSpc>
            </a:pPr>
            <a:endParaRPr lang="en-US" altLang="id-ID" dirty="0">
              <a:cs typeface="Cordia New" pitchFamily="34" charset="-34"/>
            </a:endParaRPr>
          </a:p>
        </p:txBody>
      </p:sp>
    </p:spTree>
    <p:extLst>
      <p:ext uri="{BB962C8B-B14F-4D97-AF65-F5344CB8AC3E}">
        <p14:creationId xmlns:p14="http://schemas.microsoft.com/office/powerpoint/2010/main" val="1416302769"/>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id-ID" b="1" dirty="0">
                <a:cs typeface="Angsana New" pitchFamily="18" charset="-34"/>
              </a:rPr>
              <a:t>How to understand customer experience </a:t>
            </a:r>
            <a:endParaRPr lang="id-ID" dirty="0"/>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1000599538"/>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yamininaidu.com.au/wp/wp-content/uploads/2013/05/any-questi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5239719"/>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Referensi</a:t>
            </a:r>
            <a:endParaRPr lang="id-ID" dirty="0"/>
          </a:p>
        </p:txBody>
      </p:sp>
      <p:sp>
        <p:nvSpPr>
          <p:cNvPr id="4" name="Text Placeholder 3"/>
          <p:cNvSpPr>
            <a:spLocks noGrp="1"/>
          </p:cNvSpPr>
          <p:nvPr>
            <p:ph type="body" idx="1"/>
          </p:nvPr>
        </p:nvSpPr>
        <p:spPr/>
        <p:txBody>
          <a:bodyPr>
            <a:normAutofit/>
          </a:bodyPr>
          <a:lstStyle/>
          <a:p>
            <a:r>
              <a:rPr lang="id-ID" i="1" dirty="0" smtClean="0"/>
              <a:t>Customer Relationship</a:t>
            </a:r>
            <a:r>
              <a:rPr lang="id-ID" i="1" dirty="0"/>
              <a:t> </a:t>
            </a:r>
            <a:r>
              <a:rPr lang="id-ID" i="1" dirty="0" smtClean="0"/>
              <a:t>Management - Concepts </a:t>
            </a:r>
            <a:r>
              <a:rPr lang="id-ID" i="1" dirty="0"/>
              <a:t>and </a:t>
            </a:r>
            <a:r>
              <a:rPr lang="id-ID" i="1" dirty="0" smtClean="0"/>
              <a:t>Technologies, Second edition, Francis Buttle</a:t>
            </a:r>
            <a:endParaRPr lang="id-ID" i="1" dirty="0"/>
          </a:p>
        </p:txBody>
      </p:sp>
    </p:spTree>
    <p:extLst>
      <p:ext uri="{BB962C8B-B14F-4D97-AF65-F5344CB8AC3E}">
        <p14:creationId xmlns:p14="http://schemas.microsoft.com/office/powerpoint/2010/main" val="1419211188"/>
      </p:ext>
    </p:extLst>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18027</TotalTime>
  <Words>298</Words>
  <Application>Microsoft Office PowerPoint</Application>
  <PresentationFormat>On-screen Show (4:3)</PresentationFormat>
  <Paragraphs>20</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Angsana New</vt:lpstr>
      <vt:lpstr>Calibri</vt:lpstr>
      <vt:lpstr>Cordia New</vt:lpstr>
      <vt:lpstr>Georgia</vt:lpstr>
      <vt:lpstr>Trebuchet MS</vt:lpstr>
      <vt:lpstr>Wingdings 2</vt:lpstr>
      <vt:lpstr>Urban</vt:lpstr>
      <vt:lpstr>Customer relationship management and customer experience</vt:lpstr>
      <vt:lpstr>Learning Objectives</vt:lpstr>
      <vt:lpstr>Introduction</vt:lpstr>
      <vt:lpstr>What is meant by customer experience?</vt:lpstr>
      <vt:lpstr>PowerPoint Presentation</vt:lpstr>
      <vt:lpstr>The planned customer experience</vt:lpstr>
      <vt:lpstr>How to understand customer experience </vt:lpstr>
      <vt:lpstr>PowerPoint Presentation</vt:lpstr>
      <vt:lpstr>Referensi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Sistem Informasi</dc:title>
  <dc:creator>Marcello Singadji</dc:creator>
  <cp:lastModifiedBy>Marcello Singadji</cp:lastModifiedBy>
  <cp:revision>221</cp:revision>
  <dcterms:created xsi:type="dcterms:W3CDTF">2011-09-16T02:11:44Z</dcterms:created>
  <dcterms:modified xsi:type="dcterms:W3CDTF">2015-10-28T06:12:45Z</dcterms:modified>
</cp:coreProperties>
</file>