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87" r:id="rId15"/>
    <p:sldId id="290" r:id="rId16"/>
    <p:sldId id="289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533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11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Customer Relationship Management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23/09/2015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CRM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000" i="1" dirty="0"/>
              <a:t>Customer Relationship Management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Ci-CRM-customer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48880"/>
            <a:ext cx="7643192" cy="43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QCi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05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CRM value chain</a:t>
            </a:r>
            <a:endParaRPr lang="id-ID" dirty="0"/>
          </a:p>
        </p:txBody>
      </p:sp>
      <p:pic>
        <p:nvPicPr>
          <p:cNvPr id="4098" name="Picture 2" descr="http://1.bp.blogspot.com/-1bSX6aPwLmo/UJwKvAM353I/AAAAAAAAATM/KhcLaOBHzNI/s1600/value-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3" y="2492896"/>
            <a:ext cx="752131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Payne’s five-process (Adrian Payne)</a:t>
            </a:r>
          </a:p>
          <a:p>
            <a:pPr marL="109728" indent="0">
              <a:buNone/>
            </a:pPr>
            <a:endParaRPr lang="id-ID" dirty="0"/>
          </a:p>
        </p:txBody>
      </p:sp>
      <p:pic>
        <p:nvPicPr>
          <p:cNvPr id="5122" name="Picture 2" descr="http://blog.wikimemoires.com/wp-content/uploads/2011/06/Strategic-Model-C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2154"/>
            <a:ext cx="6840760" cy="43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tners-CRM-model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8722"/>
            <a:ext cx="6840760" cy="44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Gartner (Gartnet Inc.)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24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76672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Mampu menjelaskan empat prespektif utama dalam CRM.</a:t>
            </a:r>
          </a:p>
          <a:p>
            <a:r>
              <a:rPr lang="id-ID" dirty="0" smtClean="0"/>
              <a:t>Memahami keselapahaman terhadap pengertian CRM.</a:t>
            </a:r>
          </a:p>
          <a:p>
            <a:r>
              <a:rPr lang="id-ID" dirty="0" smtClean="0"/>
              <a:t>Mampu menjelaskan pengertian CRM.</a:t>
            </a:r>
          </a:p>
          <a:p>
            <a:r>
              <a:rPr lang="id-ID" dirty="0" smtClean="0"/>
              <a:t>Mampu menjelaskan pentingnya CRM dalam mengatasi masalah di perusahaan.</a:t>
            </a:r>
          </a:p>
          <a:p>
            <a:r>
              <a:rPr lang="id-ID" dirty="0" smtClean="0"/>
              <a:t>Memahami lima model CRM.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76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pendahuluan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CRM telah digunakan sejak awal tahun 1990</a:t>
            </a:r>
          </a:p>
          <a:p>
            <a:r>
              <a:rPr lang="id-ID" dirty="0" smtClean="0"/>
              <a:t>Dikenal juga dengan istilah </a:t>
            </a:r>
            <a:r>
              <a:rPr lang="id-ID" b="1" i="1" dirty="0" smtClean="0"/>
              <a:t>customer relationship marketing</a:t>
            </a:r>
            <a:r>
              <a:rPr lang="id-ID" dirty="0" smtClean="0"/>
              <a:t> </a:t>
            </a:r>
          </a:p>
          <a:p>
            <a:r>
              <a:rPr lang="id-ID" dirty="0" smtClean="0"/>
              <a:t>Menggunakan software aplakasi otomatisasi marketing, penjualan, dan fungsi layanan dalam bisnis</a:t>
            </a:r>
          </a:p>
          <a:p>
            <a:pPr marL="109728" indent="0">
              <a:buNone/>
            </a:pP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2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CRM?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CRM adalah sebuah istilah industri TI untuk metodologi, strategi, perangkat lunak (</a:t>
            </a:r>
            <a:r>
              <a:rPr lang="id-ID" i="1" dirty="0" smtClean="0"/>
              <a:t>software</a:t>
            </a:r>
            <a:r>
              <a:rPr lang="id-ID" dirty="0" smtClean="0"/>
              <a:t>) dan atau aplikasi berbasis web lainnya yang mampu membantu sebuah perusahaan untuk mengelola hubungannya dengan para pelanggan</a:t>
            </a:r>
          </a:p>
          <a:p>
            <a:endParaRPr lang="id-ID" dirty="0"/>
          </a:p>
          <a:p>
            <a:r>
              <a:rPr lang="id-ID" dirty="0" smtClean="0"/>
              <a:t>CRM adalah sebuah proses mengelolah segala aspek interaksi antara perusahaan dengan pelanggan, termasuk prospek, penjualan dan layanan</a:t>
            </a:r>
          </a:p>
          <a:p>
            <a:endParaRPr lang="id-ID" dirty="0"/>
          </a:p>
          <a:p>
            <a:r>
              <a:rPr lang="id-ID" dirty="0" smtClean="0"/>
              <a:t>CRM adalah sebuah pendekatan yang terintegrasi untuk mengidentifikasi, mengakuisisi, dan mempertahankan pelanggan</a:t>
            </a:r>
          </a:p>
          <a:p>
            <a:endParaRPr lang="id-ID" dirty="0"/>
          </a:p>
          <a:p>
            <a:r>
              <a:rPr lang="id-ID" dirty="0" smtClean="0"/>
              <a:t>CRM adalah sistem informasi yang terintegrasi yang digunakan untuk proses perencanaan, penjadwalan, dan pengendalian aktivitas sebelum dan sesudah penjualan dalam perusahaan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6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CRM?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solidFill>
                  <a:srgbClr val="C00000"/>
                </a:solidFill>
              </a:rPr>
              <a:t>Bingung? Jangan kawatir</a:t>
            </a:r>
            <a:r>
              <a:rPr lang="id-ID" dirty="0"/>
              <a:t>, para ahli marketing juga mengatakan bahwa tidak </a:t>
            </a:r>
            <a:r>
              <a:rPr lang="id-ID" dirty="0" smtClean="0"/>
              <a:t>mudah mendefinisikan </a:t>
            </a:r>
            <a:r>
              <a:rPr lang="id-ID" dirty="0"/>
              <a:t>apa itu CRM. Ini dikarenakan luasnya cakupan CRM terhadap </a:t>
            </a:r>
            <a:r>
              <a:rPr lang="id-ID" dirty="0" smtClean="0"/>
              <a:t>aktivitas sales </a:t>
            </a:r>
            <a:r>
              <a:rPr lang="id-ID" dirty="0"/>
              <a:t>dan marketing yang pada akhirnya menjadi bagian dari manajemen </a:t>
            </a:r>
            <a:r>
              <a:rPr lang="id-ID" dirty="0" smtClean="0"/>
              <a:t>pengetahuan </a:t>
            </a:r>
            <a:r>
              <a:rPr lang="en-US" dirty="0" smtClean="0"/>
              <a:t>(</a:t>
            </a:r>
            <a:r>
              <a:rPr lang="en-US" i="1" dirty="0" smtClean="0"/>
              <a:t>knowledge </a:t>
            </a:r>
            <a:r>
              <a:rPr lang="en-US" i="1" dirty="0"/>
              <a:t>management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5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 Prespektif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Strategi</a:t>
            </a:r>
          </a:p>
          <a:p>
            <a:pPr lvl="1"/>
            <a:r>
              <a:rPr lang="id-ID" dirty="0" smtClean="0"/>
              <a:t>Berpusat pada pelanggan</a:t>
            </a:r>
          </a:p>
          <a:p>
            <a:r>
              <a:rPr lang="id-ID" dirty="0" smtClean="0"/>
              <a:t>Operasional</a:t>
            </a:r>
          </a:p>
          <a:p>
            <a:pPr lvl="1"/>
            <a:r>
              <a:rPr lang="id-ID" dirty="0" smtClean="0"/>
              <a:t>Berpusat pada otomatisasi proses pendekatan kepada pelanggan dalam proses penjualan, pemasaran dan layanan pelanggan</a:t>
            </a:r>
          </a:p>
          <a:p>
            <a:r>
              <a:rPr lang="id-ID" dirty="0" smtClean="0"/>
              <a:t>Analitikal</a:t>
            </a:r>
          </a:p>
          <a:p>
            <a:pPr lvl="1"/>
            <a:r>
              <a:rPr lang="id-ID" dirty="0" smtClean="0"/>
              <a:t>Fokus pada bagaimana menggunakan data untuk proses yang lebih strategi</a:t>
            </a:r>
          </a:p>
          <a:p>
            <a:r>
              <a:rPr lang="id-ID" dirty="0" smtClean="0"/>
              <a:t>Kolaborasi</a:t>
            </a:r>
          </a:p>
          <a:p>
            <a:pPr lvl="1"/>
            <a:r>
              <a:rPr lang="id-ID" dirty="0" smtClean="0"/>
              <a:t>Penggunaan IT untuk kolaborasi dengan perusahaan lain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1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delit.com/images/CR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39800"/>
            <a:ext cx="5724636" cy="31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Kesalahpahaman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>
                <a:solidFill>
                  <a:srgbClr val="C00000"/>
                </a:solidFill>
              </a:rPr>
              <a:t>CRM dijadikan sebagai database marketing</a:t>
            </a:r>
          </a:p>
          <a:p>
            <a:r>
              <a:rPr lang="id-ID" sz="2000" dirty="0" smtClean="0">
                <a:solidFill>
                  <a:srgbClr val="C00000"/>
                </a:solidFill>
              </a:rPr>
              <a:t>CRM merupakan proses marketing</a:t>
            </a:r>
          </a:p>
          <a:p>
            <a:r>
              <a:rPr lang="id-ID" sz="2000" dirty="0" smtClean="0">
                <a:solidFill>
                  <a:srgbClr val="C00000"/>
                </a:solidFill>
              </a:rPr>
              <a:t>CRM adalah masalah IT</a:t>
            </a:r>
          </a:p>
          <a:p>
            <a:r>
              <a:rPr lang="id-ID" sz="2000" dirty="0" smtClean="0">
                <a:solidFill>
                  <a:srgbClr val="C00000"/>
                </a:solidFill>
              </a:rPr>
              <a:t>CRM merupakan bentuk loyalitas</a:t>
            </a:r>
          </a:p>
          <a:p>
            <a:r>
              <a:rPr lang="fi-FI" sz="2000" dirty="0">
                <a:solidFill>
                  <a:srgbClr val="C00000"/>
                </a:solidFill>
              </a:rPr>
              <a:t>CRM dapat dilaksanakan oleh setiap perusahaan</a:t>
            </a:r>
            <a:endParaRPr lang="id-ID" sz="2000" dirty="0" smtClean="0">
              <a:solidFill>
                <a:srgbClr val="C00000"/>
              </a:solidFill>
            </a:endParaRPr>
          </a:p>
          <a:p>
            <a:endParaRPr lang="id-ID" sz="2000" dirty="0" smtClean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42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CRM adalah: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114800" cy="4325112"/>
          </a:xfrm>
        </p:spPr>
        <p:txBody>
          <a:bodyPr>
            <a:normAutofit/>
          </a:bodyPr>
          <a:lstStyle/>
          <a:p>
            <a:r>
              <a:rPr lang="id-ID" sz="2400" dirty="0" smtClean="0"/>
              <a:t>Strategi </a:t>
            </a:r>
            <a:r>
              <a:rPr lang="id-ID" sz="2400" dirty="0"/>
              <a:t>bisnis </a:t>
            </a:r>
            <a:r>
              <a:rPr lang="id-ID" sz="2400" dirty="0" smtClean="0"/>
              <a:t>yang </a:t>
            </a:r>
            <a:r>
              <a:rPr lang="id-ID" sz="2400" dirty="0"/>
              <a:t>mengintegrasikan proses internal dan fungsi, dan jaringan eksternal, untuk menciptakan dan memberikan nilai kepada </a:t>
            </a:r>
            <a:r>
              <a:rPr lang="id-ID" sz="2400" dirty="0" smtClean="0"/>
              <a:t>pelanggan. Yang didasarkan </a:t>
            </a:r>
            <a:r>
              <a:rPr lang="id-ID" sz="2400" dirty="0"/>
              <a:t>pada </a:t>
            </a:r>
            <a:r>
              <a:rPr lang="id-ID" sz="2400" dirty="0" smtClean="0"/>
              <a:t>data pelanggan yang akurat dan didukung </a:t>
            </a:r>
            <a:r>
              <a:rPr lang="id-ID" sz="2400" dirty="0"/>
              <a:t>oleh </a:t>
            </a:r>
            <a:r>
              <a:rPr lang="id-ID" sz="2400" dirty="0" smtClean="0"/>
              <a:t>IT.</a:t>
            </a:r>
            <a:endParaRPr lang="id-ID" sz="2400" dirty="0"/>
          </a:p>
        </p:txBody>
      </p:sp>
      <p:pic>
        <p:nvPicPr>
          <p:cNvPr id="2050" name="Picture 2" descr="http://images.yalwa.in/1004187929/ACG-Infotech-Web-Based-ERP-Software-Development-Company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7" y="1772816"/>
            <a:ext cx="4722746" cy="41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IDIC</a:t>
            </a:r>
          </a:p>
          <a:p>
            <a:pPr lvl="1"/>
            <a:r>
              <a:rPr lang="id-ID" b="1" i="1" dirty="0" smtClean="0"/>
              <a:t>Identify</a:t>
            </a:r>
            <a:r>
              <a:rPr lang="id-ID" dirty="0" smtClean="0"/>
              <a:t>, mengidentifikasi siapa pelaggan</a:t>
            </a:r>
          </a:p>
          <a:p>
            <a:pPr lvl="1"/>
            <a:r>
              <a:rPr lang="id-ID" b="1" i="1" dirty="0" smtClean="0"/>
              <a:t>Differentiate</a:t>
            </a:r>
            <a:r>
              <a:rPr lang="id-ID" dirty="0" smtClean="0"/>
              <a:t>, membedakan pelanggan dengan masa depan yang lebih baik</a:t>
            </a:r>
          </a:p>
          <a:p>
            <a:pPr lvl="1"/>
            <a:r>
              <a:rPr lang="id-ID" b="1" i="1" dirty="0" smtClean="0"/>
              <a:t>Interact</a:t>
            </a:r>
            <a:r>
              <a:rPr lang="id-ID" dirty="0" smtClean="0"/>
              <a:t>, berinteraksi dengan pelanggan untuk memahami harapan mereka</a:t>
            </a:r>
          </a:p>
          <a:p>
            <a:pPr lvl="1"/>
            <a:r>
              <a:rPr lang="id-ID" b="1" i="1" dirty="0" smtClean="0"/>
              <a:t>Customize</a:t>
            </a:r>
            <a:r>
              <a:rPr lang="id-ID" dirty="0" smtClean="0"/>
              <a:t>, bekomunikasi untuk memastikan bahwa harapan pelanggan terpenuhi  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16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14653</TotalTime>
  <Words>378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Trebuchet MS</vt:lpstr>
      <vt:lpstr>Wingdings 2</vt:lpstr>
      <vt:lpstr>Urban</vt:lpstr>
      <vt:lpstr>Pengantar CRM</vt:lpstr>
      <vt:lpstr>Learning Objectives</vt:lpstr>
      <vt:lpstr>pendahuluan</vt:lpstr>
      <vt:lpstr>Apa itu CRM?</vt:lpstr>
      <vt:lpstr>Apa itu CRM?</vt:lpstr>
      <vt:lpstr>4 Prespektif CRM</vt:lpstr>
      <vt:lpstr>Kesalahpahaman CRM</vt:lpstr>
      <vt:lpstr>CRM adalah:</vt:lpstr>
      <vt:lpstr>Model CRM</vt:lpstr>
      <vt:lpstr>Model CRM</vt:lpstr>
      <vt:lpstr>Model CRM</vt:lpstr>
      <vt:lpstr>Model CRM</vt:lpstr>
      <vt:lpstr>Model CRM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156</cp:revision>
  <dcterms:created xsi:type="dcterms:W3CDTF">2011-09-16T02:11:44Z</dcterms:created>
  <dcterms:modified xsi:type="dcterms:W3CDTF">2015-09-23T05:09:06Z</dcterms:modified>
</cp:coreProperties>
</file>