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6"/>
  </p:notesMasterIdLst>
  <p:sldIdLst>
    <p:sldId id="256" r:id="rId2"/>
    <p:sldId id="289" r:id="rId3"/>
    <p:sldId id="290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4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7" d="100"/>
          <a:sy n="67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A6FA4-4533-40BE-990D-EB839720CF3B}" type="doc">
      <dgm:prSet loTypeId="urn:microsoft.com/office/officeart/2005/8/layout/pyramid1" loCatId="pyramid" qsTypeId="urn:microsoft.com/office/officeart/2005/8/quickstyle/3d5" qsCatId="3D" csTypeId="urn:microsoft.com/office/officeart/2005/8/colors/accent1_2" csCatId="accent1" phldr="1"/>
      <dgm:spPr/>
    </dgm:pt>
    <dgm:pt modelId="{17825841-D4D3-4F6E-A603-579FD035195C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800" dirty="0" smtClean="0">
              <a:latin typeface="+mj-lt"/>
            </a:rPr>
            <a:t>Strategic</a:t>
          </a:r>
        </a:p>
        <a:p>
          <a:r>
            <a:rPr lang="id-ID" sz="1800" dirty="0" smtClean="0">
              <a:latin typeface="+mj-lt"/>
            </a:rPr>
            <a:t>Planning</a:t>
          </a:r>
          <a:endParaRPr lang="id-ID" sz="1800" dirty="0">
            <a:latin typeface="+mj-lt"/>
          </a:endParaRPr>
        </a:p>
      </dgm:t>
    </dgm:pt>
    <dgm:pt modelId="{1901646E-DB15-4546-9C92-463B9C13DC2B}" type="parTrans" cxnId="{6A40F316-D60E-4D85-BB96-94DBAB8EE8D4}">
      <dgm:prSet/>
      <dgm:spPr/>
      <dgm:t>
        <a:bodyPr/>
        <a:lstStyle/>
        <a:p>
          <a:endParaRPr lang="id-ID"/>
        </a:p>
      </dgm:t>
    </dgm:pt>
    <dgm:pt modelId="{72E3F01A-A157-431D-9F87-621D977C0A63}" type="sibTrans" cxnId="{6A40F316-D60E-4D85-BB96-94DBAB8EE8D4}">
      <dgm:prSet/>
      <dgm:spPr/>
      <dgm:t>
        <a:bodyPr/>
        <a:lstStyle/>
        <a:p>
          <a:endParaRPr lang="id-ID"/>
        </a:p>
      </dgm:t>
    </dgm:pt>
    <dgm:pt modelId="{E23D9EDD-0F6C-4AED-B770-C484E8EE9F14}">
      <dgm:prSet phldrT="[Text]"/>
      <dgm:spPr/>
      <dgm:t>
        <a:bodyPr/>
        <a:lstStyle/>
        <a:p>
          <a:r>
            <a:rPr lang="id-ID" dirty="0" smtClean="0"/>
            <a:t>Operational Control</a:t>
          </a:r>
          <a:endParaRPr lang="id-ID" dirty="0"/>
        </a:p>
      </dgm:t>
    </dgm:pt>
    <dgm:pt modelId="{3CA71B50-3A38-45FB-990D-AB622F9D0CD2}" type="parTrans" cxnId="{867879AB-2069-47C2-8C1B-CBC1236FB3CD}">
      <dgm:prSet/>
      <dgm:spPr/>
      <dgm:t>
        <a:bodyPr/>
        <a:lstStyle/>
        <a:p>
          <a:endParaRPr lang="id-ID"/>
        </a:p>
      </dgm:t>
    </dgm:pt>
    <dgm:pt modelId="{CB3B344F-4B1D-4DC7-9F8D-3E1ECC44A7C7}" type="sibTrans" cxnId="{867879AB-2069-47C2-8C1B-CBC1236FB3CD}">
      <dgm:prSet/>
      <dgm:spPr/>
      <dgm:t>
        <a:bodyPr/>
        <a:lstStyle/>
        <a:p>
          <a:endParaRPr lang="id-ID"/>
        </a:p>
      </dgm:t>
    </dgm:pt>
    <dgm:pt modelId="{EF181E74-FCD8-4F84-B34C-F9D34B672640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id-ID" dirty="0" smtClean="0"/>
            <a:t>Management Control</a:t>
          </a:r>
          <a:endParaRPr lang="id-ID" dirty="0"/>
        </a:p>
      </dgm:t>
    </dgm:pt>
    <dgm:pt modelId="{E52DABCB-53D7-447E-98A4-055BC5C01AAE}" type="parTrans" cxnId="{3E8C44F1-B35A-4A63-B3D4-F06E7A9420DF}">
      <dgm:prSet/>
      <dgm:spPr/>
      <dgm:t>
        <a:bodyPr/>
        <a:lstStyle/>
        <a:p>
          <a:endParaRPr lang="id-ID"/>
        </a:p>
      </dgm:t>
    </dgm:pt>
    <dgm:pt modelId="{92CD3AF1-5BC2-40B9-B494-462BED8DCB6D}" type="sibTrans" cxnId="{3E8C44F1-B35A-4A63-B3D4-F06E7A9420DF}">
      <dgm:prSet/>
      <dgm:spPr/>
      <dgm:t>
        <a:bodyPr/>
        <a:lstStyle/>
        <a:p>
          <a:endParaRPr lang="id-ID"/>
        </a:p>
      </dgm:t>
    </dgm:pt>
    <dgm:pt modelId="{0E5D0424-A80A-4B6B-996D-D8DD62A96862}" type="pres">
      <dgm:prSet presAssocID="{685A6FA4-4533-40BE-990D-EB839720CF3B}" presName="Name0" presStyleCnt="0">
        <dgm:presLayoutVars>
          <dgm:dir/>
          <dgm:animLvl val="lvl"/>
          <dgm:resizeHandles val="exact"/>
        </dgm:presLayoutVars>
      </dgm:prSet>
      <dgm:spPr/>
    </dgm:pt>
    <dgm:pt modelId="{D073F5E2-D1A3-44BE-8213-0E7E549CDCF1}" type="pres">
      <dgm:prSet presAssocID="{17825841-D4D3-4F6E-A603-579FD035195C}" presName="Name8" presStyleCnt="0"/>
      <dgm:spPr/>
    </dgm:pt>
    <dgm:pt modelId="{8ED9E6B9-D0D7-458C-AA80-ADD3FB619232}" type="pres">
      <dgm:prSet presAssocID="{17825841-D4D3-4F6E-A603-579FD035195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27B65A-9481-4425-A2DA-420AE43CAD0D}" type="pres">
      <dgm:prSet presAssocID="{17825841-D4D3-4F6E-A603-579FD03519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F52B18-E32A-4E5E-9307-1681DF620331}" type="pres">
      <dgm:prSet presAssocID="{EF181E74-FCD8-4F84-B34C-F9D34B672640}" presName="Name8" presStyleCnt="0"/>
      <dgm:spPr/>
    </dgm:pt>
    <dgm:pt modelId="{8E77C228-0B22-489B-A54C-A1B257C4B3F7}" type="pres">
      <dgm:prSet presAssocID="{EF181E74-FCD8-4F84-B34C-F9D34B67264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76119D-7BE0-48C6-97F7-F18047371F51}" type="pres">
      <dgm:prSet presAssocID="{EF181E74-FCD8-4F84-B34C-F9D34B6726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46ECAC-2769-4B33-94B9-FA1E82AA8132}" type="pres">
      <dgm:prSet presAssocID="{E23D9EDD-0F6C-4AED-B770-C484E8EE9F14}" presName="Name8" presStyleCnt="0"/>
      <dgm:spPr/>
    </dgm:pt>
    <dgm:pt modelId="{05DF2949-CB3E-42A0-BEF5-9C57AB699A16}" type="pres">
      <dgm:prSet presAssocID="{E23D9EDD-0F6C-4AED-B770-C484E8EE9F1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BF4E97-2138-45F4-87F3-0CD54A2CA0AE}" type="pres">
      <dgm:prSet presAssocID="{E23D9EDD-0F6C-4AED-B770-C484E8EE9F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061C159-1AAE-44F8-AC7A-D6971C5B4210}" type="presOf" srcId="{17825841-D4D3-4F6E-A603-579FD035195C}" destId="{8ED9E6B9-D0D7-458C-AA80-ADD3FB619232}" srcOrd="0" destOrd="0" presId="urn:microsoft.com/office/officeart/2005/8/layout/pyramid1"/>
    <dgm:cxn modelId="{6A40F316-D60E-4D85-BB96-94DBAB8EE8D4}" srcId="{685A6FA4-4533-40BE-990D-EB839720CF3B}" destId="{17825841-D4D3-4F6E-A603-579FD035195C}" srcOrd="0" destOrd="0" parTransId="{1901646E-DB15-4546-9C92-463B9C13DC2B}" sibTransId="{72E3F01A-A157-431D-9F87-621D977C0A63}"/>
    <dgm:cxn modelId="{D1E115E8-07FB-442E-8D20-28A2E2F5711A}" type="presOf" srcId="{EF181E74-FCD8-4F84-B34C-F9D34B672640}" destId="{B376119D-7BE0-48C6-97F7-F18047371F51}" srcOrd="1" destOrd="0" presId="urn:microsoft.com/office/officeart/2005/8/layout/pyramid1"/>
    <dgm:cxn modelId="{CAFA200E-A8B9-480E-BD4D-3C3C5209A164}" type="presOf" srcId="{17825841-D4D3-4F6E-A603-579FD035195C}" destId="{1A27B65A-9481-4425-A2DA-420AE43CAD0D}" srcOrd="1" destOrd="0" presId="urn:microsoft.com/office/officeart/2005/8/layout/pyramid1"/>
    <dgm:cxn modelId="{867879AB-2069-47C2-8C1B-CBC1236FB3CD}" srcId="{685A6FA4-4533-40BE-990D-EB839720CF3B}" destId="{E23D9EDD-0F6C-4AED-B770-C484E8EE9F14}" srcOrd="2" destOrd="0" parTransId="{3CA71B50-3A38-45FB-990D-AB622F9D0CD2}" sibTransId="{CB3B344F-4B1D-4DC7-9F8D-3E1ECC44A7C7}"/>
    <dgm:cxn modelId="{41F9D749-2553-451D-AB10-FC509AF07DF7}" type="presOf" srcId="{EF181E74-FCD8-4F84-B34C-F9D34B672640}" destId="{8E77C228-0B22-489B-A54C-A1B257C4B3F7}" srcOrd="0" destOrd="0" presId="urn:microsoft.com/office/officeart/2005/8/layout/pyramid1"/>
    <dgm:cxn modelId="{5B0D32D0-89FE-47A6-83F2-FE6D5183B04D}" type="presOf" srcId="{E23D9EDD-0F6C-4AED-B770-C484E8EE9F14}" destId="{05DF2949-CB3E-42A0-BEF5-9C57AB699A16}" srcOrd="0" destOrd="0" presId="urn:microsoft.com/office/officeart/2005/8/layout/pyramid1"/>
    <dgm:cxn modelId="{30342621-AE5D-46AD-8F19-3805ED3F829A}" type="presOf" srcId="{685A6FA4-4533-40BE-990D-EB839720CF3B}" destId="{0E5D0424-A80A-4B6B-996D-D8DD62A96862}" srcOrd="0" destOrd="0" presId="urn:microsoft.com/office/officeart/2005/8/layout/pyramid1"/>
    <dgm:cxn modelId="{3E8C44F1-B35A-4A63-B3D4-F06E7A9420DF}" srcId="{685A6FA4-4533-40BE-990D-EB839720CF3B}" destId="{EF181E74-FCD8-4F84-B34C-F9D34B672640}" srcOrd="1" destOrd="0" parTransId="{E52DABCB-53D7-447E-98A4-055BC5C01AAE}" sibTransId="{92CD3AF1-5BC2-40B9-B494-462BED8DCB6D}"/>
    <dgm:cxn modelId="{451F758F-F712-47C4-8DB2-3F3B5EAF6623}" type="presOf" srcId="{E23D9EDD-0F6C-4AED-B770-C484E8EE9F14}" destId="{4BBF4E97-2138-45F4-87F3-0CD54A2CA0AE}" srcOrd="1" destOrd="0" presId="urn:microsoft.com/office/officeart/2005/8/layout/pyramid1"/>
    <dgm:cxn modelId="{ACA59446-43BC-45ED-BD6D-A9D75A7DBD87}" type="presParOf" srcId="{0E5D0424-A80A-4B6B-996D-D8DD62A96862}" destId="{D073F5E2-D1A3-44BE-8213-0E7E549CDCF1}" srcOrd="0" destOrd="0" presId="urn:microsoft.com/office/officeart/2005/8/layout/pyramid1"/>
    <dgm:cxn modelId="{67D4F378-0335-43C3-ADDB-81DFFF1E9C3F}" type="presParOf" srcId="{D073F5E2-D1A3-44BE-8213-0E7E549CDCF1}" destId="{8ED9E6B9-D0D7-458C-AA80-ADD3FB619232}" srcOrd="0" destOrd="0" presId="urn:microsoft.com/office/officeart/2005/8/layout/pyramid1"/>
    <dgm:cxn modelId="{4184A8C8-8458-485E-AF72-FD7A088E8FC7}" type="presParOf" srcId="{D073F5E2-D1A3-44BE-8213-0E7E549CDCF1}" destId="{1A27B65A-9481-4425-A2DA-420AE43CAD0D}" srcOrd="1" destOrd="0" presId="urn:microsoft.com/office/officeart/2005/8/layout/pyramid1"/>
    <dgm:cxn modelId="{B0ABFE31-77D5-4A21-B2BC-36B1814EF69B}" type="presParOf" srcId="{0E5D0424-A80A-4B6B-996D-D8DD62A96862}" destId="{76F52B18-E32A-4E5E-9307-1681DF620331}" srcOrd="1" destOrd="0" presId="urn:microsoft.com/office/officeart/2005/8/layout/pyramid1"/>
    <dgm:cxn modelId="{8A4307F5-F18C-4209-9DDE-BE3F877E3F2D}" type="presParOf" srcId="{76F52B18-E32A-4E5E-9307-1681DF620331}" destId="{8E77C228-0B22-489B-A54C-A1B257C4B3F7}" srcOrd="0" destOrd="0" presId="urn:microsoft.com/office/officeart/2005/8/layout/pyramid1"/>
    <dgm:cxn modelId="{CBB49771-C99F-44C4-B27C-08B884BA4511}" type="presParOf" srcId="{76F52B18-E32A-4E5E-9307-1681DF620331}" destId="{B376119D-7BE0-48C6-97F7-F18047371F51}" srcOrd="1" destOrd="0" presId="urn:microsoft.com/office/officeart/2005/8/layout/pyramid1"/>
    <dgm:cxn modelId="{9EE9A815-DAAB-437C-A384-4269855F8664}" type="presParOf" srcId="{0E5D0424-A80A-4B6B-996D-D8DD62A96862}" destId="{FC46ECAC-2769-4B33-94B9-FA1E82AA8132}" srcOrd="2" destOrd="0" presId="urn:microsoft.com/office/officeart/2005/8/layout/pyramid1"/>
    <dgm:cxn modelId="{8DDAE379-279F-419A-8FB6-480E70708BF8}" type="presParOf" srcId="{FC46ECAC-2769-4B33-94B9-FA1E82AA8132}" destId="{05DF2949-CB3E-42A0-BEF5-9C57AB699A16}" srcOrd="0" destOrd="0" presId="urn:microsoft.com/office/officeart/2005/8/layout/pyramid1"/>
    <dgm:cxn modelId="{FBBE6CB3-D44D-432D-A5EA-E943A5C3DA21}" type="presParOf" srcId="{FC46ECAC-2769-4B33-94B9-FA1E82AA8132}" destId="{4BBF4E97-2138-45F4-87F3-0CD54A2CA0A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9E6B9-D0D7-458C-AA80-ADD3FB619232}">
      <dsp:nvSpPr>
        <dsp:cNvPr id="0" name=""/>
        <dsp:cNvSpPr/>
      </dsp:nvSpPr>
      <dsp:spPr>
        <a:xfrm>
          <a:off x="1512168" y="0"/>
          <a:ext cx="1512168" cy="1441979"/>
        </a:xfrm>
        <a:prstGeom prst="trapezoid">
          <a:avLst>
            <a:gd name="adj" fmla="val 52434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latin typeface="+mj-lt"/>
            </a:rPr>
            <a:t>Strategic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latin typeface="+mj-lt"/>
            </a:rPr>
            <a:t>Planning</a:t>
          </a:r>
          <a:endParaRPr lang="id-ID" sz="1800" kern="1200" dirty="0">
            <a:latin typeface="+mj-lt"/>
          </a:endParaRPr>
        </a:p>
      </dsp:txBody>
      <dsp:txXfrm>
        <a:off x="1512168" y="0"/>
        <a:ext cx="1512168" cy="1441979"/>
      </dsp:txXfrm>
    </dsp:sp>
    <dsp:sp modelId="{8E77C228-0B22-489B-A54C-A1B257C4B3F7}">
      <dsp:nvSpPr>
        <dsp:cNvPr id="0" name=""/>
        <dsp:cNvSpPr/>
      </dsp:nvSpPr>
      <dsp:spPr>
        <a:xfrm>
          <a:off x="756083" y="1441979"/>
          <a:ext cx="3024336" cy="1441979"/>
        </a:xfrm>
        <a:prstGeom prst="trapezoid">
          <a:avLst>
            <a:gd name="adj" fmla="val 52434"/>
          </a:avLst>
        </a:prstGeom>
        <a:solidFill>
          <a:schemeClr val="accent3"/>
        </a:solidFill>
        <a:ln>
          <a:solidFill>
            <a:schemeClr val="accent3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Management Control</a:t>
          </a:r>
          <a:endParaRPr lang="id-ID" sz="2500" kern="1200" dirty="0"/>
        </a:p>
      </dsp:txBody>
      <dsp:txXfrm>
        <a:off x="1285342" y="1441979"/>
        <a:ext cx="1965818" cy="1441979"/>
      </dsp:txXfrm>
    </dsp:sp>
    <dsp:sp modelId="{05DF2949-CB3E-42A0-BEF5-9C57AB699A16}">
      <dsp:nvSpPr>
        <dsp:cNvPr id="0" name=""/>
        <dsp:cNvSpPr/>
      </dsp:nvSpPr>
      <dsp:spPr>
        <a:xfrm>
          <a:off x="0" y="2883958"/>
          <a:ext cx="4536504" cy="1441979"/>
        </a:xfrm>
        <a:prstGeom prst="trapezoid">
          <a:avLst>
            <a:gd name="adj" fmla="val 524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Operational Control</a:t>
          </a:r>
          <a:endParaRPr lang="id-ID" sz="2500" kern="1200" dirty="0"/>
        </a:p>
      </dsp:txBody>
      <dsp:txXfrm>
        <a:off x="793888" y="2883958"/>
        <a:ext cx="2948727" cy="1441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017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 err="1" smtClean="0">
                <a:solidFill>
                  <a:schemeClr val="bg1"/>
                </a:solidFill>
              </a:rPr>
              <a:t>Pengantar</a:t>
            </a:r>
            <a:r>
              <a:rPr lang="en-US" sz="1200" i="1" baseline="0" dirty="0" smtClean="0">
                <a:solidFill>
                  <a:schemeClr val="bg1"/>
                </a:solidFill>
              </a:rPr>
              <a:t> </a:t>
            </a:r>
            <a:r>
              <a:rPr lang="en-US" sz="1200" i="1" baseline="0" dirty="0" err="1" smtClean="0">
                <a:solidFill>
                  <a:schemeClr val="bg1"/>
                </a:solidFill>
              </a:rPr>
              <a:t>Sistem</a:t>
            </a:r>
            <a:r>
              <a:rPr lang="en-US" sz="1200" i="1" baseline="0" dirty="0" smtClean="0">
                <a:solidFill>
                  <a:schemeClr val="bg1"/>
                </a:solidFill>
              </a:rPr>
              <a:t> </a:t>
            </a:r>
            <a:r>
              <a:rPr lang="en-US" sz="1200" i="1" baseline="0" dirty="0" err="1" smtClean="0">
                <a:solidFill>
                  <a:schemeClr val="bg1"/>
                </a:solidFill>
              </a:rPr>
              <a:t>Informasi</a:t>
            </a:r>
            <a:r>
              <a:rPr lang="en-US" sz="1200" i="1" baseline="0" dirty="0" smtClean="0">
                <a:solidFill>
                  <a:schemeClr val="bg1"/>
                </a:solidFill>
              </a:rPr>
              <a:t> – SIF101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/>
              <a:t>Organisasi</a:t>
            </a:r>
            <a:r>
              <a:rPr lang="id-ID" sz="4800" dirty="0"/>
              <a:t>,</a:t>
            </a:r>
            <a:r>
              <a:rPr lang="en-US" sz="4800" dirty="0" smtClean="0"/>
              <a:t> </a:t>
            </a:r>
            <a:r>
              <a:rPr lang="en-US" sz="4800" dirty="0" err="1" smtClean="0"/>
              <a:t>Manajemen</a:t>
            </a:r>
            <a:r>
              <a:rPr lang="id-ID" sz="4800" dirty="0" smtClean="0"/>
              <a:t> &amp; Sistem Informasi</a:t>
            </a:r>
            <a:endParaRPr lang="id-ID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b="1" i="1" dirty="0" smtClean="0"/>
              <a:t>Division </a:t>
            </a:r>
            <a:r>
              <a:rPr lang="id-ID" b="1" i="1" dirty="0"/>
              <a:t>of labour</a:t>
            </a:r>
          </a:p>
          <a:p>
            <a:pPr lvl="1"/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i="1" dirty="0"/>
              <a:t>Division of work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id-ID" dirty="0" smtClean="0"/>
              <a:t>dibagi </a:t>
            </a:r>
            <a:r>
              <a:rPr lang="id-ID" dirty="0"/>
              <a:t>adalah pekerjaannya </a:t>
            </a:r>
            <a:r>
              <a:rPr lang="id-ID" dirty="0" smtClean="0"/>
              <a:t>bukan</a:t>
            </a:r>
            <a:r>
              <a:rPr lang="en-US" dirty="0" smtClean="0"/>
              <a:t> </a:t>
            </a:r>
            <a:r>
              <a:rPr lang="id-ID" dirty="0" smtClean="0"/>
              <a:t>pekerja/karyawannya</a:t>
            </a:r>
            <a:endParaRPr lang="id-ID" dirty="0"/>
          </a:p>
          <a:p>
            <a:pPr lvl="1"/>
            <a:r>
              <a:rPr lang="id-ID" dirty="0" smtClean="0"/>
              <a:t>dihindarkan </a:t>
            </a:r>
            <a:r>
              <a:rPr lang="id-ID" dirty="0"/>
              <a:t>spesialisasi pekerjaan yang </a:t>
            </a:r>
            <a:r>
              <a:rPr lang="id-ID" b="1" dirty="0" smtClean="0"/>
              <a:t>terlalu</a:t>
            </a:r>
            <a:r>
              <a:rPr lang="en-US" b="1" dirty="0" smtClean="0"/>
              <a:t> </a:t>
            </a:r>
            <a:r>
              <a:rPr lang="sv-SE" dirty="0" smtClean="0"/>
              <a:t>spesialistik</a:t>
            </a:r>
            <a:r>
              <a:rPr lang="sv-SE" dirty="0"/>
              <a:t>, karena dapat menimbulkan </a:t>
            </a:r>
            <a:r>
              <a:rPr lang="sv-SE" dirty="0" smtClean="0"/>
              <a:t>efek </a:t>
            </a:r>
            <a:r>
              <a:rPr lang="id-ID" dirty="0" smtClean="0"/>
              <a:t>psikologis </a:t>
            </a:r>
            <a:r>
              <a:rPr lang="id-ID" dirty="0"/>
              <a:t>pekerja yang </a:t>
            </a:r>
            <a:r>
              <a:rPr lang="id-ID" b="1" dirty="0"/>
              <a:t>kurang baik </a:t>
            </a:r>
            <a:r>
              <a:rPr lang="id-ID" dirty="0"/>
              <a:t>(merasa </a:t>
            </a:r>
            <a:r>
              <a:rPr lang="id-ID" dirty="0" smtClean="0"/>
              <a:t>terasing,</a:t>
            </a:r>
            <a:r>
              <a:rPr lang="en-US" dirty="0" smtClean="0"/>
              <a:t> </a:t>
            </a:r>
            <a:r>
              <a:rPr lang="id-ID" dirty="0" smtClean="0"/>
              <a:t>mudah </a:t>
            </a:r>
            <a:r>
              <a:rPr lang="id-ID" dirty="0"/>
              <a:t>bosan, dsb)</a:t>
            </a:r>
          </a:p>
          <a:p>
            <a:r>
              <a:rPr lang="id-ID" dirty="0" smtClean="0"/>
              <a:t>perlu </a:t>
            </a:r>
            <a:r>
              <a:rPr lang="id-ID" dirty="0"/>
              <a:t>disusun </a:t>
            </a:r>
            <a:r>
              <a:rPr lang="id-ID" b="1" dirty="0"/>
              <a:t>bagan organisasi </a:t>
            </a:r>
            <a:r>
              <a:rPr lang="id-ID" dirty="0"/>
              <a:t>yang </a:t>
            </a:r>
            <a:r>
              <a:rPr lang="id-ID" dirty="0" smtClean="0"/>
              <a:t>menggambarkan</a:t>
            </a:r>
            <a:r>
              <a:rPr lang="en-US" dirty="0" smtClean="0"/>
              <a:t> </a:t>
            </a:r>
            <a:r>
              <a:rPr lang="id-ID" dirty="0" smtClean="0"/>
              <a:t>bagaimana </a:t>
            </a:r>
            <a:r>
              <a:rPr lang="id-ID" dirty="0"/>
              <a:t>tugas/pekerjaan dibagi dan dikelompokan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Organinasi</a:t>
            </a:r>
            <a:r>
              <a:rPr lang="en-US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lanjutan</a:t>
            </a:r>
            <a:r>
              <a:rPr lang="en-US" sz="1600" dirty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646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Chain </a:t>
            </a:r>
            <a:r>
              <a:rPr lang="en-US" b="1" i="1" dirty="0"/>
              <a:t>of command and </a:t>
            </a:r>
            <a:r>
              <a:rPr lang="en-US" b="1" i="1" dirty="0" smtClean="0"/>
              <a:t>control </a:t>
            </a:r>
          </a:p>
          <a:p>
            <a:pPr lvl="1"/>
            <a:r>
              <a:rPr lang="id-ID" dirty="0" smtClean="0"/>
              <a:t>Karakteristik </a:t>
            </a:r>
            <a:r>
              <a:rPr lang="id-ID" dirty="0"/>
              <a:t>yang sangat penting </a:t>
            </a:r>
            <a:r>
              <a:rPr lang="id-ID" dirty="0" smtClean="0"/>
              <a:t>dalam</a:t>
            </a:r>
            <a:r>
              <a:rPr lang="en-US" dirty="0" smtClean="0"/>
              <a:t> </a:t>
            </a:r>
            <a:r>
              <a:rPr lang="id-ID" dirty="0" smtClean="0"/>
              <a:t>menyusun </a:t>
            </a:r>
            <a:r>
              <a:rPr lang="id-ID" dirty="0"/>
              <a:t>hirarki struktur </a:t>
            </a:r>
            <a:r>
              <a:rPr lang="en-US" dirty="0" smtClean="0"/>
              <a:t> o</a:t>
            </a:r>
            <a:r>
              <a:rPr lang="id-ID" dirty="0" smtClean="0"/>
              <a:t>rganisasi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id-ID" b="1" i="1" dirty="0" smtClean="0"/>
              <a:t>span</a:t>
            </a:r>
            <a:r>
              <a:rPr lang="en-US" b="1" i="1" dirty="0" smtClean="0"/>
              <a:t> </a:t>
            </a:r>
            <a:r>
              <a:rPr lang="id-ID" b="1" i="1" dirty="0" smtClean="0"/>
              <a:t>of </a:t>
            </a:r>
            <a:r>
              <a:rPr lang="id-ID" b="1" i="1" dirty="0"/>
              <a:t>control </a:t>
            </a:r>
            <a:r>
              <a:rPr lang="id-ID" b="1" dirty="0"/>
              <a:t>(rentang kendali)</a:t>
            </a:r>
          </a:p>
          <a:p>
            <a:pPr lvl="1"/>
            <a:r>
              <a:rPr lang="id-ID" b="1" i="1" dirty="0" smtClean="0"/>
              <a:t>Span </a:t>
            </a:r>
            <a:r>
              <a:rPr lang="id-ID" b="1" i="1" dirty="0"/>
              <a:t>of control </a:t>
            </a:r>
            <a:r>
              <a:rPr lang="id-ID" dirty="0"/>
              <a:t>adalah</a:t>
            </a:r>
          </a:p>
          <a:p>
            <a:pPr lvl="2"/>
            <a:r>
              <a:rPr lang="id-ID" b="1" dirty="0" smtClean="0"/>
              <a:t>kemampuan </a:t>
            </a:r>
            <a:r>
              <a:rPr lang="id-ID" b="1" dirty="0"/>
              <a:t>individu untuk mengendalikan </a:t>
            </a:r>
            <a:r>
              <a:rPr lang="id-ID" b="1" dirty="0" smtClean="0"/>
              <a:t>anak</a:t>
            </a:r>
            <a:r>
              <a:rPr lang="en-US" b="1" dirty="0" smtClean="0"/>
              <a:t> </a:t>
            </a:r>
            <a:r>
              <a:rPr lang="id-ID" b="1" dirty="0" smtClean="0"/>
              <a:t>buah/bawahan</a:t>
            </a:r>
            <a:endParaRPr lang="id-ID" b="1" dirty="0"/>
          </a:p>
          <a:p>
            <a:pPr lvl="2"/>
            <a:r>
              <a:rPr lang="sv-SE" dirty="0" smtClean="0"/>
              <a:t>dilihat </a:t>
            </a:r>
            <a:r>
              <a:rPr lang="sv-SE" dirty="0"/>
              <a:t>berdasarkan </a:t>
            </a:r>
            <a:r>
              <a:rPr lang="sv-SE" b="1" dirty="0"/>
              <a:t>jumlah bawahan </a:t>
            </a:r>
            <a:r>
              <a:rPr lang="sv-SE" dirty="0"/>
              <a:t>yang </a:t>
            </a:r>
            <a:r>
              <a:rPr lang="sv-SE" dirty="0" smtClean="0"/>
              <a:t>harus </a:t>
            </a:r>
            <a:r>
              <a:rPr lang="id-ID" dirty="0" smtClean="0"/>
              <a:t>melapor </a:t>
            </a:r>
            <a:r>
              <a:rPr lang="id-ID" dirty="0"/>
              <a:t>secara langsung kepada seorang atasan</a:t>
            </a:r>
          </a:p>
          <a:p>
            <a:pPr lvl="2"/>
            <a:r>
              <a:rPr lang="id-ID" dirty="0" smtClean="0"/>
              <a:t>berpengaruh </a:t>
            </a:r>
            <a:r>
              <a:rPr lang="id-ID" dirty="0"/>
              <a:t>pada </a:t>
            </a:r>
            <a:r>
              <a:rPr lang="id-ID" b="1" dirty="0"/>
              <a:t>hubungan kerja </a:t>
            </a:r>
            <a:r>
              <a:rPr lang="id-ID" dirty="0"/>
              <a:t>dan </a:t>
            </a:r>
            <a:r>
              <a:rPr lang="id-ID" b="1" dirty="0" smtClean="0"/>
              <a:t>kecepatan</a:t>
            </a:r>
            <a:r>
              <a:rPr lang="en-US" b="1" dirty="0" smtClean="0"/>
              <a:t> </a:t>
            </a:r>
            <a:r>
              <a:rPr lang="id-ID" b="1" dirty="0" smtClean="0"/>
              <a:t>pengambilan </a:t>
            </a:r>
            <a:r>
              <a:rPr lang="id-ID" b="1" dirty="0"/>
              <a:t>keputusan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Organinasi</a:t>
            </a:r>
            <a:r>
              <a:rPr lang="en-US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lanjutan</a:t>
            </a:r>
            <a:r>
              <a:rPr lang="en-US" sz="1600" dirty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091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 smtClean="0"/>
              <a:t>Organinasi</a:t>
            </a:r>
            <a:r>
              <a:rPr lang="en-US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lanjutan</a:t>
            </a:r>
            <a:r>
              <a:rPr lang="en-US" sz="1600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43136"/>
            <a:ext cx="4042792" cy="4325112"/>
          </a:xfrm>
        </p:spPr>
        <p:txBody>
          <a:bodyPr>
            <a:normAutofit fontScale="70000" lnSpcReduction="20000"/>
          </a:bodyPr>
          <a:lstStyle/>
          <a:p>
            <a:r>
              <a:rPr lang="id-ID" sz="3400" b="1" dirty="0" smtClean="0"/>
              <a:t>Rentang </a:t>
            </a:r>
            <a:r>
              <a:rPr lang="id-ID" sz="3400" b="1" dirty="0"/>
              <a:t>kendali </a:t>
            </a:r>
            <a:r>
              <a:rPr lang="id-ID" sz="3400" b="1" dirty="0" smtClean="0"/>
              <a:t>lebar</a:t>
            </a:r>
            <a:endParaRPr lang="en-US" sz="3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/>
          </a:p>
          <a:p>
            <a:pPr lvl="1"/>
            <a:endParaRPr lang="en-US" sz="2200" dirty="0" smtClean="0"/>
          </a:p>
          <a:p>
            <a:pPr lvl="1"/>
            <a:r>
              <a:rPr lang="id-ID" sz="2200" dirty="0" smtClean="0"/>
              <a:t>Terlalu </a:t>
            </a:r>
            <a:r>
              <a:rPr lang="id-ID" sz="2200" dirty="0"/>
              <a:t>banyak yang </a:t>
            </a:r>
            <a:r>
              <a:rPr lang="id-ID" sz="2200" dirty="0" smtClean="0"/>
              <a:t>harus</a:t>
            </a:r>
            <a:r>
              <a:rPr lang="en-US" sz="2200" dirty="0" smtClean="0"/>
              <a:t> </a:t>
            </a:r>
            <a:r>
              <a:rPr lang="id-ID" sz="2200" dirty="0" smtClean="0"/>
              <a:t>diperhatikan </a:t>
            </a:r>
            <a:r>
              <a:rPr lang="id-ID" sz="2200" dirty="0"/>
              <a:t>oleh manajer</a:t>
            </a:r>
          </a:p>
          <a:p>
            <a:pPr lvl="1"/>
            <a:r>
              <a:rPr lang="id-ID" sz="2200" dirty="0" smtClean="0"/>
              <a:t>Bawahan </a:t>
            </a:r>
            <a:r>
              <a:rPr lang="id-ID" sz="2200" dirty="0"/>
              <a:t>kurang mendapat </a:t>
            </a:r>
            <a:r>
              <a:rPr lang="id-ID" sz="2200" dirty="0" smtClean="0"/>
              <a:t>perhatian,</a:t>
            </a:r>
            <a:r>
              <a:rPr lang="en-US" sz="2200" dirty="0" smtClean="0"/>
              <a:t> </a:t>
            </a:r>
            <a:r>
              <a:rPr lang="id-ID" sz="2400" dirty="0" smtClean="0"/>
              <a:t>berpotensi </a:t>
            </a:r>
            <a:r>
              <a:rPr lang="id-ID" sz="2400" dirty="0"/>
              <a:t>untuk mudah </a:t>
            </a:r>
            <a:r>
              <a:rPr lang="id-ID" sz="2400" dirty="0" smtClean="0"/>
              <a:t>terjadi</a:t>
            </a:r>
            <a:r>
              <a:rPr lang="en-US" sz="2400" dirty="0" smtClean="0"/>
              <a:t> </a:t>
            </a:r>
            <a:r>
              <a:rPr lang="id-ID" sz="2400" dirty="0" smtClean="0"/>
              <a:t>kesalahan </a:t>
            </a:r>
            <a:r>
              <a:rPr lang="id-ID" sz="2400" dirty="0"/>
              <a:t>dan frustasi</a:t>
            </a:r>
          </a:p>
          <a:p>
            <a:pPr lvl="1"/>
            <a:r>
              <a:rPr lang="id-ID" sz="2200" dirty="0" smtClean="0"/>
              <a:t>Manajer </a:t>
            </a:r>
            <a:r>
              <a:rPr lang="id-ID" sz="2200" dirty="0"/>
              <a:t>ditekan untuk </a:t>
            </a:r>
            <a:r>
              <a:rPr lang="id-ID" sz="2200" dirty="0" smtClean="0"/>
              <a:t>mengabaikan</a:t>
            </a:r>
            <a:r>
              <a:rPr lang="en-US" sz="2200" dirty="0" smtClean="0"/>
              <a:t> </a:t>
            </a:r>
            <a:r>
              <a:rPr lang="id-ID" sz="2400" dirty="0" smtClean="0"/>
              <a:t>dan </a:t>
            </a:r>
            <a:r>
              <a:rPr lang="id-ID" sz="2400" dirty="0"/>
              <a:t>memaafkan kesalahan (</a:t>
            </a:r>
            <a:r>
              <a:rPr lang="id-ID" sz="2400" dirty="0" smtClean="0"/>
              <a:t>kehilangan</a:t>
            </a:r>
            <a:r>
              <a:rPr lang="en-US" sz="2400" dirty="0" smtClean="0"/>
              <a:t> </a:t>
            </a:r>
            <a:r>
              <a:rPr lang="id-ID" sz="2400" dirty="0" smtClean="0"/>
              <a:t>kendali</a:t>
            </a:r>
            <a:r>
              <a:rPr lang="id-ID" sz="2400" dirty="0"/>
              <a:t>)</a:t>
            </a:r>
          </a:p>
          <a:p>
            <a:pPr lvl="1"/>
            <a:r>
              <a:rPr lang="id-ID" sz="2200" dirty="0" smtClean="0"/>
              <a:t>pengambilan </a:t>
            </a:r>
            <a:r>
              <a:rPr lang="id-ID" sz="2200" dirty="0"/>
              <a:t>keputusan </a:t>
            </a:r>
            <a:r>
              <a:rPr lang="id-ID" sz="2200" dirty="0" smtClean="0"/>
              <a:t>cepat</a:t>
            </a:r>
            <a:r>
              <a:rPr lang="en-US" sz="2200" dirty="0" smtClean="0"/>
              <a:t> </a:t>
            </a:r>
            <a:r>
              <a:rPr lang="id-ID" sz="2400" dirty="0" smtClean="0"/>
              <a:t>(responsif</a:t>
            </a:r>
            <a:r>
              <a:rPr lang="id-ID" sz="2400" dirty="0"/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05672" y="1940666"/>
            <a:ext cx="4042792" cy="4325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 dirty="0" smtClean="0"/>
              <a:t>Rentang kendali </a:t>
            </a:r>
            <a:r>
              <a:rPr lang="en-US" sz="2400" b="1" dirty="0" err="1" smtClean="0"/>
              <a:t>kedalam</a:t>
            </a:r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pPr lvl="1"/>
            <a:r>
              <a:rPr lang="id-ID" sz="1500" dirty="0"/>
              <a:t>Tidak efisien</a:t>
            </a:r>
          </a:p>
          <a:p>
            <a:pPr lvl="1"/>
            <a:r>
              <a:rPr lang="id-ID" sz="1300" dirty="0" smtClean="0"/>
              <a:t>Pengambilan </a:t>
            </a:r>
            <a:r>
              <a:rPr lang="id-ID" sz="1300" dirty="0"/>
              <a:t>keputusan lambat (</a:t>
            </a:r>
            <a:r>
              <a:rPr lang="id-ID" sz="1300" dirty="0" smtClean="0"/>
              <a:t>tidak</a:t>
            </a:r>
            <a:r>
              <a:rPr lang="en-US" sz="1300" dirty="0" smtClean="0"/>
              <a:t> </a:t>
            </a:r>
            <a:r>
              <a:rPr lang="id-ID" sz="1500" dirty="0" smtClean="0"/>
              <a:t>responsif</a:t>
            </a:r>
            <a:r>
              <a:rPr lang="id-ID" sz="1500" dirty="0"/>
              <a:t>)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861854" y="2454846"/>
            <a:ext cx="2952328" cy="817260"/>
            <a:chOff x="899592" y="2454846"/>
            <a:chExt cx="2952328" cy="817260"/>
          </a:xfrm>
        </p:grpSpPr>
        <p:sp>
          <p:nvSpPr>
            <p:cNvPr id="34" name="Isosceles Triangle 33"/>
            <p:cNvSpPr/>
            <p:nvPr/>
          </p:nvSpPr>
          <p:spPr>
            <a:xfrm>
              <a:off x="1259632" y="2742878"/>
              <a:ext cx="2232248" cy="398090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63688" y="2977447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31640" y="2976308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9386" y="2984074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34680" y="2984074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89297" y="2454846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59832" y="2984074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99592" y="2976308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91880" y="2984074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" name="Elbow Connector 15"/>
            <p:cNvCxnSpPr>
              <a:stCxn id="9" idx="2"/>
              <a:endCxn id="11" idx="0"/>
            </p:cNvCxnSpPr>
            <p:nvPr/>
          </p:nvCxnSpPr>
          <p:spPr>
            <a:xfrm rot="5400000">
              <a:off x="1607750" y="2214741"/>
              <a:ext cx="233430" cy="1289705"/>
            </a:xfrm>
            <a:prstGeom prst="bentConnector3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9" idx="2"/>
              <a:endCxn id="7" idx="0"/>
            </p:cNvCxnSpPr>
            <p:nvPr/>
          </p:nvCxnSpPr>
          <p:spPr>
            <a:xfrm rot="16200000" flipH="1">
              <a:off x="2248763" y="2863431"/>
              <a:ext cx="241196" cy="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9" idx="2"/>
              <a:endCxn id="6" idx="0"/>
            </p:cNvCxnSpPr>
            <p:nvPr/>
          </p:nvCxnSpPr>
          <p:spPr>
            <a:xfrm rot="5400000">
              <a:off x="1823774" y="2430765"/>
              <a:ext cx="233430" cy="857657"/>
            </a:xfrm>
            <a:prstGeom prst="bentConnector3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9" idx="2"/>
              <a:endCxn id="5" idx="0"/>
            </p:cNvCxnSpPr>
            <p:nvPr/>
          </p:nvCxnSpPr>
          <p:spPr>
            <a:xfrm rot="5400000">
              <a:off x="2039229" y="2647358"/>
              <a:ext cx="234569" cy="425609"/>
            </a:xfrm>
            <a:prstGeom prst="bentConnector3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9" idx="2"/>
              <a:endCxn id="8" idx="0"/>
            </p:cNvCxnSpPr>
            <p:nvPr/>
          </p:nvCxnSpPr>
          <p:spPr>
            <a:xfrm rot="16200000" flipH="1">
              <a:off x="2471410" y="2640784"/>
              <a:ext cx="241196" cy="445383"/>
            </a:xfrm>
            <a:prstGeom prst="bentConnector3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9" idx="2"/>
              <a:endCxn id="10" idx="0"/>
            </p:cNvCxnSpPr>
            <p:nvPr/>
          </p:nvCxnSpPr>
          <p:spPr>
            <a:xfrm rot="16200000" flipH="1">
              <a:off x="2683986" y="2428208"/>
              <a:ext cx="241196" cy="870535"/>
            </a:xfrm>
            <a:prstGeom prst="bentConnector3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9" idx="2"/>
              <a:endCxn id="12" idx="0"/>
            </p:cNvCxnSpPr>
            <p:nvPr/>
          </p:nvCxnSpPr>
          <p:spPr>
            <a:xfrm rot="16200000" flipH="1">
              <a:off x="2900010" y="2212184"/>
              <a:ext cx="241196" cy="1302583"/>
            </a:xfrm>
            <a:prstGeom prst="bentConnector3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4757694" y="2526854"/>
            <a:ext cx="3990770" cy="1622226"/>
            <a:chOff x="4535617" y="2751262"/>
            <a:chExt cx="3990770" cy="1622226"/>
          </a:xfrm>
        </p:grpSpPr>
        <p:sp>
          <p:nvSpPr>
            <p:cNvPr id="37" name="Isosceles Triangle 36"/>
            <p:cNvSpPr/>
            <p:nvPr/>
          </p:nvSpPr>
          <p:spPr>
            <a:xfrm>
              <a:off x="5460098" y="3039292"/>
              <a:ext cx="2166680" cy="1190180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50422" y="3645024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041252" y="3645024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365850" y="3212976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084168" y="3645024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65761" y="2751262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60232" y="3645024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552803" y="3212976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164288" y="3214115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7" name="Elbow Connector 46"/>
            <p:cNvCxnSpPr>
              <a:stCxn id="42" idx="2"/>
              <a:endCxn id="40" idx="0"/>
            </p:cNvCxnSpPr>
            <p:nvPr/>
          </p:nvCxnSpPr>
          <p:spPr>
            <a:xfrm rot="16200000" flipH="1">
              <a:off x="6458984" y="3126090"/>
              <a:ext cx="173682" cy="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7164288" y="3645024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68344" y="3645024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40428" y="4085456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35617" y="4085456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52803" y="4077072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084844" y="4075904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660232" y="4077072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68229" y="4077072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166347" y="4077072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164842" y="4077072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66" name="Elbow Connector 65"/>
            <p:cNvCxnSpPr>
              <a:stCxn id="42" idx="2"/>
              <a:endCxn id="45" idx="0"/>
            </p:cNvCxnSpPr>
            <p:nvPr/>
          </p:nvCxnSpPr>
          <p:spPr>
            <a:xfrm rot="16200000" flipH="1">
              <a:off x="6857634" y="2727440"/>
              <a:ext cx="174821" cy="798527"/>
            </a:xfrm>
            <a:prstGeom prst="bentConnector3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68"/>
            <p:cNvCxnSpPr>
              <a:stCxn id="42" idx="2"/>
              <a:endCxn id="44" idx="0"/>
            </p:cNvCxnSpPr>
            <p:nvPr/>
          </p:nvCxnSpPr>
          <p:spPr>
            <a:xfrm rot="5400000">
              <a:off x="6052461" y="2719656"/>
              <a:ext cx="173682" cy="812958"/>
            </a:xfrm>
            <a:prstGeom prst="bentConnector3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4" idx="2"/>
              <a:endCxn id="38" idx="0"/>
            </p:cNvCxnSpPr>
            <p:nvPr/>
          </p:nvCxnSpPr>
          <p:spPr>
            <a:xfrm flipH="1">
              <a:off x="5730442" y="3501008"/>
              <a:ext cx="2381" cy="14401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72"/>
            <p:cNvCxnSpPr>
              <a:stCxn id="44" idx="2"/>
              <a:endCxn id="39" idx="0"/>
            </p:cNvCxnSpPr>
            <p:nvPr/>
          </p:nvCxnSpPr>
          <p:spPr>
            <a:xfrm rot="5400000">
              <a:off x="5405040" y="3317241"/>
              <a:ext cx="144016" cy="511551"/>
            </a:xfrm>
            <a:prstGeom prst="bentConnector3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>
              <a:stCxn id="40" idx="2"/>
              <a:endCxn id="41" idx="0"/>
            </p:cNvCxnSpPr>
            <p:nvPr/>
          </p:nvCxnSpPr>
          <p:spPr>
            <a:xfrm rot="5400000">
              <a:off x="6333021" y="3432175"/>
              <a:ext cx="144016" cy="281682"/>
            </a:xfrm>
            <a:prstGeom prst="bentConnector3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40" idx="2"/>
              <a:endCxn id="43" idx="0"/>
            </p:cNvCxnSpPr>
            <p:nvPr/>
          </p:nvCxnSpPr>
          <p:spPr>
            <a:xfrm rot="16200000" flipH="1">
              <a:off x="6621053" y="3425825"/>
              <a:ext cx="144016" cy="294382"/>
            </a:xfrm>
            <a:prstGeom prst="bentConnector3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>
              <a:stCxn id="39" idx="2"/>
              <a:endCxn id="57" idx="0"/>
            </p:cNvCxnSpPr>
            <p:nvPr/>
          </p:nvCxnSpPr>
          <p:spPr>
            <a:xfrm rot="5400000">
              <a:off x="5144660" y="4008844"/>
              <a:ext cx="152400" cy="824"/>
            </a:xfrm>
            <a:prstGeom prst="bentConnector3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lbow Connector 80"/>
            <p:cNvCxnSpPr>
              <a:stCxn id="39" idx="2"/>
              <a:endCxn id="58" idx="0"/>
            </p:cNvCxnSpPr>
            <p:nvPr/>
          </p:nvCxnSpPr>
          <p:spPr>
            <a:xfrm rot="5400000">
              <a:off x="4892255" y="3756439"/>
              <a:ext cx="152400" cy="505635"/>
            </a:xfrm>
            <a:prstGeom prst="bentConnector3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>
              <a:stCxn id="38" idx="2"/>
              <a:endCxn id="59" idx="0"/>
            </p:cNvCxnSpPr>
            <p:nvPr/>
          </p:nvCxnSpPr>
          <p:spPr>
            <a:xfrm rot="16200000" flipH="1">
              <a:off x="5659624" y="4003873"/>
              <a:ext cx="144016" cy="2381"/>
            </a:xfrm>
            <a:prstGeom prst="bentConnector3">
              <a:avLst>
                <a:gd name="adj1" fmla="val 8771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41" idx="2"/>
              <a:endCxn id="60" idx="0"/>
            </p:cNvCxnSpPr>
            <p:nvPr/>
          </p:nvCxnSpPr>
          <p:spPr>
            <a:xfrm>
              <a:off x="6264188" y="3933056"/>
              <a:ext cx="676" cy="1428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43" idx="2"/>
              <a:endCxn id="61" idx="0"/>
            </p:cNvCxnSpPr>
            <p:nvPr/>
          </p:nvCxnSpPr>
          <p:spPr>
            <a:xfrm>
              <a:off x="6840252" y="3933056"/>
              <a:ext cx="0" cy="14401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45" idx="2"/>
              <a:endCxn id="55" idx="0"/>
            </p:cNvCxnSpPr>
            <p:nvPr/>
          </p:nvCxnSpPr>
          <p:spPr>
            <a:xfrm>
              <a:off x="7344308" y="3502147"/>
              <a:ext cx="0" cy="1428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55" idx="2"/>
              <a:endCxn id="64" idx="0"/>
            </p:cNvCxnSpPr>
            <p:nvPr/>
          </p:nvCxnSpPr>
          <p:spPr>
            <a:xfrm>
              <a:off x="7344308" y="3933056"/>
              <a:ext cx="554" cy="14401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stCxn id="45" idx="2"/>
              <a:endCxn id="56" idx="0"/>
            </p:cNvCxnSpPr>
            <p:nvPr/>
          </p:nvCxnSpPr>
          <p:spPr>
            <a:xfrm rot="16200000" flipH="1">
              <a:off x="7524898" y="3321557"/>
              <a:ext cx="142877" cy="504056"/>
            </a:xfrm>
            <a:prstGeom prst="bentConnector3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56" idx="2"/>
              <a:endCxn id="62" idx="0"/>
            </p:cNvCxnSpPr>
            <p:nvPr/>
          </p:nvCxnSpPr>
          <p:spPr>
            <a:xfrm flipH="1">
              <a:off x="7848249" y="3933056"/>
              <a:ext cx="115" cy="14401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>
              <a:stCxn id="56" idx="2"/>
              <a:endCxn id="63" idx="0"/>
            </p:cNvCxnSpPr>
            <p:nvPr/>
          </p:nvCxnSpPr>
          <p:spPr>
            <a:xfrm rot="16200000" flipH="1">
              <a:off x="8025357" y="3756062"/>
              <a:ext cx="144016" cy="498003"/>
            </a:xfrm>
            <a:prstGeom prst="bentConnector3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21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 smtClean="0"/>
              <a:t>Organinasi</a:t>
            </a:r>
            <a:r>
              <a:rPr lang="en-US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lanjutan</a:t>
            </a:r>
            <a:r>
              <a:rPr lang="en-US" sz="1600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Chain </a:t>
            </a:r>
            <a:r>
              <a:rPr lang="en-US" b="1" i="1" dirty="0"/>
              <a:t>of command and control</a:t>
            </a:r>
          </a:p>
          <a:p>
            <a:pPr lvl="1"/>
            <a:r>
              <a:rPr lang="sv-SE" b="1" dirty="0" smtClean="0"/>
              <a:t>Faktor-faktor </a:t>
            </a:r>
            <a:r>
              <a:rPr lang="sv-SE" b="1" dirty="0"/>
              <a:t>yg mempengaruhi </a:t>
            </a:r>
            <a:r>
              <a:rPr lang="sv-SE" b="1" i="1" dirty="0"/>
              <a:t>Span </a:t>
            </a:r>
            <a:r>
              <a:rPr lang="sv-SE" b="1" i="1" dirty="0" smtClean="0"/>
              <a:t>of </a:t>
            </a:r>
            <a:r>
              <a:rPr lang="id-ID" b="1" i="1" dirty="0" smtClean="0"/>
              <a:t>control </a:t>
            </a:r>
            <a:r>
              <a:rPr lang="id-ID" dirty="0"/>
              <a:t>adalah</a:t>
            </a:r>
          </a:p>
          <a:p>
            <a:pPr lvl="2"/>
            <a:r>
              <a:rPr lang="id-ID" dirty="0" smtClean="0"/>
              <a:t>Kemampuan </a:t>
            </a:r>
            <a:r>
              <a:rPr lang="id-ID" dirty="0"/>
              <a:t>bawahan/anak buah</a:t>
            </a:r>
          </a:p>
          <a:p>
            <a:pPr lvl="2"/>
            <a:r>
              <a:rPr lang="id-ID" dirty="0" smtClean="0"/>
              <a:t>Kejelasan </a:t>
            </a:r>
            <a:r>
              <a:rPr lang="id-ID" dirty="0"/>
              <a:t>pendelegasian wewenang</a:t>
            </a:r>
          </a:p>
          <a:p>
            <a:pPr lvl="2"/>
            <a:r>
              <a:rPr lang="id-ID" dirty="0" smtClean="0"/>
              <a:t>Kejelasan </a:t>
            </a:r>
            <a:r>
              <a:rPr lang="id-ID" dirty="0"/>
              <a:t>perencanaan</a:t>
            </a:r>
          </a:p>
          <a:p>
            <a:pPr lvl="2"/>
            <a:r>
              <a:rPr lang="id-ID" dirty="0" smtClean="0"/>
              <a:t>Laju </a:t>
            </a:r>
            <a:r>
              <a:rPr lang="id-ID" dirty="0"/>
              <a:t>perubahan organisasi</a:t>
            </a:r>
          </a:p>
          <a:p>
            <a:pPr lvl="2"/>
            <a:r>
              <a:rPr lang="id-ID" dirty="0" smtClean="0"/>
              <a:t>Pemanfaatan </a:t>
            </a:r>
            <a:r>
              <a:rPr lang="id-ID" dirty="0"/>
              <a:t>standar sasaran</a:t>
            </a:r>
          </a:p>
          <a:p>
            <a:pPr lvl="2"/>
            <a:r>
              <a:rPr lang="id-ID" dirty="0" smtClean="0"/>
              <a:t>Teknik-teknik </a:t>
            </a:r>
            <a:r>
              <a:rPr lang="id-ID" dirty="0"/>
              <a:t>komunikasi</a:t>
            </a:r>
          </a:p>
          <a:p>
            <a:pPr lvl="2"/>
            <a:r>
              <a:rPr lang="id-ID" dirty="0" smtClean="0"/>
              <a:t>Banyaknya </a:t>
            </a:r>
            <a:r>
              <a:rPr lang="id-ID" dirty="0"/>
              <a:t>kontak pribadi</a:t>
            </a:r>
          </a:p>
        </p:txBody>
      </p:sp>
    </p:spTree>
    <p:extLst>
      <p:ext uri="{BB962C8B-B14F-4D97-AF65-F5344CB8AC3E}">
        <p14:creationId xmlns:p14="http://schemas.microsoft.com/office/powerpoint/2010/main" val="12444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 smtClean="0"/>
              <a:t>Organinasi</a:t>
            </a:r>
            <a:r>
              <a:rPr lang="en-US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lanjutan</a:t>
            </a:r>
            <a:r>
              <a:rPr lang="en-US" sz="1600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Chain </a:t>
            </a:r>
            <a:r>
              <a:rPr lang="en-US" b="1" i="1" dirty="0"/>
              <a:t>of command and control</a:t>
            </a:r>
          </a:p>
          <a:p>
            <a:pPr lvl="1"/>
            <a:r>
              <a:rPr lang="id-ID" b="1" dirty="0" smtClean="0"/>
              <a:t>Tipe organisasi</a:t>
            </a:r>
            <a:endParaRPr lang="en-US" b="1" dirty="0"/>
          </a:p>
          <a:p>
            <a:pPr marL="41148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1. </a:t>
            </a:r>
            <a:r>
              <a:rPr lang="id-ID" b="1" dirty="0" smtClean="0"/>
              <a:t>Organisasi </a:t>
            </a:r>
            <a:r>
              <a:rPr lang="id-ID" b="1" dirty="0"/>
              <a:t>fungsional (</a:t>
            </a:r>
            <a:r>
              <a:rPr lang="id-ID" b="1" i="1" dirty="0"/>
              <a:t>functional </a:t>
            </a:r>
            <a:endParaRPr lang="en-US" b="1" i="1" dirty="0" smtClean="0"/>
          </a:p>
          <a:p>
            <a:pPr marL="411480" lvl="1" indent="0"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   </a:t>
            </a:r>
            <a:r>
              <a:rPr lang="id-ID" b="1" i="1" dirty="0" smtClean="0"/>
              <a:t>organization</a:t>
            </a:r>
            <a:r>
              <a:rPr lang="id-ID" b="1" dirty="0"/>
              <a:t>)</a:t>
            </a:r>
          </a:p>
          <a:p>
            <a:pPr lvl="3"/>
            <a:r>
              <a:rPr lang="sv-SE" dirty="0" smtClean="0"/>
              <a:t>bentuk </a:t>
            </a:r>
            <a:r>
              <a:rPr lang="sv-SE" dirty="0"/>
              <a:t>yang paling logis dan mendasar</a:t>
            </a:r>
          </a:p>
          <a:p>
            <a:pPr lvl="3"/>
            <a:r>
              <a:rPr lang="id-ID" dirty="0" smtClean="0"/>
              <a:t>supervisi </a:t>
            </a:r>
            <a:r>
              <a:rPr lang="id-ID" dirty="0"/>
              <a:t>mudah dilakukan</a:t>
            </a:r>
          </a:p>
          <a:p>
            <a:pPr lvl="3" algn="r"/>
            <a:r>
              <a:rPr lang="fi-FI" dirty="0" smtClean="0"/>
              <a:t>cocok </a:t>
            </a:r>
            <a:r>
              <a:rPr lang="fi-FI" dirty="0"/>
              <a:t>untuk organisasi satu lokasi atau satu produk</a:t>
            </a:r>
            <a:endParaRPr lang="id-ID" dirty="0"/>
          </a:p>
        </p:txBody>
      </p:sp>
      <p:grpSp>
        <p:nvGrpSpPr>
          <p:cNvPr id="46" name="Group 45"/>
          <p:cNvGrpSpPr/>
          <p:nvPr/>
        </p:nvGrpSpPr>
        <p:grpSpPr>
          <a:xfrm>
            <a:off x="1607039" y="5002951"/>
            <a:ext cx="6277329" cy="1362475"/>
            <a:chOff x="1331640" y="5015436"/>
            <a:chExt cx="6277329" cy="1362475"/>
          </a:xfrm>
        </p:grpSpPr>
        <p:sp>
          <p:nvSpPr>
            <p:cNvPr id="10" name="Rectangle 9"/>
            <p:cNvSpPr/>
            <p:nvPr/>
          </p:nvSpPr>
          <p:spPr>
            <a:xfrm>
              <a:off x="3887545" y="5015436"/>
              <a:ext cx="1195502" cy="48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</a:rPr>
                <a:t>DIREKTUR</a:t>
              </a:r>
              <a:endParaRPr lang="id-ID" sz="1000" dirty="0">
                <a:latin typeface="+mj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48064" y="5895725"/>
              <a:ext cx="1195502" cy="48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</a:rPr>
                <a:t>PRODUKSI</a:t>
              </a:r>
              <a:endParaRPr lang="id-ID" sz="1000" dirty="0">
                <a:latin typeface="+mj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7784" y="5895725"/>
              <a:ext cx="1195502" cy="48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</a:rPr>
                <a:t>PEMASARAN</a:t>
              </a:r>
              <a:endParaRPr lang="id-ID" sz="1000" dirty="0">
                <a:latin typeface="+mj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13467" y="5893829"/>
              <a:ext cx="1195502" cy="48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</a:rPr>
                <a:t>LAYANAN INFORMASI</a:t>
              </a:r>
              <a:endParaRPr lang="id-ID" sz="1000" dirty="0">
                <a:latin typeface="+mj-l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331640" y="5895725"/>
              <a:ext cx="1195502" cy="48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</a:rPr>
                <a:t>KEUANGAN</a:t>
              </a:r>
              <a:endParaRPr lang="id-ID" sz="1000" dirty="0">
                <a:latin typeface="+mj-l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83724" y="5885501"/>
              <a:ext cx="1195502" cy="48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</a:rPr>
                <a:t>PERSOALIA</a:t>
              </a:r>
              <a:endParaRPr lang="id-ID" sz="1000" dirty="0">
                <a:latin typeface="+mj-lt"/>
              </a:endParaRPr>
            </a:p>
          </p:txBody>
        </p:sp>
        <p:cxnSp>
          <p:nvCxnSpPr>
            <p:cNvPr id="34" name="Elbow Connector 33"/>
            <p:cNvCxnSpPr>
              <a:stCxn id="10" idx="2"/>
              <a:endCxn id="31" idx="0"/>
            </p:cNvCxnSpPr>
            <p:nvPr/>
          </p:nvCxnSpPr>
          <p:spPr>
            <a:xfrm rot="5400000">
              <a:off x="3008293" y="4418721"/>
              <a:ext cx="398103" cy="2555905"/>
            </a:xfrm>
            <a:prstGeom prst="bentConnector3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10" idx="2"/>
              <a:endCxn id="29" idx="0"/>
            </p:cNvCxnSpPr>
            <p:nvPr/>
          </p:nvCxnSpPr>
          <p:spPr>
            <a:xfrm rot="5400000">
              <a:off x="3656365" y="5066793"/>
              <a:ext cx="398103" cy="1259761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10" idx="2"/>
              <a:endCxn id="28" idx="0"/>
            </p:cNvCxnSpPr>
            <p:nvPr/>
          </p:nvCxnSpPr>
          <p:spPr>
            <a:xfrm rot="16200000" flipH="1">
              <a:off x="4916504" y="5066413"/>
              <a:ext cx="398103" cy="1260519"/>
            </a:xfrm>
            <a:prstGeom prst="bentConnector3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10" idx="2"/>
              <a:endCxn id="30" idx="0"/>
            </p:cNvCxnSpPr>
            <p:nvPr/>
          </p:nvCxnSpPr>
          <p:spPr>
            <a:xfrm rot="16200000" flipH="1">
              <a:off x="5550154" y="4432764"/>
              <a:ext cx="396207" cy="2525922"/>
            </a:xfrm>
            <a:prstGeom prst="bentConnector3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4481476" y="5704624"/>
              <a:ext cx="3820" cy="20700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48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 smtClean="0"/>
              <a:t>Organinasi</a:t>
            </a:r>
            <a:r>
              <a:rPr lang="en-US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lanjutan</a:t>
            </a:r>
            <a:r>
              <a:rPr lang="en-US" sz="1600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Chain </a:t>
            </a:r>
            <a:r>
              <a:rPr lang="en-US" b="1" i="1" dirty="0"/>
              <a:t>of command and control</a:t>
            </a:r>
          </a:p>
          <a:p>
            <a:pPr lvl="1"/>
            <a:r>
              <a:rPr lang="id-ID" b="1" dirty="0" smtClean="0"/>
              <a:t>Tipe </a:t>
            </a:r>
            <a:r>
              <a:rPr lang="id-ID" b="1" dirty="0"/>
              <a:t>organisasi</a:t>
            </a:r>
          </a:p>
          <a:p>
            <a:pPr marL="411480" lvl="1" indent="0">
              <a:buNone/>
            </a:pPr>
            <a:r>
              <a:rPr lang="en-US" b="1" dirty="0" smtClean="0"/>
              <a:t>    2.</a:t>
            </a:r>
            <a:r>
              <a:rPr lang="en-US" dirty="0" smtClean="0"/>
              <a:t> </a:t>
            </a:r>
            <a:r>
              <a:rPr lang="id-ID" b="1" dirty="0" smtClean="0"/>
              <a:t>Organisasi </a:t>
            </a:r>
            <a:r>
              <a:rPr lang="id-ID" b="1" dirty="0"/>
              <a:t>produk/pasar (</a:t>
            </a:r>
            <a:r>
              <a:rPr lang="id-ID" b="1" i="1" dirty="0"/>
              <a:t>product/market </a:t>
            </a:r>
            <a:endParaRPr lang="en-US" b="1" i="1" dirty="0" smtClean="0"/>
          </a:p>
          <a:p>
            <a:pPr marL="411480" lvl="1" indent="0"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     </a:t>
            </a:r>
            <a:r>
              <a:rPr lang="id-ID" b="1" i="1" dirty="0" smtClean="0"/>
              <a:t>organization</a:t>
            </a:r>
            <a:r>
              <a:rPr lang="id-ID" b="1" dirty="0"/>
              <a:t>)</a:t>
            </a:r>
          </a:p>
          <a:p>
            <a:pPr lvl="3"/>
            <a:r>
              <a:rPr lang="it-IT" dirty="0" smtClean="0"/>
              <a:t>Departemen </a:t>
            </a:r>
            <a:r>
              <a:rPr lang="it-IT" dirty="0"/>
              <a:t>dibagi menjadi divisi (</a:t>
            </a:r>
            <a:r>
              <a:rPr lang="it-IT" i="1" dirty="0"/>
              <a:t>division</a:t>
            </a:r>
            <a:r>
              <a:rPr lang="it-IT" dirty="0"/>
              <a:t>) yg </a:t>
            </a:r>
            <a:r>
              <a:rPr lang="it-IT" dirty="0" smtClean="0"/>
              <a:t>menangani </a:t>
            </a:r>
            <a:r>
              <a:rPr lang="id-ID" dirty="0" smtClean="0"/>
              <a:t>produk </a:t>
            </a:r>
            <a:r>
              <a:rPr lang="id-ID" dirty="0"/>
              <a:t>atau pasar atau wilayah tertentu</a:t>
            </a:r>
          </a:p>
          <a:p>
            <a:pPr lvl="3"/>
            <a:r>
              <a:rPr lang="id-ID" dirty="0" smtClean="0"/>
              <a:t>Divisi </a:t>
            </a:r>
            <a:r>
              <a:rPr lang="id-ID" dirty="0"/>
              <a:t>merupakan badan semi-otonom</a:t>
            </a:r>
          </a:p>
          <a:p>
            <a:pPr lvl="3"/>
            <a:r>
              <a:rPr lang="id-ID" dirty="0" smtClean="0"/>
              <a:t>Contoh </a:t>
            </a:r>
            <a:r>
              <a:rPr lang="id-ID" dirty="0"/>
              <a:t>: adanya SBU (</a:t>
            </a:r>
            <a:r>
              <a:rPr lang="id-ID" i="1" dirty="0"/>
              <a:t>small bussiness unit</a:t>
            </a:r>
            <a:r>
              <a:rPr lang="id-ID" dirty="0"/>
              <a:t>) pd organisasi tsb</a:t>
            </a:r>
          </a:p>
          <a:p>
            <a:pPr lvl="3"/>
            <a:r>
              <a:rPr lang="fi-FI" b="1" dirty="0" smtClean="0"/>
              <a:t>Kelemahan </a:t>
            </a:r>
            <a:r>
              <a:rPr lang="fi-FI" dirty="0"/>
              <a:t>: kepentingan divisi lebih diutamakan dari </a:t>
            </a:r>
            <a:r>
              <a:rPr lang="fi-FI" dirty="0" smtClean="0"/>
              <a:t>pada</a:t>
            </a:r>
            <a:r>
              <a:rPr lang="id-ID" dirty="0" smtClean="0"/>
              <a:t>kepentingan </a:t>
            </a:r>
            <a:r>
              <a:rPr lang="id-ID" dirty="0"/>
              <a:t>organisasi secara keseluruhan</a:t>
            </a:r>
          </a:p>
        </p:txBody>
      </p:sp>
    </p:spTree>
    <p:extLst>
      <p:ext uri="{BB962C8B-B14F-4D97-AF65-F5344CB8AC3E}">
        <p14:creationId xmlns:p14="http://schemas.microsoft.com/office/powerpoint/2010/main" val="120385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Organinasi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/ </a:t>
            </a:r>
            <a:r>
              <a:rPr lang="en-US" dirty="0" err="1" smtClean="0"/>
              <a:t>Pasar</a:t>
            </a:r>
            <a:endParaRPr lang="id-ID" dirty="0"/>
          </a:p>
        </p:txBody>
      </p:sp>
      <p:grpSp>
        <p:nvGrpSpPr>
          <p:cNvPr id="44" name="Group 43"/>
          <p:cNvGrpSpPr/>
          <p:nvPr/>
        </p:nvGrpSpPr>
        <p:grpSpPr>
          <a:xfrm>
            <a:off x="611560" y="2204864"/>
            <a:ext cx="7776864" cy="3312368"/>
            <a:chOff x="1043608" y="2204864"/>
            <a:chExt cx="6840760" cy="2047288"/>
          </a:xfrm>
        </p:grpSpPr>
        <p:sp>
          <p:nvSpPr>
            <p:cNvPr id="5" name="Rectangle 4"/>
            <p:cNvSpPr/>
            <p:nvPr/>
          </p:nvSpPr>
          <p:spPr>
            <a:xfrm>
              <a:off x="3887545" y="2204864"/>
              <a:ext cx="1195502" cy="48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</a:rPr>
                <a:t>DIREKTUR</a:t>
              </a:r>
              <a:endParaRPr lang="id-ID" sz="1000" dirty="0">
                <a:latin typeface="+mj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92080" y="3085153"/>
              <a:ext cx="1195502" cy="48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</a:rPr>
                <a:t>PRODUKSI</a:t>
              </a:r>
              <a:endParaRPr lang="id-ID" sz="1000" dirty="0">
                <a:latin typeface="+mj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83768" y="3085153"/>
              <a:ext cx="1195502" cy="48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</a:rPr>
                <a:t>PEMASARAN</a:t>
              </a:r>
              <a:endParaRPr lang="id-ID" sz="1000" dirty="0"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88866" y="3083257"/>
              <a:ext cx="1195502" cy="48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</a:rPr>
                <a:t>LAYANAN INFORMASI</a:t>
              </a:r>
              <a:endParaRPr lang="id-ID" sz="1000" dirty="0"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43608" y="3085153"/>
              <a:ext cx="1195502" cy="48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</a:rPr>
                <a:t>KEUANGAN</a:t>
              </a:r>
              <a:endParaRPr lang="id-ID" sz="1000" dirty="0"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83724" y="3092090"/>
              <a:ext cx="1195502" cy="48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</a:rPr>
                <a:t>PERSOALIA</a:t>
              </a:r>
              <a:endParaRPr lang="id-ID" sz="1000" dirty="0">
                <a:latin typeface="+mj-lt"/>
              </a:endParaRPr>
            </a:p>
          </p:txBody>
        </p:sp>
        <p:cxnSp>
          <p:nvCxnSpPr>
            <p:cNvPr id="11" name="Elbow Connector 10"/>
            <p:cNvCxnSpPr>
              <a:stCxn id="5" idx="2"/>
              <a:endCxn id="9" idx="0"/>
            </p:cNvCxnSpPr>
            <p:nvPr/>
          </p:nvCxnSpPr>
          <p:spPr>
            <a:xfrm rot="5400000">
              <a:off x="2864277" y="1464133"/>
              <a:ext cx="398103" cy="2843937"/>
            </a:xfrm>
            <a:prstGeom prst="bentConnector3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5" idx="2"/>
              <a:endCxn id="7" idx="0"/>
            </p:cNvCxnSpPr>
            <p:nvPr/>
          </p:nvCxnSpPr>
          <p:spPr>
            <a:xfrm rot="5400000">
              <a:off x="3584357" y="2184213"/>
              <a:ext cx="398103" cy="1403777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5" idx="2"/>
              <a:endCxn id="6" idx="0"/>
            </p:cNvCxnSpPr>
            <p:nvPr/>
          </p:nvCxnSpPr>
          <p:spPr>
            <a:xfrm rot="16200000" flipH="1">
              <a:off x="4988512" y="2183833"/>
              <a:ext cx="398103" cy="1404535"/>
            </a:xfrm>
            <a:prstGeom prst="bentConnector3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5" idx="2"/>
              <a:endCxn id="8" idx="0"/>
            </p:cNvCxnSpPr>
            <p:nvPr/>
          </p:nvCxnSpPr>
          <p:spPr>
            <a:xfrm rot="16200000" flipH="1">
              <a:off x="5687853" y="1484492"/>
              <a:ext cx="396207" cy="2801321"/>
            </a:xfrm>
            <a:prstGeom prst="bentConnector3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81476" y="2894052"/>
              <a:ext cx="3820" cy="20700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4592472" y="3769966"/>
              <a:ext cx="1195502" cy="48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latin typeface="+mj-lt"/>
                </a:rPr>
                <a:t>DIVISI</a:t>
              </a:r>
            </a:p>
            <a:p>
              <a:pPr algn="ctr"/>
              <a:r>
                <a:rPr lang="en-US" sz="900" dirty="0" smtClean="0">
                  <a:latin typeface="+mj-lt"/>
                </a:rPr>
                <a:t>FARMASI</a:t>
              </a:r>
              <a:endParaRPr lang="id-ID" sz="900" dirty="0"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65026" y="3762432"/>
              <a:ext cx="1195502" cy="48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latin typeface="+mj-lt"/>
                </a:rPr>
                <a:t>DIVISI</a:t>
              </a:r>
            </a:p>
            <a:p>
              <a:pPr algn="ctr"/>
              <a:r>
                <a:rPr lang="en-US" sz="900" dirty="0" smtClean="0">
                  <a:latin typeface="+mj-lt"/>
                </a:rPr>
                <a:t>ALAT PERAWATAN</a:t>
              </a:r>
              <a:endParaRPr lang="id-ID" sz="900" dirty="0"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98512" y="3768568"/>
              <a:ext cx="1195502" cy="48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latin typeface="+mj-lt"/>
                </a:rPr>
                <a:t>DIVISI</a:t>
              </a:r>
            </a:p>
            <a:p>
              <a:pPr algn="ctr"/>
              <a:r>
                <a:rPr lang="en-US" sz="900" dirty="0" smtClean="0">
                  <a:latin typeface="+mj-lt"/>
                </a:rPr>
                <a:t>CONFECTION</a:t>
              </a:r>
              <a:endParaRPr lang="id-ID" sz="900" dirty="0"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84116" y="3764465"/>
              <a:ext cx="1195502" cy="48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latin typeface="+mj-lt"/>
                </a:rPr>
                <a:t>DIVISI</a:t>
              </a:r>
            </a:p>
            <a:p>
              <a:pPr algn="ctr"/>
              <a:r>
                <a:rPr lang="en-US" sz="900" dirty="0" smtClean="0">
                  <a:latin typeface="+mj-lt"/>
                </a:rPr>
                <a:t>ALAT INDUSTRI</a:t>
              </a:r>
              <a:endParaRPr lang="id-ID" sz="900" dirty="0">
                <a:latin typeface="+mj-lt"/>
              </a:endParaRPr>
            </a:p>
          </p:txBody>
        </p:sp>
        <p:cxnSp>
          <p:nvCxnSpPr>
            <p:cNvPr id="35" name="Straight Connector 34"/>
            <p:cNvCxnSpPr>
              <a:endCxn id="17" idx="0"/>
            </p:cNvCxnSpPr>
            <p:nvPr/>
          </p:nvCxnSpPr>
          <p:spPr>
            <a:xfrm flipH="1">
              <a:off x="2362777" y="2886102"/>
              <a:ext cx="1910" cy="87633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19" idx="0"/>
            </p:cNvCxnSpPr>
            <p:nvPr/>
          </p:nvCxnSpPr>
          <p:spPr>
            <a:xfrm flipH="1">
              <a:off x="3781867" y="2888135"/>
              <a:ext cx="3451" cy="87633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16" idx="0"/>
            </p:cNvCxnSpPr>
            <p:nvPr/>
          </p:nvCxnSpPr>
          <p:spPr>
            <a:xfrm flipH="1">
              <a:off x="5190223" y="2895018"/>
              <a:ext cx="1910" cy="87494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18" idx="0"/>
            </p:cNvCxnSpPr>
            <p:nvPr/>
          </p:nvCxnSpPr>
          <p:spPr>
            <a:xfrm flipH="1">
              <a:off x="6596263" y="2895018"/>
              <a:ext cx="1910" cy="87355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31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Oerganinasi</a:t>
            </a:r>
            <a:r>
              <a:rPr lang="en-US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lanjutan</a:t>
            </a:r>
            <a:r>
              <a:rPr lang="en-US" sz="1600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Chain </a:t>
            </a:r>
            <a:r>
              <a:rPr lang="en-US" b="1" i="1" dirty="0"/>
              <a:t>of command and control</a:t>
            </a:r>
          </a:p>
          <a:p>
            <a:pPr lvl="1"/>
            <a:r>
              <a:rPr lang="id-ID" b="1" dirty="0" smtClean="0"/>
              <a:t>Tipe organisasi</a:t>
            </a:r>
            <a:endParaRPr lang="en-US" b="1" dirty="0" smtClean="0"/>
          </a:p>
          <a:p>
            <a:pPr marL="411480" lvl="1" indent="0">
              <a:buNone/>
            </a:pPr>
            <a:r>
              <a:rPr lang="en-US" b="1" dirty="0" smtClean="0"/>
              <a:t>    3. </a:t>
            </a:r>
            <a:r>
              <a:rPr lang="id-ID" b="1" dirty="0" smtClean="0"/>
              <a:t>Organisasi </a:t>
            </a:r>
            <a:r>
              <a:rPr lang="id-ID" b="1" dirty="0"/>
              <a:t>matrik (</a:t>
            </a:r>
            <a:r>
              <a:rPr lang="id-ID" b="1" i="1" dirty="0"/>
              <a:t>matrix organization</a:t>
            </a:r>
            <a:r>
              <a:rPr lang="id-ID" b="1" dirty="0"/>
              <a:t>)</a:t>
            </a:r>
          </a:p>
          <a:p>
            <a:pPr lvl="3"/>
            <a:r>
              <a:rPr lang="id-ID" dirty="0" smtClean="0"/>
              <a:t>Organisasi </a:t>
            </a:r>
            <a:r>
              <a:rPr lang="id-ID" dirty="0"/>
              <a:t>yang mempunyai 2 struktur sekaligus</a:t>
            </a:r>
          </a:p>
          <a:p>
            <a:pPr lvl="4"/>
            <a:r>
              <a:rPr lang="id-ID" dirty="0" smtClean="0"/>
              <a:t>struktur </a:t>
            </a:r>
            <a:r>
              <a:rPr lang="id-ID" dirty="0"/>
              <a:t>fungsional/divisional (strukturnya vertikal)</a:t>
            </a:r>
          </a:p>
          <a:p>
            <a:pPr lvl="4"/>
            <a:r>
              <a:rPr lang="id-ID" dirty="0" smtClean="0"/>
              <a:t>struktur </a:t>
            </a:r>
            <a:r>
              <a:rPr lang="id-ID" dirty="0"/>
              <a:t>proyek/tim bisnis (strukturnya horizontal)</a:t>
            </a:r>
          </a:p>
          <a:p>
            <a:pPr lvl="3"/>
            <a:r>
              <a:rPr lang="id-ID" dirty="0" smtClean="0"/>
              <a:t>Setiap </a:t>
            </a:r>
            <a:r>
              <a:rPr lang="id-ID" dirty="0"/>
              <a:t>karyawan mempunyai </a:t>
            </a:r>
            <a:r>
              <a:rPr lang="id-ID" b="1" dirty="0"/>
              <a:t>2 atasan </a:t>
            </a:r>
            <a:r>
              <a:rPr lang="id-ID" dirty="0"/>
              <a:t>(ada 2 rantai komando)</a:t>
            </a:r>
          </a:p>
          <a:p>
            <a:pPr lvl="3"/>
            <a:r>
              <a:rPr lang="id-ID" b="1" dirty="0" smtClean="0"/>
              <a:t>Keuntungan </a:t>
            </a:r>
            <a:r>
              <a:rPr lang="id-ID" b="1" dirty="0"/>
              <a:t>:</a:t>
            </a:r>
          </a:p>
          <a:p>
            <a:pPr lvl="4"/>
            <a:r>
              <a:rPr lang="id-ID" dirty="0" smtClean="0"/>
              <a:t>Efisien </a:t>
            </a:r>
            <a:r>
              <a:rPr lang="id-ID" dirty="0"/>
              <a:t>untuk menyatukan individu yang </a:t>
            </a:r>
            <a:r>
              <a:rPr lang="id-ID" dirty="0" smtClean="0"/>
              <a:t>mempunyai</a:t>
            </a:r>
            <a:r>
              <a:rPr lang="en-US" dirty="0" smtClean="0"/>
              <a:t> </a:t>
            </a:r>
            <a:r>
              <a:rPr lang="id-ID" dirty="0" smtClean="0"/>
              <a:t>ketrampilan </a:t>
            </a:r>
            <a:r>
              <a:rPr lang="id-ID" dirty="0"/>
              <a:t>khusus</a:t>
            </a:r>
          </a:p>
          <a:p>
            <a:pPr lvl="4"/>
            <a:r>
              <a:rPr lang="id-ID" dirty="0" smtClean="0"/>
              <a:t>Memberikan </a:t>
            </a:r>
            <a:r>
              <a:rPr lang="id-ID" dirty="0"/>
              <a:t>fleksibilitas penghematan yang luar biasa</a:t>
            </a:r>
          </a:p>
          <a:p>
            <a:pPr lvl="3"/>
            <a:r>
              <a:rPr lang="id-ID" b="1" dirty="0" smtClean="0"/>
              <a:t>Kerugian </a:t>
            </a:r>
            <a:r>
              <a:rPr lang="id-ID" b="1" dirty="0"/>
              <a:t>:</a:t>
            </a:r>
          </a:p>
          <a:p>
            <a:pPr lvl="4"/>
            <a:r>
              <a:rPr lang="id-ID" dirty="0" smtClean="0"/>
              <a:t>Karyawan </a:t>
            </a:r>
            <a:r>
              <a:rPr lang="id-ID" dirty="0"/>
              <a:t>dituntut untuk mempunyai kemampuan </a:t>
            </a:r>
            <a:r>
              <a:rPr lang="id-ID" dirty="0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berkomunikasi</a:t>
            </a:r>
            <a:r>
              <a:rPr lang="id-ID" dirty="0"/>
              <a:t>, berkerjasama &amp; fleksibel</a:t>
            </a:r>
          </a:p>
        </p:txBody>
      </p:sp>
    </p:spTree>
    <p:extLst>
      <p:ext uri="{BB962C8B-B14F-4D97-AF65-F5344CB8AC3E}">
        <p14:creationId xmlns:p14="http://schemas.microsoft.com/office/powerpoint/2010/main" val="23906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 smtClean="0"/>
              <a:t>Organinasi</a:t>
            </a:r>
            <a:r>
              <a:rPr lang="en-US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lanjutan</a:t>
            </a:r>
            <a:r>
              <a:rPr lang="en-US" sz="1600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Chain </a:t>
            </a:r>
            <a:r>
              <a:rPr lang="en-US" b="1" i="1" dirty="0"/>
              <a:t>of command and control</a:t>
            </a:r>
          </a:p>
          <a:p>
            <a:pPr lvl="1"/>
            <a:r>
              <a:rPr lang="id-ID" b="1" dirty="0" smtClean="0"/>
              <a:t>Tipe organisasi</a:t>
            </a:r>
            <a:endParaRPr lang="en-US" b="1" dirty="0" smtClean="0"/>
          </a:p>
          <a:p>
            <a:pPr marL="411480" lvl="1" indent="0">
              <a:buNone/>
            </a:pPr>
            <a:r>
              <a:rPr lang="en-US" b="1" dirty="0" smtClean="0"/>
              <a:t>    </a:t>
            </a:r>
            <a:r>
              <a:rPr lang="en-US" b="1" dirty="0" err="1" smtClean="0"/>
              <a:t>Organisasi</a:t>
            </a:r>
            <a:r>
              <a:rPr lang="en-US" b="1" dirty="0" smtClean="0"/>
              <a:t> </a:t>
            </a:r>
            <a:r>
              <a:rPr lang="en-US" b="1" dirty="0" err="1" smtClean="0"/>
              <a:t>matriks</a:t>
            </a:r>
            <a:endParaRPr lang="id-ID" dirty="0"/>
          </a:p>
        </p:txBody>
      </p:sp>
      <p:grpSp>
        <p:nvGrpSpPr>
          <p:cNvPr id="71" name="Group 70"/>
          <p:cNvGrpSpPr/>
          <p:nvPr/>
        </p:nvGrpSpPr>
        <p:grpSpPr>
          <a:xfrm>
            <a:off x="1328116" y="3647344"/>
            <a:ext cx="6700268" cy="2733984"/>
            <a:chOff x="899592" y="3575339"/>
            <a:chExt cx="6700268" cy="2733984"/>
          </a:xfrm>
        </p:grpSpPr>
        <p:cxnSp>
          <p:nvCxnSpPr>
            <p:cNvPr id="34" name="Straight Arrow Connector 33"/>
            <p:cNvCxnSpPr>
              <a:stCxn id="9" idx="2"/>
            </p:cNvCxnSpPr>
            <p:nvPr/>
          </p:nvCxnSpPr>
          <p:spPr>
            <a:xfrm flipH="1">
              <a:off x="3033482" y="4670768"/>
              <a:ext cx="1" cy="16385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7" idx="2"/>
            </p:cNvCxnSpPr>
            <p:nvPr/>
          </p:nvCxnSpPr>
          <p:spPr>
            <a:xfrm flipH="1">
              <a:off x="4060956" y="4670768"/>
              <a:ext cx="14626" cy="16385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0" idx="2"/>
            </p:cNvCxnSpPr>
            <p:nvPr/>
          </p:nvCxnSpPr>
          <p:spPr>
            <a:xfrm>
              <a:off x="5085357" y="4673050"/>
              <a:ext cx="3073" cy="16362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6" idx="2"/>
            </p:cNvCxnSpPr>
            <p:nvPr/>
          </p:nvCxnSpPr>
          <p:spPr>
            <a:xfrm>
              <a:off x="6101886" y="4670768"/>
              <a:ext cx="1963" cy="16385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8" idx="2"/>
            </p:cNvCxnSpPr>
            <p:nvPr/>
          </p:nvCxnSpPr>
          <p:spPr>
            <a:xfrm flipH="1">
              <a:off x="7119268" y="4669243"/>
              <a:ext cx="1" cy="1640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6" idx="3"/>
            </p:cNvCxnSpPr>
            <p:nvPr/>
          </p:nvCxnSpPr>
          <p:spPr>
            <a:xfrm flipV="1">
              <a:off x="2341613" y="4971375"/>
              <a:ext cx="4777655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7" idx="3"/>
            </p:cNvCxnSpPr>
            <p:nvPr/>
          </p:nvCxnSpPr>
          <p:spPr>
            <a:xfrm flipV="1">
              <a:off x="2341613" y="5416720"/>
              <a:ext cx="4777655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8" idx="3"/>
            </p:cNvCxnSpPr>
            <p:nvPr/>
          </p:nvCxnSpPr>
          <p:spPr>
            <a:xfrm flipV="1">
              <a:off x="2341613" y="5870958"/>
              <a:ext cx="4777655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16" idx="1"/>
            </p:cNvCxnSpPr>
            <p:nvPr/>
          </p:nvCxnSpPr>
          <p:spPr>
            <a:xfrm flipH="1">
              <a:off x="899592" y="4971376"/>
              <a:ext cx="4808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7" idx="1"/>
            </p:cNvCxnSpPr>
            <p:nvPr/>
          </p:nvCxnSpPr>
          <p:spPr>
            <a:xfrm flipH="1">
              <a:off x="899592" y="5416721"/>
              <a:ext cx="4808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18" idx="1"/>
            </p:cNvCxnSpPr>
            <p:nvPr/>
          </p:nvCxnSpPr>
          <p:spPr>
            <a:xfrm flipH="1">
              <a:off x="899592" y="5870959"/>
              <a:ext cx="480838" cy="20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4607837" y="3575339"/>
              <a:ext cx="961183" cy="3876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</a:rPr>
                <a:t>DIREKTUR</a:t>
              </a:r>
              <a:endParaRPr lang="id-ID" sz="1000" dirty="0">
                <a:latin typeface="+mj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621294" y="4283091"/>
              <a:ext cx="961183" cy="3876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</a:rPr>
                <a:t>PRODUKSI</a:t>
              </a:r>
              <a:endParaRPr lang="id-ID" sz="1000" dirty="0">
                <a:latin typeface="+mj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94990" y="4283091"/>
              <a:ext cx="961183" cy="3876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</a:rPr>
                <a:t>PEMASARAN</a:t>
              </a:r>
              <a:endParaRPr lang="id-ID" sz="1000" dirty="0"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38677" y="4281566"/>
              <a:ext cx="961183" cy="3876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</a:rPr>
                <a:t>LAYANAN INFORMASI</a:t>
              </a:r>
              <a:endParaRPr lang="id-ID" sz="1000" dirty="0"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52891" y="4283091"/>
              <a:ext cx="961183" cy="3876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</a:rPr>
                <a:t>KEUANGAN</a:t>
              </a:r>
              <a:endParaRPr lang="id-ID" sz="1000" dirty="0"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04765" y="4285373"/>
              <a:ext cx="961183" cy="3876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</a:rPr>
                <a:t>PERSOALIA</a:t>
              </a:r>
              <a:endParaRPr lang="id-ID" sz="1000" dirty="0">
                <a:latin typeface="+mj-lt"/>
              </a:endParaRPr>
            </a:p>
          </p:txBody>
        </p:sp>
        <p:cxnSp>
          <p:nvCxnSpPr>
            <p:cNvPr id="11" name="Elbow Connector 10"/>
            <p:cNvCxnSpPr>
              <a:stCxn id="5" idx="2"/>
              <a:endCxn id="9" idx="0"/>
            </p:cNvCxnSpPr>
            <p:nvPr/>
          </p:nvCxnSpPr>
          <p:spPr>
            <a:xfrm rot="5400000">
              <a:off x="3900919" y="3095580"/>
              <a:ext cx="320075" cy="2054946"/>
            </a:xfrm>
            <a:prstGeom prst="bentConnector3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5" idx="2"/>
              <a:endCxn id="7" idx="0"/>
            </p:cNvCxnSpPr>
            <p:nvPr/>
          </p:nvCxnSpPr>
          <p:spPr>
            <a:xfrm rot="5400000">
              <a:off x="4421968" y="3616630"/>
              <a:ext cx="320075" cy="1012847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5" idx="2"/>
              <a:endCxn id="6" idx="0"/>
            </p:cNvCxnSpPr>
            <p:nvPr/>
          </p:nvCxnSpPr>
          <p:spPr>
            <a:xfrm rot="16200000" flipH="1">
              <a:off x="5435120" y="3616324"/>
              <a:ext cx="320075" cy="1013457"/>
            </a:xfrm>
            <a:prstGeom prst="bentConnector3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5" idx="2"/>
              <a:endCxn id="8" idx="0"/>
            </p:cNvCxnSpPr>
            <p:nvPr/>
          </p:nvCxnSpPr>
          <p:spPr>
            <a:xfrm rot="16200000" flipH="1">
              <a:off x="5944574" y="3106871"/>
              <a:ext cx="318550" cy="2030840"/>
            </a:xfrm>
            <a:prstGeom prst="bentConnector3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085357" y="4129446"/>
              <a:ext cx="3071" cy="16643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380430" y="4777537"/>
              <a:ext cx="961183" cy="3876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latin typeface="+mj-lt"/>
                </a:rPr>
                <a:t>Proyek</a:t>
              </a:r>
              <a:r>
                <a:rPr lang="en-US" sz="1000" dirty="0" smtClean="0">
                  <a:latin typeface="+mj-lt"/>
                </a:rPr>
                <a:t> 1</a:t>
              </a:r>
              <a:endParaRPr lang="id-ID" sz="1000" dirty="0"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80430" y="5222882"/>
              <a:ext cx="961183" cy="3876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latin typeface="+mj-lt"/>
                </a:rPr>
                <a:t>Proyek</a:t>
              </a:r>
              <a:r>
                <a:rPr lang="en-US" sz="1000" dirty="0" smtClean="0">
                  <a:latin typeface="+mj-lt"/>
                </a:rPr>
                <a:t> 2</a:t>
              </a:r>
              <a:endParaRPr lang="id-ID" sz="1000" dirty="0"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80430" y="5677120"/>
              <a:ext cx="961183" cy="3876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latin typeface="+mj-lt"/>
                </a:rPr>
                <a:t>Proyek</a:t>
              </a:r>
              <a:r>
                <a:rPr lang="en-US" sz="1000" dirty="0" smtClean="0">
                  <a:latin typeface="+mj-lt"/>
                </a:rPr>
                <a:t> 3</a:t>
              </a:r>
              <a:endParaRPr lang="id-ID" sz="1000" dirty="0">
                <a:latin typeface="+mj-lt"/>
              </a:endParaRPr>
            </a:p>
          </p:txBody>
        </p:sp>
        <p:cxnSp>
          <p:nvCxnSpPr>
            <p:cNvPr id="20" name="Elbow Connector 19"/>
            <p:cNvCxnSpPr/>
            <p:nvPr/>
          </p:nvCxnSpPr>
          <p:spPr>
            <a:xfrm rot="5400000">
              <a:off x="876600" y="4152437"/>
              <a:ext cx="2179878" cy="2133893"/>
            </a:xfrm>
            <a:prstGeom prst="bentConnector3">
              <a:avLst>
                <a:gd name="adj1" fmla="val -337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2966306" y="4900245"/>
              <a:ext cx="139051" cy="1422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0" name="Oval 49"/>
            <p:cNvSpPr/>
            <p:nvPr/>
          </p:nvSpPr>
          <p:spPr>
            <a:xfrm>
              <a:off x="2966306" y="5348926"/>
              <a:ext cx="139051" cy="1422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1" name="Oval 50"/>
            <p:cNvSpPr/>
            <p:nvPr/>
          </p:nvSpPr>
          <p:spPr>
            <a:xfrm>
              <a:off x="2970291" y="5799828"/>
              <a:ext cx="139051" cy="1422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2" name="Oval 51"/>
            <p:cNvSpPr/>
            <p:nvPr/>
          </p:nvSpPr>
          <p:spPr>
            <a:xfrm>
              <a:off x="4006056" y="4900245"/>
              <a:ext cx="139051" cy="1422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3" name="Oval 52"/>
            <p:cNvSpPr/>
            <p:nvPr/>
          </p:nvSpPr>
          <p:spPr>
            <a:xfrm>
              <a:off x="4006055" y="5345590"/>
              <a:ext cx="139051" cy="1422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4" name="Oval 53"/>
            <p:cNvSpPr/>
            <p:nvPr/>
          </p:nvSpPr>
          <p:spPr>
            <a:xfrm>
              <a:off x="3994836" y="5801842"/>
              <a:ext cx="139051" cy="1422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6" name="Oval 55"/>
            <p:cNvSpPr/>
            <p:nvPr/>
          </p:nvSpPr>
          <p:spPr>
            <a:xfrm>
              <a:off x="5020878" y="4892128"/>
              <a:ext cx="139051" cy="1422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7" name="Oval 56"/>
            <p:cNvSpPr/>
            <p:nvPr/>
          </p:nvSpPr>
          <p:spPr>
            <a:xfrm>
              <a:off x="5020878" y="5340809"/>
              <a:ext cx="139051" cy="1422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8" name="Oval 57"/>
            <p:cNvSpPr/>
            <p:nvPr/>
          </p:nvSpPr>
          <p:spPr>
            <a:xfrm>
              <a:off x="5024863" y="5791711"/>
              <a:ext cx="139051" cy="1422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9" name="Oval 58"/>
            <p:cNvSpPr/>
            <p:nvPr/>
          </p:nvSpPr>
          <p:spPr>
            <a:xfrm>
              <a:off x="6032578" y="4897738"/>
              <a:ext cx="139051" cy="1422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0" name="Oval 59"/>
            <p:cNvSpPr/>
            <p:nvPr/>
          </p:nvSpPr>
          <p:spPr>
            <a:xfrm>
              <a:off x="6038187" y="5343083"/>
              <a:ext cx="139051" cy="1422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1" name="Oval 60"/>
            <p:cNvSpPr/>
            <p:nvPr/>
          </p:nvSpPr>
          <p:spPr>
            <a:xfrm>
              <a:off x="6032578" y="5799335"/>
              <a:ext cx="139051" cy="1422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2" name="Oval 61"/>
            <p:cNvSpPr/>
            <p:nvPr/>
          </p:nvSpPr>
          <p:spPr>
            <a:xfrm>
              <a:off x="7049743" y="4891791"/>
              <a:ext cx="139051" cy="1422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3" name="Oval 62"/>
            <p:cNvSpPr/>
            <p:nvPr/>
          </p:nvSpPr>
          <p:spPr>
            <a:xfrm>
              <a:off x="7055352" y="5337136"/>
              <a:ext cx="139051" cy="1422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4" name="Oval 63"/>
            <p:cNvSpPr/>
            <p:nvPr/>
          </p:nvSpPr>
          <p:spPr>
            <a:xfrm>
              <a:off x="7049743" y="5793388"/>
              <a:ext cx="139051" cy="1422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42931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Pengorganisasian </a:t>
            </a:r>
            <a:r>
              <a:rPr lang="id-ID" dirty="0"/>
              <a:t>adalah :</a:t>
            </a:r>
          </a:p>
          <a:p>
            <a:pPr lvl="1"/>
            <a:r>
              <a:rPr lang="id-ID" dirty="0" smtClean="0"/>
              <a:t>Penetapan </a:t>
            </a:r>
            <a:r>
              <a:rPr lang="id-ID" dirty="0"/>
              <a:t>struktur fungsi melalui penentuan </a:t>
            </a:r>
            <a:r>
              <a:rPr lang="id-ID" dirty="0" smtClean="0"/>
              <a:t>berbagai</a:t>
            </a:r>
            <a:r>
              <a:rPr lang="en-US" dirty="0" smtClean="0"/>
              <a:t> </a:t>
            </a:r>
            <a:r>
              <a:rPr lang="id-ID" dirty="0" smtClean="0"/>
              <a:t>aktivitas </a:t>
            </a:r>
            <a:r>
              <a:rPr lang="id-ID" dirty="0"/>
              <a:t>yang dibutuhkan untuk mencapai tujuan </a:t>
            </a:r>
            <a:r>
              <a:rPr lang="id-ID" dirty="0" smtClean="0"/>
              <a:t>organisasi</a:t>
            </a:r>
            <a:r>
              <a:rPr lang="en-US" dirty="0" smtClean="0"/>
              <a:t> </a:t>
            </a:r>
            <a:r>
              <a:rPr lang="id-ID" dirty="0" smtClean="0"/>
              <a:t>dan </a:t>
            </a:r>
            <a:r>
              <a:rPr lang="id-ID" dirty="0"/>
              <a:t>unit-unitnya</a:t>
            </a:r>
          </a:p>
          <a:p>
            <a:pPr lvl="1"/>
            <a:r>
              <a:rPr lang="id-ID" dirty="0" smtClean="0"/>
              <a:t>Pengelompokkan </a:t>
            </a:r>
            <a:r>
              <a:rPr lang="id-ID" dirty="0"/>
              <a:t>aktivitas, penugasan, </a:t>
            </a:r>
            <a:r>
              <a:rPr lang="id-ID" dirty="0" smtClean="0"/>
              <a:t>pendelegasian</a:t>
            </a:r>
            <a:r>
              <a:rPr lang="en-US" dirty="0" smtClean="0"/>
              <a:t> </a:t>
            </a:r>
            <a:r>
              <a:rPr lang="id-ID" dirty="0" smtClean="0"/>
              <a:t>wewenang </a:t>
            </a:r>
            <a:r>
              <a:rPr lang="id-ID" dirty="0"/>
              <a:t>untuk </a:t>
            </a:r>
            <a:r>
              <a:rPr lang="id-ID" dirty="0" smtClean="0"/>
              <a:t>pelaksanaan</a:t>
            </a:r>
            <a:r>
              <a:rPr lang="en-US" dirty="0" smtClean="0"/>
              <a:t> </a:t>
            </a:r>
          </a:p>
          <a:p>
            <a:pPr lvl="1"/>
            <a:r>
              <a:rPr lang="id-ID" dirty="0" smtClean="0"/>
              <a:t>Pengkoordinasian </a:t>
            </a:r>
            <a:r>
              <a:rPr lang="id-ID" dirty="0"/>
              <a:t>baik secara horizontal maupun </a:t>
            </a:r>
            <a:r>
              <a:rPr lang="id-ID" dirty="0" smtClean="0"/>
              <a:t>vertikal</a:t>
            </a:r>
            <a:r>
              <a:rPr lang="en-US" dirty="0" smtClean="0"/>
              <a:t> </a:t>
            </a:r>
            <a:r>
              <a:rPr lang="id-ID" dirty="0" smtClean="0"/>
              <a:t>dalam </a:t>
            </a:r>
            <a:r>
              <a:rPr lang="id-ID" dirty="0"/>
              <a:t>struktur organisasi</a:t>
            </a:r>
          </a:p>
          <a:p>
            <a:endParaRPr lang="en-US" dirty="0"/>
          </a:p>
          <a:p>
            <a:r>
              <a:rPr lang="id-ID" b="1" dirty="0" smtClean="0"/>
              <a:t>Pengorganisasian </a:t>
            </a:r>
            <a:r>
              <a:rPr lang="id-ID" b="1" dirty="0"/>
              <a:t>merupakan proses manajerial </a:t>
            </a:r>
            <a:r>
              <a:rPr lang="id-ID" b="1" dirty="0" smtClean="0"/>
              <a:t>yang</a:t>
            </a:r>
            <a:r>
              <a:rPr lang="en-US" b="1" dirty="0" smtClean="0"/>
              <a:t> </a:t>
            </a:r>
            <a:r>
              <a:rPr lang="id-ID" b="1" dirty="0" smtClean="0"/>
              <a:t>berkelanjutan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76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89" y="709312"/>
            <a:ext cx="6072621" cy="6148688"/>
          </a:xfrm>
        </p:spPr>
      </p:pic>
    </p:spTree>
    <p:extLst>
      <p:ext uri="{BB962C8B-B14F-4D97-AF65-F5344CB8AC3E}">
        <p14:creationId xmlns:p14="http://schemas.microsoft.com/office/powerpoint/2010/main" val="24141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83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Manusia </a:t>
            </a:r>
            <a:r>
              <a:rPr lang="id-ID" dirty="0"/>
              <a:t>adalah</a:t>
            </a:r>
            <a:r>
              <a:rPr lang="id-ID" b="1" dirty="0"/>
              <a:t>makhluk sosial</a:t>
            </a:r>
            <a:r>
              <a:rPr lang="id-ID" dirty="0"/>
              <a:t>, sehingga </a:t>
            </a:r>
            <a:r>
              <a:rPr lang="id-ID" dirty="0" smtClean="0"/>
              <a:t>ada</a:t>
            </a:r>
            <a:r>
              <a:rPr lang="en-US" dirty="0" smtClean="0"/>
              <a:t> </a:t>
            </a:r>
            <a:r>
              <a:rPr lang="id-ID" dirty="0" smtClean="0"/>
              <a:t>kecenderungan </a:t>
            </a:r>
            <a:r>
              <a:rPr lang="id-ID" dirty="0"/>
              <a:t>untuk berinteraksi &amp; bekerjasama</a:t>
            </a:r>
          </a:p>
          <a:p>
            <a:r>
              <a:rPr lang="id-ID" dirty="0" smtClean="0"/>
              <a:t>Manusia </a:t>
            </a:r>
            <a:r>
              <a:rPr lang="id-ID" dirty="0"/>
              <a:t>pastimenjadi anggota suatu </a:t>
            </a:r>
            <a:r>
              <a:rPr lang="id-ID" dirty="0" smtClean="0"/>
              <a:t>organisasi,</a:t>
            </a:r>
            <a:r>
              <a:rPr lang="en-US" dirty="0" smtClean="0"/>
              <a:t> </a:t>
            </a:r>
            <a:r>
              <a:rPr lang="id-ID" dirty="0" smtClean="0"/>
              <a:t>baik </a:t>
            </a:r>
            <a:r>
              <a:rPr lang="id-ID" dirty="0"/>
              <a:t>formal maupun informal</a:t>
            </a:r>
          </a:p>
          <a:p>
            <a:r>
              <a:rPr lang="id-ID" dirty="0" smtClean="0"/>
              <a:t>Manajemen</a:t>
            </a:r>
            <a:r>
              <a:rPr lang="id-ID" dirty="0"/>
              <a:t>, berasal dari kata </a:t>
            </a:r>
            <a:r>
              <a:rPr lang="id-ID" b="1" dirty="0"/>
              <a:t>“</a:t>
            </a:r>
            <a:r>
              <a:rPr lang="id-ID" b="1" i="1" dirty="0"/>
              <a:t>to manage</a:t>
            </a:r>
            <a:r>
              <a:rPr lang="id-ID" b="1" dirty="0"/>
              <a:t>”</a:t>
            </a:r>
            <a:r>
              <a:rPr lang="id-ID" dirty="0"/>
              <a:t>, </a:t>
            </a:r>
            <a:r>
              <a:rPr lang="id-ID" dirty="0" smtClean="0"/>
              <a:t>yang</a:t>
            </a:r>
            <a:r>
              <a:rPr lang="en-US" dirty="0" smtClean="0"/>
              <a:t> </a:t>
            </a:r>
            <a:r>
              <a:rPr lang="id-ID" dirty="0" smtClean="0"/>
              <a:t>artinya</a:t>
            </a:r>
            <a:r>
              <a:rPr lang="id-ID" b="1" dirty="0" smtClean="0"/>
              <a:t>mengelola</a:t>
            </a:r>
            <a:r>
              <a:rPr lang="id-ID" dirty="0" smtClean="0"/>
              <a:t>,</a:t>
            </a:r>
            <a:r>
              <a:rPr lang="id-ID" b="1" dirty="0" smtClean="0"/>
              <a:t>mengurus</a:t>
            </a:r>
            <a:r>
              <a:rPr lang="id-ID" dirty="0" smtClean="0"/>
              <a:t>,</a:t>
            </a:r>
            <a:r>
              <a:rPr lang="id-ID" b="1" dirty="0" smtClean="0"/>
              <a:t>mengatur</a:t>
            </a:r>
            <a:endParaRPr lang="id-ID" b="1" dirty="0"/>
          </a:p>
          <a:p>
            <a:r>
              <a:rPr lang="id-ID" dirty="0" smtClean="0"/>
              <a:t>Individu </a:t>
            </a:r>
            <a:r>
              <a:rPr lang="id-ID" dirty="0"/>
              <a:t>yang fungsinyamengelola </a:t>
            </a:r>
            <a:r>
              <a:rPr lang="id-ID" dirty="0" smtClean="0"/>
              <a:t>organisasi</a:t>
            </a:r>
            <a:r>
              <a:rPr lang="en-US" dirty="0" smtClean="0"/>
              <a:t> </a:t>
            </a:r>
            <a:r>
              <a:rPr lang="id-ID" dirty="0" smtClean="0"/>
              <a:t>untukmencapai </a:t>
            </a:r>
            <a:r>
              <a:rPr lang="id-ID" dirty="0"/>
              <a:t>tujuan </a:t>
            </a:r>
            <a:r>
              <a:rPr lang="id-ID" dirty="0" smtClean="0"/>
              <a:t>disebut</a:t>
            </a:r>
            <a:r>
              <a:rPr lang="id-ID" b="1" dirty="0" smtClean="0"/>
              <a:t>manajer</a:t>
            </a:r>
            <a:r>
              <a:rPr lang="en-US" b="1" dirty="0" smtClean="0"/>
              <a:t> </a:t>
            </a:r>
            <a:r>
              <a:rPr lang="id-ID" dirty="0" smtClean="0"/>
              <a:t>(</a:t>
            </a:r>
            <a:r>
              <a:rPr lang="id-ID" b="1" i="1" dirty="0" smtClean="0"/>
              <a:t>manager</a:t>
            </a:r>
            <a:r>
              <a:rPr lang="id-ID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97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lanjutan</a:t>
            </a:r>
            <a:r>
              <a:rPr lang="en-US" sz="1600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b="1" dirty="0" smtClean="0"/>
              <a:t>Manajemen </a:t>
            </a:r>
            <a:r>
              <a:rPr lang="id-ID" dirty="0"/>
              <a:t>adalah :</a:t>
            </a:r>
          </a:p>
          <a:p>
            <a:pPr lvl="1"/>
            <a:r>
              <a:rPr lang="id-ID" dirty="0" smtClean="0"/>
              <a:t>suatu </a:t>
            </a:r>
            <a:r>
              <a:rPr lang="id-ID" b="1" dirty="0"/>
              <a:t>proses kerjasama </a:t>
            </a:r>
            <a:r>
              <a:rPr lang="id-ID" dirty="0"/>
              <a:t>dengan dan bersama-sama individu </a:t>
            </a:r>
            <a:r>
              <a:rPr lang="id-ID" dirty="0" smtClean="0"/>
              <a:t>lain,</a:t>
            </a:r>
            <a:r>
              <a:rPr lang="en-US" dirty="0" smtClean="0"/>
              <a:t> </a:t>
            </a:r>
            <a:r>
              <a:rPr lang="id-ID" dirty="0" smtClean="0"/>
              <a:t>u</a:t>
            </a:r>
            <a:r>
              <a:rPr lang="en-US" dirty="0" err="1" smtClean="0"/>
              <a:t>ntuk</a:t>
            </a:r>
            <a:r>
              <a:rPr lang="en-US" dirty="0" smtClean="0"/>
              <a:t> </a:t>
            </a:r>
            <a:r>
              <a:rPr lang="id-ID" b="1" dirty="0" smtClean="0"/>
              <a:t>mencapai </a:t>
            </a:r>
            <a:r>
              <a:rPr lang="id-ID" b="1" dirty="0"/>
              <a:t>tujuan2 </a:t>
            </a:r>
            <a:r>
              <a:rPr lang="id-ID" dirty="0"/>
              <a:t>organisasi, secara </a:t>
            </a:r>
            <a:r>
              <a:rPr lang="id-ID" b="1" dirty="0"/>
              <a:t>efektif </a:t>
            </a:r>
            <a:r>
              <a:rPr lang="id-ID" dirty="0"/>
              <a:t>&amp; </a:t>
            </a:r>
            <a:r>
              <a:rPr lang="id-ID" b="1" dirty="0" smtClean="0"/>
              <a:t>efisien</a:t>
            </a:r>
            <a:r>
              <a:rPr lang="en-US" b="1" dirty="0" smtClean="0"/>
              <a:t> </a:t>
            </a:r>
            <a:r>
              <a:rPr lang="id-ID" b="1" dirty="0" smtClean="0"/>
              <a:t>[Kreitner</a:t>
            </a:r>
            <a:r>
              <a:rPr lang="id-ID" b="1" dirty="0"/>
              <a:t>]</a:t>
            </a:r>
          </a:p>
          <a:p>
            <a:pPr lvl="1"/>
            <a:r>
              <a:rPr lang="id-ID" dirty="0" smtClean="0"/>
              <a:t>seni </a:t>
            </a:r>
            <a:r>
              <a:rPr lang="id-ID" dirty="0"/>
              <a:t>untuk mencapai sasaran melalui orang lain </a:t>
            </a:r>
            <a:r>
              <a:rPr lang="id-ID" b="1" dirty="0"/>
              <a:t>[Follett]</a:t>
            </a:r>
          </a:p>
          <a:p>
            <a:pPr lvl="1"/>
            <a:r>
              <a:rPr lang="id-ID" dirty="0" smtClean="0"/>
              <a:t>teknik/seni </a:t>
            </a:r>
            <a:r>
              <a:rPr lang="id-ID" dirty="0"/>
              <a:t>untuk</a:t>
            </a:r>
            <a:r>
              <a:rPr lang="id-ID" b="1" dirty="0"/>
              <a:t>mengarahkan orang lain [Mooney &amp; Reiley]</a:t>
            </a:r>
          </a:p>
          <a:p>
            <a:endParaRPr lang="en-US" dirty="0"/>
          </a:p>
          <a:p>
            <a:r>
              <a:rPr lang="id-ID" b="1" dirty="0" smtClean="0"/>
              <a:t>Efisiensi</a:t>
            </a:r>
            <a:endParaRPr lang="id-ID" b="1" dirty="0"/>
          </a:p>
          <a:p>
            <a:pPr lvl="1"/>
            <a:r>
              <a:rPr lang="id-ID" dirty="0" smtClean="0"/>
              <a:t>kemampuan </a:t>
            </a:r>
            <a:r>
              <a:rPr lang="id-ID" dirty="0"/>
              <a:t>untukmenggunakan </a:t>
            </a:r>
            <a:r>
              <a:rPr lang="id-ID" b="1" dirty="0" smtClean="0"/>
              <a:t>sesedikitmungkin</a:t>
            </a:r>
            <a:r>
              <a:rPr lang="en-US" b="1" dirty="0" smtClean="0"/>
              <a:t> </a:t>
            </a:r>
            <a:r>
              <a:rPr lang="id-ID" b="1" dirty="0" smtClean="0"/>
              <a:t>sumberdaya </a:t>
            </a:r>
            <a:r>
              <a:rPr lang="id-ID" dirty="0"/>
              <a:t>untukmencapai tujuan, atau</a:t>
            </a:r>
          </a:p>
          <a:p>
            <a:pPr lvl="1"/>
            <a:r>
              <a:rPr lang="id-ID" b="1" dirty="0" smtClean="0"/>
              <a:t>melakukan </a:t>
            </a:r>
            <a:r>
              <a:rPr lang="id-ID" b="1" dirty="0"/>
              <a:t>sesuatu dengan benar </a:t>
            </a:r>
            <a:r>
              <a:rPr lang="id-ID" dirty="0"/>
              <a:t>(</a:t>
            </a:r>
            <a:r>
              <a:rPr lang="id-ID" b="1" i="1" dirty="0"/>
              <a:t>doing things right</a:t>
            </a:r>
            <a:r>
              <a:rPr lang="id-ID" dirty="0"/>
              <a:t>)</a:t>
            </a:r>
          </a:p>
          <a:p>
            <a:endParaRPr lang="en-US" dirty="0"/>
          </a:p>
          <a:p>
            <a:r>
              <a:rPr lang="id-ID" b="1" dirty="0" smtClean="0"/>
              <a:t>Efektivitas</a:t>
            </a:r>
            <a:endParaRPr lang="id-ID" b="1" dirty="0"/>
          </a:p>
          <a:p>
            <a:pPr lvl="1"/>
            <a:r>
              <a:rPr lang="id-ID" dirty="0" smtClean="0"/>
              <a:t>kemampuan </a:t>
            </a:r>
            <a:r>
              <a:rPr lang="id-ID" b="1" dirty="0"/>
              <a:t>untukmencapai tujuan </a:t>
            </a:r>
            <a:r>
              <a:rPr lang="id-ID" dirty="0"/>
              <a:t>dengan benar, atau</a:t>
            </a:r>
          </a:p>
          <a:p>
            <a:pPr lvl="1"/>
            <a:r>
              <a:rPr lang="en-US" b="1" dirty="0" err="1" smtClean="0"/>
              <a:t>melakukan</a:t>
            </a:r>
            <a:r>
              <a:rPr lang="en-US" b="1" dirty="0" smtClean="0"/>
              <a:t> </a:t>
            </a:r>
            <a:r>
              <a:rPr lang="en-US" b="1" dirty="0" err="1"/>
              <a:t>sesuatu</a:t>
            </a:r>
            <a:r>
              <a:rPr lang="en-US" b="1" dirty="0"/>
              <a:t> yang </a:t>
            </a:r>
            <a:r>
              <a:rPr lang="en-US" b="1" dirty="0" err="1"/>
              <a:t>benar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b="1" i="1" dirty="0"/>
              <a:t>doing the right thing</a:t>
            </a:r>
            <a:r>
              <a:rPr lang="en-US" dirty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25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Fungsi-fungsi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568863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877272"/>
            <a:ext cx="1701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b="1" dirty="0"/>
              <a:t>[Henri Fayol, 1916]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29440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Fungsi-fungsi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568863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877272"/>
            <a:ext cx="1701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b="1" dirty="0"/>
              <a:t>[Henri Fayol, 1916]</a:t>
            </a:r>
            <a:endParaRPr lang="id-ID" sz="1200" dirty="0"/>
          </a:p>
        </p:txBody>
      </p:sp>
      <p:sp>
        <p:nvSpPr>
          <p:cNvPr id="3" name="Cloud Callout 2"/>
          <p:cNvSpPr/>
          <p:nvPr/>
        </p:nvSpPr>
        <p:spPr>
          <a:xfrm>
            <a:off x="179512" y="4149080"/>
            <a:ext cx="2821855" cy="1512168"/>
          </a:xfrm>
          <a:prstGeom prst="cloudCallout">
            <a:avLst>
              <a:gd name="adj1" fmla="val 55805"/>
              <a:gd name="adj2" fmla="val -660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00" dirty="0">
                <a:latin typeface="+mj-lt"/>
              </a:rPr>
              <a:t>Manajer mengarahkan,</a:t>
            </a:r>
          </a:p>
          <a:p>
            <a:r>
              <a:rPr lang="id-ID" sz="1100" dirty="0">
                <a:latin typeface="+mj-lt"/>
              </a:rPr>
              <a:t>mempengaruhi dan</a:t>
            </a:r>
          </a:p>
          <a:p>
            <a:r>
              <a:rPr lang="id-ID" sz="1100" dirty="0">
                <a:latin typeface="+mj-lt"/>
              </a:rPr>
              <a:t>memotivasi</a:t>
            </a:r>
          </a:p>
          <a:p>
            <a:r>
              <a:rPr lang="id-ID" sz="1100" dirty="0">
                <a:latin typeface="+mj-lt"/>
              </a:rPr>
              <a:t>anggota organisasi untuk</a:t>
            </a:r>
          </a:p>
          <a:p>
            <a:r>
              <a:rPr lang="id-ID" sz="1100" dirty="0">
                <a:latin typeface="+mj-lt"/>
              </a:rPr>
              <a:t>melaksanakan tugasnya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4086" y="1772816"/>
            <a:ext cx="2821855" cy="1512168"/>
          </a:xfrm>
          <a:prstGeom prst="cloudCallout">
            <a:avLst>
              <a:gd name="adj1" fmla="val 55805"/>
              <a:gd name="adj2" fmla="val -660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00" dirty="0">
                <a:latin typeface="+mj-lt"/>
              </a:rPr>
              <a:t>Manajer </a:t>
            </a:r>
            <a:r>
              <a:rPr lang="id-ID" sz="1100" dirty="0" smtClean="0">
                <a:latin typeface="+mj-lt"/>
              </a:rPr>
              <a:t>menggunakan</a:t>
            </a:r>
            <a:r>
              <a:rPr lang="en-US" sz="1100" dirty="0" smtClean="0">
                <a:latin typeface="+mj-lt"/>
              </a:rPr>
              <a:t> </a:t>
            </a:r>
            <a:r>
              <a:rPr lang="id-ID" sz="1100" dirty="0" smtClean="0">
                <a:latin typeface="+mj-lt"/>
              </a:rPr>
              <a:t>logika </a:t>
            </a:r>
            <a:r>
              <a:rPr lang="id-ID" sz="1100" dirty="0">
                <a:latin typeface="+mj-lt"/>
              </a:rPr>
              <a:t>dan </a:t>
            </a:r>
            <a:r>
              <a:rPr lang="id-ID" sz="1100" dirty="0" smtClean="0">
                <a:latin typeface="+mj-lt"/>
              </a:rPr>
              <a:t>metode</a:t>
            </a:r>
            <a:r>
              <a:rPr lang="en-US" sz="1100" dirty="0" smtClean="0">
                <a:latin typeface="+mj-lt"/>
              </a:rPr>
              <a:t> </a:t>
            </a:r>
            <a:r>
              <a:rPr lang="id-ID" sz="1100" dirty="0" smtClean="0">
                <a:latin typeface="+mj-lt"/>
              </a:rPr>
              <a:t>tertentu </a:t>
            </a:r>
            <a:r>
              <a:rPr lang="id-ID" sz="1100" dirty="0">
                <a:latin typeface="+mj-lt"/>
              </a:rPr>
              <a:t>untuk</a:t>
            </a:r>
          </a:p>
          <a:p>
            <a:r>
              <a:rPr lang="id-ID" sz="1100" dirty="0">
                <a:latin typeface="+mj-lt"/>
              </a:rPr>
              <a:t>memikirkan </a:t>
            </a:r>
            <a:r>
              <a:rPr lang="id-ID" sz="1100" dirty="0" smtClean="0">
                <a:latin typeface="+mj-lt"/>
              </a:rPr>
              <a:t>dan</a:t>
            </a:r>
            <a:r>
              <a:rPr lang="en-US" sz="1100" dirty="0" smtClean="0">
                <a:latin typeface="+mj-lt"/>
              </a:rPr>
              <a:t> m</a:t>
            </a:r>
            <a:r>
              <a:rPr lang="id-ID" sz="1100" dirty="0" smtClean="0">
                <a:latin typeface="+mj-lt"/>
              </a:rPr>
              <a:t>enyusun </a:t>
            </a:r>
            <a:r>
              <a:rPr lang="id-ID" sz="1100" dirty="0">
                <a:latin typeface="+mj-lt"/>
              </a:rPr>
              <a:t>tujuan dan</a:t>
            </a:r>
          </a:p>
          <a:p>
            <a:r>
              <a:rPr lang="id-ID" sz="1100" dirty="0">
                <a:latin typeface="+mj-lt"/>
              </a:rPr>
              <a:t>tindakan untuk mencapai</a:t>
            </a:r>
          </a:p>
          <a:p>
            <a:r>
              <a:rPr lang="id-ID" sz="1100" dirty="0">
                <a:latin typeface="+mj-lt"/>
              </a:rPr>
              <a:t>tujuan tersebut</a:t>
            </a:r>
          </a:p>
        </p:txBody>
      </p:sp>
    </p:spTree>
    <p:extLst>
      <p:ext uri="{BB962C8B-B14F-4D97-AF65-F5344CB8AC3E}">
        <p14:creationId xmlns:p14="http://schemas.microsoft.com/office/powerpoint/2010/main" val="14166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Fungsi-fungsi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568863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877272"/>
            <a:ext cx="1701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b="1" dirty="0"/>
              <a:t>[Henri Fayol, 1916]</a:t>
            </a:r>
            <a:endParaRPr lang="id-ID" sz="1200" dirty="0"/>
          </a:p>
        </p:txBody>
      </p:sp>
      <p:sp>
        <p:nvSpPr>
          <p:cNvPr id="3" name="Cloud Callout 2"/>
          <p:cNvSpPr/>
          <p:nvPr/>
        </p:nvSpPr>
        <p:spPr>
          <a:xfrm>
            <a:off x="5652120" y="4905164"/>
            <a:ext cx="2821855" cy="1512168"/>
          </a:xfrm>
          <a:prstGeom prst="cloudCallout">
            <a:avLst>
              <a:gd name="adj1" fmla="val -24948"/>
              <a:gd name="adj2" fmla="val -7091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100" dirty="0">
                <a:latin typeface="+mj-lt"/>
              </a:rPr>
              <a:t>Manajer memastikan bahwa</a:t>
            </a:r>
          </a:p>
          <a:p>
            <a:r>
              <a:rPr lang="id-ID" sz="1100" dirty="0">
                <a:latin typeface="+mj-lt"/>
              </a:rPr>
              <a:t>organisasi bergerak pada</a:t>
            </a:r>
          </a:p>
          <a:p>
            <a:r>
              <a:rPr lang="id-ID" sz="1100" dirty="0">
                <a:latin typeface="+mj-lt"/>
              </a:rPr>
              <a:t>arah yang benar untuk</a:t>
            </a:r>
          </a:p>
          <a:p>
            <a:r>
              <a:rPr lang="id-ID" sz="1100" dirty="0">
                <a:latin typeface="+mj-lt"/>
              </a:rPr>
              <a:t>mencapai tujuan organisasi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857" y="2348880"/>
            <a:ext cx="2821855" cy="1512168"/>
          </a:xfrm>
          <a:prstGeom prst="cloudCallout">
            <a:avLst>
              <a:gd name="adj1" fmla="val 63006"/>
              <a:gd name="adj2" fmla="val 40424"/>
            </a:avLst>
          </a:prstGeom>
          <a:solidFill>
            <a:srgbClr val="43352D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050" b="1" dirty="0">
                <a:latin typeface="+mj-lt"/>
              </a:rPr>
              <a:t>Manajer mengatur dan</a:t>
            </a:r>
          </a:p>
          <a:p>
            <a:r>
              <a:rPr lang="id-ID" sz="1050" b="1" dirty="0">
                <a:latin typeface="+mj-lt"/>
              </a:rPr>
              <a:t>mengalokasikan</a:t>
            </a:r>
          </a:p>
          <a:p>
            <a:r>
              <a:rPr lang="id-ID" sz="1050" b="1" dirty="0">
                <a:latin typeface="+mj-lt"/>
              </a:rPr>
              <a:t>pekerjaan,</a:t>
            </a:r>
          </a:p>
          <a:p>
            <a:r>
              <a:rPr lang="id-ID" sz="1050" b="1" dirty="0">
                <a:latin typeface="+mj-lt"/>
              </a:rPr>
              <a:t>wewenang dan</a:t>
            </a:r>
          </a:p>
          <a:p>
            <a:r>
              <a:rPr lang="id-ID" sz="1050" b="1" dirty="0">
                <a:latin typeface="+mj-lt"/>
              </a:rPr>
              <a:t>sumberdaya untuk</a:t>
            </a:r>
          </a:p>
          <a:p>
            <a:r>
              <a:rPr lang="id-ID" sz="1050" b="1" dirty="0">
                <a:latin typeface="+mj-lt"/>
              </a:rPr>
              <a:t>mencapai tujuan/sasaran</a:t>
            </a:r>
          </a:p>
          <a:p>
            <a:r>
              <a:rPr lang="id-ID" sz="1050" b="1" dirty="0">
                <a:latin typeface="+mj-lt"/>
              </a:rPr>
              <a:t>organisas</a:t>
            </a:r>
            <a:endParaRPr lang="id-ID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79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(</a:t>
            </a:r>
            <a:r>
              <a:rPr lang="id-ID" dirty="0" smtClean="0"/>
              <a:t>Henry </a:t>
            </a:r>
            <a:r>
              <a:rPr lang="id-ID" dirty="0"/>
              <a:t>Mintzberg </a:t>
            </a:r>
            <a:r>
              <a:rPr lang="en-US" dirty="0" smtClean="0"/>
              <a:t>-</a:t>
            </a:r>
            <a:r>
              <a:rPr lang="id-ID" dirty="0" smtClean="0"/>
              <a:t>1970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43136"/>
            <a:ext cx="4402832" cy="4325112"/>
          </a:xfrm>
        </p:spPr>
        <p:txBody>
          <a:bodyPr>
            <a:noAutofit/>
          </a:bodyPr>
          <a:lstStyle/>
          <a:p>
            <a:r>
              <a:rPr lang="id-ID" sz="2000" b="1" i="1" dirty="0" smtClean="0"/>
              <a:t>Interpersonal </a:t>
            </a:r>
            <a:r>
              <a:rPr lang="id-ID" sz="2000" b="1" i="1" dirty="0"/>
              <a:t>roles</a:t>
            </a:r>
          </a:p>
          <a:p>
            <a:pPr lvl="1"/>
            <a:r>
              <a:rPr lang="id-ID" sz="2000" b="1" i="1" dirty="0" smtClean="0"/>
              <a:t>Figurehead</a:t>
            </a:r>
            <a:endParaRPr lang="id-ID" sz="2000" b="1" i="1" dirty="0"/>
          </a:p>
          <a:p>
            <a:pPr lvl="1"/>
            <a:r>
              <a:rPr lang="id-ID" sz="2000" b="1" i="1" dirty="0" smtClean="0"/>
              <a:t>Leader</a:t>
            </a:r>
            <a:endParaRPr lang="id-ID" sz="2000" b="1" i="1" dirty="0"/>
          </a:p>
          <a:p>
            <a:pPr lvl="1"/>
            <a:r>
              <a:rPr lang="id-ID" sz="2000" b="1" i="1" dirty="0" smtClean="0"/>
              <a:t>Liaison</a:t>
            </a:r>
            <a:endParaRPr lang="id-ID" sz="2000" b="1" i="1" dirty="0"/>
          </a:p>
          <a:p>
            <a:r>
              <a:rPr lang="id-ID" sz="2000" b="1" i="1" dirty="0" smtClean="0"/>
              <a:t>Informational </a:t>
            </a:r>
            <a:r>
              <a:rPr lang="id-ID" sz="2000" b="1" i="1" dirty="0"/>
              <a:t>roles</a:t>
            </a:r>
          </a:p>
          <a:p>
            <a:pPr lvl="1"/>
            <a:r>
              <a:rPr lang="id-ID" sz="2000" b="1" i="1" dirty="0" smtClean="0"/>
              <a:t>Monitor</a:t>
            </a:r>
            <a:endParaRPr lang="id-ID" sz="2000" b="1" i="1" dirty="0"/>
          </a:p>
          <a:p>
            <a:pPr lvl="1"/>
            <a:r>
              <a:rPr lang="id-ID" sz="2000" b="1" i="1" dirty="0" smtClean="0"/>
              <a:t>Disseminator</a:t>
            </a:r>
            <a:endParaRPr lang="id-ID" sz="2000" b="1" i="1" dirty="0"/>
          </a:p>
          <a:p>
            <a:pPr lvl="1"/>
            <a:r>
              <a:rPr lang="id-ID" sz="2000" b="1" i="1" dirty="0" smtClean="0"/>
              <a:t>Spokesperson</a:t>
            </a:r>
            <a:endParaRPr lang="en-US" sz="2000" b="1" i="1" dirty="0" smtClean="0"/>
          </a:p>
          <a:p>
            <a:r>
              <a:rPr lang="id-ID" sz="2000" b="1" i="1" dirty="0"/>
              <a:t>Decisional roles</a:t>
            </a:r>
          </a:p>
          <a:p>
            <a:pPr lvl="1"/>
            <a:r>
              <a:rPr lang="id-ID" sz="2000" b="1" i="1" dirty="0" smtClean="0"/>
              <a:t>Enterpreneur</a:t>
            </a:r>
            <a:endParaRPr lang="id-ID" sz="2000" b="1" i="1" dirty="0"/>
          </a:p>
          <a:p>
            <a:pPr lvl="1"/>
            <a:r>
              <a:rPr lang="id-ID" sz="2000" b="1" i="1" dirty="0" smtClean="0"/>
              <a:t>Disturbance </a:t>
            </a:r>
            <a:r>
              <a:rPr lang="id-ID" sz="2000" b="1" i="1" dirty="0"/>
              <a:t>handler</a:t>
            </a:r>
          </a:p>
          <a:p>
            <a:pPr lvl="1"/>
            <a:r>
              <a:rPr lang="id-ID" sz="2000" b="1" i="1" dirty="0" smtClean="0"/>
              <a:t>Resource </a:t>
            </a:r>
            <a:r>
              <a:rPr lang="id-ID" sz="2000" b="1" i="1" dirty="0"/>
              <a:t>allocator</a:t>
            </a:r>
          </a:p>
          <a:p>
            <a:pPr lvl="1"/>
            <a:r>
              <a:rPr lang="id-ID" sz="2000" b="1" i="1" dirty="0" smtClean="0"/>
              <a:t>Negotiator</a:t>
            </a:r>
            <a:endParaRPr lang="id-ID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19872" y="1984208"/>
            <a:ext cx="5544616" cy="432511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pitchFamily="18" charset="2"/>
              <a:buChar char=""/>
            </a:pPr>
            <a:r>
              <a:rPr lang="id-ID" sz="2000" dirty="0" smtClean="0"/>
              <a:t>Peran </a:t>
            </a:r>
            <a:r>
              <a:rPr lang="id-ID" sz="2000" dirty="0"/>
              <a:t>hubungan </a:t>
            </a:r>
            <a:r>
              <a:rPr lang="id-ID" sz="2000" dirty="0" smtClean="0"/>
              <a:t>personal</a:t>
            </a:r>
            <a:endParaRPr lang="en-US" sz="2000" dirty="0" smtClean="0"/>
          </a:p>
          <a:p>
            <a:pPr lvl="1">
              <a:buFont typeface="Wingdings 3" pitchFamily="18" charset="2"/>
              <a:buChar char=""/>
            </a:pPr>
            <a:r>
              <a:rPr lang="id-ID" sz="2000" dirty="0" smtClean="0"/>
              <a:t>Sebagai simbol/tokoh</a:t>
            </a:r>
            <a:endParaRPr lang="en-US" sz="2000" dirty="0" smtClean="0"/>
          </a:p>
          <a:p>
            <a:pPr lvl="1">
              <a:buFont typeface="Wingdings 3" pitchFamily="18" charset="2"/>
              <a:buChar char=""/>
            </a:pPr>
            <a:r>
              <a:rPr lang="id-ID" sz="2000" dirty="0" smtClean="0"/>
              <a:t>Sebagai pemimpin</a:t>
            </a:r>
            <a:endParaRPr lang="en-US" sz="2000" dirty="0" smtClean="0"/>
          </a:p>
          <a:p>
            <a:pPr lvl="1">
              <a:buFont typeface="Wingdings 3" pitchFamily="18" charset="2"/>
              <a:buChar char=""/>
            </a:pPr>
            <a:r>
              <a:rPr lang="id-ID" sz="2000" dirty="0" smtClean="0"/>
              <a:t>Sebagai penghubung</a:t>
            </a:r>
            <a:endParaRPr lang="en-US" sz="2000" dirty="0" smtClean="0"/>
          </a:p>
          <a:p>
            <a:pPr>
              <a:buFont typeface="Wingdings 3" pitchFamily="18" charset="2"/>
              <a:buChar char=""/>
            </a:pPr>
            <a:r>
              <a:rPr lang="id-ID" sz="2000" dirty="0" smtClean="0"/>
              <a:t>Peran </a:t>
            </a:r>
            <a:r>
              <a:rPr lang="id-ID" sz="2000" dirty="0"/>
              <a:t>dlm masalah </a:t>
            </a:r>
            <a:r>
              <a:rPr lang="id-ID" sz="2000" dirty="0" smtClean="0"/>
              <a:t>informasi</a:t>
            </a:r>
            <a:endParaRPr lang="en-US" sz="2000" dirty="0" smtClean="0"/>
          </a:p>
          <a:p>
            <a:pPr lvl="1">
              <a:buFont typeface="Wingdings 3" pitchFamily="18" charset="2"/>
              <a:buChar char=""/>
            </a:pPr>
            <a:r>
              <a:rPr lang="id-ID" sz="2000" dirty="0" smtClean="0"/>
              <a:t>Memantau</a:t>
            </a:r>
            <a:endParaRPr lang="en-US" sz="2000" dirty="0"/>
          </a:p>
          <a:p>
            <a:pPr lvl="1">
              <a:buFont typeface="Wingdings 3" pitchFamily="18" charset="2"/>
              <a:buChar char=""/>
            </a:pPr>
            <a:r>
              <a:rPr lang="id-ID" sz="2000" dirty="0" smtClean="0"/>
              <a:t>Membagi/menyebarluaskan</a:t>
            </a:r>
            <a:endParaRPr lang="en-US" sz="2000" dirty="0"/>
          </a:p>
          <a:p>
            <a:pPr lvl="1">
              <a:buFont typeface="Wingdings 3" pitchFamily="18" charset="2"/>
              <a:buChar char=""/>
            </a:pPr>
            <a:r>
              <a:rPr lang="id-ID" sz="2000" dirty="0" smtClean="0"/>
              <a:t>Sebagai </a:t>
            </a:r>
            <a:r>
              <a:rPr lang="id-ID" sz="2000" dirty="0"/>
              <a:t>juru </a:t>
            </a:r>
            <a:r>
              <a:rPr lang="id-ID" sz="2000" dirty="0" smtClean="0"/>
              <a:t>bicara</a:t>
            </a:r>
            <a:endParaRPr lang="en-US" sz="2000" dirty="0" smtClean="0"/>
          </a:p>
          <a:p>
            <a:pPr>
              <a:buFont typeface="Wingdings 3" pitchFamily="18" charset="2"/>
              <a:buChar char=""/>
            </a:pPr>
            <a:r>
              <a:rPr lang="id-ID" sz="2000" dirty="0" smtClean="0"/>
              <a:t>Peran </a:t>
            </a:r>
            <a:r>
              <a:rPr lang="id-ID" sz="2000" dirty="0"/>
              <a:t>sebagai </a:t>
            </a:r>
            <a:r>
              <a:rPr lang="id-ID" sz="2000" dirty="0" smtClean="0"/>
              <a:t>pengambil</a:t>
            </a:r>
            <a:r>
              <a:rPr lang="en-US" sz="2000" dirty="0" smtClean="0"/>
              <a:t> </a:t>
            </a:r>
            <a:r>
              <a:rPr lang="id-ID" sz="2000" dirty="0" smtClean="0"/>
              <a:t>keputusan</a:t>
            </a:r>
            <a:endParaRPr lang="en-US" sz="2000" dirty="0"/>
          </a:p>
          <a:p>
            <a:pPr lvl="1">
              <a:buFont typeface="Wingdings 3" pitchFamily="18" charset="2"/>
              <a:buChar char=""/>
            </a:pPr>
            <a:r>
              <a:rPr lang="id-ID" sz="2000" dirty="0" smtClean="0"/>
              <a:t>Pengambil inisiatif</a:t>
            </a:r>
            <a:endParaRPr lang="en-US" sz="2000" dirty="0" smtClean="0"/>
          </a:p>
          <a:p>
            <a:pPr lvl="1">
              <a:buFont typeface="Wingdings 3" pitchFamily="18" charset="2"/>
              <a:buChar char=""/>
            </a:pPr>
            <a:r>
              <a:rPr lang="id-ID" sz="2000" dirty="0" smtClean="0"/>
              <a:t>Menangani masalah</a:t>
            </a:r>
            <a:endParaRPr lang="en-US" sz="2000" dirty="0" smtClean="0"/>
          </a:p>
          <a:p>
            <a:pPr lvl="1">
              <a:buFont typeface="Wingdings 3" pitchFamily="18" charset="2"/>
              <a:buChar char=""/>
            </a:pPr>
            <a:r>
              <a:rPr lang="id-ID" sz="2000" dirty="0" smtClean="0"/>
              <a:t>Mengalokasikan sumberdaya</a:t>
            </a:r>
            <a:endParaRPr lang="en-US" sz="2000" dirty="0" smtClean="0"/>
          </a:p>
          <a:p>
            <a:pPr lvl="1">
              <a:buFont typeface="Wingdings 3" pitchFamily="18" charset="2"/>
              <a:buChar char=""/>
            </a:pPr>
            <a:r>
              <a:rPr lang="id-ID" sz="2000" dirty="0" smtClean="0"/>
              <a:t>Melakukan negosiasi/perundingan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1302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282105"/>
              </p:ext>
            </p:extLst>
          </p:nvPr>
        </p:nvGraphicFramePr>
        <p:xfrm>
          <a:off x="251520" y="2055390"/>
          <a:ext cx="4536504" cy="432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3923928" y="2636912"/>
            <a:ext cx="5256584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pitchFamily="18" charset="2"/>
              <a:buChar char=""/>
            </a:pPr>
            <a:r>
              <a:rPr lang="id-ID" sz="2000" dirty="0" smtClean="0"/>
              <a:t>Berdasarkan posisi pada organisasi</a:t>
            </a:r>
          </a:p>
          <a:p>
            <a:pPr lvl="1">
              <a:buFont typeface="Wingdings 3" pitchFamily="18" charset="2"/>
              <a:buChar char=""/>
            </a:pPr>
            <a:r>
              <a:rPr lang="id-ID" sz="1800" dirty="0"/>
              <a:t>Manajer Puncak</a:t>
            </a:r>
          </a:p>
          <a:p>
            <a:pPr marL="411480" lvl="1" indent="0">
              <a:buNone/>
            </a:pPr>
            <a:r>
              <a:rPr lang="id-ID" sz="1800" dirty="0" smtClean="0"/>
              <a:t>	(</a:t>
            </a:r>
            <a:r>
              <a:rPr lang="id-ID" sz="1800" dirty="0"/>
              <a:t>Top Managers)</a:t>
            </a:r>
          </a:p>
          <a:p>
            <a:pPr lvl="1">
              <a:buFont typeface="Wingdings 3" pitchFamily="18" charset="2"/>
              <a:buChar char=""/>
            </a:pPr>
            <a:r>
              <a:rPr lang="id-ID" sz="1800" dirty="0" smtClean="0"/>
              <a:t>ManajerMenengah</a:t>
            </a:r>
            <a:endParaRPr lang="id-ID" sz="1800" dirty="0"/>
          </a:p>
          <a:p>
            <a:pPr marL="411480" lvl="1" indent="0">
              <a:buNone/>
            </a:pPr>
            <a:r>
              <a:rPr lang="id-ID" sz="1800" dirty="0" smtClean="0"/>
              <a:t>	(</a:t>
            </a:r>
            <a:r>
              <a:rPr lang="id-ID" sz="1800" dirty="0"/>
              <a:t>Middle Managers)</a:t>
            </a:r>
          </a:p>
          <a:p>
            <a:pPr lvl="1">
              <a:buFont typeface="Wingdings 3" pitchFamily="18" charset="2"/>
              <a:buChar char=""/>
            </a:pPr>
            <a:r>
              <a:rPr lang="id-ID" sz="1800" dirty="0" smtClean="0"/>
              <a:t>Manajer </a:t>
            </a:r>
            <a:r>
              <a:rPr lang="id-ID" sz="1800" dirty="0"/>
              <a:t>Garis Pertama</a:t>
            </a:r>
          </a:p>
          <a:p>
            <a:pPr marL="411480" lvl="1" indent="0">
              <a:buNone/>
            </a:pPr>
            <a:r>
              <a:rPr lang="id-ID" sz="1800" dirty="0" smtClean="0"/>
              <a:t>	(</a:t>
            </a:r>
            <a:r>
              <a:rPr lang="id-ID" sz="1800" dirty="0"/>
              <a:t>First Line Managers)</a:t>
            </a:r>
          </a:p>
        </p:txBody>
      </p:sp>
    </p:spTree>
    <p:extLst>
      <p:ext uri="{BB962C8B-B14F-4D97-AF65-F5344CB8AC3E}">
        <p14:creationId xmlns:p14="http://schemas.microsoft.com/office/powerpoint/2010/main" val="39862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Fungsi Manajer per Jenjang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5" t="46871" r="23450" b="10561"/>
          <a:stretch/>
        </p:blipFill>
        <p:spPr bwMode="auto">
          <a:xfrm>
            <a:off x="1266417" y="2852936"/>
            <a:ext cx="6545943" cy="2992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1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i="1" dirty="0"/>
              <a:t>Karakteristik Informasi</a:t>
            </a:r>
            <a:br>
              <a:rPr lang="id-ID" i="1" dirty="0"/>
            </a:br>
            <a:r>
              <a:rPr lang="id-ID" i="1" dirty="0"/>
              <a:t>per Jenjang</a:t>
            </a:r>
            <a:endParaRPr lang="id-ID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70" t="42083" r="26686" b="6091"/>
          <a:stretch/>
        </p:blipFill>
        <p:spPr bwMode="auto">
          <a:xfrm>
            <a:off x="1043608" y="2348880"/>
            <a:ext cx="7190255" cy="44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2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1" y="1920652"/>
            <a:ext cx="8516491" cy="3956620"/>
          </a:xfrm>
        </p:spPr>
      </p:pic>
    </p:spTree>
    <p:extLst>
      <p:ext uri="{BB962C8B-B14F-4D97-AF65-F5344CB8AC3E}">
        <p14:creationId xmlns:p14="http://schemas.microsoft.com/office/powerpoint/2010/main" val="36089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Karir di Sistem Informasi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97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Roles, Functions, and Careers in the Information Systems Department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Operations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Make sure IS works efficiently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Start, stop, maintain hardware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System &amp; network operators, data-entry operators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Systems Development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Identify needs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Produce programs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System analyst, computer programmer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Support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Administration and assistance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Train users; help maintain the system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Web and database administrators; help-desk staff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105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02-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65633"/>
            <a:ext cx="5782766" cy="514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5410944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Three Primary Responsibilities of Information Systems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991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IS Titles and Functions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Chief Information Officer</a:t>
            </a:r>
          </a:p>
          <a:p>
            <a:r>
              <a:rPr lang="en-US" dirty="0"/>
              <a:t>LAN Administrators</a:t>
            </a:r>
          </a:p>
          <a:p>
            <a:r>
              <a:rPr lang="en-US" dirty="0"/>
              <a:t>Internet Careers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174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Learn About Information Systems?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 in your </a:t>
            </a:r>
            <a:r>
              <a:rPr lang="en-US" dirty="0" smtClean="0"/>
              <a:t>career</a:t>
            </a:r>
            <a:endParaRPr lang="id-ID" dirty="0" smtClean="0"/>
          </a:p>
          <a:p>
            <a:endParaRPr lang="en-US" dirty="0"/>
          </a:p>
          <a:p>
            <a:r>
              <a:rPr lang="en-US" dirty="0"/>
              <a:t>Solve problems</a:t>
            </a:r>
          </a:p>
          <a:p>
            <a:endParaRPr lang="id-ID" dirty="0" smtClean="0"/>
          </a:p>
          <a:p>
            <a:r>
              <a:rPr lang="en-US" dirty="0" smtClean="0"/>
              <a:t>Realize </a:t>
            </a:r>
            <a:r>
              <a:rPr lang="en-US" dirty="0"/>
              <a:t>opportunities</a:t>
            </a:r>
          </a:p>
          <a:p>
            <a:endParaRPr lang="id-ID" dirty="0" smtClean="0"/>
          </a:p>
          <a:p>
            <a:r>
              <a:rPr lang="en-US" dirty="0" smtClean="0"/>
              <a:t>Meet </a:t>
            </a:r>
            <a:r>
              <a:rPr lang="en-US" dirty="0"/>
              <a:t>your career goals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747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Organisasi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67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Pengertian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b="1" dirty="0" smtClean="0"/>
              <a:t>Organisasi </a:t>
            </a:r>
            <a:r>
              <a:rPr lang="id-ID" dirty="0"/>
              <a:t>adalah :</a:t>
            </a:r>
          </a:p>
          <a:p>
            <a:pPr lvl="1"/>
            <a:r>
              <a:rPr lang="id-ID" dirty="0" smtClean="0"/>
              <a:t>2 </a:t>
            </a:r>
            <a:r>
              <a:rPr lang="id-ID" dirty="0"/>
              <a:t>orang atau lebih yang bekerja sama dengan </a:t>
            </a:r>
            <a:r>
              <a:rPr lang="id-ID" dirty="0" smtClean="0"/>
              <a:t>cara</a:t>
            </a:r>
            <a:r>
              <a:rPr lang="en-US" dirty="0" smtClean="0"/>
              <a:t> </a:t>
            </a:r>
            <a:r>
              <a:rPr lang="id-ID" dirty="0" smtClean="0"/>
              <a:t>yang </a:t>
            </a:r>
            <a:r>
              <a:rPr lang="id-ID" dirty="0"/>
              <a:t>terstruktur untuk mencapai </a:t>
            </a:r>
            <a:r>
              <a:rPr lang="id-ID" dirty="0" smtClean="0"/>
              <a:t>sasaran/sejumlah</a:t>
            </a:r>
            <a:r>
              <a:rPr lang="en-US" dirty="0" smtClean="0"/>
              <a:t> </a:t>
            </a:r>
            <a:r>
              <a:rPr lang="id-ID" dirty="0" smtClean="0"/>
              <a:t>sasaran </a:t>
            </a:r>
            <a:r>
              <a:rPr lang="id-ID" dirty="0"/>
              <a:t>yang spesifik [Stoner]</a:t>
            </a:r>
          </a:p>
          <a:p>
            <a:pPr lvl="1"/>
            <a:r>
              <a:rPr lang="id-ID" dirty="0" smtClean="0"/>
              <a:t>sebuah </a:t>
            </a:r>
            <a:r>
              <a:rPr lang="id-ID" dirty="0"/>
              <a:t>sistem yang terdiri dari </a:t>
            </a:r>
            <a:r>
              <a:rPr lang="id-ID" dirty="0" smtClean="0"/>
              <a:t>aktivitas-aktivitas</a:t>
            </a:r>
            <a:r>
              <a:rPr lang="en-US" dirty="0"/>
              <a:t> </a:t>
            </a:r>
            <a:r>
              <a:rPr lang="id-ID" dirty="0" smtClean="0"/>
              <a:t>dari </a:t>
            </a:r>
            <a:r>
              <a:rPr lang="id-ID" dirty="0"/>
              <a:t>2 orang atau lebih, yang </a:t>
            </a:r>
            <a:r>
              <a:rPr lang="id-ID" dirty="0" smtClean="0"/>
              <a:t>dikoordinasikan</a:t>
            </a:r>
            <a:r>
              <a:rPr lang="en-US" dirty="0" smtClean="0"/>
              <a:t> </a:t>
            </a:r>
            <a:r>
              <a:rPr lang="es-ES" dirty="0" smtClean="0"/>
              <a:t>secara </a:t>
            </a:r>
            <a:r>
              <a:rPr lang="es-ES" dirty="0" err="1"/>
              <a:t>sadar</a:t>
            </a:r>
            <a:r>
              <a:rPr lang="es-ES" dirty="0"/>
              <a:t>, </a:t>
            </a:r>
            <a:r>
              <a:rPr lang="es-ES" dirty="0" err="1"/>
              <a:t>disengaja</a:t>
            </a:r>
            <a:r>
              <a:rPr lang="es-ES" dirty="0"/>
              <a:t> dan </a:t>
            </a:r>
            <a:r>
              <a:rPr lang="es-ES" dirty="0" err="1"/>
              <a:t>memiliki</a:t>
            </a:r>
            <a:r>
              <a:rPr lang="es-ES" dirty="0"/>
              <a:t> </a:t>
            </a:r>
            <a:r>
              <a:rPr lang="es-ES" dirty="0" err="1" smtClean="0"/>
              <a:t>tujuan</a:t>
            </a:r>
            <a:r>
              <a:rPr lang="es-ES" dirty="0"/>
              <a:t> </a:t>
            </a:r>
            <a:r>
              <a:rPr lang="id-ID" dirty="0" smtClean="0"/>
              <a:t>[Barnard</a:t>
            </a:r>
            <a:r>
              <a:rPr lang="id-ID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20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lanjutan</a:t>
            </a:r>
            <a:r>
              <a:rPr lang="en-US" sz="1600" dirty="0" smtClean="0"/>
              <a:t>)</a:t>
            </a:r>
            <a:endParaRPr lang="id-ID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b="1" dirty="0" smtClean="0"/>
              <a:t>Bentuk </a:t>
            </a:r>
            <a:r>
              <a:rPr lang="id-ID" b="1" dirty="0"/>
              <a:t>Organisasi</a:t>
            </a:r>
          </a:p>
          <a:p>
            <a:pPr lvl="1"/>
            <a:r>
              <a:rPr lang="id-ID" b="1" dirty="0" smtClean="0"/>
              <a:t>Organisasi </a:t>
            </a:r>
            <a:r>
              <a:rPr lang="id-ID" b="1" dirty="0"/>
              <a:t>formal</a:t>
            </a:r>
          </a:p>
          <a:p>
            <a:pPr lvl="2"/>
            <a:r>
              <a:rPr lang="id-ID" dirty="0" smtClean="0"/>
              <a:t>Struktur</a:t>
            </a:r>
            <a:r>
              <a:rPr lang="id-ID" dirty="0"/>
              <a:t>, peran dan tujuan organisasi yang jelas</a:t>
            </a:r>
          </a:p>
          <a:p>
            <a:pPr lvl="2"/>
            <a:r>
              <a:rPr lang="id-ID" dirty="0" smtClean="0"/>
              <a:t>Menganut </a:t>
            </a:r>
            <a:r>
              <a:rPr lang="id-ID" dirty="0"/>
              <a:t>:</a:t>
            </a:r>
          </a:p>
          <a:p>
            <a:pPr lvl="3"/>
            <a:r>
              <a:rPr lang="id-ID" dirty="0" smtClean="0"/>
              <a:t>prinsip </a:t>
            </a:r>
            <a:r>
              <a:rPr lang="id-ID" dirty="0"/>
              <a:t>kesatuan tugas (ada struktur) </a:t>
            </a:r>
            <a:r>
              <a:rPr lang="id-ID" dirty="0" smtClean="0"/>
              <a:t>dan</a:t>
            </a:r>
            <a:r>
              <a:rPr lang="en-US" dirty="0" smtClean="0"/>
              <a:t> </a:t>
            </a:r>
          </a:p>
          <a:p>
            <a:pPr lvl="3"/>
            <a:r>
              <a:rPr lang="id-ID" dirty="0" smtClean="0"/>
              <a:t>prinsip </a:t>
            </a:r>
            <a:r>
              <a:rPr lang="id-ID" dirty="0"/>
              <a:t>efisiensi</a:t>
            </a:r>
          </a:p>
          <a:p>
            <a:pPr lvl="1"/>
            <a:r>
              <a:rPr lang="id-ID" b="1" dirty="0" smtClean="0"/>
              <a:t>Organisasi </a:t>
            </a:r>
            <a:r>
              <a:rPr lang="id-ID" b="1" dirty="0"/>
              <a:t>Informal/Tidak formal</a:t>
            </a:r>
          </a:p>
          <a:p>
            <a:pPr lvl="2"/>
            <a:r>
              <a:rPr lang="id-ID" dirty="0" smtClean="0"/>
              <a:t>Struktur </a:t>
            </a:r>
            <a:r>
              <a:rPr lang="id-ID" dirty="0"/>
              <a:t>dan peran individu tidak didokumentasi </a:t>
            </a:r>
            <a:r>
              <a:rPr lang="id-ID" dirty="0" smtClean="0"/>
              <a:t>dengan</a:t>
            </a:r>
            <a:r>
              <a:rPr lang="en-US" dirty="0" smtClean="0"/>
              <a:t> </a:t>
            </a:r>
            <a:r>
              <a:rPr lang="id-ID" dirty="0" smtClean="0"/>
              <a:t>jelas </a:t>
            </a:r>
            <a:r>
              <a:rPr lang="id-ID" dirty="0"/>
              <a:t>dan resmi</a:t>
            </a:r>
          </a:p>
          <a:p>
            <a:pPr lvl="2"/>
            <a:r>
              <a:rPr lang="id-ID" dirty="0" smtClean="0"/>
              <a:t>Gabungan </a:t>
            </a:r>
            <a:r>
              <a:rPr lang="id-ID" dirty="0"/>
              <a:t>aktivitas pribadi tanpa ttujuan untuk </a:t>
            </a:r>
            <a:r>
              <a:rPr lang="id-ID" dirty="0" smtClean="0"/>
              <a:t>bergabung</a:t>
            </a:r>
            <a:r>
              <a:rPr lang="en-US" dirty="0" smtClean="0"/>
              <a:t> </a:t>
            </a:r>
            <a:r>
              <a:rPr lang="id-ID" dirty="0" smtClean="0"/>
              <a:t>secara </a:t>
            </a:r>
            <a:r>
              <a:rPr lang="id-ID" dirty="0"/>
              <a:t>sadar, meskipun mungkin menghasilkan sesuatu</a:t>
            </a:r>
          </a:p>
        </p:txBody>
      </p:sp>
    </p:spTree>
    <p:extLst>
      <p:ext uri="{BB962C8B-B14F-4D97-AF65-F5344CB8AC3E}">
        <p14:creationId xmlns:p14="http://schemas.microsoft.com/office/powerpoint/2010/main" val="14803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Organisasi </a:t>
            </a:r>
            <a:r>
              <a:rPr lang="id-ID" dirty="0"/>
              <a:t>adalah suatu </a:t>
            </a:r>
            <a:r>
              <a:rPr lang="id-ID" i="1" dirty="0"/>
              <a:t>social collectivies </a:t>
            </a:r>
            <a:r>
              <a:rPr lang="id-ID" dirty="0"/>
              <a:t>(kebersamaan sosial</a:t>
            </a:r>
            <a:r>
              <a:rPr lang="id-ID" dirty="0" smtClean="0"/>
              <a:t>)</a:t>
            </a:r>
            <a:r>
              <a:rPr lang="en-US" dirty="0" smtClean="0"/>
              <a:t> </a:t>
            </a:r>
            <a:r>
              <a:rPr lang="id-ID" dirty="0" smtClean="0"/>
              <a:t>[Beynon</a:t>
            </a:r>
            <a:r>
              <a:rPr lang="en-US" dirty="0" smtClean="0"/>
              <a:t>]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id-ID" dirty="0" smtClean="0"/>
              <a:t>ada </a:t>
            </a:r>
            <a:r>
              <a:rPr lang="id-ID" b="1" dirty="0">
                <a:solidFill>
                  <a:srgbClr val="C00000"/>
                </a:solidFill>
              </a:rPr>
              <a:t>2 sudut pandang (perspektif) </a:t>
            </a:r>
            <a:r>
              <a:rPr lang="id-ID" dirty="0"/>
              <a:t>yang berbeda :</a:t>
            </a:r>
          </a:p>
          <a:p>
            <a:pPr lvl="1"/>
            <a:r>
              <a:rPr lang="id-ID" b="1" i="1" dirty="0" smtClean="0"/>
              <a:t>Action </a:t>
            </a:r>
            <a:r>
              <a:rPr lang="id-ID" b="1" i="1" dirty="0"/>
              <a:t>perspective (bottom-up perspective)</a:t>
            </a:r>
          </a:p>
          <a:p>
            <a:pPr lvl="2"/>
            <a:r>
              <a:rPr lang="id-ID" dirty="0" smtClean="0"/>
              <a:t>Organisasi </a:t>
            </a:r>
            <a:r>
              <a:rPr lang="id-ID" dirty="0"/>
              <a:t>adalah suatu institusi sosial yang dibangun oleh </a:t>
            </a:r>
            <a:r>
              <a:rPr lang="id-ID" dirty="0" smtClean="0"/>
              <a:t>aktivitas</a:t>
            </a:r>
            <a:r>
              <a:rPr lang="en-US" dirty="0" smtClean="0"/>
              <a:t> </a:t>
            </a:r>
            <a:r>
              <a:rPr lang="id-ID" dirty="0" smtClean="0"/>
              <a:t>individu </a:t>
            </a:r>
            <a:r>
              <a:rPr lang="id-ID" dirty="0"/>
              <a:t>yang ada didalamnya </a:t>
            </a:r>
            <a:endParaRPr lang="en-US" dirty="0" smtClean="0"/>
          </a:p>
          <a:p>
            <a:pPr lvl="3"/>
            <a:r>
              <a:rPr lang="id-ID" dirty="0" smtClean="0"/>
              <a:t>gambaran </a:t>
            </a:r>
            <a:r>
              <a:rPr lang="id-ID" dirty="0"/>
              <a:t>organisasi </a:t>
            </a:r>
            <a:r>
              <a:rPr lang="id-ID" dirty="0" smtClean="0"/>
              <a:t>menjadi</a:t>
            </a:r>
            <a:r>
              <a:rPr lang="en-US" dirty="0" smtClean="0"/>
              <a:t> </a:t>
            </a:r>
            <a:r>
              <a:rPr lang="id-ID" dirty="0" smtClean="0"/>
              <a:t>subjektif</a:t>
            </a:r>
            <a:r>
              <a:rPr lang="id-ID" dirty="0"/>
              <a:t>, berbeda untuk setiap individu.</a:t>
            </a:r>
          </a:p>
          <a:p>
            <a:pPr lvl="2"/>
            <a:r>
              <a:rPr lang="id-ID" i="1" dirty="0" smtClean="0"/>
              <a:t>Action </a:t>
            </a:r>
            <a:r>
              <a:rPr lang="id-ID" i="1" dirty="0"/>
              <a:t>perspective </a:t>
            </a:r>
            <a:r>
              <a:rPr lang="id-ID" dirty="0"/>
              <a:t>fokus pada </a:t>
            </a:r>
            <a:r>
              <a:rPr lang="id-ID" b="1" dirty="0"/>
              <a:t>proses </a:t>
            </a:r>
            <a:r>
              <a:rPr lang="id-ID" b="1" dirty="0" smtClean="0"/>
              <a:t>pengorganisasian</a:t>
            </a:r>
            <a:r>
              <a:rPr lang="en-US" b="1" dirty="0" smtClean="0"/>
              <a:t>,</a:t>
            </a:r>
            <a:r>
              <a:rPr lang="id-ID" b="1" dirty="0" smtClean="0"/>
              <a:t> </a:t>
            </a:r>
            <a:r>
              <a:rPr lang="id-ID" dirty="0" smtClean="0"/>
              <a:t>bagaimana</a:t>
            </a:r>
            <a:r>
              <a:rPr lang="en-US" dirty="0"/>
              <a:t> </a:t>
            </a:r>
            <a:r>
              <a:rPr lang="id-ID" dirty="0" smtClean="0"/>
              <a:t>individu </a:t>
            </a:r>
            <a:r>
              <a:rPr lang="id-ID" dirty="0"/>
              <a:t>menggunakan struktur koordinasi dan bekerjasama </a:t>
            </a:r>
            <a:r>
              <a:rPr lang="id-ID" dirty="0" smtClean="0"/>
              <a:t>dalam</a:t>
            </a:r>
            <a:r>
              <a:rPr lang="en-US" dirty="0" smtClean="0"/>
              <a:t> </a:t>
            </a:r>
            <a:r>
              <a:rPr lang="id-ID" dirty="0" smtClean="0"/>
              <a:t>melakukan </a:t>
            </a:r>
            <a:r>
              <a:rPr lang="id-ID" dirty="0"/>
              <a:t>pekerjaannya</a:t>
            </a:r>
          </a:p>
          <a:p>
            <a:pPr lvl="1"/>
            <a:r>
              <a:rPr lang="id-ID" b="1" i="1" dirty="0" smtClean="0"/>
              <a:t>Institutional </a:t>
            </a:r>
            <a:r>
              <a:rPr lang="id-ID" b="1" i="1" dirty="0"/>
              <a:t>perspective (top-down perspective)</a:t>
            </a:r>
          </a:p>
          <a:p>
            <a:pPr lvl="2"/>
            <a:r>
              <a:rPr lang="id-ID" dirty="0" smtClean="0"/>
              <a:t>Organisasi </a:t>
            </a:r>
            <a:r>
              <a:rPr lang="id-ID" dirty="0"/>
              <a:t>mempunyai struktur sosial yang tidak bergantung </a:t>
            </a:r>
            <a:r>
              <a:rPr lang="id-ID" dirty="0" smtClean="0"/>
              <a:t>pada</a:t>
            </a:r>
            <a:r>
              <a:rPr lang="en-US" dirty="0" smtClean="0"/>
              <a:t> </a:t>
            </a:r>
            <a:r>
              <a:rPr lang="sv-SE" dirty="0" smtClean="0"/>
              <a:t>individu </a:t>
            </a:r>
            <a:r>
              <a:rPr lang="sv-SE" dirty="0"/>
              <a:t>yg ada didalamnya dan tindakan individu </a:t>
            </a:r>
            <a:r>
              <a:rPr lang="sv-SE" dirty="0" smtClean="0"/>
              <a:t>diatur/dibentuk </a:t>
            </a:r>
            <a:r>
              <a:rPr lang="id-ID" dirty="0" smtClean="0"/>
              <a:t>oleh </a:t>
            </a:r>
            <a:r>
              <a:rPr lang="id-ID" dirty="0"/>
              <a:t>struktur social </a:t>
            </a:r>
            <a:r>
              <a:rPr lang="id-ID" dirty="0" smtClean="0"/>
              <a:t>tsb</a:t>
            </a:r>
            <a:r>
              <a:rPr lang="en-US" dirty="0" smtClean="0"/>
              <a:t>, </a:t>
            </a:r>
            <a:r>
              <a:rPr lang="id-ID" dirty="0" smtClean="0"/>
              <a:t>dapat </a:t>
            </a:r>
            <a:r>
              <a:rPr lang="id-ID" dirty="0"/>
              <a:t>melihat organisasi secara objektif</a:t>
            </a:r>
          </a:p>
          <a:p>
            <a:pPr lvl="2"/>
            <a:r>
              <a:rPr lang="id-ID" i="1" dirty="0" smtClean="0"/>
              <a:t>Institutional </a:t>
            </a:r>
            <a:r>
              <a:rPr lang="id-ID" i="1" dirty="0"/>
              <a:t>perspective </a:t>
            </a:r>
            <a:r>
              <a:rPr lang="id-ID" dirty="0"/>
              <a:t>fokus pada </a:t>
            </a:r>
            <a:r>
              <a:rPr lang="id-ID" b="1" dirty="0"/>
              <a:t>fungsi organisasi </a:t>
            </a:r>
            <a:r>
              <a:rPr lang="id-ID" dirty="0" smtClean="0"/>
              <a:t>secara</a:t>
            </a:r>
            <a:r>
              <a:rPr lang="en-US" dirty="0" smtClean="0"/>
              <a:t> </a:t>
            </a:r>
            <a:r>
              <a:rPr lang="id-ID" dirty="0" smtClean="0"/>
              <a:t>keseluruhan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325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Struktur Organisasi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Melihat </a:t>
            </a:r>
            <a:r>
              <a:rPr lang="id-ID" dirty="0"/>
              <a:t>organisasi berdasarkan </a:t>
            </a:r>
            <a:r>
              <a:rPr lang="id-ID" dirty="0" smtClean="0"/>
              <a:t>strukturnya</a:t>
            </a:r>
            <a:r>
              <a:rPr lang="en-US" dirty="0" smtClean="0"/>
              <a:t> </a:t>
            </a:r>
            <a:r>
              <a:rPr lang="id-ID" dirty="0" smtClean="0"/>
              <a:t>merupakan </a:t>
            </a:r>
            <a:r>
              <a:rPr lang="id-ID" b="1" dirty="0"/>
              <a:t>cara pandang yang statik</a:t>
            </a:r>
          </a:p>
          <a:p>
            <a:r>
              <a:rPr lang="id-ID" dirty="0" smtClean="0"/>
              <a:t>Struktur </a:t>
            </a:r>
            <a:r>
              <a:rPr lang="id-ID" dirty="0"/>
              <a:t>direpresentasikan dengan </a:t>
            </a:r>
            <a:r>
              <a:rPr lang="id-ID" dirty="0" smtClean="0"/>
              <a:t>adanya</a:t>
            </a:r>
            <a:endParaRPr lang="id-ID" dirty="0"/>
          </a:p>
          <a:p>
            <a:pPr lvl="1"/>
            <a:r>
              <a:rPr lang="id-ID" b="1" dirty="0"/>
              <a:t>obyek2 </a:t>
            </a:r>
            <a:endParaRPr lang="en-US" b="1" dirty="0" smtClean="0"/>
          </a:p>
          <a:p>
            <a:pPr lvl="1"/>
            <a:r>
              <a:rPr lang="id-ID" dirty="0" smtClean="0"/>
              <a:t>dan </a:t>
            </a:r>
            <a:r>
              <a:rPr lang="id-ID" dirty="0"/>
              <a:t>adanya </a:t>
            </a:r>
            <a:r>
              <a:rPr lang="id-ID" b="1" dirty="0" smtClean="0"/>
              <a:t>hubungan </a:t>
            </a:r>
            <a:r>
              <a:rPr lang="id-ID" b="1" dirty="0"/>
              <a:t>antar obyek </a:t>
            </a:r>
            <a:r>
              <a:rPr lang="id-ID" dirty="0" smtClean="0"/>
              <a:t>itu</a:t>
            </a:r>
            <a:r>
              <a:rPr lang="en-US" dirty="0" smtClean="0"/>
              <a:t> </a:t>
            </a:r>
            <a:r>
              <a:rPr lang="id-ID" dirty="0" smtClean="0"/>
              <a:t>sendiri</a:t>
            </a:r>
            <a:r>
              <a:rPr lang="id-ID" dirty="0"/>
              <a:t>. </a:t>
            </a:r>
            <a:endParaRPr lang="en-US" dirty="0" smtClean="0"/>
          </a:p>
          <a:p>
            <a:pPr lvl="2"/>
            <a:r>
              <a:rPr lang="id-ID" dirty="0" smtClean="0"/>
              <a:t>Obyek </a:t>
            </a:r>
            <a:r>
              <a:rPr lang="id-ID" dirty="0"/>
              <a:t>adalah karyawan (</a:t>
            </a:r>
            <a:r>
              <a:rPr lang="id-ID" i="1" dirty="0"/>
              <a:t>employees</a:t>
            </a:r>
            <a:r>
              <a:rPr lang="id-ID" dirty="0" smtClean="0"/>
              <a:t>),</a:t>
            </a:r>
            <a:r>
              <a:rPr lang="en-US" dirty="0" smtClean="0"/>
              <a:t> </a:t>
            </a:r>
            <a:r>
              <a:rPr lang="id-ID" dirty="0" smtClean="0"/>
              <a:t>pelanggan </a:t>
            </a:r>
            <a:r>
              <a:rPr lang="id-ID" dirty="0"/>
              <a:t>(</a:t>
            </a:r>
            <a:r>
              <a:rPr lang="id-ID" i="1" dirty="0"/>
              <a:t>customers</a:t>
            </a:r>
            <a:r>
              <a:rPr lang="id-ID" dirty="0"/>
              <a:t>), pemasok (</a:t>
            </a:r>
            <a:r>
              <a:rPr lang="id-ID" i="1" dirty="0"/>
              <a:t>suppliers</a:t>
            </a:r>
            <a:r>
              <a:rPr lang="id-ID" dirty="0" smtClean="0"/>
              <a:t>),</a:t>
            </a:r>
            <a:r>
              <a:rPr lang="en-US" dirty="0" smtClean="0"/>
              <a:t> </a:t>
            </a:r>
            <a:r>
              <a:rPr lang="id-ID" dirty="0" smtClean="0"/>
              <a:t>produk </a:t>
            </a:r>
            <a:r>
              <a:rPr lang="id-ID" dirty="0"/>
              <a:t>dan jasa</a:t>
            </a:r>
          </a:p>
          <a:p>
            <a:r>
              <a:rPr lang="id-ID" dirty="0" smtClean="0"/>
              <a:t>Pada </a:t>
            </a:r>
            <a:r>
              <a:rPr lang="id-ID" dirty="0"/>
              <a:t>umumnya, </a:t>
            </a:r>
            <a:r>
              <a:rPr lang="id-ID" b="1" dirty="0"/>
              <a:t>model struktur </a:t>
            </a:r>
            <a:r>
              <a:rPr lang="id-ID" b="1" dirty="0" smtClean="0"/>
              <a:t>organisasi</a:t>
            </a:r>
            <a:r>
              <a:rPr lang="en-US" b="1" dirty="0" smtClean="0"/>
              <a:t> </a:t>
            </a:r>
            <a:r>
              <a:rPr lang="id-ID" dirty="0" smtClean="0"/>
              <a:t>direpresentasikan </a:t>
            </a:r>
            <a:r>
              <a:rPr lang="id-ID" dirty="0"/>
              <a:t>dengan </a:t>
            </a:r>
            <a:r>
              <a:rPr lang="id-ID" b="1" dirty="0"/>
              <a:t>peta hubungan </a:t>
            </a:r>
            <a:r>
              <a:rPr lang="id-ID" b="1" dirty="0" smtClean="0"/>
              <a:t>antara</a:t>
            </a:r>
            <a:r>
              <a:rPr lang="en-US" b="1" dirty="0" smtClean="0"/>
              <a:t> </a:t>
            </a:r>
            <a:r>
              <a:rPr lang="id-ID" b="1" dirty="0" smtClean="0"/>
              <a:t>karyawannya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221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Organinasi</a:t>
            </a:r>
            <a:r>
              <a:rPr lang="en-US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lanjutan</a:t>
            </a:r>
            <a:r>
              <a:rPr lang="en-US" sz="1600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b="1" dirty="0" smtClean="0"/>
              <a:t>Struktur </a:t>
            </a:r>
            <a:r>
              <a:rPr lang="id-ID" b="1" dirty="0"/>
              <a:t>Organisasi (</a:t>
            </a:r>
            <a:r>
              <a:rPr lang="id-ID" b="1" i="1" dirty="0"/>
              <a:t>organization structure</a:t>
            </a:r>
            <a:r>
              <a:rPr lang="id-ID" b="1" dirty="0"/>
              <a:t>) </a:t>
            </a:r>
            <a:r>
              <a:rPr lang="id-ID" dirty="0"/>
              <a:t>:</a:t>
            </a:r>
          </a:p>
          <a:p>
            <a:pPr lvl="1"/>
            <a:r>
              <a:rPr lang="id-ID" dirty="0" smtClean="0"/>
              <a:t>Cara </a:t>
            </a:r>
            <a:r>
              <a:rPr lang="id-ID" dirty="0"/>
              <a:t>yang digunakan untuk </a:t>
            </a:r>
            <a:r>
              <a:rPr lang="id-ID" b="1" dirty="0"/>
              <a:t>membagi</a:t>
            </a:r>
            <a:r>
              <a:rPr lang="id-ID" dirty="0"/>
              <a:t>, </a:t>
            </a:r>
            <a:r>
              <a:rPr lang="id-ID" b="1" dirty="0"/>
              <a:t>mengorganisir </a:t>
            </a:r>
            <a:r>
              <a:rPr lang="id-ID" dirty="0" smtClean="0"/>
              <a:t>dan</a:t>
            </a:r>
            <a:r>
              <a:rPr lang="en-US" dirty="0" smtClean="0"/>
              <a:t> </a:t>
            </a:r>
            <a:r>
              <a:rPr lang="id-ID" b="1" dirty="0" smtClean="0"/>
              <a:t>mengkoordinasikan </a:t>
            </a:r>
            <a:r>
              <a:rPr lang="id-ID" dirty="0"/>
              <a:t>seluruh aktivitas yg ada dalam organisasi</a:t>
            </a:r>
          </a:p>
          <a:p>
            <a:r>
              <a:rPr lang="nn-NO" b="1" dirty="0" smtClean="0"/>
              <a:t>Tiga </a:t>
            </a:r>
            <a:r>
              <a:rPr lang="nn-NO" b="1" dirty="0"/>
              <a:t>aspek formal </a:t>
            </a:r>
            <a:r>
              <a:rPr lang="nn-NO" dirty="0"/>
              <a:t>dalam struktur organisasi</a:t>
            </a:r>
          </a:p>
          <a:p>
            <a:pPr lvl="1"/>
            <a:r>
              <a:rPr lang="id-ID" b="1" i="1" dirty="0" smtClean="0"/>
              <a:t>Division </a:t>
            </a:r>
            <a:r>
              <a:rPr lang="id-ID" b="1" i="1" dirty="0"/>
              <a:t>of Labour 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id-ID" dirty="0" smtClean="0"/>
              <a:t> </a:t>
            </a:r>
            <a:r>
              <a:rPr lang="id-ID" dirty="0"/>
              <a:t>pembagian tugas dan tanggung jawab </a:t>
            </a:r>
            <a:r>
              <a:rPr lang="id-ID" dirty="0" smtClean="0"/>
              <a:t>pada</a:t>
            </a:r>
            <a:r>
              <a:rPr lang="en-US" dirty="0" smtClean="0"/>
              <a:t> </a:t>
            </a:r>
            <a:r>
              <a:rPr lang="id-ID" dirty="0" smtClean="0"/>
              <a:t>anggota </a:t>
            </a:r>
            <a:r>
              <a:rPr lang="id-ID" dirty="0"/>
              <a:t>organisasi</a:t>
            </a:r>
          </a:p>
          <a:p>
            <a:pPr lvl="1"/>
            <a:r>
              <a:rPr lang="en-US" b="1" i="1" dirty="0" smtClean="0"/>
              <a:t>Chain </a:t>
            </a:r>
            <a:r>
              <a:rPr lang="en-US" b="1" i="1" dirty="0"/>
              <a:t>of command and control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hirarki</a:t>
            </a:r>
            <a:r>
              <a:rPr lang="en-US" dirty="0" smtClean="0"/>
              <a:t>, </a:t>
            </a:r>
            <a:r>
              <a:rPr lang="id-ID" dirty="0" smtClean="0"/>
              <a:t>kekuasan </a:t>
            </a:r>
            <a:r>
              <a:rPr lang="id-ID" dirty="0"/>
              <a:t>dan wewenang yang dibentuk dalam organisasi</a:t>
            </a:r>
          </a:p>
          <a:p>
            <a:pPr lvl="1"/>
            <a:r>
              <a:rPr lang="en-US" b="1" i="1" dirty="0" smtClean="0"/>
              <a:t>Specifications </a:t>
            </a:r>
            <a:r>
              <a:rPr lang="en-US" b="1" i="1" dirty="0"/>
              <a:t>of rules and procedures</a:t>
            </a:r>
            <a:r>
              <a:rPr lang="en-US" dirty="0"/>
              <a:t>.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 smtClean="0"/>
              <a:t>organisasi</a:t>
            </a:r>
            <a:r>
              <a:rPr lang="en-US" dirty="0"/>
              <a:t> </a:t>
            </a:r>
            <a:r>
              <a:rPr lang="id-ID" dirty="0" smtClean="0"/>
              <a:t>menengah-besar </a:t>
            </a:r>
            <a:r>
              <a:rPr lang="id-ID" dirty="0"/>
              <a:t>memiliki aturan dan prosedur jelas (</a:t>
            </a:r>
            <a:r>
              <a:rPr lang="id-ID" dirty="0" smtClean="0"/>
              <a:t>eksplisit)</a:t>
            </a:r>
            <a:r>
              <a:rPr lang="en-US" dirty="0" smtClean="0"/>
              <a:t> </a:t>
            </a:r>
            <a:r>
              <a:rPr lang="id-ID" dirty="0" smtClean="0"/>
              <a:t>yang </a:t>
            </a:r>
            <a:r>
              <a:rPr lang="id-ID" dirty="0"/>
              <a:t>akan mengatur cara bekerja secara rinci</a:t>
            </a:r>
          </a:p>
          <a:p>
            <a:r>
              <a:rPr lang="id-ID" b="1" dirty="0" smtClean="0"/>
              <a:t>Birokrasi </a:t>
            </a:r>
            <a:r>
              <a:rPr lang="id-ID" dirty="0"/>
              <a:t>memiliki struktur formal yang </a:t>
            </a:r>
            <a:r>
              <a:rPr lang="id-ID" b="1" dirty="0"/>
              <a:t>kaku </a:t>
            </a:r>
            <a:r>
              <a:rPr lang="id-ID" dirty="0"/>
              <a:t>dengan peran </a:t>
            </a:r>
            <a:r>
              <a:rPr lang="id-ID" dirty="0" smtClean="0"/>
              <a:t>yang</a:t>
            </a:r>
            <a:r>
              <a:rPr lang="en-US" dirty="0" smtClean="0"/>
              <a:t> </a:t>
            </a:r>
            <a:r>
              <a:rPr lang="id-ID" dirty="0" smtClean="0"/>
              <a:t>jelas </a:t>
            </a:r>
            <a:r>
              <a:rPr lang="id-ID" dirty="0"/>
              <a:t>terdefinisi, prosedur tindakan yang jelas dan rantai </a:t>
            </a:r>
            <a:r>
              <a:rPr lang="id-ID" dirty="0" smtClean="0"/>
              <a:t>komando</a:t>
            </a:r>
            <a:r>
              <a:rPr lang="en-US" dirty="0" smtClean="0"/>
              <a:t> </a:t>
            </a:r>
            <a:r>
              <a:rPr lang="id-ID" dirty="0" smtClean="0"/>
              <a:t>serta </a:t>
            </a:r>
            <a:r>
              <a:rPr lang="id-ID" dirty="0"/>
              <a:t>kontrol yang jelas</a:t>
            </a:r>
          </a:p>
        </p:txBody>
      </p:sp>
    </p:spTree>
    <p:extLst>
      <p:ext uri="{BB962C8B-B14F-4D97-AF65-F5344CB8AC3E}">
        <p14:creationId xmlns:p14="http://schemas.microsoft.com/office/powerpoint/2010/main" val="15099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4155</TotalTime>
  <Words>1263</Words>
  <Application>Microsoft Office PowerPoint</Application>
  <PresentationFormat>On-screen Show (4:3)</PresentationFormat>
  <Paragraphs>268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Georgia</vt:lpstr>
      <vt:lpstr>Trebuchet MS</vt:lpstr>
      <vt:lpstr>Wingdings</vt:lpstr>
      <vt:lpstr>Wingdings 2</vt:lpstr>
      <vt:lpstr>Wingdings 3</vt:lpstr>
      <vt:lpstr>Urban</vt:lpstr>
      <vt:lpstr>Organisasi, Manajemen &amp; Sistem Informasi</vt:lpstr>
      <vt:lpstr>PowerPoint Presentation</vt:lpstr>
      <vt:lpstr>PowerPoint Presentation</vt:lpstr>
      <vt:lpstr>Organisasi</vt:lpstr>
      <vt:lpstr>Pengertian</vt:lpstr>
      <vt:lpstr>Pengertian (lanjutan)</vt:lpstr>
      <vt:lpstr>Teori Organisasi</vt:lpstr>
      <vt:lpstr>Struktur Organisasi</vt:lpstr>
      <vt:lpstr>Struktur Organinasi (lanjutan)</vt:lpstr>
      <vt:lpstr>Struktur Organinasi (lanjutan)</vt:lpstr>
      <vt:lpstr>Struktur Organinasi (lanjutan)</vt:lpstr>
      <vt:lpstr>Struktur Organinasi (lanjutan)</vt:lpstr>
      <vt:lpstr>Struktur Organinasi (lanjutan)</vt:lpstr>
      <vt:lpstr>Struktur Organinasi (lanjutan)</vt:lpstr>
      <vt:lpstr>Struktur Organinasi (lanjutan)</vt:lpstr>
      <vt:lpstr>Contoh Organinasi Produk/ Pasar</vt:lpstr>
      <vt:lpstr>Struktur Oerganinasi (lanjutan)</vt:lpstr>
      <vt:lpstr>Struktur Organinasi (lanjutan)</vt:lpstr>
      <vt:lpstr>Kesimpulan</vt:lpstr>
      <vt:lpstr>Manajemen</vt:lpstr>
      <vt:lpstr>Pengertian</vt:lpstr>
      <vt:lpstr>Pengertian (lanjutan)</vt:lpstr>
      <vt:lpstr>Fungsi-fungsi Manajemen</vt:lpstr>
      <vt:lpstr>Fungsi-fungsi Manajemen</vt:lpstr>
      <vt:lpstr>Fungsi-fungsi Manajemen</vt:lpstr>
      <vt:lpstr>Peran Manajer (Henry Mintzberg -1970)</vt:lpstr>
      <vt:lpstr>Jenis-jenis Manajer</vt:lpstr>
      <vt:lpstr>Fungsi Manajer per Jenjang</vt:lpstr>
      <vt:lpstr>Karakteristik Informasi per Jenjang</vt:lpstr>
      <vt:lpstr>Karir di Sistem Informasi</vt:lpstr>
      <vt:lpstr>Roles, Functions, and Careers in the Information Systems Department</vt:lpstr>
      <vt:lpstr>The Three Primary Responsibilities of Information Systems</vt:lpstr>
      <vt:lpstr>Typical IS Titles and Functions</vt:lpstr>
      <vt:lpstr>Why Learn About Information Systems?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Marcello Singadji</cp:lastModifiedBy>
  <cp:revision>287</cp:revision>
  <dcterms:created xsi:type="dcterms:W3CDTF">2011-09-16T02:11:44Z</dcterms:created>
  <dcterms:modified xsi:type="dcterms:W3CDTF">2016-09-23T01:17:08Z</dcterms:modified>
</cp:coreProperties>
</file>