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1" r:id="rId4"/>
    <p:sldId id="257" r:id="rId5"/>
    <p:sldId id="264" r:id="rId6"/>
    <p:sldId id="259" r:id="rId7"/>
    <p:sldId id="261" r:id="rId8"/>
    <p:sldId id="258" r:id="rId9"/>
    <p:sldId id="260" r:id="rId10"/>
    <p:sldId id="262" r:id="rId11"/>
    <p:sldId id="272" r:id="rId12"/>
    <p:sldId id="263" r:id="rId13"/>
    <p:sldId id="273" r:id="rId14"/>
    <p:sldId id="265" r:id="rId15"/>
    <p:sldId id="274" r:id="rId16"/>
    <p:sldId id="266" r:id="rId17"/>
    <p:sldId id="275" r:id="rId18"/>
    <p:sldId id="276" r:id="rId19"/>
    <p:sldId id="279" r:id="rId20"/>
    <p:sldId id="267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32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9511" y="-383"/>
            <a:ext cx="9144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978" y="5805264"/>
            <a:ext cx="9144000" cy="10527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07504" y="44624"/>
            <a:ext cx="3816424" cy="18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0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496888"/>
            <a:ext cx="2035175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3" y="496888"/>
            <a:ext cx="5953125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4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trike="noStrik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 marL="800100" indent="-342900">
              <a:buFont typeface="Arial" pitchFamily="34" charset="0"/>
              <a:buChar char="•"/>
              <a:defRPr/>
            </a:lvl2pPr>
            <a:lvl3pPr marL="1200150" indent="-285750">
              <a:buFont typeface="Arial" pitchFamily="34" charset="0"/>
              <a:buChar char="•"/>
              <a:defRPr/>
            </a:lvl3pPr>
            <a:lvl4pPr marL="1657350" indent="-285750">
              <a:buFont typeface="Arial" pitchFamily="34" charset="0"/>
              <a:buChar char="•"/>
              <a:defRPr/>
            </a:lvl4pPr>
            <a:lvl5pPr marL="2114550" indent="-2857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AutoShape 1"/>
          <p:cNvSpPr>
            <a:spLocks noChangeArrowheads="1"/>
          </p:cNvSpPr>
          <p:nvPr userDrawn="1"/>
        </p:nvSpPr>
        <p:spPr bwMode="auto">
          <a:xfrm>
            <a:off x="7020272" y="-387424"/>
            <a:ext cx="1944216" cy="11521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7308304" y="15461"/>
            <a:ext cx="1440160" cy="7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9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71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1412875"/>
            <a:ext cx="3987800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412875"/>
            <a:ext cx="3987800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0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2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8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3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84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85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496888"/>
            <a:ext cx="8069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412875"/>
            <a:ext cx="8128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28985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000">
          <a:solidFill>
            <a:srgbClr val="FFFFFF"/>
          </a:solidFill>
          <a:latin typeface="+mn-lt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>
          <a:solidFill>
            <a:srgbClr val="FFFFFF"/>
          </a:solidFill>
          <a:latin typeface="+mn-lt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1600">
          <a:solidFill>
            <a:srgbClr val="FFFFFF"/>
          </a:solidFill>
          <a:latin typeface="+mn-lt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14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ngadji@gmail.com" TargetMode="External"/><Relationship Id="rId2" Type="http://schemas.openxmlformats.org/officeDocument/2006/relationships/hyperlink" Target="mailto:marcello.singadji@upj.ac.i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539552" y="59823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Marcello </a:t>
            </a:r>
            <a:r>
              <a:rPr lang="en-US" sz="16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Singadji</a:t>
            </a:r>
            <a:r>
              <a:rPr lang="id-ID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S.Kom, M.T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marcello.singadji@upj.ac.id</a:t>
            </a:r>
            <a:endParaRPr lang="id-ID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d-ID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  <a:hlinkClick r:id="rId3"/>
              </a:rPr>
              <a:t>singadji@gmail.com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539552" y="3111103"/>
            <a:ext cx="813690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4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d-ID" sz="6000" dirty="0" smtClean="0"/>
              <a:t>Basic of Computer</a:t>
            </a:r>
          </a:p>
        </p:txBody>
      </p:sp>
    </p:spTree>
    <p:extLst>
      <p:ext uri="{BB962C8B-B14F-4D97-AF65-F5344CB8AC3E}">
        <p14:creationId xmlns:p14="http://schemas.microsoft.com/office/powerpoint/2010/main" val="245712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Hardware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 Devices -- "How it saves data </a:t>
            </a:r>
            <a:r>
              <a:rPr lang="en-US" dirty="0" smtClean="0"/>
              <a:t>and</a:t>
            </a:r>
            <a:r>
              <a:rPr lang="id-ID" dirty="0" smtClean="0"/>
              <a:t> programs“</a:t>
            </a:r>
          </a:p>
          <a:p>
            <a:pPr lvl="1"/>
            <a:r>
              <a:rPr lang="en-US" dirty="0"/>
              <a:t>Hard disk </a:t>
            </a:r>
            <a:r>
              <a:rPr lang="en-US" dirty="0" smtClean="0"/>
              <a:t>drives</a:t>
            </a:r>
            <a:endParaRPr lang="id-ID" dirty="0" smtClean="0"/>
          </a:p>
          <a:p>
            <a:pPr lvl="1"/>
            <a:r>
              <a:rPr lang="id-ID" dirty="0" smtClean="0"/>
              <a:t>CD-ROM</a:t>
            </a:r>
          </a:p>
          <a:p>
            <a:pPr lvl="1"/>
            <a:r>
              <a:rPr lang="id-ID" dirty="0" smtClean="0"/>
              <a:t>DVD-ROM</a:t>
            </a:r>
          </a:p>
          <a:p>
            <a:pPr lvl="1"/>
            <a:r>
              <a:rPr lang="id-ID" dirty="0" smtClean="0"/>
              <a:t>Flash Memory</a:t>
            </a:r>
            <a:endParaRPr lang="id-ID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84309"/>
              </p:ext>
            </p:extLst>
          </p:nvPr>
        </p:nvGraphicFramePr>
        <p:xfrm>
          <a:off x="4427984" y="2564904"/>
          <a:ext cx="3938587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564904"/>
                        <a:ext cx="3938587" cy="320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69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CPU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CPU: the real computer</a:t>
            </a:r>
          </a:p>
          <a:p>
            <a:pPr lvl="1"/>
            <a:r>
              <a:rPr lang="en-US" dirty="0" smtClean="0"/>
              <a:t>CPU (microprocessor)</a:t>
            </a:r>
          </a:p>
          <a:p>
            <a:pPr lvl="2"/>
            <a:r>
              <a:rPr lang="id-ID" dirty="0" smtClean="0"/>
              <a:t>Menginterpretasikan </a:t>
            </a:r>
            <a:r>
              <a:rPr lang="id-ID" dirty="0"/>
              <a:t>dan mengeksekusi instruksi dalam setiap program</a:t>
            </a:r>
          </a:p>
          <a:p>
            <a:pPr lvl="2"/>
            <a:r>
              <a:rPr lang="en-US" dirty="0" err="1" smtClean="0"/>
              <a:t>Melakukan</a:t>
            </a:r>
            <a:r>
              <a:rPr lang="en-US" dirty="0" smtClean="0"/>
              <a:t> proses</a:t>
            </a:r>
            <a:r>
              <a:rPr lang="id-ID" dirty="0" smtClean="0"/>
              <a:t> </a:t>
            </a:r>
            <a:r>
              <a:rPr lang="en-US" dirty="0" err="1" smtClean="0"/>
              <a:t>manupulasi</a:t>
            </a:r>
            <a:r>
              <a:rPr lang="en-US" dirty="0" smtClean="0"/>
              <a:t> data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id-ID" dirty="0" smtClean="0"/>
              <a:t>aritmatika </a:t>
            </a:r>
            <a:r>
              <a:rPr lang="id-ID" dirty="0"/>
              <a:t>dan </a:t>
            </a:r>
            <a:r>
              <a:rPr lang="id-ID" dirty="0" smtClean="0"/>
              <a:t>logi</a:t>
            </a:r>
            <a:r>
              <a:rPr lang="en-US" dirty="0" smtClean="0"/>
              <a:t>s</a:t>
            </a:r>
          </a:p>
          <a:p>
            <a:pPr lvl="2"/>
            <a:endParaRPr lang="id-ID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938902"/>
              </p:ext>
            </p:extLst>
          </p:nvPr>
        </p:nvGraphicFramePr>
        <p:xfrm>
          <a:off x="5148064" y="4149080"/>
          <a:ext cx="2710169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Bitmap Image" r:id="rId3" imgW="6361905" imgH="4076190" progId="PBrush">
                  <p:embed/>
                </p:oleObj>
              </mc:Choice>
              <mc:Fallback>
                <p:oleObj name="Bitmap Image" r:id="rId3" imgW="6361905" imgH="40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149080"/>
                        <a:ext cx="2710169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2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Main Parts of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</a:t>
            </a:r>
            <a:r>
              <a:rPr lang="en-US" dirty="0" smtClean="0"/>
              <a:t>-- </a:t>
            </a:r>
            <a:r>
              <a:rPr lang="en-US" dirty="0"/>
              <a:t>"How the processor stores and </a:t>
            </a:r>
            <a:r>
              <a:rPr lang="en-US" dirty="0" smtClean="0"/>
              <a:t>uses</a:t>
            </a:r>
            <a:r>
              <a:rPr lang="id-ID" dirty="0" smtClean="0"/>
              <a:t> immediate </a:t>
            </a:r>
            <a:r>
              <a:rPr lang="id-ID" dirty="0"/>
              <a:t>data</a:t>
            </a:r>
            <a:r>
              <a:rPr lang="id-ID" dirty="0" smtClean="0"/>
              <a:t>“</a:t>
            </a:r>
          </a:p>
          <a:p>
            <a:pPr lvl="1"/>
            <a:r>
              <a:rPr lang="id-ID" dirty="0"/>
              <a:t>RAM - Random Access </a:t>
            </a:r>
            <a:r>
              <a:rPr lang="id-ID" dirty="0" smtClean="0"/>
              <a:t>Memory</a:t>
            </a:r>
          </a:p>
          <a:p>
            <a:pPr lvl="2"/>
            <a:r>
              <a:rPr lang="en-US" dirty="0"/>
              <a:t>The main 'working' memory used by the computer</a:t>
            </a:r>
            <a:r>
              <a:rPr lang="en-US" dirty="0" smtClean="0"/>
              <a:t>.</a:t>
            </a:r>
            <a:endParaRPr lang="id-ID" dirty="0" smtClean="0"/>
          </a:p>
          <a:p>
            <a:pPr lvl="2"/>
            <a:r>
              <a:rPr lang="en-US" dirty="0"/>
              <a:t>When the operating system loads from disk when </a:t>
            </a:r>
            <a:r>
              <a:rPr lang="en-US" dirty="0" smtClean="0"/>
              <a:t>you</a:t>
            </a:r>
            <a:r>
              <a:rPr lang="id-ID" dirty="0" smtClean="0"/>
              <a:t> </a:t>
            </a:r>
            <a:r>
              <a:rPr lang="en-US" dirty="0" smtClean="0"/>
              <a:t>first </a:t>
            </a:r>
            <a:r>
              <a:rPr lang="en-US" dirty="0"/>
              <a:t>switch on the computer, it is copied into RAM</a:t>
            </a:r>
            <a:r>
              <a:rPr lang="en-US" dirty="0" smtClean="0"/>
              <a:t>.</a:t>
            </a:r>
            <a:endParaRPr lang="id-ID" dirty="0" smtClean="0"/>
          </a:p>
          <a:p>
            <a:pPr lvl="1"/>
            <a:endParaRPr lang="id-ID" dirty="0" smtClean="0"/>
          </a:p>
          <a:p>
            <a:pPr lvl="1"/>
            <a:r>
              <a:rPr lang="id-ID" dirty="0" smtClean="0"/>
              <a:t>ROM </a:t>
            </a:r>
            <a:r>
              <a:rPr lang="id-ID" dirty="0"/>
              <a:t>– Read Only </a:t>
            </a:r>
            <a:r>
              <a:rPr lang="id-ID" dirty="0" smtClean="0"/>
              <a:t>Memory</a:t>
            </a:r>
          </a:p>
          <a:p>
            <a:pPr lvl="2"/>
            <a:r>
              <a:rPr lang="en-US" dirty="0"/>
              <a:t>Read Only Memory (ROM) as the name suggests is a </a:t>
            </a:r>
            <a:r>
              <a:rPr lang="en-US" dirty="0" smtClean="0"/>
              <a:t>special</a:t>
            </a:r>
            <a:r>
              <a:rPr lang="id-ID" dirty="0" smtClean="0"/>
              <a:t> </a:t>
            </a:r>
            <a:r>
              <a:rPr lang="en-US" dirty="0" smtClean="0"/>
              <a:t>type </a:t>
            </a:r>
            <a:r>
              <a:rPr lang="en-US" dirty="0"/>
              <a:t>of memory chip that holds software that can be </a:t>
            </a:r>
            <a:r>
              <a:rPr lang="en-US" dirty="0" smtClean="0"/>
              <a:t>read</a:t>
            </a:r>
            <a:r>
              <a:rPr lang="id-ID" dirty="0" smtClean="0"/>
              <a:t> but </a:t>
            </a:r>
            <a:r>
              <a:rPr lang="id-ID" dirty="0"/>
              <a:t>not written to</a:t>
            </a:r>
            <a:r>
              <a:rPr lang="id-ID" dirty="0" smtClean="0"/>
              <a:t>.</a:t>
            </a:r>
            <a:endParaRPr lang="id-ID" dirty="0"/>
          </a:p>
          <a:p>
            <a:pPr lvl="2"/>
            <a:r>
              <a:rPr lang="en-US" dirty="0"/>
              <a:t>A good example is the ROM-BIOS chip, which contains </a:t>
            </a:r>
            <a:r>
              <a:rPr lang="en-US" dirty="0" err="1" smtClean="0"/>
              <a:t>readonly</a:t>
            </a:r>
            <a:r>
              <a:rPr lang="id-ID" dirty="0"/>
              <a:t> </a:t>
            </a:r>
            <a:r>
              <a:rPr lang="id-ID" dirty="0" smtClean="0"/>
              <a:t>software</a:t>
            </a:r>
            <a:r>
              <a:rPr lang="id-ID" dirty="0"/>
              <a:t>.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26894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Compatibility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s/w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di </a:t>
            </a:r>
            <a:r>
              <a:rPr lang="en-US" dirty="0" err="1" smtClean="0"/>
              <a:t>setiap</a:t>
            </a:r>
            <a:r>
              <a:rPr lang="en-US" dirty="0" smtClean="0"/>
              <a:t> CPU</a:t>
            </a:r>
          </a:p>
          <a:p>
            <a:pPr lvl="1"/>
            <a:r>
              <a:rPr lang="en-US" dirty="0" smtClean="0"/>
              <a:t>Macintosh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intel</a:t>
            </a:r>
            <a:endParaRPr lang="en-US" dirty="0" smtClean="0"/>
          </a:p>
          <a:p>
            <a:pPr lvl="1"/>
            <a:r>
              <a:rPr lang="en-US" dirty="0" smtClean="0"/>
              <a:t>Linux program can’t run on windows</a:t>
            </a:r>
          </a:p>
          <a:p>
            <a:pPr lvl="2"/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di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proseor</a:t>
            </a:r>
            <a:r>
              <a:rPr lang="en-US" dirty="0" smtClean="0"/>
              <a:t> </a:t>
            </a:r>
            <a:r>
              <a:rPr lang="en-US" dirty="0" err="1" smtClean="0"/>
              <a:t>intel</a:t>
            </a:r>
            <a:endParaRPr lang="en-US" dirty="0" smtClean="0"/>
          </a:p>
          <a:p>
            <a:pPr lvl="1"/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42" y="4005064"/>
            <a:ext cx="293628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67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8" y="1844824"/>
            <a:ext cx="3048767" cy="1713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Some of the Factors</a:t>
            </a:r>
            <a:br>
              <a:rPr lang="id-ID" dirty="0"/>
            </a:br>
            <a:r>
              <a:rPr lang="en-US" dirty="0"/>
              <a:t>That Impact on a Computer's Performance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63384"/>
          </a:xfrm>
        </p:spPr>
        <p:txBody>
          <a:bodyPr>
            <a:normAutofit/>
          </a:bodyPr>
          <a:lstStyle/>
          <a:p>
            <a:r>
              <a:rPr lang="id-ID" dirty="0"/>
              <a:t>CPU </a:t>
            </a:r>
            <a:r>
              <a:rPr lang="id-ID" dirty="0" smtClean="0"/>
              <a:t>speed</a:t>
            </a:r>
          </a:p>
          <a:p>
            <a:r>
              <a:rPr lang="id-ID" dirty="0" smtClean="0"/>
              <a:t>RAM </a:t>
            </a:r>
            <a:r>
              <a:rPr lang="id-ID" dirty="0"/>
              <a:t>size</a:t>
            </a:r>
          </a:p>
          <a:p>
            <a:r>
              <a:rPr lang="en-US" dirty="0" smtClean="0"/>
              <a:t>Hard </a:t>
            </a:r>
            <a:r>
              <a:rPr lang="en-US" dirty="0"/>
              <a:t>disk speed and </a:t>
            </a:r>
            <a:r>
              <a:rPr lang="en-US" dirty="0" smtClean="0"/>
              <a:t>capacity</a:t>
            </a:r>
            <a:endParaRPr lang="id-ID" dirty="0" smtClean="0"/>
          </a:p>
          <a:p>
            <a:endParaRPr lang="id-ID" dirty="0"/>
          </a:p>
          <a:p>
            <a:pPr lvl="1"/>
            <a:r>
              <a:rPr lang="en-US" dirty="0"/>
              <a:t>Machine Cycle Time</a:t>
            </a:r>
          </a:p>
          <a:p>
            <a:pPr lvl="2"/>
            <a:r>
              <a:rPr lang="en-US" dirty="0"/>
              <a:t>Time it takes to execute the instruction and execution phases</a:t>
            </a:r>
          </a:p>
          <a:p>
            <a:pPr lvl="1"/>
            <a:r>
              <a:rPr lang="en-US" dirty="0"/>
              <a:t>Clock Speed</a:t>
            </a:r>
          </a:p>
          <a:p>
            <a:pPr lvl="2"/>
            <a:r>
              <a:rPr lang="en-US" dirty="0"/>
              <a:t>A series of electronic pulses produced at a predetermined rate, that affect machine cycle time</a:t>
            </a:r>
          </a:p>
          <a:p>
            <a:pPr lvl="1"/>
            <a:r>
              <a:rPr lang="en-US" dirty="0"/>
              <a:t>Physical Characteristics of the CPU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00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Major Categories of S/W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988840"/>
            <a:ext cx="4978896" cy="4325112"/>
          </a:xfrm>
        </p:spPr>
        <p:txBody>
          <a:bodyPr>
            <a:normAutofit/>
          </a:bodyPr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Compiler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other translator programs: enable programmers to create other software</a:t>
            </a:r>
          </a:p>
          <a:p>
            <a:r>
              <a:rPr lang="en-US" dirty="0" smtClean="0"/>
              <a:t>Software </a:t>
            </a:r>
            <a:r>
              <a:rPr lang="en-US" dirty="0" err="1" smtClean="0"/>
              <a:t>aplications</a:t>
            </a:r>
            <a:r>
              <a:rPr lang="en-US" dirty="0" smtClean="0"/>
              <a:t>: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serve as productivity tools to help computer users solve </a:t>
            </a:r>
            <a:r>
              <a:rPr lang="en-US" dirty="0" smtClean="0">
                <a:latin typeface="Times New Roman" pitchFamily="18" charset="0"/>
              </a:rPr>
              <a:t>problems</a:t>
            </a:r>
          </a:p>
          <a:p>
            <a:r>
              <a:rPr lang="en-US" dirty="0" smtClean="0">
                <a:latin typeface="Times New Roman" pitchFamily="18" charset="0"/>
              </a:rPr>
              <a:t>Operating System</a:t>
            </a:r>
            <a:endParaRPr lang="id-ID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50571"/>
              </p:ext>
            </p:extLst>
          </p:nvPr>
        </p:nvGraphicFramePr>
        <p:xfrm>
          <a:off x="179512" y="2348880"/>
          <a:ext cx="3888432" cy="364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Bitmap Image" r:id="rId3" imgW="2029108" imgH="1905266" progId="PBrush">
                  <p:embed/>
                </p:oleObj>
              </mc:Choice>
              <mc:Fallback>
                <p:oleObj name="Bitmap Image" r:id="rId3" imgW="2029108" imgH="190526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348880"/>
                        <a:ext cx="3888432" cy="3649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5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Software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Applications software</a:t>
            </a:r>
          </a:p>
          <a:p>
            <a:pPr lvl="1"/>
            <a:r>
              <a:rPr lang="id-ID" dirty="0"/>
              <a:t>Word processing </a:t>
            </a:r>
            <a:r>
              <a:rPr lang="id-ID" dirty="0" smtClean="0"/>
              <a:t>applications</a:t>
            </a:r>
          </a:p>
          <a:p>
            <a:pPr lvl="1"/>
            <a:r>
              <a:rPr lang="id-ID" dirty="0" smtClean="0"/>
              <a:t>Spreadsheets</a:t>
            </a:r>
          </a:p>
          <a:p>
            <a:pPr lvl="1"/>
            <a:r>
              <a:rPr lang="id-ID" dirty="0" smtClean="0"/>
              <a:t>Database</a:t>
            </a:r>
          </a:p>
          <a:p>
            <a:pPr lvl="1"/>
            <a:r>
              <a:rPr lang="id-ID" dirty="0" smtClean="0"/>
              <a:t>Payroll</a:t>
            </a:r>
          </a:p>
          <a:p>
            <a:pPr lvl="1"/>
            <a:r>
              <a:rPr lang="id-ID" dirty="0"/>
              <a:t>Presentation </a:t>
            </a:r>
            <a:r>
              <a:rPr lang="id-ID" dirty="0" smtClean="0"/>
              <a:t>tools</a:t>
            </a:r>
          </a:p>
          <a:p>
            <a:pPr lvl="1"/>
            <a:r>
              <a:rPr lang="id-ID" dirty="0"/>
              <a:t>Desktop </a:t>
            </a:r>
            <a:r>
              <a:rPr lang="id-ID" dirty="0" smtClean="0"/>
              <a:t>publishing</a:t>
            </a:r>
          </a:p>
          <a:p>
            <a:pPr lvl="1"/>
            <a:r>
              <a:rPr lang="id-ID" dirty="0"/>
              <a:t>Multimedia </a:t>
            </a:r>
            <a:r>
              <a:rPr lang="id-ID" dirty="0" smtClean="0"/>
              <a:t>applications</a:t>
            </a: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42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3866924" cy="432511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itchFamily="18" charset="0"/>
              </a:rPr>
              <a:t>The interface defines the look and feel of the computing </a:t>
            </a:r>
            <a:r>
              <a:rPr lang="en-US" dirty="0" smtClean="0">
                <a:latin typeface="Times New Roman" pitchFamily="18" charset="0"/>
              </a:rPr>
              <a:t>experience </a:t>
            </a:r>
            <a:r>
              <a:rPr lang="en-US" dirty="0">
                <a:latin typeface="Times New Roman" pitchFamily="18" charset="0"/>
              </a:rPr>
              <a:t>from a human point of </a:t>
            </a:r>
            <a:r>
              <a:rPr lang="en-US" dirty="0" smtClean="0">
                <a:latin typeface="Times New Roman" pitchFamily="18" charset="0"/>
              </a:rPr>
              <a:t>view</a:t>
            </a:r>
          </a:p>
          <a:p>
            <a:r>
              <a:rPr lang="en-US" dirty="0">
                <a:latin typeface="Times New Roman" pitchFamily="18" charset="0"/>
              </a:rPr>
              <a:t>Desktop Operating </a:t>
            </a:r>
            <a:r>
              <a:rPr lang="en-US" dirty="0" smtClean="0">
                <a:latin typeface="Times New Roman" pitchFamily="18" charset="0"/>
              </a:rPr>
              <a:t>Systems</a:t>
            </a:r>
          </a:p>
          <a:p>
            <a:pPr lvl="1"/>
            <a:r>
              <a:rPr lang="en-US" sz="2800" dirty="0">
                <a:latin typeface="Times New Roman" pitchFamily="18" charset="0"/>
              </a:rPr>
              <a:t>MS-DOS is a disk operating system in which the user interacts using </a:t>
            </a:r>
            <a:r>
              <a:rPr lang="en-US" sz="2800" dirty="0" smtClean="0">
                <a:latin typeface="Times New Roman" pitchFamily="18" charset="0"/>
              </a:rPr>
              <a:t>characters: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Letters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Numbers</a:t>
            </a:r>
          </a:p>
          <a:p>
            <a:pPr lvl="2"/>
            <a:r>
              <a:rPr lang="en-US" dirty="0" smtClean="0">
                <a:latin typeface="Times New Roman" pitchFamily="18" charset="0"/>
              </a:rPr>
              <a:t>Symbols</a:t>
            </a:r>
            <a:endParaRPr lang="id-ID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4" r="23132"/>
          <a:stretch/>
        </p:blipFill>
        <p:spPr bwMode="auto">
          <a:xfrm>
            <a:off x="4139952" y="2304846"/>
            <a:ext cx="4799664" cy="2901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90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(Graphical User Interface)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229600" cy="2061928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Mac OS  was developed by Macintosh in 1984 using </a:t>
            </a:r>
            <a:r>
              <a:rPr lang="en-US" dirty="0" smtClean="0">
                <a:latin typeface="Times New Roman" pitchFamily="18" charset="0"/>
              </a:rPr>
              <a:t>GUI</a:t>
            </a:r>
          </a:p>
          <a:p>
            <a:r>
              <a:rPr lang="en-US" dirty="0">
                <a:latin typeface="Times New Roman" pitchFamily="18" charset="0"/>
              </a:rPr>
              <a:t>Microsoft </a:t>
            </a:r>
            <a:r>
              <a:rPr lang="en-US" dirty="0" smtClean="0">
                <a:latin typeface="Times New Roman" pitchFamily="18" charset="0"/>
              </a:rPr>
              <a:t>Windows</a:t>
            </a:r>
            <a:r>
              <a:rPr lang="id-ID" dirty="0" smtClean="0">
                <a:latin typeface="Times New Roman" pitchFamily="18" charset="0"/>
              </a:rPr>
              <a:t> </a:t>
            </a:r>
            <a:r>
              <a:rPr lang="id-ID" smtClean="0">
                <a:latin typeface="Times New Roman" pitchFamily="18" charset="0"/>
              </a:rPr>
              <a:t>(1981-1992</a:t>
            </a:r>
            <a:r>
              <a:rPr lang="id-ID" dirty="0" smtClean="0">
                <a:latin typeface="Times New Roman" pitchFamily="18" charset="0"/>
              </a:rPr>
              <a:t>),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is now the most popular operating system</a:t>
            </a:r>
            <a:endParaRPr lang="id-ID" dirty="0"/>
          </a:p>
        </p:txBody>
      </p:sp>
      <p:pic>
        <p:nvPicPr>
          <p:cNvPr id="4" name="Picture 16" descr="Fig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7072"/>
            <a:ext cx="3810000" cy="2381250"/>
          </a:xfrm>
          <a:prstGeom prst="snip2DiagRect">
            <a:avLst>
              <a:gd name="adj1" fmla="val 2063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863727" cy="2172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78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''Computers Of The Future'' (SD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1052736"/>
            <a:ext cx="6954431" cy="5216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7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Mampu menjelaskan sejarah perkembangan komputer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r>
              <a:rPr lang="en-US" dirty="0" err="1" smtClean="0"/>
              <a:t>Mendiskusikan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id-ID" dirty="0" smtClean="0"/>
          </a:p>
          <a:p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memproses</a:t>
            </a:r>
            <a:r>
              <a:rPr lang="en-US" dirty="0"/>
              <a:t> </a:t>
            </a:r>
            <a:r>
              <a:rPr lang="en-US" dirty="0" smtClean="0"/>
              <a:t>data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media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49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767240"/>
          </a:xfrm>
        </p:spPr>
        <p:txBody>
          <a:bodyPr/>
          <a:lstStyle/>
          <a:p>
            <a:pPr marL="109728" indent="0" algn="ctr">
              <a:buNone/>
            </a:pPr>
            <a:r>
              <a:rPr lang="id-ID" dirty="0" smtClean="0"/>
              <a:t>Terima kasih</a:t>
            </a:r>
          </a:p>
          <a:p>
            <a:pPr marL="109728" indent="0" algn="ctr">
              <a:buNone/>
            </a:pPr>
            <a:endParaRPr lang="id-ID" dirty="0" smtClean="0"/>
          </a:p>
          <a:p>
            <a:pPr marL="109728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954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3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s/w</a:t>
            </a:r>
          </a:p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s/w</a:t>
            </a:r>
          </a:p>
          <a:p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modern</a:t>
            </a:r>
          </a:p>
          <a:p>
            <a:r>
              <a:rPr lang="en-US" dirty="0" err="1" smtClean="0"/>
              <a:t>Memahami</a:t>
            </a:r>
            <a:r>
              <a:rPr lang="en-US" dirty="0" smtClean="0"/>
              <a:t> GUI</a:t>
            </a:r>
          </a:p>
        </p:txBody>
      </p:sp>
    </p:spTree>
    <p:extLst>
      <p:ext uri="{BB962C8B-B14F-4D97-AF65-F5344CB8AC3E}">
        <p14:creationId xmlns:p14="http://schemas.microsoft.com/office/powerpoint/2010/main" val="33047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computer?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6844" y="1943136"/>
            <a:ext cx="5789955" cy="4325112"/>
          </a:xfrm>
        </p:spPr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menyimpan</a:t>
            </a:r>
            <a:r>
              <a:rPr lang="en-US" dirty="0"/>
              <a:t>, </a:t>
            </a:r>
            <a:r>
              <a:rPr lang="id-ID" dirty="0" smtClean="0"/>
              <a:t>mencari dan </a:t>
            </a:r>
            <a:r>
              <a:rPr lang="en-US" dirty="0" err="1" smtClean="0"/>
              <a:t>mengambil</a:t>
            </a:r>
            <a:r>
              <a:rPr lang="id-ID" dirty="0" smtClean="0"/>
              <a:t> kembali</a:t>
            </a:r>
            <a:r>
              <a:rPr lang="en-US" dirty="0" smtClean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proses</a:t>
            </a:r>
            <a:r>
              <a:rPr lang="id-ID" dirty="0" smtClean="0"/>
              <a:t> data</a:t>
            </a:r>
            <a:r>
              <a:rPr lang="en-US" dirty="0" smtClean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diprogram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.</a:t>
            </a:r>
            <a:endParaRPr lang="id-ID" dirty="0"/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hardware </a:t>
            </a:r>
            <a:r>
              <a:rPr lang="en-US" dirty="0" err="1"/>
              <a:t>dan</a:t>
            </a:r>
            <a:r>
              <a:rPr lang="en-US" dirty="0"/>
              <a:t> software,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205">
            <a:off x="335378" y="2204865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07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3705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3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Types of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5554960" cy="4325112"/>
          </a:xfrm>
        </p:spPr>
        <p:txBody>
          <a:bodyPr>
            <a:normAutofit/>
          </a:bodyPr>
          <a:lstStyle/>
          <a:p>
            <a:r>
              <a:rPr lang="id-ID" dirty="0"/>
              <a:t>Mini </a:t>
            </a:r>
            <a:r>
              <a:rPr lang="id-ID" dirty="0" smtClean="0"/>
              <a:t>and </a:t>
            </a:r>
            <a:r>
              <a:rPr lang="id-ID" dirty="0"/>
              <a:t>Mainframe </a:t>
            </a:r>
            <a:r>
              <a:rPr lang="id-ID" dirty="0" smtClean="0"/>
              <a:t>Computers</a:t>
            </a:r>
          </a:p>
          <a:p>
            <a:pPr lvl="1"/>
            <a:r>
              <a:rPr lang="en-US" dirty="0"/>
              <a:t>Very powerful, used by </a:t>
            </a:r>
            <a:r>
              <a:rPr lang="en-US" dirty="0" smtClean="0"/>
              <a:t>large</a:t>
            </a:r>
            <a:r>
              <a:rPr lang="id-ID" dirty="0"/>
              <a:t> </a:t>
            </a:r>
            <a:r>
              <a:rPr lang="en-US" dirty="0" err="1" smtClean="0"/>
              <a:t>organisations</a:t>
            </a:r>
            <a:r>
              <a:rPr lang="en-US" dirty="0" smtClean="0"/>
              <a:t> </a:t>
            </a:r>
            <a:r>
              <a:rPr lang="en-US" dirty="0"/>
              <a:t>such an banks to </a:t>
            </a:r>
            <a:r>
              <a:rPr lang="en-US" dirty="0" smtClean="0"/>
              <a:t>control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entire business operation. </a:t>
            </a:r>
            <a:r>
              <a:rPr lang="en-US" dirty="0" smtClean="0"/>
              <a:t>Very</a:t>
            </a:r>
            <a:r>
              <a:rPr lang="id-ID" dirty="0" smtClean="0"/>
              <a:t> expensive!</a:t>
            </a:r>
          </a:p>
          <a:p>
            <a:endParaRPr lang="id-ID" dirty="0"/>
          </a:p>
          <a:p>
            <a:r>
              <a:rPr lang="id-ID" dirty="0"/>
              <a:t>Personal </a:t>
            </a:r>
            <a:r>
              <a:rPr lang="id-ID" dirty="0" smtClean="0"/>
              <a:t>Computers</a:t>
            </a:r>
          </a:p>
          <a:p>
            <a:pPr lvl="1"/>
            <a:r>
              <a:rPr lang="en-US" dirty="0"/>
              <a:t>Cheap and easy to use. Often used </a:t>
            </a:r>
            <a:r>
              <a:rPr lang="en-US" dirty="0" smtClean="0"/>
              <a:t>as</a:t>
            </a:r>
            <a:r>
              <a:rPr lang="id-ID" dirty="0" smtClean="0"/>
              <a:t> </a:t>
            </a:r>
            <a:r>
              <a:rPr lang="en-US" dirty="0" smtClean="0"/>
              <a:t>stand-alone </a:t>
            </a:r>
            <a:r>
              <a:rPr lang="en-US" dirty="0"/>
              <a:t>computers or in a </a:t>
            </a:r>
            <a:r>
              <a:rPr lang="en-US" dirty="0" smtClean="0"/>
              <a:t>network.</a:t>
            </a:r>
            <a:r>
              <a:rPr lang="id-ID" dirty="0" smtClean="0"/>
              <a:t> </a:t>
            </a:r>
            <a:r>
              <a:rPr lang="en-US" dirty="0" smtClean="0"/>
              <a:t>May </a:t>
            </a:r>
            <a:r>
              <a:rPr lang="en-US" dirty="0"/>
              <a:t>be connected to large </a:t>
            </a:r>
            <a:r>
              <a:rPr lang="en-US" dirty="0" smtClean="0"/>
              <a:t>mainframe</a:t>
            </a:r>
            <a:r>
              <a:rPr lang="id-ID" dirty="0" smtClean="0"/>
              <a:t> computers </a:t>
            </a:r>
            <a:r>
              <a:rPr lang="id-ID" dirty="0"/>
              <a:t>within big companies.</a:t>
            </a:r>
          </a:p>
        </p:txBody>
      </p:sp>
      <p:pic>
        <p:nvPicPr>
          <p:cNvPr id="2050" name="Picture 2" descr="http://t3.gstatic.com/images?q=tbn:ANd9GcS2PcEmycykn1aVX6KpRbapIvptT8JDyY8ptjxOLUJRm8Zu_A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959858"/>
            <a:ext cx="2628900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t3.gstatic.com/images?q=tbn:ANd9GcSXWWcgylJezOGBtfdzQmWmGQV8V8cTKX-16FUuvVGhbq_4s1M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46" y="4005064"/>
            <a:ext cx="2085975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99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Computer System Components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5" descr="C:\My Documents\Course\FIS\CH2\FIG2-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r="4044" b="36250"/>
          <a:stretch>
            <a:fillRect/>
          </a:stretch>
        </p:blipFill>
        <p:spPr bwMode="auto">
          <a:xfrm>
            <a:off x="685800" y="1974874"/>
            <a:ext cx="77724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Hardware &amp;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term </a:t>
            </a:r>
            <a:r>
              <a:rPr lang="en-US" b="1" dirty="0"/>
              <a:t>hardware</a:t>
            </a:r>
            <a:r>
              <a:rPr lang="en-US" dirty="0"/>
              <a:t> refers to the </a:t>
            </a:r>
            <a:r>
              <a:rPr lang="en-US" dirty="0" smtClean="0"/>
              <a:t>physical</a:t>
            </a:r>
            <a:r>
              <a:rPr lang="id-ID" dirty="0" smtClean="0"/>
              <a:t> </a:t>
            </a:r>
            <a:r>
              <a:rPr lang="en-US" dirty="0" smtClean="0"/>
              <a:t>components </a:t>
            </a:r>
            <a:r>
              <a:rPr lang="en-US" dirty="0"/>
              <a:t>of your computer such as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system </a:t>
            </a:r>
            <a:r>
              <a:rPr lang="en-US" dirty="0"/>
              <a:t>unit, mouse, keyboard, monitor etc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  <a:p>
            <a:r>
              <a:rPr lang="en-US" dirty="0"/>
              <a:t>The </a:t>
            </a:r>
            <a:r>
              <a:rPr lang="en-US" b="1" dirty="0"/>
              <a:t>software</a:t>
            </a:r>
            <a:r>
              <a:rPr lang="en-US" dirty="0"/>
              <a:t> is the instructions that </a:t>
            </a:r>
            <a:r>
              <a:rPr lang="en-US" dirty="0" smtClean="0"/>
              <a:t>makes</a:t>
            </a:r>
            <a:r>
              <a:rPr lang="id-ID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computer work. Software is held </a:t>
            </a:r>
            <a:r>
              <a:rPr lang="en-US" dirty="0" smtClean="0"/>
              <a:t>either</a:t>
            </a:r>
            <a:r>
              <a:rPr lang="id-ID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your computers hard disk, </a:t>
            </a:r>
            <a:r>
              <a:rPr lang="en-US" dirty="0" smtClean="0"/>
              <a:t>CD-ROM,</a:t>
            </a:r>
            <a:r>
              <a:rPr lang="id-ID" dirty="0" smtClean="0"/>
              <a:t> </a:t>
            </a:r>
            <a:r>
              <a:rPr lang="en-US" dirty="0" smtClean="0"/>
              <a:t>DVD </a:t>
            </a:r>
            <a:r>
              <a:rPr lang="en-US" dirty="0"/>
              <a:t>or on a diskette (floppy disk) and </a:t>
            </a:r>
            <a:r>
              <a:rPr lang="en-US" dirty="0" smtClean="0"/>
              <a:t>is</a:t>
            </a:r>
            <a:r>
              <a:rPr lang="id-ID" dirty="0" smtClean="0"/>
              <a:t> </a:t>
            </a:r>
            <a:r>
              <a:rPr lang="en-US" dirty="0" smtClean="0"/>
              <a:t>loaded </a:t>
            </a:r>
            <a:r>
              <a:rPr lang="en-US" dirty="0"/>
              <a:t>(i.e. copied) from the disk into </a:t>
            </a:r>
            <a:r>
              <a:rPr lang="en-US" dirty="0" smtClean="0"/>
              <a:t>the</a:t>
            </a:r>
            <a:r>
              <a:rPr lang="id-ID" dirty="0" smtClean="0"/>
              <a:t> </a:t>
            </a:r>
            <a:r>
              <a:rPr lang="en-US" dirty="0" smtClean="0"/>
              <a:t>computers </a:t>
            </a:r>
            <a:r>
              <a:rPr lang="en-US" dirty="0"/>
              <a:t>RAM (Random Access Memory</a:t>
            </a:r>
            <a:r>
              <a:rPr lang="en-US" dirty="0" smtClean="0"/>
              <a:t>),</a:t>
            </a:r>
            <a:r>
              <a:rPr lang="id-ID" dirty="0" smtClean="0"/>
              <a:t> as </a:t>
            </a:r>
            <a:r>
              <a:rPr lang="id-ID" dirty="0"/>
              <a:t>and when required.</a:t>
            </a:r>
          </a:p>
        </p:txBody>
      </p:sp>
    </p:spTree>
    <p:extLst>
      <p:ext uri="{BB962C8B-B14F-4D97-AF65-F5344CB8AC3E}">
        <p14:creationId xmlns:p14="http://schemas.microsoft.com/office/powerpoint/2010/main" val="19374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Hardware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Input Devices -- "How to tell it what to do</a:t>
            </a:r>
            <a:r>
              <a:rPr lang="en-US" dirty="0" smtClean="0"/>
              <a:t>“</a:t>
            </a:r>
            <a:endParaRPr lang="id-ID" dirty="0" smtClean="0"/>
          </a:p>
          <a:p>
            <a:pPr lvl="1"/>
            <a:r>
              <a:rPr lang="en-US" dirty="0"/>
              <a:t>A keyboard and mouse are the standard way </a:t>
            </a:r>
            <a:r>
              <a:rPr lang="en-US" dirty="0" smtClean="0"/>
              <a:t>to</a:t>
            </a:r>
            <a:r>
              <a:rPr lang="id-ID" dirty="0" smtClean="0"/>
              <a:t> </a:t>
            </a:r>
            <a:r>
              <a:rPr lang="en-US" dirty="0" smtClean="0"/>
              <a:t>interact </a:t>
            </a:r>
            <a:r>
              <a:rPr lang="en-US" dirty="0"/>
              <a:t>with the computer. Other devices </a:t>
            </a:r>
            <a:r>
              <a:rPr lang="en-US" dirty="0" smtClean="0"/>
              <a:t>include</a:t>
            </a:r>
            <a:r>
              <a:rPr lang="id-ID" dirty="0" smtClean="0"/>
              <a:t> </a:t>
            </a:r>
            <a:r>
              <a:rPr lang="en-US" dirty="0" smtClean="0"/>
              <a:t>joysticks </a:t>
            </a:r>
            <a:r>
              <a:rPr lang="en-US" dirty="0"/>
              <a:t>and game pads used primarily for games</a:t>
            </a:r>
            <a:r>
              <a:rPr lang="en-US" dirty="0" smtClean="0"/>
              <a:t>.</a:t>
            </a:r>
            <a:endParaRPr lang="id-ID" dirty="0" smtClean="0"/>
          </a:p>
          <a:p>
            <a:pPr lvl="1"/>
            <a:endParaRPr lang="id-ID" dirty="0"/>
          </a:p>
          <a:p>
            <a:r>
              <a:rPr lang="en-US" dirty="0"/>
              <a:t>Output Devices -- "How it shows you what it is </a:t>
            </a:r>
            <a:r>
              <a:rPr lang="en-US" dirty="0" smtClean="0"/>
              <a:t>doing“</a:t>
            </a:r>
            <a:endParaRPr lang="id-ID" dirty="0" smtClean="0"/>
          </a:p>
          <a:p>
            <a:pPr lvl="1"/>
            <a:r>
              <a:rPr lang="en-US" dirty="0"/>
              <a:t>The monitor (the screen) is how the </a:t>
            </a:r>
            <a:r>
              <a:rPr lang="en-US" dirty="0" smtClean="0"/>
              <a:t>computer</a:t>
            </a:r>
            <a:r>
              <a:rPr lang="id-ID" dirty="0" smtClean="0"/>
              <a:t> </a:t>
            </a:r>
            <a:r>
              <a:rPr lang="en-US" dirty="0" smtClean="0"/>
              <a:t>sends </a:t>
            </a:r>
            <a:r>
              <a:rPr lang="en-US" dirty="0"/>
              <a:t>information back to you. A printer is also </a:t>
            </a:r>
            <a:r>
              <a:rPr lang="en-US" dirty="0" smtClean="0"/>
              <a:t>an</a:t>
            </a:r>
            <a:r>
              <a:rPr lang="id-ID" dirty="0" smtClean="0"/>
              <a:t> output </a:t>
            </a:r>
            <a:r>
              <a:rPr lang="id-ID" dirty="0"/>
              <a:t>device.</a:t>
            </a:r>
          </a:p>
        </p:txBody>
      </p:sp>
    </p:spTree>
    <p:extLst>
      <p:ext uri="{BB962C8B-B14F-4D97-AF65-F5344CB8AC3E}">
        <p14:creationId xmlns:p14="http://schemas.microsoft.com/office/powerpoint/2010/main" val="28264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</TotalTime>
  <Words>674</Words>
  <Application>Microsoft Office PowerPoint</Application>
  <PresentationFormat>On-screen Show (4:3)</PresentationFormat>
  <Paragraphs>95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Georgia</vt:lpstr>
      <vt:lpstr>Helvetica87-CondensedHeavy</vt:lpstr>
      <vt:lpstr>Lucida Sans Unicode</vt:lpstr>
      <vt:lpstr>Times New Roman</vt:lpstr>
      <vt:lpstr>2_Office Theme</vt:lpstr>
      <vt:lpstr>Bitmap Image</vt:lpstr>
      <vt:lpstr>PowerPoint Presentation</vt:lpstr>
      <vt:lpstr>Learning objectives</vt:lpstr>
      <vt:lpstr>Learning objectives</vt:lpstr>
      <vt:lpstr>What is computer?</vt:lpstr>
      <vt:lpstr>PowerPoint Presentation</vt:lpstr>
      <vt:lpstr>Types of Computers</vt:lpstr>
      <vt:lpstr>Computer System Components</vt:lpstr>
      <vt:lpstr>Hardware &amp; Software</vt:lpstr>
      <vt:lpstr>Hardware Components</vt:lpstr>
      <vt:lpstr>Hardware Components</vt:lpstr>
      <vt:lpstr>The CPU</vt:lpstr>
      <vt:lpstr>Main Parts of Computer</vt:lpstr>
      <vt:lpstr>Compatibility </vt:lpstr>
      <vt:lpstr>Some of the Factors That Impact on a Computer's Performance</vt:lpstr>
      <vt:lpstr>Three Major Categories of S/W</vt:lpstr>
      <vt:lpstr>Software</vt:lpstr>
      <vt:lpstr>User Interface</vt:lpstr>
      <vt:lpstr>GUI (Graphical User Interface)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Marcello Singadji</dc:creator>
  <cp:lastModifiedBy>Marcello Singadji</cp:lastModifiedBy>
  <cp:revision>154</cp:revision>
  <dcterms:created xsi:type="dcterms:W3CDTF">2011-09-07T16:45:17Z</dcterms:created>
  <dcterms:modified xsi:type="dcterms:W3CDTF">2016-10-13T08:00:48Z</dcterms:modified>
</cp:coreProperties>
</file>