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DD184-E428-4ECE-8EE6-92780BEC6793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3C74C28A-239A-4662-9DE1-50561054E4C2}">
      <dgm:prSet phldrT="[Text]" custT="1"/>
      <dgm:spPr/>
      <dgm:t>
        <a:bodyPr/>
        <a:lstStyle/>
        <a:p>
          <a:r>
            <a:rPr lang="id-ID" sz="3200" dirty="0" smtClean="0"/>
            <a:t>Unemployment Insurance</a:t>
          </a:r>
        </a:p>
        <a:p>
          <a:r>
            <a:rPr lang="id-ID" sz="2000" dirty="0" smtClean="0">
              <a:sym typeface="Wingdings" panose="05000000000000000000" pitchFamily="2" charset="2"/>
            </a:rPr>
            <a:t> </a:t>
          </a:r>
          <a:r>
            <a:rPr lang="id-ID" sz="2400" dirty="0" smtClean="0">
              <a:sym typeface="Wingdings" panose="05000000000000000000" pitchFamily="2" charset="2"/>
            </a:rPr>
            <a:t>Tunjangan berasal dari pajak pengusaha yang berkisar dari 0,1% - 5%.</a:t>
          </a:r>
          <a:endParaRPr lang="id-ID" sz="2400" dirty="0"/>
        </a:p>
      </dgm:t>
    </dgm:pt>
    <dgm:pt modelId="{95D74EC1-E830-4AD8-9FD1-3D0D9E733B14}" type="parTrans" cxnId="{8FA41B84-1535-4C5A-B3E7-524DAEB5733A}">
      <dgm:prSet/>
      <dgm:spPr/>
      <dgm:t>
        <a:bodyPr/>
        <a:lstStyle/>
        <a:p>
          <a:endParaRPr lang="id-ID"/>
        </a:p>
      </dgm:t>
    </dgm:pt>
    <dgm:pt modelId="{F9E14075-49F3-4003-B84E-BB60D22F2CC3}" type="sibTrans" cxnId="{8FA41B84-1535-4C5A-B3E7-524DAEB5733A}">
      <dgm:prSet/>
      <dgm:spPr/>
      <dgm:t>
        <a:bodyPr/>
        <a:lstStyle/>
        <a:p>
          <a:endParaRPr lang="id-ID"/>
        </a:p>
      </dgm:t>
    </dgm:pt>
    <dgm:pt modelId="{B0CC811F-1210-4CA0-9DD8-5F2ED8F5FA73}">
      <dgm:prSet phldrT="[Text]" custT="1"/>
      <dgm:spPr/>
      <dgm:t>
        <a:bodyPr/>
        <a:lstStyle/>
        <a:p>
          <a:r>
            <a:rPr lang="id-ID" sz="3600" dirty="0" smtClean="0"/>
            <a:t>Vacation and Holidays</a:t>
          </a:r>
        </a:p>
        <a:p>
          <a:r>
            <a:rPr lang="id-ID" sz="2600" dirty="0" smtClean="0">
              <a:sym typeface="Wingdings" panose="05000000000000000000" pitchFamily="2" charset="2"/>
            </a:rPr>
            <a:t> Sekitar 90% pekerja waktu penuh dan 40% pekerja paruh waktu menerima tunjangan, rata-rata 8 hari libur dibayar.</a:t>
          </a:r>
          <a:endParaRPr lang="id-ID" sz="2600" dirty="0"/>
        </a:p>
      </dgm:t>
    </dgm:pt>
    <dgm:pt modelId="{CA35FC21-0991-4966-B62E-2477F364F245}" type="parTrans" cxnId="{0F46BDEF-C661-47B9-A2B2-2A0BDC9E14B7}">
      <dgm:prSet/>
      <dgm:spPr/>
      <dgm:t>
        <a:bodyPr/>
        <a:lstStyle/>
        <a:p>
          <a:endParaRPr lang="id-ID"/>
        </a:p>
      </dgm:t>
    </dgm:pt>
    <dgm:pt modelId="{0240E964-20D1-4D49-8CB8-1EAFBA02735F}" type="sibTrans" cxnId="{0F46BDEF-C661-47B9-A2B2-2A0BDC9E14B7}">
      <dgm:prSet/>
      <dgm:spPr/>
      <dgm:t>
        <a:bodyPr/>
        <a:lstStyle/>
        <a:p>
          <a:endParaRPr lang="id-ID"/>
        </a:p>
      </dgm:t>
    </dgm:pt>
    <dgm:pt modelId="{A238F07B-966C-4E04-A223-4AB280201E01}">
      <dgm:prSet phldrT="[Text]" custT="1"/>
      <dgm:spPr/>
      <dgm:t>
        <a:bodyPr/>
        <a:lstStyle/>
        <a:p>
          <a:r>
            <a:rPr lang="id-ID" sz="4000" dirty="0" smtClean="0"/>
            <a:t>Sick Leave</a:t>
          </a:r>
        </a:p>
        <a:p>
          <a:r>
            <a:rPr lang="id-ID" sz="3500" dirty="0" smtClean="0">
              <a:sym typeface="Wingdings" panose="05000000000000000000" pitchFamily="2" charset="2"/>
            </a:rPr>
            <a:t> Perusahaan biasanya memberikan cuti sakit sekitar 12 kali pertahun.</a:t>
          </a:r>
          <a:endParaRPr lang="id-ID" sz="3500" dirty="0"/>
        </a:p>
      </dgm:t>
    </dgm:pt>
    <dgm:pt modelId="{0136A8D6-8C12-4700-9583-4873E07B213B}" type="parTrans" cxnId="{E2FEB4E7-7A8A-4F9A-9954-1CA86E6CAB27}">
      <dgm:prSet/>
      <dgm:spPr/>
      <dgm:t>
        <a:bodyPr/>
        <a:lstStyle/>
        <a:p>
          <a:endParaRPr lang="id-ID"/>
        </a:p>
      </dgm:t>
    </dgm:pt>
    <dgm:pt modelId="{7C5B0875-7825-4F37-BCA9-A7E3D0E073D9}" type="sibTrans" cxnId="{E2FEB4E7-7A8A-4F9A-9954-1CA86E6CAB27}">
      <dgm:prSet/>
      <dgm:spPr/>
      <dgm:t>
        <a:bodyPr/>
        <a:lstStyle/>
        <a:p>
          <a:endParaRPr lang="id-ID"/>
        </a:p>
      </dgm:t>
    </dgm:pt>
    <dgm:pt modelId="{74242AF2-779A-4FBB-9492-4B710ACB60D5}" type="pres">
      <dgm:prSet presAssocID="{473DD184-E428-4ECE-8EE6-92780BEC67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8BEF658-9D0B-411C-9CBD-04433FDD0AF8}" type="pres">
      <dgm:prSet presAssocID="{3C74C28A-239A-4662-9DE1-50561054E4C2}" presName="node" presStyleLbl="node1" presStyleIdx="0" presStyleCnt="3" custScaleX="136955" custScaleY="11453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7AB9828-0621-4CE8-A47E-9EC63F20B7C7}" type="pres">
      <dgm:prSet presAssocID="{F9E14075-49F3-4003-B84E-BB60D22F2CC3}" presName="sibTrans" presStyleCnt="0"/>
      <dgm:spPr/>
    </dgm:pt>
    <dgm:pt modelId="{BC2E3AC9-87D1-4EF6-B2A2-01A3BB439C01}" type="pres">
      <dgm:prSet presAssocID="{B0CC811F-1210-4CA0-9DD8-5F2ED8F5FA73}" presName="node" presStyleLbl="node1" presStyleIdx="1" presStyleCnt="3" custScaleX="140158" custScaleY="11666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2A035FD-2897-44BF-866C-AFED270B1C1C}" type="pres">
      <dgm:prSet presAssocID="{0240E964-20D1-4D49-8CB8-1EAFBA02735F}" presName="sibTrans" presStyleCnt="0"/>
      <dgm:spPr/>
    </dgm:pt>
    <dgm:pt modelId="{17A1B2F4-0FDD-4A8C-BA56-C01E721606F4}" type="pres">
      <dgm:prSet presAssocID="{A238F07B-966C-4E04-A223-4AB280201E01}" presName="node" presStyleLbl="node1" presStyleIdx="2" presStyleCnt="3" custScaleX="153603" custScaleY="11496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F46BDEF-C661-47B9-A2B2-2A0BDC9E14B7}" srcId="{473DD184-E428-4ECE-8EE6-92780BEC6793}" destId="{B0CC811F-1210-4CA0-9DD8-5F2ED8F5FA73}" srcOrd="1" destOrd="0" parTransId="{CA35FC21-0991-4966-B62E-2477F364F245}" sibTransId="{0240E964-20D1-4D49-8CB8-1EAFBA02735F}"/>
    <dgm:cxn modelId="{293367E6-410F-458D-950F-7AEE186A839B}" type="presOf" srcId="{3C74C28A-239A-4662-9DE1-50561054E4C2}" destId="{88BEF658-9D0B-411C-9CBD-04433FDD0AF8}" srcOrd="0" destOrd="0" presId="urn:microsoft.com/office/officeart/2005/8/layout/default"/>
    <dgm:cxn modelId="{423BC644-662E-41E7-9CFE-69F8F506B60D}" type="presOf" srcId="{473DD184-E428-4ECE-8EE6-92780BEC6793}" destId="{74242AF2-779A-4FBB-9492-4B710ACB60D5}" srcOrd="0" destOrd="0" presId="urn:microsoft.com/office/officeart/2005/8/layout/default"/>
    <dgm:cxn modelId="{03F47529-653E-44F6-A753-0D498A4A4180}" type="presOf" srcId="{B0CC811F-1210-4CA0-9DD8-5F2ED8F5FA73}" destId="{BC2E3AC9-87D1-4EF6-B2A2-01A3BB439C01}" srcOrd="0" destOrd="0" presId="urn:microsoft.com/office/officeart/2005/8/layout/default"/>
    <dgm:cxn modelId="{AC4A82E1-C673-4EE6-8243-4F2A1D9FEBE1}" type="presOf" srcId="{A238F07B-966C-4E04-A223-4AB280201E01}" destId="{17A1B2F4-0FDD-4A8C-BA56-C01E721606F4}" srcOrd="0" destOrd="0" presId="urn:microsoft.com/office/officeart/2005/8/layout/default"/>
    <dgm:cxn modelId="{E2FEB4E7-7A8A-4F9A-9954-1CA86E6CAB27}" srcId="{473DD184-E428-4ECE-8EE6-92780BEC6793}" destId="{A238F07B-966C-4E04-A223-4AB280201E01}" srcOrd="2" destOrd="0" parTransId="{0136A8D6-8C12-4700-9583-4873E07B213B}" sibTransId="{7C5B0875-7825-4F37-BCA9-A7E3D0E073D9}"/>
    <dgm:cxn modelId="{8FA41B84-1535-4C5A-B3E7-524DAEB5733A}" srcId="{473DD184-E428-4ECE-8EE6-92780BEC6793}" destId="{3C74C28A-239A-4662-9DE1-50561054E4C2}" srcOrd="0" destOrd="0" parTransId="{95D74EC1-E830-4AD8-9FD1-3D0D9E733B14}" sibTransId="{F9E14075-49F3-4003-B84E-BB60D22F2CC3}"/>
    <dgm:cxn modelId="{CEE64240-1ABE-4EDE-A265-29C6625414A5}" type="presParOf" srcId="{74242AF2-779A-4FBB-9492-4B710ACB60D5}" destId="{88BEF658-9D0B-411C-9CBD-04433FDD0AF8}" srcOrd="0" destOrd="0" presId="urn:microsoft.com/office/officeart/2005/8/layout/default"/>
    <dgm:cxn modelId="{B16D31A3-909C-4CFF-BAA8-23E4AFD3EF35}" type="presParOf" srcId="{74242AF2-779A-4FBB-9492-4B710ACB60D5}" destId="{47AB9828-0621-4CE8-A47E-9EC63F20B7C7}" srcOrd="1" destOrd="0" presId="urn:microsoft.com/office/officeart/2005/8/layout/default"/>
    <dgm:cxn modelId="{1D655BFD-8FE0-46D7-875A-EE208E03F92C}" type="presParOf" srcId="{74242AF2-779A-4FBB-9492-4B710ACB60D5}" destId="{BC2E3AC9-87D1-4EF6-B2A2-01A3BB439C01}" srcOrd="2" destOrd="0" presId="urn:microsoft.com/office/officeart/2005/8/layout/default"/>
    <dgm:cxn modelId="{66F492C5-FE67-41DF-8B87-89BC4787448A}" type="presParOf" srcId="{74242AF2-779A-4FBB-9492-4B710ACB60D5}" destId="{62A035FD-2897-44BF-866C-AFED270B1C1C}" srcOrd="3" destOrd="0" presId="urn:microsoft.com/office/officeart/2005/8/layout/default"/>
    <dgm:cxn modelId="{C043FA6D-E024-4033-8C0B-13D050FE93BB}" type="presParOf" srcId="{74242AF2-779A-4FBB-9492-4B710ACB60D5}" destId="{17A1B2F4-0FDD-4A8C-BA56-C01E721606F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33C6A8-F87C-46EA-8487-24EA13589BA0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20BBDA48-BBA1-41C5-9D5D-42C08767E32A}">
      <dgm:prSet phldrT="[Text]"/>
      <dgm:spPr/>
      <dgm:t>
        <a:bodyPr/>
        <a:lstStyle/>
        <a:p>
          <a:r>
            <a:rPr lang="id-ID" dirty="0" smtClean="0">
              <a:sym typeface="Wingdings" panose="05000000000000000000" pitchFamily="2" charset="2"/>
            </a:rPr>
            <a:t>Communication and Empowerment</a:t>
          </a:r>
          <a:endParaRPr lang="id-ID" dirty="0"/>
        </a:p>
      </dgm:t>
    </dgm:pt>
    <dgm:pt modelId="{36686153-9F6B-4BAE-B93B-C3D4B4663BD2}" type="parTrans" cxnId="{20429A1C-CD97-4977-BDF0-56B4E236CAA2}">
      <dgm:prSet/>
      <dgm:spPr/>
      <dgm:t>
        <a:bodyPr/>
        <a:lstStyle/>
        <a:p>
          <a:endParaRPr lang="id-ID"/>
        </a:p>
      </dgm:t>
    </dgm:pt>
    <dgm:pt modelId="{7C47F00B-BBA1-4B45-9DBC-2349DBBB6DA3}" type="sibTrans" cxnId="{20429A1C-CD97-4977-BDF0-56B4E236CAA2}">
      <dgm:prSet/>
      <dgm:spPr/>
      <dgm:t>
        <a:bodyPr/>
        <a:lstStyle/>
        <a:p>
          <a:endParaRPr lang="id-ID"/>
        </a:p>
      </dgm:t>
    </dgm:pt>
    <dgm:pt modelId="{62AA30A8-0FDF-4CB7-9C16-1F5420D8F33D}">
      <dgm:prSet phldrT="[Text]"/>
      <dgm:spPr/>
      <dgm:t>
        <a:bodyPr/>
        <a:lstStyle/>
        <a:p>
          <a:r>
            <a:rPr lang="id-ID" dirty="0" smtClean="0">
              <a:sym typeface="Wingdings" panose="05000000000000000000" pitchFamily="2" charset="2"/>
            </a:rPr>
            <a:t>Wellness Program</a:t>
          </a:r>
          <a:endParaRPr lang="id-ID" dirty="0"/>
        </a:p>
      </dgm:t>
    </dgm:pt>
    <dgm:pt modelId="{2560C513-DB76-4A04-9835-97896E45ACE4}" type="parTrans" cxnId="{61A185BA-660C-4344-A34E-371386C97549}">
      <dgm:prSet/>
      <dgm:spPr/>
      <dgm:t>
        <a:bodyPr/>
        <a:lstStyle/>
        <a:p>
          <a:endParaRPr lang="id-ID"/>
        </a:p>
      </dgm:t>
    </dgm:pt>
    <dgm:pt modelId="{89D69B77-CC58-4AE1-BE11-2D72DFD3BACC}" type="sibTrans" cxnId="{61A185BA-660C-4344-A34E-371386C97549}">
      <dgm:prSet/>
      <dgm:spPr/>
      <dgm:t>
        <a:bodyPr/>
        <a:lstStyle/>
        <a:p>
          <a:endParaRPr lang="id-ID"/>
        </a:p>
      </dgm:t>
    </dgm:pt>
    <dgm:pt modelId="{B46C66F8-86D8-46E9-970D-0B6EB2A67375}" type="pres">
      <dgm:prSet presAssocID="{5F33C6A8-F87C-46EA-8487-24EA13589BA0}" presName="Name0" presStyleCnt="0">
        <dgm:presLayoutVars>
          <dgm:dir/>
          <dgm:resizeHandles val="exact"/>
        </dgm:presLayoutVars>
      </dgm:prSet>
      <dgm:spPr/>
    </dgm:pt>
    <dgm:pt modelId="{101C4494-286C-4D6E-A3A3-59E983FAE6F4}" type="pres">
      <dgm:prSet presAssocID="{20BBDA48-BBA1-41C5-9D5D-42C08767E32A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F5D0B43-15FB-4BAC-B3D8-F84C49F5607F}" type="pres">
      <dgm:prSet presAssocID="{7C47F00B-BBA1-4B45-9DBC-2349DBBB6DA3}" presName="parSpace" presStyleCnt="0"/>
      <dgm:spPr/>
    </dgm:pt>
    <dgm:pt modelId="{A52C7A14-E270-41E4-832D-2FE39C912D57}" type="pres">
      <dgm:prSet presAssocID="{62AA30A8-0FDF-4CB7-9C16-1F5420D8F33D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1A185BA-660C-4344-A34E-371386C97549}" srcId="{5F33C6A8-F87C-46EA-8487-24EA13589BA0}" destId="{62AA30A8-0FDF-4CB7-9C16-1F5420D8F33D}" srcOrd="1" destOrd="0" parTransId="{2560C513-DB76-4A04-9835-97896E45ACE4}" sibTransId="{89D69B77-CC58-4AE1-BE11-2D72DFD3BACC}"/>
    <dgm:cxn modelId="{20429A1C-CD97-4977-BDF0-56B4E236CAA2}" srcId="{5F33C6A8-F87C-46EA-8487-24EA13589BA0}" destId="{20BBDA48-BBA1-41C5-9D5D-42C08767E32A}" srcOrd="0" destOrd="0" parTransId="{36686153-9F6B-4BAE-B93B-C3D4B4663BD2}" sibTransId="{7C47F00B-BBA1-4B45-9DBC-2349DBBB6DA3}"/>
    <dgm:cxn modelId="{E661738E-3D67-40DB-BA0A-BE140C467C6B}" type="presOf" srcId="{20BBDA48-BBA1-41C5-9D5D-42C08767E32A}" destId="{101C4494-286C-4D6E-A3A3-59E983FAE6F4}" srcOrd="0" destOrd="0" presId="urn:microsoft.com/office/officeart/2005/8/layout/hChevron3"/>
    <dgm:cxn modelId="{46B69224-292C-44E3-8957-6AD8B0699E09}" type="presOf" srcId="{5F33C6A8-F87C-46EA-8487-24EA13589BA0}" destId="{B46C66F8-86D8-46E9-970D-0B6EB2A67375}" srcOrd="0" destOrd="0" presId="urn:microsoft.com/office/officeart/2005/8/layout/hChevron3"/>
    <dgm:cxn modelId="{C38BC410-BED6-4009-B243-051D92994168}" type="presOf" srcId="{62AA30A8-0FDF-4CB7-9C16-1F5420D8F33D}" destId="{A52C7A14-E270-41E4-832D-2FE39C912D57}" srcOrd="0" destOrd="0" presId="urn:microsoft.com/office/officeart/2005/8/layout/hChevron3"/>
    <dgm:cxn modelId="{D83F5242-BFDF-4452-8647-8F8F183B030D}" type="presParOf" srcId="{B46C66F8-86D8-46E9-970D-0B6EB2A67375}" destId="{101C4494-286C-4D6E-A3A3-59E983FAE6F4}" srcOrd="0" destOrd="0" presId="urn:microsoft.com/office/officeart/2005/8/layout/hChevron3"/>
    <dgm:cxn modelId="{44D319A0-433F-4E61-8627-3101031A62EE}" type="presParOf" srcId="{B46C66F8-86D8-46E9-970D-0B6EB2A67375}" destId="{FF5D0B43-15FB-4BAC-B3D8-F84C49F5607F}" srcOrd="1" destOrd="0" presId="urn:microsoft.com/office/officeart/2005/8/layout/hChevron3"/>
    <dgm:cxn modelId="{207112F7-058F-4081-845C-25CA52BCCE33}" type="presParOf" srcId="{B46C66F8-86D8-46E9-970D-0B6EB2A67375}" destId="{A52C7A14-E270-41E4-832D-2FE39C912D57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80AB83-5949-4979-897F-00E0C23052B7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</dgm:pt>
    <dgm:pt modelId="{24A969E3-A787-4168-8D0E-4562BE841CD7}">
      <dgm:prSet phldrT="[Text]"/>
      <dgm:spPr/>
      <dgm:t>
        <a:bodyPr/>
        <a:lstStyle/>
        <a:p>
          <a:r>
            <a:rPr lang="id-ID" dirty="0" smtClean="0"/>
            <a:t>Claim Audits</a:t>
          </a:r>
          <a:endParaRPr lang="id-ID" dirty="0"/>
        </a:p>
      </dgm:t>
    </dgm:pt>
    <dgm:pt modelId="{1DF6847D-54C6-4E2E-B50A-2E1E3B764716}" type="parTrans" cxnId="{DDFA6B46-C057-4120-B482-4D1E9D52CA48}">
      <dgm:prSet/>
      <dgm:spPr/>
      <dgm:t>
        <a:bodyPr/>
        <a:lstStyle/>
        <a:p>
          <a:endParaRPr lang="id-ID"/>
        </a:p>
      </dgm:t>
    </dgm:pt>
    <dgm:pt modelId="{9CBBD388-8B02-4B9F-8D53-3B5A717F5E5D}" type="sibTrans" cxnId="{DDFA6B46-C057-4120-B482-4D1E9D52CA48}">
      <dgm:prSet/>
      <dgm:spPr/>
      <dgm:t>
        <a:bodyPr/>
        <a:lstStyle/>
        <a:p>
          <a:endParaRPr lang="id-ID"/>
        </a:p>
      </dgm:t>
    </dgm:pt>
    <dgm:pt modelId="{E84573B7-0B7A-4FC0-A907-A7C3EB4E2C96}">
      <dgm:prSet phldrT="[Text]"/>
      <dgm:spPr/>
      <dgm:t>
        <a:bodyPr/>
        <a:lstStyle/>
        <a:p>
          <a:r>
            <a:rPr lang="id-ID" dirty="0" smtClean="0"/>
            <a:t>Limited Plans</a:t>
          </a:r>
          <a:endParaRPr lang="id-ID" dirty="0"/>
        </a:p>
      </dgm:t>
    </dgm:pt>
    <dgm:pt modelId="{6B89D465-4D28-48D2-9150-E9DD712023EE}" type="parTrans" cxnId="{7075F3FF-3CCC-4191-8186-99A635A58FE8}">
      <dgm:prSet/>
      <dgm:spPr/>
      <dgm:t>
        <a:bodyPr/>
        <a:lstStyle/>
        <a:p>
          <a:endParaRPr lang="id-ID"/>
        </a:p>
      </dgm:t>
    </dgm:pt>
    <dgm:pt modelId="{C7AD1286-A18F-4AC3-8B95-553529ADC03A}" type="sibTrans" cxnId="{7075F3FF-3CCC-4191-8186-99A635A58FE8}">
      <dgm:prSet/>
      <dgm:spPr/>
      <dgm:t>
        <a:bodyPr/>
        <a:lstStyle/>
        <a:p>
          <a:endParaRPr lang="id-ID"/>
        </a:p>
      </dgm:t>
    </dgm:pt>
    <dgm:pt modelId="{7771A929-476C-4039-8B9C-FB464C3170CB}" type="pres">
      <dgm:prSet presAssocID="{F480AB83-5949-4979-897F-00E0C23052B7}" presName="Name0" presStyleCnt="0">
        <dgm:presLayoutVars>
          <dgm:dir/>
          <dgm:resizeHandles val="exact"/>
        </dgm:presLayoutVars>
      </dgm:prSet>
      <dgm:spPr/>
    </dgm:pt>
    <dgm:pt modelId="{5806A8A6-1110-4B77-A12A-B8F62FC2A45F}" type="pres">
      <dgm:prSet presAssocID="{24A969E3-A787-4168-8D0E-4562BE841CD7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9FC81D0-D133-4A90-94CD-6AA54B452A6B}" type="pres">
      <dgm:prSet presAssocID="{9CBBD388-8B02-4B9F-8D53-3B5A717F5E5D}" presName="parSpace" presStyleCnt="0"/>
      <dgm:spPr/>
    </dgm:pt>
    <dgm:pt modelId="{BE6C0AD9-4BD6-49F3-9261-494A7F8D5F6E}" type="pres">
      <dgm:prSet presAssocID="{E84573B7-0B7A-4FC0-A907-A7C3EB4E2C96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DFA6B46-C057-4120-B482-4D1E9D52CA48}" srcId="{F480AB83-5949-4979-897F-00E0C23052B7}" destId="{24A969E3-A787-4168-8D0E-4562BE841CD7}" srcOrd="0" destOrd="0" parTransId="{1DF6847D-54C6-4E2E-B50A-2E1E3B764716}" sibTransId="{9CBBD388-8B02-4B9F-8D53-3B5A717F5E5D}"/>
    <dgm:cxn modelId="{BC4115A7-0052-47AB-A1DA-04476ED2C645}" type="presOf" srcId="{F480AB83-5949-4979-897F-00E0C23052B7}" destId="{7771A929-476C-4039-8B9C-FB464C3170CB}" srcOrd="0" destOrd="0" presId="urn:microsoft.com/office/officeart/2005/8/layout/hChevron3"/>
    <dgm:cxn modelId="{BD30AE56-6302-4F8C-940D-2015DF0F4537}" type="presOf" srcId="{E84573B7-0B7A-4FC0-A907-A7C3EB4E2C96}" destId="{BE6C0AD9-4BD6-49F3-9261-494A7F8D5F6E}" srcOrd="0" destOrd="0" presId="urn:microsoft.com/office/officeart/2005/8/layout/hChevron3"/>
    <dgm:cxn modelId="{7075F3FF-3CCC-4191-8186-99A635A58FE8}" srcId="{F480AB83-5949-4979-897F-00E0C23052B7}" destId="{E84573B7-0B7A-4FC0-A907-A7C3EB4E2C96}" srcOrd="1" destOrd="0" parTransId="{6B89D465-4D28-48D2-9150-E9DD712023EE}" sibTransId="{C7AD1286-A18F-4AC3-8B95-553529ADC03A}"/>
    <dgm:cxn modelId="{B4F628A8-7BE5-40C8-A9A1-D4FB08844196}" type="presOf" srcId="{24A969E3-A787-4168-8D0E-4562BE841CD7}" destId="{5806A8A6-1110-4B77-A12A-B8F62FC2A45F}" srcOrd="0" destOrd="0" presId="urn:microsoft.com/office/officeart/2005/8/layout/hChevron3"/>
    <dgm:cxn modelId="{CBB6C9C7-00E4-48FD-BC69-654609AD93DA}" type="presParOf" srcId="{7771A929-476C-4039-8B9C-FB464C3170CB}" destId="{5806A8A6-1110-4B77-A12A-B8F62FC2A45F}" srcOrd="0" destOrd="0" presId="urn:microsoft.com/office/officeart/2005/8/layout/hChevron3"/>
    <dgm:cxn modelId="{2FF960D2-7B70-4FAB-B970-574C9C57A6AC}" type="presParOf" srcId="{7771A929-476C-4039-8B9C-FB464C3170CB}" destId="{B9FC81D0-D133-4A90-94CD-6AA54B452A6B}" srcOrd="1" destOrd="0" presId="urn:microsoft.com/office/officeart/2005/8/layout/hChevron3"/>
    <dgm:cxn modelId="{D28CC854-E6A6-4CF4-BA26-B16660E9D47D}" type="presParOf" srcId="{7771A929-476C-4039-8B9C-FB464C3170CB}" destId="{BE6C0AD9-4BD6-49F3-9261-494A7F8D5F6E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EF658-9D0B-411C-9CBD-04433FDD0AF8}">
      <dsp:nvSpPr>
        <dsp:cNvPr id="0" name=""/>
        <dsp:cNvSpPr/>
      </dsp:nvSpPr>
      <dsp:spPr>
        <a:xfrm>
          <a:off x="662381" y="24152"/>
          <a:ext cx="4590706" cy="23035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Unemployment Insurance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ym typeface="Wingdings" panose="05000000000000000000" pitchFamily="2" charset="2"/>
            </a:rPr>
            <a:t> </a:t>
          </a:r>
          <a:r>
            <a:rPr lang="id-ID" sz="2400" kern="1200" dirty="0" smtClean="0">
              <a:sym typeface="Wingdings" panose="05000000000000000000" pitchFamily="2" charset="2"/>
            </a:rPr>
            <a:t>Tunjangan berasal dari pajak pengusaha yang berkisar dari 0,1% - 5%.</a:t>
          </a:r>
          <a:endParaRPr lang="id-ID" sz="2400" kern="1200" dirty="0"/>
        </a:p>
      </dsp:txBody>
      <dsp:txXfrm>
        <a:off x="662381" y="24152"/>
        <a:ext cx="4590706" cy="2303555"/>
      </dsp:txXfrm>
    </dsp:sp>
    <dsp:sp modelId="{BC2E3AC9-87D1-4EF6-B2A2-01A3BB439C01}">
      <dsp:nvSpPr>
        <dsp:cNvPr id="0" name=""/>
        <dsp:cNvSpPr/>
      </dsp:nvSpPr>
      <dsp:spPr>
        <a:xfrm>
          <a:off x="5588285" y="2753"/>
          <a:ext cx="4698070" cy="23463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Vacation and Holidays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>
              <a:sym typeface="Wingdings" panose="05000000000000000000" pitchFamily="2" charset="2"/>
            </a:rPr>
            <a:t> Sekitar 90% pekerja waktu penuh dan 40% pekerja paruh waktu menerima tunjangan, rata-rata 8 hari libur dibayar.</a:t>
          </a:r>
          <a:endParaRPr lang="id-ID" sz="2600" kern="1200" dirty="0"/>
        </a:p>
      </dsp:txBody>
      <dsp:txXfrm>
        <a:off x="5588285" y="2753"/>
        <a:ext cx="4698070" cy="2346353"/>
      </dsp:txXfrm>
    </dsp:sp>
    <dsp:sp modelId="{17A1B2F4-0FDD-4A8C-BA56-C01E721606F4}">
      <dsp:nvSpPr>
        <dsp:cNvPr id="0" name=""/>
        <dsp:cNvSpPr/>
      </dsp:nvSpPr>
      <dsp:spPr>
        <a:xfrm>
          <a:off x="2899996" y="2684304"/>
          <a:ext cx="5148744" cy="231206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000" kern="1200" dirty="0" smtClean="0"/>
            <a:t>Sick Leave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>
              <a:sym typeface="Wingdings" panose="05000000000000000000" pitchFamily="2" charset="2"/>
            </a:rPr>
            <a:t> Perusahaan biasanya memberikan cuti sakit sekitar 12 kali pertahun.</a:t>
          </a:r>
          <a:endParaRPr lang="id-ID" sz="3500" kern="1200" dirty="0"/>
        </a:p>
      </dsp:txBody>
      <dsp:txXfrm>
        <a:off x="2899996" y="2684304"/>
        <a:ext cx="5148744" cy="2312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C4494-286C-4D6E-A3A3-59E983FAE6F4}">
      <dsp:nvSpPr>
        <dsp:cNvPr id="0" name=""/>
        <dsp:cNvSpPr/>
      </dsp:nvSpPr>
      <dsp:spPr>
        <a:xfrm>
          <a:off x="5391" y="1143268"/>
          <a:ext cx="3827622" cy="153104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356" tIns="90678" rIns="45339" bIns="9067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400" kern="1200" dirty="0" smtClean="0">
              <a:sym typeface="Wingdings" panose="05000000000000000000" pitchFamily="2" charset="2"/>
            </a:rPr>
            <a:t>Communication and Empowerment</a:t>
          </a:r>
          <a:endParaRPr lang="id-ID" sz="3400" kern="1200" dirty="0"/>
        </a:p>
      </dsp:txBody>
      <dsp:txXfrm>
        <a:off x="5391" y="1143268"/>
        <a:ext cx="3444860" cy="1531048"/>
      </dsp:txXfrm>
    </dsp:sp>
    <dsp:sp modelId="{A52C7A14-E270-41E4-832D-2FE39C912D57}">
      <dsp:nvSpPr>
        <dsp:cNvPr id="0" name=""/>
        <dsp:cNvSpPr/>
      </dsp:nvSpPr>
      <dsp:spPr>
        <a:xfrm>
          <a:off x="3067488" y="1143268"/>
          <a:ext cx="3827622" cy="153104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400" kern="1200" dirty="0" smtClean="0">
              <a:sym typeface="Wingdings" panose="05000000000000000000" pitchFamily="2" charset="2"/>
            </a:rPr>
            <a:t>Wellness Program</a:t>
          </a:r>
          <a:endParaRPr lang="id-ID" sz="3400" kern="1200" dirty="0"/>
        </a:p>
      </dsp:txBody>
      <dsp:txXfrm>
        <a:off x="3833012" y="1143268"/>
        <a:ext cx="2296574" cy="1531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6A8A6-1110-4B77-A12A-B8F62FC2A45F}">
      <dsp:nvSpPr>
        <dsp:cNvPr id="0" name=""/>
        <dsp:cNvSpPr/>
      </dsp:nvSpPr>
      <dsp:spPr>
        <a:xfrm>
          <a:off x="5207" y="1847336"/>
          <a:ext cx="3697266" cy="1478906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698" tIns="125349" rIns="62675" bIns="12534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700" kern="1200" dirty="0" smtClean="0"/>
            <a:t>Claim Audits</a:t>
          </a:r>
          <a:endParaRPr lang="id-ID" sz="4700" kern="1200" dirty="0"/>
        </a:p>
      </dsp:txBody>
      <dsp:txXfrm>
        <a:off x="5207" y="1847336"/>
        <a:ext cx="3327540" cy="1478906"/>
      </dsp:txXfrm>
    </dsp:sp>
    <dsp:sp modelId="{BE6C0AD9-4BD6-49F3-9261-494A7F8D5F6E}">
      <dsp:nvSpPr>
        <dsp:cNvPr id="0" name=""/>
        <dsp:cNvSpPr/>
      </dsp:nvSpPr>
      <dsp:spPr>
        <a:xfrm>
          <a:off x="2963020" y="1847336"/>
          <a:ext cx="3697266" cy="1478906"/>
        </a:xfrm>
        <a:prstGeom prst="chevron">
          <a:avLst/>
        </a:prstGeom>
        <a:solidFill>
          <a:schemeClr val="accent4">
            <a:hueOff val="-9029491"/>
            <a:satOff val="13020"/>
            <a:lumOff val="2549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024" tIns="125349" rIns="62675" bIns="12534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700" kern="1200" dirty="0" smtClean="0"/>
            <a:t>Limited Plans</a:t>
          </a:r>
          <a:endParaRPr lang="id-ID" sz="4700" kern="1200" dirty="0"/>
        </a:p>
      </dsp:txBody>
      <dsp:txXfrm>
        <a:off x="3702473" y="1847336"/>
        <a:ext cx="2218360" cy="1478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Benefits and services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5" y="4184879"/>
            <a:ext cx="6831673" cy="1086237"/>
          </a:xfrm>
        </p:spPr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Karina Rahayu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Shella Rizqi E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71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838200"/>
          </a:xfrm>
        </p:spPr>
        <p:txBody>
          <a:bodyPr/>
          <a:lstStyle/>
          <a:p>
            <a:r>
              <a:rPr lang="en-US" dirty="0" smtClean="0"/>
              <a:t>Pension planning and the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914400"/>
            <a:ext cx="4038600" cy="5715000"/>
          </a:xfrm>
        </p:spPr>
        <p:txBody>
          <a:bodyPr>
            <a:normAutofit/>
          </a:bodyPr>
          <a:lstStyle/>
          <a:p>
            <a:r>
              <a:rPr lang="en-US" sz="1900" dirty="0" err="1"/>
              <a:t>Undang-undang</a:t>
            </a:r>
            <a:r>
              <a:rPr lang="en-US" sz="1900" dirty="0"/>
              <a:t> federal </a:t>
            </a:r>
            <a:r>
              <a:rPr lang="en-US" sz="1900" dirty="0" err="1"/>
              <a:t>adalah</a:t>
            </a:r>
            <a:r>
              <a:rPr lang="en-US" sz="1900" dirty="0"/>
              <a:t> </a:t>
            </a:r>
            <a:r>
              <a:rPr lang="en-US" sz="1900" dirty="0" err="1"/>
              <a:t>undang-undang</a:t>
            </a:r>
            <a:r>
              <a:rPr lang="en-US" sz="1900" dirty="0"/>
              <a:t> yang </a:t>
            </a:r>
            <a:r>
              <a:rPr lang="en-US" sz="1900" dirty="0" err="1"/>
              <a:t>mengatur</a:t>
            </a:r>
            <a:r>
              <a:rPr lang="en-US" sz="1900" dirty="0"/>
              <a:t> </a:t>
            </a:r>
            <a:r>
              <a:rPr lang="en-US" sz="1900" dirty="0" err="1"/>
              <a:t>perencanaan</a:t>
            </a:r>
            <a:r>
              <a:rPr lang="en-US" sz="1900" dirty="0"/>
              <a:t>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administrasi</a:t>
            </a:r>
            <a:r>
              <a:rPr lang="en-US" sz="1900" dirty="0"/>
              <a:t> </a:t>
            </a:r>
            <a:r>
              <a:rPr lang="en-US" sz="1900" dirty="0" err="1"/>
              <a:t>pensiun</a:t>
            </a:r>
            <a:r>
              <a:rPr lang="en-US" sz="1900" dirty="0"/>
              <a:t>.</a:t>
            </a:r>
          </a:p>
          <a:p>
            <a:r>
              <a:rPr lang="en-US" sz="1900" dirty="0" err="1"/>
              <a:t>Undang-undang</a:t>
            </a:r>
            <a:r>
              <a:rPr lang="en-US" sz="1900" dirty="0"/>
              <a:t> </a:t>
            </a:r>
            <a:r>
              <a:rPr lang="en-US" sz="1900" dirty="0" err="1"/>
              <a:t>Penghasilan</a:t>
            </a:r>
            <a:r>
              <a:rPr lang="en-US" sz="1900" dirty="0"/>
              <a:t> </a:t>
            </a:r>
            <a:r>
              <a:rPr lang="en-US" sz="1900" dirty="0" err="1"/>
              <a:t>Pendapatan</a:t>
            </a:r>
            <a:r>
              <a:rPr lang="en-US" sz="1900" dirty="0"/>
              <a:t> </a:t>
            </a:r>
            <a:r>
              <a:rPr lang="en-US" sz="1900" dirty="0" err="1"/>
              <a:t>Pensiunan</a:t>
            </a:r>
            <a:r>
              <a:rPr lang="en-US" sz="1900" dirty="0"/>
              <a:t> </a:t>
            </a:r>
            <a:r>
              <a:rPr lang="en-US" sz="1900" dirty="0" err="1"/>
              <a:t>Karyawan</a:t>
            </a:r>
            <a:r>
              <a:rPr lang="en-US" sz="1900" dirty="0"/>
              <a:t> </a:t>
            </a:r>
            <a:r>
              <a:rPr lang="en-US" sz="1900" dirty="0" err="1"/>
              <a:t>tahun</a:t>
            </a:r>
            <a:r>
              <a:rPr lang="en-US" sz="1900" dirty="0"/>
              <a:t> 1975 (ERISA) </a:t>
            </a:r>
            <a:r>
              <a:rPr lang="en-US" sz="1900" dirty="0" err="1"/>
              <a:t>adalah</a:t>
            </a:r>
            <a:r>
              <a:rPr lang="en-US" sz="1900" dirty="0"/>
              <a:t> </a:t>
            </a:r>
            <a:r>
              <a:rPr lang="en-US" sz="1900" dirty="0" err="1"/>
              <a:t>undang-undang</a:t>
            </a:r>
            <a:r>
              <a:rPr lang="en-US" sz="1900" dirty="0"/>
              <a:t> </a:t>
            </a:r>
            <a:r>
              <a:rPr lang="en-US" sz="1900" dirty="0" err="1"/>
              <a:t>dasar</a:t>
            </a:r>
            <a:r>
              <a:rPr lang="en-US" sz="1900" dirty="0"/>
              <a:t>. </a:t>
            </a:r>
            <a:endParaRPr lang="en-US" sz="1900" dirty="0"/>
          </a:p>
          <a:p>
            <a:r>
              <a:rPr lang="en-US" sz="1900" dirty="0"/>
              <a:t>The Job </a:t>
            </a:r>
            <a:r>
              <a:rPr lang="en-US" sz="1900" dirty="0"/>
              <a:t>Creation </a:t>
            </a:r>
            <a:r>
              <a:rPr lang="en-US" sz="1900" dirty="0" err="1"/>
              <a:t>dan</a:t>
            </a:r>
            <a:r>
              <a:rPr lang="en-US" sz="1900" dirty="0"/>
              <a:t> Worker Assistance Act </a:t>
            </a:r>
            <a:r>
              <a:rPr lang="en-US" sz="1900" dirty="0" err="1"/>
              <a:t>memberikan</a:t>
            </a:r>
            <a:r>
              <a:rPr lang="en-US" sz="1900" dirty="0"/>
              <a:t> </a:t>
            </a:r>
            <a:r>
              <a:rPr lang="en-US" sz="1900" dirty="0" err="1"/>
              <a:t>panduan</a:t>
            </a:r>
            <a:r>
              <a:rPr lang="en-US" sz="1900" dirty="0"/>
              <a:t> </a:t>
            </a:r>
            <a:r>
              <a:rPr lang="en-US" sz="1900" dirty="0" err="1"/>
              <a:t>mengenai</a:t>
            </a:r>
            <a:r>
              <a:rPr lang="en-US" sz="1900" dirty="0"/>
              <a:t> </a:t>
            </a:r>
            <a:r>
              <a:rPr lang="en-US" sz="1900" dirty="0" err="1"/>
              <a:t>berapa</a:t>
            </a:r>
            <a:r>
              <a:rPr lang="en-US" sz="1900" dirty="0"/>
              <a:t> </a:t>
            </a:r>
            <a:r>
              <a:rPr lang="en-US" sz="1900" dirty="0" err="1"/>
              <a:t>tingkat</a:t>
            </a:r>
            <a:r>
              <a:rPr lang="en-US" sz="1900" dirty="0"/>
              <a:t> </a:t>
            </a:r>
            <a:r>
              <a:rPr lang="en-US" sz="1900" dirty="0" err="1"/>
              <a:t>pengembalian</a:t>
            </a:r>
            <a:r>
              <a:rPr lang="en-US" sz="1900" dirty="0"/>
              <a:t> yang </a:t>
            </a:r>
            <a:r>
              <a:rPr lang="en-US" sz="1900" dirty="0" err="1"/>
              <a:t>harus</a:t>
            </a:r>
            <a:r>
              <a:rPr lang="en-US" sz="1900" dirty="0"/>
              <a:t> </a:t>
            </a:r>
            <a:r>
              <a:rPr lang="en-US" sz="1900" dirty="0" err="1"/>
              <a:t>digunakan</a:t>
            </a:r>
            <a:r>
              <a:rPr lang="en-US" sz="1900" dirty="0"/>
              <a:t> </a:t>
            </a:r>
            <a:r>
              <a:rPr lang="en-US" sz="1900" dirty="0" err="1"/>
              <a:t>pengusaha</a:t>
            </a:r>
            <a:r>
              <a:rPr lang="en-US" sz="1900" dirty="0"/>
              <a:t> </a:t>
            </a:r>
            <a:r>
              <a:rPr lang="en-US" sz="1900" dirty="0" err="1"/>
              <a:t>dalam</a:t>
            </a:r>
            <a:r>
              <a:rPr lang="en-US" sz="1900" dirty="0"/>
              <a:t> </a:t>
            </a:r>
            <a:r>
              <a:rPr lang="en-US" sz="1900" dirty="0" err="1"/>
              <a:t>menghitung</a:t>
            </a:r>
            <a:r>
              <a:rPr lang="en-US" sz="1900" dirty="0"/>
              <a:t> </a:t>
            </a:r>
            <a:r>
              <a:rPr lang="en-US" sz="1900" dirty="0" err="1"/>
              <a:t>nilai</a:t>
            </a:r>
            <a:r>
              <a:rPr lang="en-US" sz="1900" dirty="0"/>
              <a:t> program </a:t>
            </a:r>
            <a:r>
              <a:rPr lang="en-US" sz="1900" dirty="0" err="1"/>
              <a:t>pensiun</a:t>
            </a:r>
            <a:r>
              <a:rPr lang="en-US" sz="1900" dirty="0"/>
              <a:t> </a:t>
            </a:r>
            <a:r>
              <a:rPr lang="en-US" sz="1900" dirty="0" err="1"/>
              <a:t>mereka</a:t>
            </a:r>
            <a:r>
              <a:rPr lang="en-US" sz="1900" dirty="0"/>
              <a:t>.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14400"/>
            <a:ext cx="4038600" cy="5562600"/>
          </a:xfrm>
        </p:spPr>
        <p:txBody>
          <a:bodyPr>
            <a:normAutofit/>
          </a:bodyPr>
          <a:lstStyle/>
          <a:p>
            <a:r>
              <a:rPr lang="en-US" sz="1900" dirty="0"/>
              <a:t>PBGC ERISA – </a:t>
            </a:r>
            <a:r>
              <a:rPr lang="en-US" sz="1900" dirty="0" err="1"/>
              <a:t>mendirikan</a:t>
            </a:r>
            <a:r>
              <a:rPr lang="en-US" sz="1900" dirty="0"/>
              <a:t> </a:t>
            </a:r>
            <a:r>
              <a:rPr lang="en-US" dirty="0"/>
              <a:t>Pension Benefits Guarantee Corporation (PBGC)</a:t>
            </a:r>
            <a:r>
              <a:rPr lang="en-US" sz="1900" dirty="0"/>
              <a:t>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mengawasi</a:t>
            </a:r>
            <a:r>
              <a:rPr lang="en-US" sz="1900" dirty="0"/>
              <a:t>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menjamin</a:t>
            </a:r>
            <a:r>
              <a:rPr lang="en-US" sz="1900" dirty="0"/>
              <a:t> </a:t>
            </a:r>
            <a:r>
              <a:rPr lang="en-US" sz="1900" dirty="0" err="1"/>
              <a:t>pensiun</a:t>
            </a:r>
            <a:r>
              <a:rPr lang="en-US" sz="1900" dirty="0"/>
              <a:t> </a:t>
            </a:r>
            <a:r>
              <a:rPr lang="en-US" sz="1900" dirty="0" err="1"/>
              <a:t>jika</a:t>
            </a:r>
            <a:r>
              <a:rPr lang="en-US" sz="1900" dirty="0"/>
              <a:t> </a:t>
            </a:r>
            <a:r>
              <a:rPr lang="en-US" sz="1900" dirty="0" err="1"/>
              <a:t>suatu</a:t>
            </a:r>
            <a:r>
              <a:rPr lang="en-US" sz="1900" dirty="0"/>
              <a:t> </a:t>
            </a:r>
            <a:r>
              <a:rPr lang="en-US" sz="1900" dirty="0" err="1"/>
              <a:t>rencana</a:t>
            </a:r>
            <a:r>
              <a:rPr lang="en-US" sz="1900" dirty="0"/>
              <a:t> </a:t>
            </a:r>
            <a:r>
              <a:rPr lang="en-US" sz="1900" dirty="0" err="1"/>
              <a:t>berakhir</a:t>
            </a:r>
            <a:r>
              <a:rPr lang="en-US" sz="1900" dirty="0"/>
              <a:t> </a:t>
            </a:r>
            <a:r>
              <a:rPr lang="en-US" sz="1900" dirty="0" err="1"/>
              <a:t>tanpa</a:t>
            </a:r>
            <a:r>
              <a:rPr lang="en-US" sz="1900" dirty="0"/>
              <a:t> </a:t>
            </a:r>
            <a:r>
              <a:rPr lang="en-US" sz="1900" dirty="0" err="1"/>
              <a:t>dana</a:t>
            </a:r>
            <a:r>
              <a:rPr lang="en-US" sz="1900" dirty="0"/>
              <a:t> yang </a:t>
            </a:r>
            <a:r>
              <a:rPr lang="en-US" sz="1900" dirty="0" err="1"/>
              <a:t>cukup</a:t>
            </a:r>
            <a:r>
              <a:rPr lang="en-US" sz="1900" dirty="0"/>
              <a:t>.</a:t>
            </a:r>
          </a:p>
          <a:p>
            <a:r>
              <a:rPr lang="en-US" sz="1900" dirty="0"/>
              <a:t>MEMBERSHIP REQUIREMENTS.</a:t>
            </a:r>
          </a:p>
          <a:p>
            <a:r>
              <a:rPr lang="en-US" sz="1900" dirty="0"/>
              <a:t>VESTING - Vested funds </a:t>
            </a:r>
            <a:r>
              <a:rPr lang="en-US" sz="1900" dirty="0" err="1"/>
              <a:t>adalah</a:t>
            </a:r>
            <a:r>
              <a:rPr lang="en-US" sz="1900" dirty="0"/>
              <a:t> </a:t>
            </a:r>
            <a:r>
              <a:rPr lang="en-US" sz="1900" dirty="0" err="1"/>
              <a:t>uang</a:t>
            </a:r>
            <a:r>
              <a:rPr lang="en-US" sz="1900" dirty="0"/>
              <a:t> yang </a:t>
            </a:r>
            <a:r>
              <a:rPr lang="en-US" sz="1900" dirty="0" err="1"/>
              <a:t>digunakan</a:t>
            </a:r>
            <a:r>
              <a:rPr lang="en-US" sz="1900" dirty="0"/>
              <a:t> </a:t>
            </a:r>
            <a:r>
              <a:rPr lang="en-US" sz="1900" dirty="0" err="1"/>
              <a:t>oleh</a:t>
            </a:r>
            <a:r>
              <a:rPr lang="en-US" sz="1900" dirty="0"/>
              <a:t> </a:t>
            </a:r>
            <a:r>
              <a:rPr lang="en-US" sz="1900" dirty="0" err="1"/>
              <a:t>majikan</a:t>
            </a:r>
            <a:r>
              <a:rPr lang="en-US" sz="1900" dirty="0"/>
              <a:t>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karyawan</a:t>
            </a:r>
            <a:r>
              <a:rPr lang="en-US" sz="1900" dirty="0"/>
              <a:t> </a:t>
            </a:r>
            <a:r>
              <a:rPr lang="en-US" sz="1900" dirty="0" err="1"/>
              <a:t>dalam</a:t>
            </a:r>
            <a:r>
              <a:rPr lang="en-US" sz="1900" dirty="0"/>
              <a:t> </a:t>
            </a:r>
            <a:r>
              <a:rPr lang="en-US" sz="1900" dirty="0" err="1"/>
              <a:t>dana</a:t>
            </a:r>
            <a:r>
              <a:rPr lang="en-US" sz="1900" dirty="0"/>
              <a:t> </a:t>
            </a:r>
            <a:r>
              <a:rPr lang="en-US" sz="1900" dirty="0" err="1"/>
              <a:t>pensiun</a:t>
            </a:r>
            <a:r>
              <a:rPr lang="en-US" sz="1900" dirty="0"/>
              <a:t> yang </a:t>
            </a:r>
            <a:r>
              <a:rPr lang="en-US" sz="1900" dirty="0" err="1"/>
              <a:t>terakhir</a:t>
            </a:r>
            <a:r>
              <a:rPr lang="en-US" sz="1900" dirty="0"/>
              <a:t> yang </a:t>
            </a:r>
            <a:r>
              <a:rPr lang="en-US" sz="1900" dirty="0" err="1"/>
              <a:t>tidak</a:t>
            </a:r>
            <a:r>
              <a:rPr lang="en-US" sz="1900" dirty="0"/>
              <a:t> </a:t>
            </a:r>
            <a:r>
              <a:rPr lang="en-US" sz="1900" dirty="0" err="1"/>
              <a:t>dapat</a:t>
            </a:r>
            <a:r>
              <a:rPr lang="en-US" sz="1900" dirty="0"/>
              <a:t> </a:t>
            </a:r>
            <a:r>
              <a:rPr lang="en-US" sz="1900" dirty="0" err="1"/>
              <a:t>dibatalkan</a:t>
            </a:r>
            <a:r>
              <a:rPr lang="en-US" sz="1900" dirty="0"/>
              <a:t> </a:t>
            </a:r>
            <a:r>
              <a:rPr lang="en-US" sz="1900" dirty="0" err="1"/>
              <a:t>karena</a:t>
            </a:r>
            <a:r>
              <a:rPr lang="en-US" sz="1900" dirty="0"/>
              <a:t> </a:t>
            </a:r>
            <a:r>
              <a:rPr lang="en-US" sz="1900" dirty="0" err="1"/>
              <a:t>alasan</a:t>
            </a:r>
            <a:r>
              <a:rPr lang="en-US" sz="1900" dirty="0"/>
              <a:t> </a:t>
            </a:r>
            <a:r>
              <a:rPr lang="en-US" sz="1900" dirty="0" err="1"/>
              <a:t>apa</a:t>
            </a:r>
            <a:r>
              <a:rPr lang="en-US" sz="1900" dirty="0"/>
              <a:t> pun.</a:t>
            </a:r>
            <a:endParaRPr lang="en-US" sz="19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721803"/>
            <a:ext cx="23241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0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838200"/>
          </a:xfrm>
        </p:spPr>
        <p:txBody>
          <a:bodyPr/>
          <a:lstStyle/>
          <a:p>
            <a:r>
              <a:rPr lang="en-US" dirty="0" smtClean="0"/>
              <a:t>Pension and early retirement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5000" y="1143000"/>
            <a:ext cx="82296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memangkas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lain,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atasan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pensiun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/>
              <a:t>early retirement </a:t>
            </a:r>
            <a:r>
              <a:rPr lang="en-US" dirty="0"/>
              <a:t>window</a:t>
            </a:r>
            <a:r>
              <a:rPr lang="en-US" b="1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(</a:t>
            </a:r>
            <a:r>
              <a:rPr lang="en-US" dirty="0" err="1"/>
              <a:t>seringkali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50+).</a:t>
            </a:r>
          </a:p>
          <a:p>
            <a:pPr marL="0" indent="0" algn="ctr">
              <a:buNone/>
            </a:pPr>
            <a:r>
              <a:rPr lang="en-US" dirty="0"/>
              <a:t>“Window"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terbatas</a:t>
            </a:r>
            <a:r>
              <a:rPr lang="en-US" dirty="0"/>
              <a:t>,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pensiun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05200"/>
            <a:ext cx="514773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8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14885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Improving productivity through HRIS</a:t>
            </a:r>
            <a:br>
              <a:rPr lang="en-US" dirty="0" smtClean="0"/>
            </a:br>
            <a:r>
              <a:rPr lang="en-US" sz="2200" dirty="0"/>
              <a:t>Online benefits management systems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800785"/>
            <a:ext cx="4038600" cy="5486400"/>
          </a:xfrm>
        </p:spPr>
        <p:txBody>
          <a:bodyPr>
            <a:normAutofit/>
          </a:bodyPr>
          <a:lstStyle/>
          <a:p>
            <a:r>
              <a:rPr lang="en-US" sz="2400" dirty="0" err="1"/>
              <a:t>Administrasi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diotomatisasi</a:t>
            </a:r>
            <a:r>
              <a:rPr lang="en-US" sz="2400" dirty="0"/>
              <a:t>,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mengakibatkan</a:t>
            </a:r>
            <a:r>
              <a:rPr lang="en-US" sz="2400" dirty="0"/>
              <a:t> </a:t>
            </a:r>
            <a:r>
              <a:rPr lang="en-US" sz="2400" dirty="0" err="1"/>
              <a:t>ratusan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menjawab</a:t>
            </a:r>
            <a:r>
              <a:rPr lang="en-US" sz="2400" dirty="0"/>
              <a:t> </a:t>
            </a:r>
            <a:r>
              <a:rPr lang="en-US" sz="2400" dirty="0" err="1"/>
              <a:t>pertanyaan-pertanyaan</a:t>
            </a:r>
            <a:r>
              <a:rPr lang="en-US" sz="2400" dirty="0"/>
              <a:t> </a:t>
            </a:r>
            <a:r>
              <a:rPr lang="en-US" sz="2400" dirty="0" err="1"/>
              <a:t>karyawan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tunjangan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memperbarui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tujangan</a:t>
            </a:r>
            <a:r>
              <a:rPr lang="en-US" sz="2400" dirty="0"/>
              <a:t> </a:t>
            </a:r>
            <a:r>
              <a:rPr lang="en-US" sz="2400" dirty="0" err="1"/>
              <a:t>karyawan</a:t>
            </a:r>
            <a:r>
              <a:rPr lang="en-US" sz="2400" dirty="0"/>
              <a:t>.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6671" y="1838885"/>
            <a:ext cx="4038600" cy="5410200"/>
          </a:xfrm>
        </p:spPr>
        <p:txBody>
          <a:bodyPr/>
          <a:lstStyle/>
          <a:p>
            <a:r>
              <a:rPr lang="en-US" dirty="0" smtClean="0"/>
              <a:t>BENELOGIC. </a:t>
            </a:r>
          </a:p>
          <a:p>
            <a:r>
              <a:rPr lang="en-US" dirty="0" smtClean="0"/>
              <a:t>BENEFITS WEB SITES.</a:t>
            </a:r>
          </a:p>
        </p:txBody>
      </p:sp>
    </p:spTree>
    <p:extLst>
      <p:ext uri="{BB962C8B-B14F-4D97-AF65-F5344CB8AC3E}">
        <p14:creationId xmlns:p14="http://schemas.microsoft.com/office/powerpoint/2010/main" val="302243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81635"/>
            <a:ext cx="9601200" cy="3321424"/>
          </a:xfrm>
        </p:spPr>
        <p:txBody>
          <a:bodyPr>
            <a:noAutofit/>
          </a:bodyPr>
          <a:lstStyle/>
          <a:p>
            <a:pPr algn="ctr"/>
            <a:r>
              <a:rPr lang="en-US" sz="8800" dirty="0"/>
              <a:t>PERSONAL SERVICES AND FAMILY-FRIENDLY BENEFITS</a:t>
            </a:r>
            <a:endParaRPr lang="id-ID" sz="8800" dirty="0"/>
          </a:p>
        </p:txBody>
      </p:sp>
    </p:spTree>
    <p:extLst>
      <p:ext uri="{BB962C8B-B14F-4D97-AF65-F5344CB8AC3E}">
        <p14:creationId xmlns:p14="http://schemas.microsoft.com/office/powerpoint/2010/main" val="542323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Personal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066800"/>
            <a:ext cx="4038600" cy="5410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atasan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yang </a:t>
            </a:r>
            <a:r>
              <a:rPr lang="en-US" dirty="0" err="1" smtClean="0"/>
              <a:t>terkadang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.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koperasi</a:t>
            </a:r>
            <a:r>
              <a:rPr lang="en-US" dirty="0" smtClean="0"/>
              <a:t>,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, </a:t>
            </a:r>
            <a:r>
              <a:rPr lang="en-US" dirty="0" err="1" smtClean="0"/>
              <a:t>konseling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rekreasi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1066801"/>
            <a:ext cx="4038600" cy="5059363"/>
          </a:xfrm>
        </p:spPr>
        <p:txBody>
          <a:bodyPr>
            <a:normAutofit/>
          </a:bodyPr>
          <a:lstStyle/>
          <a:p>
            <a:r>
              <a:rPr lang="en-US" dirty="0"/>
              <a:t>EMPLOYEE ASSISTANCE </a:t>
            </a:r>
            <a:r>
              <a:rPr lang="en-US" dirty="0"/>
              <a:t>PROGRAMS - </a:t>
            </a:r>
            <a:r>
              <a:rPr lang="en-US" dirty="0"/>
              <a:t>(EAP)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konseling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konsultasi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, </a:t>
            </a:r>
            <a:r>
              <a:rPr lang="en-US" dirty="0" err="1"/>
              <a:t>rujukan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orang </a:t>
            </a:r>
            <a:r>
              <a:rPr lang="en-US" dirty="0" err="1"/>
              <a:t>tua</a:t>
            </a:r>
            <a:r>
              <a:rPr lang="en-US" dirty="0"/>
              <a:t>, </a:t>
            </a:r>
            <a:r>
              <a:rPr lang="en-US" dirty="0" err="1"/>
              <a:t>konseling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mental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3810000"/>
            <a:ext cx="2514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8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717" y="255495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Family-Friendly (Work Life) </a:t>
            </a:r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990600"/>
            <a:ext cx="40386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Banyaknya</a:t>
            </a:r>
            <a:r>
              <a:rPr lang="en-US" dirty="0" smtClean="0"/>
              <a:t> </a:t>
            </a:r>
            <a:r>
              <a:rPr lang="en-US" dirty="0" err="1" smtClean="0"/>
              <a:t>tekanan-tekanan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tunjangan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tunjangan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66800"/>
            <a:ext cx="4038600" cy="5486400"/>
          </a:xfrm>
        </p:spPr>
        <p:txBody>
          <a:bodyPr/>
          <a:lstStyle/>
          <a:p>
            <a:r>
              <a:rPr lang="en-US" dirty="0" smtClean="0"/>
              <a:t>SUBSIDIZED CHILD CARE</a:t>
            </a:r>
          </a:p>
          <a:p>
            <a:r>
              <a:rPr lang="en-US" dirty="0" smtClean="0"/>
              <a:t>SICK CHILD BENEFITS</a:t>
            </a:r>
          </a:p>
          <a:p>
            <a:r>
              <a:rPr lang="en-US" dirty="0" smtClean="0"/>
              <a:t>ELDER CARE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10" y="3429000"/>
            <a:ext cx="3876675" cy="290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2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914400"/>
          </a:xfrm>
        </p:spPr>
        <p:txBody>
          <a:bodyPr/>
          <a:lstStyle/>
          <a:p>
            <a:r>
              <a:rPr lang="en-US" dirty="0" smtClean="0"/>
              <a:t>Other Job-Related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990600"/>
            <a:ext cx="4038600" cy="5562600"/>
          </a:xfrm>
        </p:spPr>
        <p:txBody>
          <a:bodyPr/>
          <a:lstStyle/>
          <a:p>
            <a:r>
              <a:rPr lang="en-US" dirty="0" err="1" smtClean="0"/>
              <a:t>Pengusaha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transportasi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bersubsidi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angkutan</a:t>
            </a:r>
            <a:r>
              <a:rPr lang="en-US" dirty="0" smtClean="0"/>
              <a:t> </a:t>
            </a:r>
            <a:r>
              <a:rPr lang="en-US" dirty="0" err="1" smtClean="0"/>
              <a:t>massal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90600"/>
            <a:ext cx="4038600" cy="5562600"/>
          </a:xfrm>
        </p:spPr>
        <p:txBody>
          <a:bodyPr/>
          <a:lstStyle/>
          <a:p>
            <a:r>
              <a:rPr lang="en-US" sz="1800" dirty="0"/>
              <a:t>EDUCATIONAL SUBSIDIES -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survei</a:t>
            </a:r>
            <a:r>
              <a:rPr lang="en-US" sz="1800" dirty="0"/>
              <a:t> </a:t>
            </a:r>
            <a:r>
              <a:rPr lang="en-US" sz="1800" dirty="0" err="1"/>
              <a:t>menemukan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err="1"/>
              <a:t>sekitar</a:t>
            </a:r>
            <a:r>
              <a:rPr lang="en-US" sz="1800" dirty="0"/>
              <a:t> 72% </a:t>
            </a:r>
            <a:r>
              <a:rPr lang="en-US" sz="1800" dirty="0" err="1"/>
              <a:t>dari</a:t>
            </a:r>
            <a:r>
              <a:rPr lang="en-US" sz="1800" dirty="0"/>
              <a:t> 579 </a:t>
            </a:r>
            <a:r>
              <a:rPr lang="en-US" sz="1800" dirty="0" err="1"/>
              <a:t>pengusaha</a:t>
            </a:r>
            <a:r>
              <a:rPr lang="en-US" sz="1800" dirty="0"/>
              <a:t> yang </a:t>
            </a:r>
            <a:r>
              <a:rPr lang="en-US" sz="1800" dirty="0" err="1"/>
              <a:t>disurvei</a:t>
            </a:r>
            <a:r>
              <a:rPr lang="en-US" sz="1800" dirty="0"/>
              <a:t> </a:t>
            </a:r>
            <a:r>
              <a:rPr lang="en-US" sz="1800" dirty="0" err="1"/>
              <a:t>membayar</a:t>
            </a:r>
            <a:r>
              <a:rPr lang="en-US" sz="1800" dirty="0"/>
              <a:t> </a:t>
            </a:r>
            <a:r>
              <a:rPr lang="en-US" sz="1800" dirty="0" err="1"/>
              <a:t>biaya</a:t>
            </a:r>
            <a:r>
              <a:rPr lang="en-US" sz="1800" dirty="0"/>
              <a:t> </a:t>
            </a:r>
            <a:r>
              <a:rPr lang="en-US" sz="1800" dirty="0" err="1"/>
              <a:t>kuliah</a:t>
            </a:r>
            <a:r>
              <a:rPr lang="en-US" sz="1800" dirty="0"/>
              <a:t> yang </a:t>
            </a:r>
            <a:r>
              <a:rPr lang="en-US" sz="1800" dirty="0" err="1"/>
              <a:t>berkaitan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pekerjaan</a:t>
            </a:r>
            <a:r>
              <a:rPr lang="en-US" sz="1800" dirty="0"/>
              <a:t> yang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karyawannya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DOMESTIC PARTNER BENEFITS .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1"/>
            <a:ext cx="3333750" cy="222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15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Perquisites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puncak</a:t>
            </a:r>
            <a:r>
              <a:rPr lang="en-US" dirty="0" smtClean="0"/>
              <a:t> </a:t>
            </a:r>
            <a:r>
              <a:rPr lang="en-US" dirty="0" err="1" smtClean="0"/>
              <a:t>piramida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dekat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puncak</a:t>
            </a:r>
            <a:r>
              <a:rPr lang="en-US" dirty="0" smtClean="0"/>
              <a:t>,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Executive Perk.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1"/>
            <a:ext cx="4267200" cy="273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6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FLEXIBLE BENEFITS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suka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tunjangan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</a:t>
            </a:r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survei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yang </a:t>
            </a:r>
            <a:r>
              <a:rPr lang="en-US" dirty="0" err="1"/>
              <a:t>bekerja</a:t>
            </a:r>
            <a:r>
              <a:rPr lang="en-US" dirty="0"/>
              <a:t>, 83% </a:t>
            </a:r>
            <a:r>
              <a:rPr lang="en-US" dirty="0" err="1"/>
              <a:t>memanfaatkan</a:t>
            </a:r>
            <a:r>
              <a:rPr lang="en-US" dirty="0"/>
              <a:t> jam </a:t>
            </a:r>
            <a:r>
              <a:rPr lang="en-US" dirty="0" err="1"/>
              <a:t>fleksibel</a:t>
            </a:r>
            <a:r>
              <a:rPr lang="en-US" dirty="0"/>
              <a:t> (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); 69%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flexiblestyle</a:t>
            </a:r>
            <a:r>
              <a:rPr lang="en-US" dirty="0"/>
              <a:t>; </a:t>
            </a:r>
            <a:r>
              <a:rPr lang="en-US" dirty="0" err="1"/>
              <a:t>dan</a:t>
            </a:r>
            <a:r>
              <a:rPr lang="en-US" dirty="0"/>
              <a:t> 75% </a:t>
            </a:r>
            <a:r>
              <a:rPr lang="en-US" dirty="0" err="1"/>
              <a:t>mengatakan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menyukai</a:t>
            </a:r>
            <a:r>
              <a:rPr lang="en-US" dirty="0"/>
              <a:t> </a:t>
            </a:r>
            <a:r>
              <a:rPr lang="en-US" dirty="0"/>
              <a:t>benefits plan </a:t>
            </a:r>
            <a:r>
              <a:rPr lang="en-US" dirty="0"/>
              <a:t>yang </a:t>
            </a:r>
            <a:r>
              <a:rPr lang="en-US" dirty="0" err="1"/>
              <a:t>fleksibel</a:t>
            </a:r>
            <a:r>
              <a:rPr lang="en-US" dirty="0"/>
              <a:t>.</a:t>
            </a:r>
            <a:endParaRPr lang="en-US" dirty="0"/>
          </a:p>
          <a:p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yang </a:t>
            </a:r>
            <a:r>
              <a:rPr lang="en-US" dirty="0" err="1"/>
              <a:t>diutamakan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399"/>
            <a:ext cx="4019550" cy="24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2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838200"/>
          </a:xfrm>
        </p:spPr>
        <p:txBody>
          <a:bodyPr/>
          <a:lstStyle/>
          <a:p>
            <a:r>
              <a:rPr lang="en-US" dirty="0" smtClean="0"/>
              <a:t>The Cafeteria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066800"/>
            <a:ext cx="40386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dirty="0" err="1"/>
              <a:t>cafetaria</a:t>
            </a:r>
            <a:r>
              <a:rPr lang="en-US" dirty="0"/>
              <a:t> plan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di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atasan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tunjangan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orang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membelanjakannya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yang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sukai</a:t>
            </a:r>
            <a:r>
              <a:rPr lang="en-US" dirty="0"/>
              <a:t>,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kendala</a:t>
            </a:r>
            <a:r>
              <a:rPr lang="en-US" dirty="0"/>
              <a:t>.</a:t>
            </a:r>
          </a:p>
          <a:p>
            <a:r>
              <a:rPr lang="en-US" dirty="0" err="1"/>
              <a:t>Pertama</a:t>
            </a:r>
            <a:r>
              <a:rPr lang="en-US" dirty="0"/>
              <a:t>, </a:t>
            </a:r>
            <a:r>
              <a:rPr lang="en-US" dirty="0" err="1"/>
              <a:t>atasan</a:t>
            </a:r>
            <a:r>
              <a:rPr lang="en-US" dirty="0"/>
              <a:t>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membatasi</a:t>
            </a:r>
            <a:r>
              <a:rPr lang="en-US" dirty="0"/>
              <a:t> total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</a:t>
            </a:r>
            <a:r>
              <a:rPr lang="en-US" dirty="0" err="1"/>
              <a:t>tunjangan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.</a:t>
            </a:r>
          </a:p>
          <a:p>
            <a:r>
              <a:rPr lang="en-US" dirty="0" err="1"/>
              <a:t>Kedua</a:t>
            </a:r>
            <a:r>
              <a:rPr lang="en-US" dirty="0"/>
              <a:t>,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tunjangan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barang-barang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Jaminan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, </a:t>
            </a:r>
            <a:r>
              <a:rPr lang="en-US" dirty="0" err="1"/>
              <a:t>kompensasi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asuransi</a:t>
            </a:r>
            <a:r>
              <a:rPr lang="en-US" dirty="0"/>
              <a:t> </a:t>
            </a:r>
            <a:r>
              <a:rPr lang="en-US" dirty="0" err="1"/>
              <a:t>pengangguran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43000"/>
            <a:ext cx="4038600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TYPES OF PLANS -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fleksibilitas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gunakan</a:t>
            </a:r>
            <a:r>
              <a:rPr lang="en-US" dirty="0"/>
              <a:t>, </a:t>
            </a:r>
            <a:r>
              <a:rPr lang="en-US" dirty="0" err="1"/>
              <a:t>sekitar</a:t>
            </a:r>
            <a:r>
              <a:rPr lang="en-US" dirty="0"/>
              <a:t> 70%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pengusaha</a:t>
            </a:r>
            <a:r>
              <a:rPr lang="en-US" dirty="0"/>
              <a:t> </a:t>
            </a:r>
            <a:r>
              <a:rPr lang="en-US" dirty="0" err="1"/>
              <a:t>menawarkan</a:t>
            </a:r>
            <a:r>
              <a:rPr lang="en-US" dirty="0"/>
              <a:t> </a:t>
            </a:r>
            <a:r>
              <a:rPr lang="en-US" dirty="0" err="1"/>
              <a:t>rekening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yang </a:t>
            </a:r>
            <a:r>
              <a:rPr lang="en-US" dirty="0" err="1"/>
              <a:t>fleksibel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1"/>
            <a:ext cx="3952874" cy="197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4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THE BENEFITS PICTURE TODAY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Tunjangan </a:t>
            </a:r>
            <a:r>
              <a:rPr lang="id-ID" dirty="0" smtClean="0">
                <a:sym typeface="Wingdings" panose="05000000000000000000" pitchFamily="2" charset="2"/>
              </a:rPr>
              <a:t></a:t>
            </a:r>
            <a:r>
              <a:rPr lang="id-ID" dirty="0" smtClean="0"/>
              <a:t> pembayaran finansial maupun nonfinansial yang karyawan dapatkan untuk melanjutkan pekerjaan mereka dengan perusahaan.</a:t>
            </a:r>
          </a:p>
          <a:p>
            <a:r>
              <a:rPr lang="id-ID" dirty="0" smtClean="0"/>
              <a:t>Contoh: asuransi kesehatan, jiwa, tunjangan pensiun, cuti dengan bayaran, dan bantuan perawatan anak.</a:t>
            </a:r>
          </a:p>
          <a:p>
            <a:r>
              <a:rPr lang="id-ID" dirty="0" smtClean="0"/>
              <a:t>Ada banyak tunjangan dan 4 cara untuk mengkasifikasikannya:</a:t>
            </a:r>
          </a:p>
          <a:p>
            <a:pPr marL="457200" indent="-457200">
              <a:buAutoNum type="arabicPeriod"/>
            </a:pPr>
            <a:r>
              <a:rPr lang="id-ID" dirty="0" smtClean="0"/>
              <a:t>Pay for time not worked</a:t>
            </a:r>
          </a:p>
          <a:p>
            <a:pPr marL="457200" indent="-457200">
              <a:buAutoNum type="arabicPeriod"/>
            </a:pPr>
            <a:r>
              <a:rPr lang="id-ID" dirty="0" smtClean="0"/>
              <a:t>Insurance benefits</a:t>
            </a:r>
          </a:p>
          <a:p>
            <a:pPr marL="457200" indent="-457200">
              <a:buAutoNum type="arabicPeriod"/>
            </a:pPr>
            <a:r>
              <a:rPr lang="id-ID" dirty="0" smtClean="0"/>
              <a:t>Retirement benefits</a:t>
            </a:r>
          </a:p>
          <a:p>
            <a:pPr marL="457200" indent="-457200">
              <a:buAutoNum type="arabicPeriod"/>
            </a:pPr>
            <a:r>
              <a:rPr lang="id-ID" dirty="0" smtClean="0"/>
              <a:t>Services 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875" y="4120816"/>
            <a:ext cx="4162926" cy="256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Benefits and Employee </a:t>
            </a:r>
            <a:r>
              <a:rPr lang="en-US" dirty="0" smtClean="0"/>
              <a:t>Leasing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1"/>
            <a:ext cx="8229600" cy="5059363"/>
          </a:xfrm>
        </p:spPr>
        <p:txBody>
          <a:bodyPr>
            <a:normAutofit/>
          </a:bodyPr>
          <a:lstStyle/>
          <a:p>
            <a:r>
              <a:rPr lang="en-US" sz="2400" dirty="0" err="1"/>
              <a:t>B</a:t>
            </a:r>
            <a:r>
              <a:rPr lang="en-US" sz="2400" dirty="0" err="1"/>
              <a:t>anyak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</a:t>
            </a:r>
            <a:r>
              <a:rPr lang="en-US" sz="2400" dirty="0" err="1"/>
              <a:t>terutama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basis </a:t>
            </a:r>
            <a:r>
              <a:rPr lang="en-US" sz="2400" dirty="0" err="1"/>
              <a:t>karyawan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mendukung</a:t>
            </a:r>
            <a:r>
              <a:rPr lang="en-US" sz="2400" dirty="0"/>
              <a:t>  </a:t>
            </a:r>
            <a:r>
              <a:rPr lang="en-US" sz="2400" dirty="0" err="1"/>
              <a:t>keuntungan</a:t>
            </a:r>
            <a:r>
              <a:rPr lang="en-US" sz="2400" dirty="0"/>
              <a:t>.</a:t>
            </a:r>
          </a:p>
          <a:p>
            <a:r>
              <a:rPr lang="en-US" sz="2400" dirty="0"/>
              <a:t>Employee Leasing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karyawan</a:t>
            </a:r>
            <a:r>
              <a:rPr lang="en-US" sz="2400" dirty="0"/>
              <a:t> yang </a:t>
            </a:r>
            <a:r>
              <a:rPr lang="en-US" sz="2400" dirty="0" err="1"/>
              <a:t>disewakan</a:t>
            </a:r>
            <a:r>
              <a:rPr lang="en-US" sz="2400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341" y="3048001"/>
            <a:ext cx="49530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64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62000"/>
          </a:xfrm>
        </p:spPr>
        <p:txBody>
          <a:bodyPr/>
          <a:lstStyle/>
          <a:p>
            <a:r>
              <a:rPr lang="en-US" dirty="0" smtClean="0"/>
              <a:t>Flexible Work Schedules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990601"/>
            <a:ext cx="4038600" cy="5135563"/>
          </a:xfrm>
        </p:spPr>
        <p:txBody>
          <a:bodyPr>
            <a:normAutofit/>
          </a:bodyPr>
          <a:lstStyle/>
          <a:p>
            <a:r>
              <a:rPr lang="en-US" dirty="0" err="1"/>
              <a:t>Jadwal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fleksibel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populer</a:t>
            </a:r>
            <a:r>
              <a:rPr lang="en-US" dirty="0"/>
              <a:t>. Orang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menganggap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menyeimbangkan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.</a:t>
            </a:r>
          </a:p>
          <a:p>
            <a:r>
              <a:rPr lang="en-US" dirty="0"/>
              <a:t>Ada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jadwal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fleksibel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914401"/>
            <a:ext cx="4038600" cy="52117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FLEXTIME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COMPRESSED WORKWEEKS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EFFECTIVENESS OF FLEXIBLE WORK SCHEDULE </a:t>
            </a:r>
            <a:r>
              <a:rPr lang="en-US" dirty="0"/>
              <a:t>ARRANGEMENTS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WORKPLACE </a:t>
            </a:r>
            <a:r>
              <a:rPr lang="en-US" dirty="0"/>
              <a:t>FLEXIBILITY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OTHER FLEXIBLE WORK ARRANGEMENTS</a:t>
            </a:r>
            <a:endParaRPr lang="en-US" dirty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962401"/>
            <a:ext cx="3341111" cy="251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55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67" y="204537"/>
            <a:ext cx="9601200" cy="1485900"/>
          </a:xfrm>
        </p:spPr>
        <p:txBody>
          <a:bodyPr/>
          <a:lstStyle/>
          <a:p>
            <a:r>
              <a:rPr lang="id-ID" dirty="0" smtClean="0"/>
              <a:t>PAY FOR TIME NOT WORKED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208" y="947487"/>
            <a:ext cx="10948737" cy="5149516"/>
          </a:xfrm>
        </p:spPr>
        <p:txBody>
          <a:bodyPr>
            <a:normAutofit/>
          </a:bodyPr>
          <a:lstStyle/>
          <a:p>
            <a:r>
              <a:rPr lang="id-ID" dirty="0" smtClean="0"/>
              <a:t>Membayar karyawan untuk waktu tidak bekerja disebut dengan tunjangan bayaran tambahan.</a:t>
            </a:r>
          </a:p>
          <a:p>
            <a:r>
              <a:rPr lang="id-ID" dirty="0" smtClean="0"/>
              <a:t>ada 6 kategori yang termasuk dalam pay for time not worked:</a:t>
            </a:r>
          </a:p>
          <a:p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7011028"/>
              </p:ext>
            </p:extLst>
          </p:nvPr>
        </p:nvGraphicFramePr>
        <p:xfrm>
          <a:off x="914399" y="1858879"/>
          <a:ext cx="10948737" cy="4999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865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7" y="216568"/>
            <a:ext cx="11373853" cy="6641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	</a:t>
            </a:r>
          </a:p>
          <a:p>
            <a:pPr marL="0" indent="0">
              <a:buNone/>
            </a:pPr>
            <a:r>
              <a:rPr lang="id-ID" dirty="0" smtClean="0"/>
              <a:t>	Parental Leave and The Family </a:t>
            </a:r>
          </a:p>
          <a:p>
            <a:pPr marL="0" indent="0">
              <a:buNone/>
            </a:pPr>
            <a:r>
              <a:rPr lang="id-ID" dirty="0" smtClean="0"/>
              <a:t>	and Medical Leave Act (FMLA)</a:t>
            </a:r>
          </a:p>
          <a:p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id-ID" dirty="0" smtClean="0">
                <a:sym typeface="Wingdings" panose="05000000000000000000" pitchFamily="2" charset="2"/>
              </a:rPr>
              <a:t>FMLA menetapkan bahwa:</a:t>
            </a:r>
          </a:p>
          <a:p>
            <a:pPr marL="457200" indent="-457200">
              <a:buAutoNum type="arabicPeriod"/>
            </a:pPr>
            <a:r>
              <a:rPr lang="id-ID" dirty="0" smtClean="0">
                <a:sym typeface="Wingdings" panose="05000000000000000000" pitchFamily="2" charset="2"/>
              </a:rPr>
              <a:t>Pengusaha swasta yang terdiri dari 50 karyawan atau lebih harus menyediakan karyawan yang memenuhi syarat (perempuan atau laki-laki) yang memberikan karyawan cuti sekitar 12 minggu untuk cuti melahirkan, sakit parah, dan mengenai penyakit yang diderita oleh pasangan atau orang tua.</a:t>
            </a:r>
          </a:p>
          <a:p>
            <a:pPr marL="457200" indent="-457200">
              <a:buAutoNum type="arabicPeriod"/>
            </a:pPr>
            <a:r>
              <a:rPr lang="id-ID" dirty="0" smtClean="0">
                <a:sym typeface="Wingdings" panose="05000000000000000000" pitchFamily="2" charset="2"/>
              </a:rPr>
              <a:t>Pengusaha mengharuskan karyawan untuk mengambil cuti sakit yang tidak digunakan sebagai bagian dari 12 minggu yang telah diatur dalam hukum.</a:t>
            </a:r>
            <a:endParaRPr lang="id-ID" dirty="0">
              <a:sym typeface="Wingdings" panose="05000000000000000000" pitchFamily="2" charset="2"/>
            </a:endParaRPr>
          </a:p>
          <a:p>
            <a:pPr marL="457200" indent="-457200">
              <a:buAutoNum type="arabicPeriod"/>
            </a:pPr>
            <a:r>
              <a:rPr lang="id-ID" dirty="0" smtClean="0">
                <a:sym typeface="Wingdings" panose="05000000000000000000" pitchFamily="2" charset="2"/>
              </a:rPr>
              <a:t>Karyawan berhak mengambil tunjangan kesehatan selama cuti.</a:t>
            </a:r>
          </a:p>
          <a:p>
            <a:pPr marL="457200" indent="-457200">
              <a:buAutoNum type="arabicPeriod"/>
            </a:pPr>
            <a:r>
              <a:rPr lang="id-ID" dirty="0" smtClean="0">
                <a:sym typeface="Wingdings" panose="05000000000000000000" pitchFamily="2" charset="2"/>
              </a:rPr>
              <a:t>Pengusaha harus menjamin sebagian besar hak karyawan untuk kembali ke posisi mereka sebelumnya.</a:t>
            </a:r>
          </a:p>
          <a:p>
            <a:pPr marL="0" indent="0">
              <a:buNone/>
            </a:pPr>
            <a:r>
              <a:rPr lang="id-ID" dirty="0" smtClean="0">
                <a:sym typeface="Wingdings" panose="05000000000000000000" pitchFamily="2" charset="2"/>
              </a:rPr>
              <a:t> Untuk memenuhi persyaratan cuti berdasarkan FMLA, karyawan harus bekerja setidaknya 12 bulan dan telah bekerja sekitar 1.250 jam atau lebih dalam 12 bulan terakhir berturut-turut.</a:t>
            </a:r>
            <a:endParaRPr lang="id-ID" dirty="0">
              <a:sym typeface="Wingdings" panose="05000000000000000000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073" y="0"/>
            <a:ext cx="5237747" cy="288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35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653" y="360947"/>
            <a:ext cx="10972800" cy="6304548"/>
          </a:xfrm>
        </p:spPr>
        <p:txBody>
          <a:bodyPr/>
          <a:lstStyle/>
          <a:p>
            <a:r>
              <a:rPr lang="id-ID" dirty="0" smtClean="0"/>
              <a:t>Severence Pay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id-ID" dirty="0" smtClean="0">
                <a:sym typeface="Wingdings" panose="05000000000000000000" pitchFamily="2" charset="2"/>
              </a:rPr>
              <a:t>Pengusaha biasanya memberikan pesangon satu kali kepada karyawan yang diberhentikan kerjanya.</a:t>
            </a:r>
            <a:endParaRPr lang="id-ID" dirty="0">
              <a:sym typeface="Wingdings" panose="05000000000000000000" pitchFamily="2" charset="2"/>
            </a:endParaRPr>
          </a:p>
          <a:p>
            <a:r>
              <a:rPr lang="id-ID" dirty="0" smtClean="0">
                <a:sym typeface="Wingdings" panose="05000000000000000000" pitchFamily="2" charset="2"/>
              </a:rPr>
              <a:t>Sumplemental Unemployment Benefits</a:t>
            </a:r>
          </a:p>
          <a:p>
            <a:pPr marL="0" indent="0">
              <a:buNone/>
            </a:pPr>
            <a:r>
              <a:rPr lang="id-ID" dirty="0" smtClean="0">
                <a:sym typeface="Wingdings" panose="05000000000000000000" pitchFamily="2" charset="2"/>
              </a:rPr>
              <a:t> Pembayaran tunai yang melengkapi kompensasi pengangguran karyawan yang bertujuan untuk membantu orang tersebut mempertahankan standar hidupnya saat tidak lagi bekerja.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610" y="3344779"/>
            <a:ext cx="4727129" cy="31041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696" y="3344779"/>
            <a:ext cx="4707028" cy="310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26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3558" y="757989"/>
            <a:ext cx="9601200" cy="1485900"/>
          </a:xfrm>
        </p:spPr>
        <p:txBody>
          <a:bodyPr/>
          <a:lstStyle/>
          <a:p>
            <a:r>
              <a:rPr lang="id-ID" dirty="0" smtClean="0"/>
              <a:t>ISURANCE BENEFITS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042" y="3276600"/>
            <a:ext cx="9601200" cy="3581400"/>
          </a:xfrm>
        </p:spPr>
        <p:txBody>
          <a:bodyPr/>
          <a:lstStyle/>
          <a:p>
            <a:r>
              <a:rPr lang="id-ID" dirty="0" smtClean="0"/>
              <a:t>Workers’ Compensation</a:t>
            </a:r>
          </a:p>
          <a:p>
            <a:r>
              <a:rPr lang="id-ID" dirty="0" smtClean="0"/>
              <a:t>Hospitalization, Health and Disability Insurance</a:t>
            </a:r>
          </a:p>
          <a:p>
            <a:pPr marL="457200" indent="-457200">
              <a:buAutoNum type="arabicPeriod"/>
            </a:pPr>
            <a:r>
              <a:rPr lang="id-ID" dirty="0" smtClean="0"/>
              <a:t>HMOS </a:t>
            </a:r>
            <a:r>
              <a:rPr lang="id-ID" dirty="0" smtClean="0">
                <a:sym typeface="Wingdings" panose="05000000000000000000" pitchFamily="2" charset="2"/>
              </a:rPr>
              <a:t> organisasi medis yang  terdiri dari spesialis (ahli bedah, psikiater, dsb) yang memberikan layanan medis secara rutin kepada karyawan yang membayar biaya tahunannya.</a:t>
            </a:r>
          </a:p>
          <a:p>
            <a:pPr marL="457200" indent="-457200">
              <a:buAutoNum type="arabicPeriod"/>
            </a:pPr>
            <a:r>
              <a:rPr lang="id-ID" dirty="0" smtClean="0">
                <a:sym typeface="Wingdings" panose="05000000000000000000" pitchFamily="2" charset="2"/>
              </a:rPr>
              <a:t>PPOS  kelompok penyedia layanan kesehatan yang memiliki kontrak kepada pengusaha, perusahaan asuransi dengan perawatan medis yang lebih murah.</a:t>
            </a:r>
          </a:p>
          <a:p>
            <a:pPr marL="457200" indent="-457200">
              <a:buAutoNum type="arabicPeriod"/>
            </a:pPr>
            <a:r>
              <a:rPr lang="id-ID" dirty="0" smtClean="0">
                <a:sym typeface="Wingdings" panose="05000000000000000000" pitchFamily="2" charset="2"/>
              </a:rPr>
              <a:t>MENTAL HEALTH BENEFITS</a:t>
            </a: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391" y="1759807"/>
            <a:ext cx="3028219" cy="1864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107" y="189592"/>
            <a:ext cx="2834414" cy="262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37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120" y="505327"/>
            <a:ext cx="11117179" cy="6617368"/>
          </a:xfrm>
        </p:spPr>
        <p:txBody>
          <a:bodyPr>
            <a:normAutofit/>
          </a:bodyPr>
          <a:lstStyle/>
          <a:p>
            <a:r>
              <a:rPr lang="id-ID" sz="3200" dirty="0" smtClean="0">
                <a:sym typeface="Wingdings" panose="05000000000000000000" pitchFamily="2" charset="2"/>
              </a:rPr>
              <a:t>Trends in Employer Health Care Cost Control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36818541"/>
              </p:ext>
            </p:extLst>
          </p:nvPr>
        </p:nvGraphicFramePr>
        <p:xfrm>
          <a:off x="942120" y="833756"/>
          <a:ext cx="6900502" cy="381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85166572"/>
              </p:ext>
            </p:extLst>
          </p:nvPr>
        </p:nvGraphicFramePr>
        <p:xfrm>
          <a:off x="5101389" y="2478506"/>
          <a:ext cx="6665495" cy="517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57956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27530"/>
            <a:ext cx="8229600" cy="914400"/>
          </a:xfrm>
        </p:spPr>
        <p:txBody>
          <a:bodyPr/>
          <a:lstStyle/>
          <a:p>
            <a:r>
              <a:rPr lang="en-US" dirty="0" smtClean="0"/>
              <a:t>Social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48118"/>
            <a:ext cx="8229600" cy="4267200"/>
          </a:xfrm>
        </p:spPr>
        <p:txBody>
          <a:bodyPr/>
          <a:lstStyle/>
          <a:p>
            <a:r>
              <a:rPr lang="en-US" dirty="0" err="1" smtClean="0"/>
              <a:t>Kebanyakan</a:t>
            </a:r>
            <a:r>
              <a:rPr lang="en-US" dirty="0" smtClean="0"/>
              <a:t> orang </a:t>
            </a:r>
            <a:r>
              <a:rPr lang="en-US" dirty="0" err="1" smtClean="0"/>
              <a:t>berasumsi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Jaminan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penghasilan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berusia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62 </a:t>
            </a:r>
            <a:r>
              <a:rPr lang="en-US" dirty="0" err="1" smtClean="0"/>
              <a:t>tahun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sebenarnya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1. </a:t>
            </a:r>
            <a:r>
              <a:rPr lang="en-US" dirty="0"/>
              <a:t>R</a:t>
            </a:r>
            <a:r>
              <a:rPr lang="en-US" dirty="0" smtClean="0"/>
              <a:t>etirement Benefits.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2. </a:t>
            </a:r>
            <a:r>
              <a:rPr lang="fi-FI" dirty="0" smtClean="0"/>
              <a:t>Survivor’s or death benefits.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3. Disability payments.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57600"/>
            <a:ext cx="5352963" cy="278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58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Pension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990600"/>
            <a:ext cx="4038600" cy="3657600"/>
          </a:xfrm>
        </p:spPr>
        <p:txBody>
          <a:bodyPr>
            <a:normAutofit lnSpcReduction="10000"/>
          </a:bodyPr>
          <a:lstStyle/>
          <a:p>
            <a:r>
              <a:rPr lang="en-US" sz="1900" dirty="0" err="1"/>
              <a:t>Rencana</a:t>
            </a:r>
            <a:r>
              <a:rPr lang="en-US" sz="1900" dirty="0"/>
              <a:t> </a:t>
            </a:r>
            <a:r>
              <a:rPr lang="en-US" sz="1900" dirty="0" err="1"/>
              <a:t>pensiun</a:t>
            </a:r>
            <a:r>
              <a:rPr lang="en-US" sz="1900" dirty="0"/>
              <a:t> </a:t>
            </a:r>
            <a:r>
              <a:rPr lang="en-US" sz="1900" dirty="0" err="1"/>
              <a:t>memberikan</a:t>
            </a:r>
            <a:r>
              <a:rPr lang="en-US" sz="1900" dirty="0"/>
              <a:t> </a:t>
            </a:r>
            <a:r>
              <a:rPr lang="en-US" sz="1900" dirty="0" err="1"/>
              <a:t>penghasilan</a:t>
            </a:r>
            <a:r>
              <a:rPr lang="en-US" sz="1900" dirty="0"/>
              <a:t> </a:t>
            </a:r>
            <a:r>
              <a:rPr lang="en-US" sz="1900" dirty="0" err="1"/>
              <a:t>kepada</a:t>
            </a:r>
            <a:r>
              <a:rPr lang="en-US" sz="1900" dirty="0"/>
              <a:t> </a:t>
            </a:r>
            <a:r>
              <a:rPr lang="en-US" sz="1900" dirty="0" err="1"/>
              <a:t>individu</a:t>
            </a:r>
            <a:r>
              <a:rPr lang="en-US" sz="1900" dirty="0"/>
              <a:t> </a:t>
            </a:r>
            <a:r>
              <a:rPr lang="en-US" sz="1900" dirty="0" err="1"/>
              <a:t>dalam</a:t>
            </a:r>
            <a:r>
              <a:rPr lang="en-US" sz="1900" dirty="0"/>
              <a:t> </a:t>
            </a:r>
            <a:r>
              <a:rPr lang="en-US" sz="1900" dirty="0" err="1"/>
              <a:t>masa</a:t>
            </a:r>
            <a:r>
              <a:rPr lang="en-US" sz="1900" dirty="0"/>
              <a:t> </a:t>
            </a:r>
            <a:r>
              <a:rPr lang="en-US" sz="1900" dirty="0" err="1"/>
              <a:t>pensiun</a:t>
            </a:r>
            <a:r>
              <a:rPr lang="en-US" sz="1900" dirty="0"/>
              <a:t> </a:t>
            </a:r>
            <a:r>
              <a:rPr lang="en-US" sz="1900" dirty="0" err="1"/>
              <a:t>mereka</a:t>
            </a:r>
            <a:r>
              <a:rPr lang="en-US" sz="1900" dirty="0"/>
              <a:t>,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lebih</a:t>
            </a:r>
            <a:r>
              <a:rPr lang="en-US" sz="1900" dirty="0"/>
              <a:t> </a:t>
            </a:r>
            <a:r>
              <a:rPr lang="en-US" sz="1900" dirty="0" err="1"/>
              <a:t>dari</a:t>
            </a:r>
            <a:r>
              <a:rPr lang="en-US" sz="1900" dirty="0"/>
              <a:t> </a:t>
            </a:r>
            <a:r>
              <a:rPr lang="en-US" sz="1900" dirty="0" err="1"/>
              <a:t>setengah</a:t>
            </a:r>
            <a:r>
              <a:rPr lang="en-US" sz="1900" dirty="0"/>
              <a:t> </a:t>
            </a:r>
            <a:r>
              <a:rPr lang="en-US" sz="1900" dirty="0" err="1"/>
              <a:t>pekerja</a:t>
            </a:r>
            <a:r>
              <a:rPr lang="en-US" sz="1900" dirty="0"/>
              <a:t> </a:t>
            </a:r>
            <a:r>
              <a:rPr lang="en-US" sz="1900" dirty="0" err="1"/>
              <a:t>berpartisipasi</a:t>
            </a:r>
            <a:r>
              <a:rPr lang="en-US" sz="1900" dirty="0"/>
              <a:t> </a:t>
            </a:r>
            <a:r>
              <a:rPr lang="en-US" sz="1900" dirty="0" err="1"/>
              <a:t>dalam</a:t>
            </a:r>
            <a:r>
              <a:rPr lang="en-US" sz="1900" dirty="0"/>
              <a:t> </a:t>
            </a:r>
            <a:r>
              <a:rPr lang="en-US" sz="1900" dirty="0" err="1"/>
              <a:t>beberapa</a:t>
            </a:r>
            <a:r>
              <a:rPr lang="en-US" sz="1900" dirty="0"/>
              <a:t> </a:t>
            </a:r>
            <a:r>
              <a:rPr lang="en-US" sz="1900" dirty="0" err="1"/>
              <a:t>jenis</a:t>
            </a:r>
            <a:r>
              <a:rPr lang="en-US" sz="1900" dirty="0"/>
              <a:t> program </a:t>
            </a:r>
            <a:r>
              <a:rPr lang="en-US" sz="1900" dirty="0" err="1"/>
              <a:t>pensiun</a:t>
            </a:r>
            <a:r>
              <a:rPr lang="en-US" sz="1900" dirty="0"/>
              <a:t> di </a:t>
            </a:r>
            <a:r>
              <a:rPr lang="en-US" sz="1900" dirty="0" err="1"/>
              <a:t>tempat</a:t>
            </a:r>
            <a:r>
              <a:rPr lang="en-US" sz="1900" dirty="0"/>
              <a:t> </a:t>
            </a:r>
            <a:r>
              <a:rPr lang="en-US" sz="1900" dirty="0" err="1"/>
              <a:t>kerja</a:t>
            </a:r>
            <a:r>
              <a:rPr lang="en-US" sz="1900" dirty="0"/>
              <a:t>.</a:t>
            </a:r>
          </a:p>
          <a:p>
            <a:r>
              <a:rPr lang="en-US" sz="1900" dirty="0" err="1"/>
              <a:t>klasifikasi</a:t>
            </a:r>
            <a:r>
              <a:rPr lang="en-US" sz="1900" dirty="0"/>
              <a:t> program </a:t>
            </a:r>
            <a:r>
              <a:rPr lang="en-US" sz="1900" dirty="0" err="1"/>
              <a:t>pensiun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tiga</a:t>
            </a:r>
            <a:r>
              <a:rPr lang="en-US" sz="1900" dirty="0"/>
              <a:t> </a:t>
            </a:r>
            <a:r>
              <a:rPr lang="en-US" sz="1900" dirty="0" err="1"/>
              <a:t>cara</a:t>
            </a:r>
            <a:r>
              <a:rPr lang="en-US" sz="1900" dirty="0"/>
              <a:t> </a:t>
            </a:r>
            <a:r>
              <a:rPr lang="en-US" sz="1900" dirty="0" err="1"/>
              <a:t>dasar</a:t>
            </a:r>
            <a:r>
              <a:rPr lang="en-US" sz="1900" dirty="0"/>
              <a:t>: contributory versus non-contributory plans, qualified versus non-qualified plans, defined contribution versus defined benefits plans.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90600"/>
            <a:ext cx="4038600" cy="5562600"/>
          </a:xfrm>
        </p:spPr>
        <p:txBody>
          <a:bodyPr>
            <a:normAutofit lnSpcReduction="10000"/>
          </a:bodyPr>
          <a:lstStyle/>
          <a:p>
            <a:r>
              <a:rPr lang="en-US" sz="1900" dirty="0"/>
              <a:t>401 (K) PLANS - defined contribution plans </a:t>
            </a:r>
            <a:r>
              <a:rPr lang="en-US" sz="1900" dirty="0" err="1"/>
              <a:t>terdefinisi</a:t>
            </a:r>
            <a:r>
              <a:rPr lang="en-US" sz="1900" dirty="0"/>
              <a:t> paling </a:t>
            </a:r>
            <a:r>
              <a:rPr lang="en-US" sz="1900" dirty="0" err="1"/>
              <a:t>populer</a:t>
            </a:r>
            <a:r>
              <a:rPr lang="en-US" sz="1900" dirty="0"/>
              <a:t> </a:t>
            </a:r>
            <a:r>
              <a:rPr lang="en-US" sz="1900" dirty="0" err="1"/>
              <a:t>didasarkan</a:t>
            </a:r>
            <a:r>
              <a:rPr lang="en-US" sz="1900" dirty="0"/>
              <a:t> </a:t>
            </a:r>
            <a:r>
              <a:rPr lang="en-US" sz="1900" dirty="0" err="1"/>
              <a:t>pada</a:t>
            </a:r>
            <a:r>
              <a:rPr lang="en-US" sz="1900" dirty="0"/>
              <a:t> </a:t>
            </a:r>
            <a:r>
              <a:rPr lang="en-US" sz="1900" dirty="0" err="1"/>
              <a:t>bagian</a:t>
            </a:r>
            <a:r>
              <a:rPr lang="en-US" sz="1900" dirty="0"/>
              <a:t> 401 (k) </a:t>
            </a:r>
            <a:r>
              <a:rPr lang="en-US" sz="1900" dirty="0" err="1"/>
              <a:t>dari</a:t>
            </a:r>
            <a:r>
              <a:rPr lang="en-US" sz="1900" dirty="0"/>
              <a:t> Internal Revenue Code,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disebut</a:t>
            </a:r>
            <a:r>
              <a:rPr lang="en-US" sz="1900" dirty="0"/>
              <a:t> 401 (k) plans.</a:t>
            </a:r>
          </a:p>
          <a:p>
            <a:endParaRPr lang="en-US" sz="19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1900" dirty="0"/>
              <a:t>CASH BALANCE PENSION </a:t>
            </a:r>
            <a:r>
              <a:rPr lang="en-US" sz="1900" dirty="0"/>
              <a:t>PLANS.</a:t>
            </a:r>
            <a:endParaRPr lang="en-US" sz="1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49236"/>
            <a:ext cx="2971800" cy="126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00600"/>
            <a:ext cx="4419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8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420</TotalTime>
  <Words>1010</Words>
  <Application>Microsoft Office PowerPoint</Application>
  <PresentationFormat>Widescreen</PresentationFormat>
  <Paragraphs>110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Franklin Gothic Book</vt:lpstr>
      <vt:lpstr>Wingdings</vt:lpstr>
      <vt:lpstr>Crop</vt:lpstr>
      <vt:lpstr>Benefits and services</vt:lpstr>
      <vt:lpstr>THE BENEFITS PICTURE TODAY</vt:lpstr>
      <vt:lpstr>PAY FOR TIME NOT WORKED</vt:lpstr>
      <vt:lpstr>PowerPoint Presentation</vt:lpstr>
      <vt:lpstr>PowerPoint Presentation</vt:lpstr>
      <vt:lpstr>ISURANCE BENEFITS</vt:lpstr>
      <vt:lpstr>PowerPoint Presentation</vt:lpstr>
      <vt:lpstr>Social Security</vt:lpstr>
      <vt:lpstr>Pension plans</vt:lpstr>
      <vt:lpstr>Pension planning and the law</vt:lpstr>
      <vt:lpstr>Pension and early retirement</vt:lpstr>
      <vt:lpstr>Improving productivity through HRIS Online benefits management systems  </vt:lpstr>
      <vt:lpstr>PERSONAL SERVICES AND FAMILY-FRIENDLY BENEFITS</vt:lpstr>
      <vt:lpstr>Personal services</vt:lpstr>
      <vt:lpstr>Family-Friendly (Work Life) Benefits</vt:lpstr>
      <vt:lpstr>Other Job-Related Benefits</vt:lpstr>
      <vt:lpstr>Executive Perquisites</vt:lpstr>
      <vt:lpstr>FLEXIBLE BENEFITS PROGRAMS</vt:lpstr>
      <vt:lpstr>The Cafeteria Approach</vt:lpstr>
      <vt:lpstr>Benefits and Employee Leasing</vt:lpstr>
      <vt:lpstr>Flexible Work Schedules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and services</dc:title>
  <dc:creator>User</dc:creator>
  <cp:lastModifiedBy>User</cp:lastModifiedBy>
  <cp:revision>26</cp:revision>
  <dcterms:created xsi:type="dcterms:W3CDTF">2018-09-29T09:33:23Z</dcterms:created>
  <dcterms:modified xsi:type="dcterms:W3CDTF">2018-10-01T13:32:53Z</dcterms:modified>
</cp:coreProperties>
</file>