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2" r:id="rId12"/>
    <p:sldId id="273" r:id="rId13"/>
    <p:sldId id="274" r:id="rId14"/>
    <p:sldId id="275" r:id="rId15"/>
    <p:sldId id="276" r:id="rId16"/>
    <p:sldId id="277" r:id="rId17"/>
    <p:sldId id="279" r:id="rId18"/>
    <p:sldId id="280" r:id="rId19"/>
    <p:sldId id="281" r:id="rId20"/>
    <p:sldId id="282" r:id="rId21"/>
    <p:sldId id="283" r:id="rId22"/>
    <p:sldId id="284" r:id="rId23"/>
    <p:sldId id="285" r:id="rId24"/>
    <p:sldId id="286" r:id="rId25"/>
    <p:sldId id="287" r:id="rId26"/>
    <p:sldId id="289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26" autoAdjust="0"/>
    <p:restoredTop sz="94660"/>
  </p:normalViewPr>
  <p:slideViewPr>
    <p:cSldViewPr snapToGrid="0">
      <p:cViewPr>
        <p:scale>
          <a:sx n="81" d="100"/>
          <a:sy n="81" d="100"/>
        </p:scale>
        <p:origin x="-300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E4F9A4-A1A4-4261-A840-EF84AA7E2C7F}" type="datetimeFigureOut">
              <a:rPr lang="en-US" smtClean="0"/>
              <a:t>9/18/2017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DF1565-D4A2-43E2-B781-99395AB1CB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0047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90D7C7-31FC-4ECA-857F-81D1104239E1}" type="slidenum">
              <a:rPr lang="en-US" smtClean="0"/>
              <a:t>19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Jud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id-ID" smtClean="0"/>
              <a:t>Klik untuk mengedit gaya judul Master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d-ID" smtClean="0"/>
              <a:t>Klik untuk mengedit gaya subjudul Master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9/18/2017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Judul dan Teks Vertik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id-ID" smtClean="0"/>
              <a:t>Klik untuk mengedit gaya judul Master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id-ID" smtClean="0"/>
              <a:t>Edit gaya teks Master</a:t>
            </a:r>
          </a:p>
          <a:p>
            <a:pPr lvl="1"/>
            <a:r>
              <a:rPr lang="id-ID" smtClean="0"/>
              <a:t>Tingkat kedua</a:t>
            </a:r>
          </a:p>
          <a:p>
            <a:pPr lvl="2"/>
            <a:r>
              <a:rPr lang="id-ID" smtClean="0"/>
              <a:t>Tingkat ketiga</a:t>
            </a:r>
          </a:p>
          <a:p>
            <a:pPr lvl="3"/>
            <a:r>
              <a:rPr lang="id-ID" smtClean="0"/>
              <a:t>Tingkat keempat</a:t>
            </a:r>
          </a:p>
          <a:p>
            <a:pPr lvl="4"/>
            <a:r>
              <a:rPr lang="id-ID" smtClean="0"/>
              <a:t>Tingkat kelima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Judul Vertikal dan Te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id-ID" smtClean="0"/>
              <a:t>Klik untuk mengedit gaya judul Master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id-ID" smtClean="0"/>
              <a:t>Edit gaya teks Master</a:t>
            </a:r>
          </a:p>
          <a:p>
            <a:pPr lvl="1"/>
            <a:r>
              <a:rPr lang="id-ID" smtClean="0"/>
              <a:t>Tingkat kedua</a:t>
            </a:r>
          </a:p>
          <a:p>
            <a:pPr lvl="2"/>
            <a:r>
              <a:rPr lang="id-ID" smtClean="0"/>
              <a:t>Tingkat ketiga</a:t>
            </a:r>
          </a:p>
          <a:p>
            <a:pPr lvl="3"/>
            <a:r>
              <a:rPr lang="id-ID" smtClean="0"/>
              <a:t>Tingkat keempat</a:t>
            </a:r>
          </a:p>
          <a:p>
            <a:pPr lvl="4"/>
            <a:r>
              <a:rPr lang="id-ID" smtClean="0"/>
              <a:t>Tingkat kelima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9/18/2017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Judul dan Kon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id-ID" smtClean="0"/>
              <a:t>Klik untuk mengedit gaya judul Master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id-ID" smtClean="0"/>
              <a:t>Edit gaya teks Master</a:t>
            </a:r>
          </a:p>
          <a:p>
            <a:pPr lvl="1"/>
            <a:r>
              <a:rPr lang="id-ID" smtClean="0"/>
              <a:t>Tingkat kedua</a:t>
            </a:r>
          </a:p>
          <a:p>
            <a:pPr lvl="2"/>
            <a:r>
              <a:rPr lang="id-ID" smtClean="0"/>
              <a:t>Tingkat ketiga</a:t>
            </a:r>
          </a:p>
          <a:p>
            <a:pPr lvl="3"/>
            <a:r>
              <a:rPr lang="id-ID" smtClean="0"/>
              <a:t>Tingkat keempat</a:t>
            </a:r>
          </a:p>
          <a:p>
            <a:pPr lvl="4"/>
            <a:r>
              <a:rPr lang="id-ID" smtClean="0"/>
              <a:t>Tingkat kelima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eader Bagi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id-ID" smtClean="0"/>
              <a:t>Klik untuk mengedit gaya judul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d-ID" smtClean="0"/>
              <a:t>Edit gaya teks Master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9/18/2017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 Kon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id-ID" smtClean="0"/>
              <a:t>Klik untuk mengedit gaya judul Master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id-ID" smtClean="0"/>
              <a:t>Edit gaya teks Master</a:t>
            </a:r>
          </a:p>
          <a:p>
            <a:pPr lvl="1"/>
            <a:r>
              <a:rPr lang="id-ID" smtClean="0"/>
              <a:t>Tingkat kedua</a:t>
            </a:r>
          </a:p>
          <a:p>
            <a:pPr lvl="2"/>
            <a:r>
              <a:rPr lang="id-ID" smtClean="0"/>
              <a:t>Tingkat ketiga</a:t>
            </a:r>
          </a:p>
          <a:p>
            <a:pPr lvl="3"/>
            <a:r>
              <a:rPr lang="id-ID" smtClean="0"/>
              <a:t>Tingkat keempat</a:t>
            </a:r>
          </a:p>
          <a:p>
            <a:pPr lvl="4"/>
            <a:r>
              <a:rPr lang="id-ID" smtClean="0"/>
              <a:t>Tingkat kelima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id-ID" smtClean="0"/>
              <a:t>Edit gaya teks Master</a:t>
            </a:r>
          </a:p>
          <a:p>
            <a:pPr lvl="1"/>
            <a:r>
              <a:rPr lang="id-ID" smtClean="0"/>
              <a:t>Tingkat kedua</a:t>
            </a:r>
          </a:p>
          <a:p>
            <a:pPr lvl="2"/>
            <a:r>
              <a:rPr lang="id-ID" smtClean="0"/>
              <a:t>Tingkat ketiga</a:t>
            </a:r>
          </a:p>
          <a:p>
            <a:pPr lvl="3"/>
            <a:r>
              <a:rPr lang="id-ID" smtClean="0"/>
              <a:t>Tingkat keempat</a:t>
            </a:r>
          </a:p>
          <a:p>
            <a:pPr lvl="4"/>
            <a:r>
              <a:rPr lang="id-ID" smtClean="0"/>
              <a:t>Tingkat kelima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erbanding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id-ID" smtClean="0"/>
              <a:t>Klik untuk mengedit gaya judul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d-ID" smtClean="0"/>
              <a:t>Edit gaya teks Master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id-ID" smtClean="0"/>
              <a:t>Edit gaya teks Master</a:t>
            </a:r>
          </a:p>
          <a:p>
            <a:pPr lvl="1"/>
            <a:r>
              <a:rPr lang="id-ID" smtClean="0"/>
              <a:t>Tingkat kedua</a:t>
            </a:r>
          </a:p>
          <a:p>
            <a:pPr lvl="2"/>
            <a:r>
              <a:rPr lang="id-ID" smtClean="0"/>
              <a:t>Tingkat ketiga</a:t>
            </a:r>
          </a:p>
          <a:p>
            <a:pPr lvl="3"/>
            <a:r>
              <a:rPr lang="id-ID" smtClean="0"/>
              <a:t>Tingkat keempat</a:t>
            </a:r>
          </a:p>
          <a:p>
            <a:pPr lvl="4"/>
            <a:r>
              <a:rPr lang="id-ID" smtClean="0"/>
              <a:t>Tingkat kelima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d-ID" smtClean="0"/>
              <a:t>Edit gaya teks Master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id-ID" smtClean="0"/>
              <a:t>Edit gaya teks Master</a:t>
            </a:r>
          </a:p>
          <a:p>
            <a:pPr lvl="1"/>
            <a:r>
              <a:rPr lang="id-ID" smtClean="0"/>
              <a:t>Tingkat kedua</a:t>
            </a:r>
          </a:p>
          <a:p>
            <a:pPr lvl="2"/>
            <a:r>
              <a:rPr lang="id-ID" smtClean="0"/>
              <a:t>Tingkat ketiga</a:t>
            </a:r>
          </a:p>
          <a:p>
            <a:pPr lvl="3"/>
            <a:r>
              <a:rPr lang="id-ID" smtClean="0"/>
              <a:t>Tingkat keempat</a:t>
            </a:r>
          </a:p>
          <a:p>
            <a:pPr lvl="4"/>
            <a:r>
              <a:rPr lang="id-ID" smtClean="0"/>
              <a:t>Tingkat kelima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9/18/2017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udul S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id-ID" smtClean="0"/>
              <a:t>Klik untuk mengedit gaya judul Master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Koso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9/18/2017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onten dengan Keterang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id-ID" smtClean="0"/>
              <a:t>Klik untuk mengedit gaya judul Master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id-ID" smtClean="0"/>
              <a:t>Edit gaya teks Master</a:t>
            </a:r>
          </a:p>
          <a:p>
            <a:pPr lvl="1"/>
            <a:r>
              <a:rPr lang="id-ID" smtClean="0"/>
              <a:t>Tingkat kedua</a:t>
            </a:r>
          </a:p>
          <a:p>
            <a:pPr lvl="2"/>
            <a:r>
              <a:rPr lang="id-ID" smtClean="0"/>
              <a:t>Tingkat ketiga</a:t>
            </a:r>
          </a:p>
          <a:p>
            <a:pPr lvl="3"/>
            <a:r>
              <a:rPr lang="id-ID" smtClean="0"/>
              <a:t>Tingkat keempat</a:t>
            </a:r>
          </a:p>
          <a:p>
            <a:pPr lvl="4"/>
            <a:r>
              <a:rPr lang="id-ID" smtClean="0"/>
              <a:t>Tingkat kelima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d-ID" smtClean="0"/>
              <a:t>Edit gaya teks Master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9/18/2017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Gambar dengan Keterang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id-ID" smtClean="0"/>
              <a:t>Klik untuk mengedit gaya judul Master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d-ID" smtClean="0"/>
              <a:t>Klik ikon untuk menambahkan gambar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d-ID" smtClean="0"/>
              <a:t>Edit gaya teks Master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id-ID" smtClean="0"/>
              <a:t>Klik untuk mengedit gaya judul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id-ID" smtClean="0"/>
              <a:t>Edit gaya teks Master</a:t>
            </a:r>
          </a:p>
          <a:p>
            <a:pPr lvl="1"/>
            <a:r>
              <a:rPr lang="id-ID" smtClean="0"/>
              <a:t>Tingkat kedua</a:t>
            </a:r>
          </a:p>
          <a:p>
            <a:pPr lvl="2"/>
            <a:r>
              <a:rPr lang="id-ID" smtClean="0"/>
              <a:t>Tingkat ketiga</a:t>
            </a:r>
          </a:p>
          <a:p>
            <a:pPr lvl="3"/>
            <a:r>
              <a:rPr lang="id-ID" smtClean="0"/>
              <a:t>Tingkat keempat</a:t>
            </a:r>
          </a:p>
          <a:p>
            <a:pPr lvl="4"/>
            <a:r>
              <a:rPr lang="id-ID" smtClean="0"/>
              <a:t>Tingkat kelima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9/18/2017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/>
          <p:cNvSpPr>
            <a:spLocks noGrp="1"/>
          </p:cNvSpPr>
          <p:nvPr>
            <p:ph type="ctrTitle"/>
          </p:nvPr>
        </p:nvSpPr>
        <p:spPr>
          <a:xfrm>
            <a:off x="581191" y="750278"/>
            <a:ext cx="10993549" cy="1172308"/>
          </a:xfrm>
        </p:spPr>
        <p:txBody>
          <a:bodyPr/>
          <a:lstStyle/>
          <a:p>
            <a:r>
              <a:rPr lang="en-US" dirty="0" smtClean="0"/>
              <a:t>PERSEPSI KONSUMEN</a:t>
            </a:r>
            <a:endParaRPr lang="id-ID" dirty="0"/>
          </a:p>
        </p:txBody>
      </p:sp>
      <p:sp>
        <p:nvSpPr>
          <p:cNvPr id="3" name="Subjudul 2"/>
          <p:cNvSpPr>
            <a:spLocks noGrp="1"/>
          </p:cNvSpPr>
          <p:nvPr>
            <p:ph type="subTitle" idx="1"/>
          </p:nvPr>
        </p:nvSpPr>
        <p:spPr>
          <a:xfrm>
            <a:off x="581194" y="3516923"/>
            <a:ext cx="10993546" cy="2157046"/>
          </a:xfrm>
        </p:spPr>
        <p:txBody>
          <a:bodyPr/>
          <a:lstStyle/>
          <a:p>
            <a:r>
              <a:rPr lang="en-US" sz="3200" dirty="0" smtClean="0"/>
              <a:t>ALDI SETYAWAN</a:t>
            </a:r>
          </a:p>
          <a:p>
            <a:r>
              <a:rPr lang="en-US" sz="3200" dirty="0" smtClean="0"/>
              <a:t>GARDANI PRADITYA W</a:t>
            </a:r>
          </a:p>
          <a:p>
            <a:r>
              <a:rPr lang="en-US" sz="3200" dirty="0" smtClean="0"/>
              <a:t>IRENE MIRAMIS A</a:t>
            </a:r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3851888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Perceptual Organization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 err="1"/>
              <a:t>Organisasi</a:t>
            </a:r>
            <a:r>
              <a:rPr lang="en-US" sz="2800" dirty="0"/>
              <a:t> </a:t>
            </a:r>
            <a:r>
              <a:rPr lang="en-US" sz="2800" dirty="0" err="1"/>
              <a:t>presepsi</a:t>
            </a:r>
            <a:r>
              <a:rPr lang="en-US" sz="2800" dirty="0"/>
              <a:t> </a:t>
            </a:r>
            <a:r>
              <a:rPr lang="en-US" sz="2800" dirty="0" err="1"/>
              <a:t>berarti</a:t>
            </a:r>
            <a:r>
              <a:rPr lang="en-US" sz="2800" dirty="0"/>
              <a:t> </a:t>
            </a:r>
            <a:r>
              <a:rPr lang="en-US" sz="2800" dirty="0" err="1"/>
              <a:t>bahwa</a:t>
            </a:r>
            <a:r>
              <a:rPr lang="en-US" sz="2800" dirty="0"/>
              <a:t> </a:t>
            </a:r>
            <a:r>
              <a:rPr lang="en-US" sz="2800" dirty="0" err="1"/>
              <a:t>konsumen</a:t>
            </a:r>
            <a:r>
              <a:rPr lang="en-US" sz="2800" dirty="0"/>
              <a:t> </a:t>
            </a:r>
            <a:r>
              <a:rPr lang="en-US" sz="2800" dirty="0" err="1"/>
              <a:t>mengelompokkan</a:t>
            </a:r>
            <a:r>
              <a:rPr lang="en-US" sz="2800" dirty="0"/>
              <a:t> </a:t>
            </a:r>
            <a:r>
              <a:rPr lang="en-US" sz="2800" dirty="0" err="1"/>
              <a:t>informasi</a:t>
            </a:r>
            <a:r>
              <a:rPr lang="en-US" sz="2800" dirty="0"/>
              <a:t> </a:t>
            </a:r>
            <a:r>
              <a:rPr lang="en-US" sz="2800" dirty="0" err="1"/>
              <a:t>dari</a:t>
            </a:r>
            <a:r>
              <a:rPr lang="en-US" sz="2800" dirty="0"/>
              <a:t> </a:t>
            </a:r>
            <a:r>
              <a:rPr lang="en-US" sz="2800" dirty="0" err="1"/>
              <a:t>berbagai</a:t>
            </a:r>
            <a:r>
              <a:rPr lang="en-US" sz="2800" dirty="0"/>
              <a:t> </a:t>
            </a:r>
            <a:r>
              <a:rPr lang="en-US" sz="2800" dirty="0" err="1"/>
              <a:t>sumber</a:t>
            </a:r>
            <a:r>
              <a:rPr lang="en-US" sz="2800" dirty="0"/>
              <a:t> </a:t>
            </a:r>
            <a:r>
              <a:rPr lang="en-US" sz="2800" dirty="0" err="1"/>
              <a:t>ke</a:t>
            </a:r>
            <a:r>
              <a:rPr lang="en-US" sz="2800" dirty="0"/>
              <a:t> </a:t>
            </a:r>
            <a:r>
              <a:rPr lang="en-US" sz="2800" dirty="0" err="1"/>
              <a:t>dalam</a:t>
            </a:r>
            <a:r>
              <a:rPr lang="en-US" sz="2800" dirty="0"/>
              <a:t> </a:t>
            </a:r>
            <a:r>
              <a:rPr lang="en-US" sz="2800" dirty="0" err="1"/>
              <a:t>pengertian</a:t>
            </a:r>
            <a:r>
              <a:rPr lang="en-US" sz="2800" dirty="0"/>
              <a:t> yang </a:t>
            </a:r>
            <a:r>
              <a:rPr lang="en-US" sz="2800" dirty="0" err="1"/>
              <a:t>menyeluruh</a:t>
            </a:r>
            <a:r>
              <a:rPr lang="en-US" sz="2800" dirty="0"/>
              <a:t> </a:t>
            </a:r>
            <a:r>
              <a:rPr lang="en-US" sz="2800" dirty="0" err="1"/>
              <a:t>untuk</a:t>
            </a:r>
            <a:r>
              <a:rPr lang="en-US" sz="2800" dirty="0"/>
              <a:t> </a:t>
            </a:r>
            <a:r>
              <a:rPr lang="en-US" sz="2800" dirty="0" err="1"/>
              <a:t>memahami</a:t>
            </a:r>
            <a:r>
              <a:rPr lang="en-US" sz="2800" dirty="0"/>
              <a:t> </a:t>
            </a:r>
            <a:r>
              <a:rPr lang="en-US" sz="2800" dirty="0" err="1"/>
              <a:t>lebih</a:t>
            </a:r>
            <a:r>
              <a:rPr lang="en-US" sz="2800" dirty="0"/>
              <a:t> </a:t>
            </a:r>
            <a:r>
              <a:rPr lang="en-US" sz="2800" dirty="0" err="1"/>
              <a:t>baik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bertindak</a:t>
            </a:r>
            <a:r>
              <a:rPr lang="en-US" sz="2800" dirty="0"/>
              <a:t> </a:t>
            </a:r>
            <a:r>
              <a:rPr lang="en-US" sz="2800" dirty="0" err="1"/>
              <a:t>atas</a:t>
            </a:r>
            <a:r>
              <a:rPr lang="en-US" sz="2800" dirty="0"/>
              <a:t> </a:t>
            </a:r>
            <a:r>
              <a:rPr lang="en-US" sz="2800" dirty="0" err="1"/>
              <a:t>pemahaman</a:t>
            </a:r>
            <a:r>
              <a:rPr lang="en-US" sz="2800" dirty="0"/>
              <a:t> </a:t>
            </a:r>
            <a:r>
              <a:rPr lang="en-US" sz="2800" dirty="0" err="1"/>
              <a:t>itu</a:t>
            </a:r>
            <a:r>
              <a:rPr lang="en-US" sz="2800" dirty="0"/>
              <a:t>.</a:t>
            </a:r>
          </a:p>
          <a:p>
            <a:r>
              <a:rPr lang="en-US" sz="2800" dirty="0" err="1"/>
              <a:t>Prinsip</a:t>
            </a:r>
            <a:r>
              <a:rPr lang="en-US" sz="2800" dirty="0"/>
              <a:t> – </a:t>
            </a:r>
            <a:r>
              <a:rPr lang="en-US" sz="2800" dirty="0" err="1"/>
              <a:t>prinsip</a:t>
            </a:r>
            <a:r>
              <a:rPr lang="en-US" sz="2800" dirty="0"/>
              <a:t> </a:t>
            </a:r>
            <a:r>
              <a:rPr lang="en-US" sz="2800" dirty="0" err="1"/>
              <a:t>penting</a:t>
            </a:r>
            <a:r>
              <a:rPr lang="en-US" sz="2800" dirty="0"/>
              <a:t> </a:t>
            </a:r>
            <a:r>
              <a:rPr lang="en-US" sz="2800" dirty="0" err="1"/>
              <a:t>dalam</a:t>
            </a:r>
            <a:r>
              <a:rPr lang="en-US" sz="2800" dirty="0"/>
              <a:t> </a:t>
            </a:r>
            <a:r>
              <a:rPr lang="en-US" sz="2800" dirty="0" err="1"/>
              <a:t>integrasi</a:t>
            </a:r>
            <a:r>
              <a:rPr lang="en-US" sz="2800" dirty="0"/>
              <a:t> </a:t>
            </a:r>
            <a:r>
              <a:rPr lang="en-US" sz="2800" dirty="0" err="1"/>
              <a:t>presepsi</a:t>
            </a:r>
            <a:endParaRPr lang="en-US" sz="2800" dirty="0"/>
          </a:p>
          <a:p>
            <a:r>
              <a:rPr lang="en-US" sz="2800" dirty="0"/>
              <a:t>-</a:t>
            </a:r>
            <a:r>
              <a:rPr lang="en-US" sz="2800" dirty="0" err="1"/>
              <a:t>Penutupan</a:t>
            </a:r>
            <a:r>
              <a:rPr lang="en-US" sz="2800" dirty="0"/>
              <a:t> (closure)</a:t>
            </a:r>
          </a:p>
          <a:p>
            <a:r>
              <a:rPr lang="en-US" sz="2800" dirty="0"/>
              <a:t>-</a:t>
            </a:r>
            <a:r>
              <a:rPr lang="en-US" sz="2800" dirty="0" err="1"/>
              <a:t>Pengelompokkan</a:t>
            </a:r>
            <a:r>
              <a:rPr lang="en-US" sz="2800" dirty="0"/>
              <a:t> (grouping)</a:t>
            </a:r>
          </a:p>
          <a:p>
            <a:r>
              <a:rPr lang="en-US" sz="2800" dirty="0"/>
              <a:t>-</a:t>
            </a:r>
            <a:r>
              <a:rPr lang="en-US" sz="2800" dirty="0" err="1"/>
              <a:t>Konteks</a:t>
            </a:r>
            <a:r>
              <a:rPr lang="en-US" sz="2800" dirty="0"/>
              <a:t> (context)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82986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Preceptual</a:t>
            </a:r>
            <a:r>
              <a:rPr lang="en-US" dirty="0"/>
              <a:t> Interpretation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1852246"/>
            <a:ext cx="11029615" cy="4006553"/>
          </a:xfrm>
        </p:spPr>
        <p:txBody>
          <a:bodyPr/>
          <a:lstStyle/>
          <a:p>
            <a:r>
              <a:rPr lang="en-US" sz="2400" dirty="0" err="1"/>
              <a:t>Interpretasi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sebuah</a:t>
            </a:r>
            <a:r>
              <a:rPr lang="en-US" sz="2400" dirty="0"/>
              <a:t> proses </a:t>
            </a:r>
            <a:r>
              <a:rPr lang="en-US" sz="2400" dirty="0" err="1"/>
              <a:t>dimana</a:t>
            </a:r>
            <a:r>
              <a:rPr lang="en-US" sz="2400" dirty="0"/>
              <a:t> </a:t>
            </a:r>
            <a:r>
              <a:rPr lang="en-US" sz="2400" dirty="0" err="1"/>
              <a:t>individu</a:t>
            </a:r>
            <a:r>
              <a:rPr lang="en-US" sz="2400" dirty="0"/>
              <a:t> </a:t>
            </a:r>
            <a:r>
              <a:rPr lang="en-US" sz="2400" dirty="0" err="1"/>
              <a:t>memberikan</a:t>
            </a:r>
            <a:r>
              <a:rPr lang="en-US" sz="2400" dirty="0"/>
              <a:t> </a:t>
            </a:r>
            <a:r>
              <a:rPr lang="en-US" sz="2400" dirty="0" err="1"/>
              <a:t>makna</a:t>
            </a:r>
            <a:r>
              <a:rPr lang="en-US" sz="2400" dirty="0"/>
              <a:t> </a:t>
            </a:r>
            <a:r>
              <a:rPr lang="en-US" sz="2400" dirty="0" err="1"/>
              <a:t>terhadap</a:t>
            </a:r>
            <a:r>
              <a:rPr lang="en-US" sz="2400" dirty="0"/>
              <a:t> stimuli yang </a:t>
            </a:r>
            <a:r>
              <a:rPr lang="en-US" sz="2400" dirty="0" err="1"/>
              <a:t>telah</a:t>
            </a:r>
            <a:r>
              <a:rPr lang="en-US" sz="2400" dirty="0"/>
              <a:t> </a:t>
            </a:r>
            <a:r>
              <a:rPr lang="en-US" sz="2400" dirty="0" err="1"/>
              <a:t>terorganisir</a:t>
            </a:r>
            <a:r>
              <a:rPr lang="en-US" sz="2400" dirty="0"/>
              <a:t>.</a:t>
            </a:r>
          </a:p>
          <a:p>
            <a:r>
              <a:rPr lang="en-US" sz="2400" dirty="0" err="1"/>
              <a:t>Pemaknaan</a:t>
            </a:r>
            <a:r>
              <a:rPr lang="en-US" sz="2400" dirty="0"/>
              <a:t> </a:t>
            </a:r>
            <a:r>
              <a:rPr lang="en-US" sz="2400" dirty="0" err="1"/>
              <a:t>sebuah</a:t>
            </a:r>
            <a:r>
              <a:rPr lang="en-US" sz="2400" dirty="0"/>
              <a:t> stimuli </a:t>
            </a:r>
            <a:r>
              <a:rPr lang="en-US" sz="2400" dirty="0" err="1"/>
              <a:t>tergantung</a:t>
            </a:r>
            <a:r>
              <a:rPr lang="en-US" sz="2400" dirty="0"/>
              <a:t> </a:t>
            </a:r>
            <a:r>
              <a:rPr lang="en-US" sz="2400" dirty="0" err="1"/>
              <a:t>pada</a:t>
            </a:r>
            <a:r>
              <a:rPr lang="en-US" sz="2400" dirty="0"/>
              <a:t> proses </a:t>
            </a:r>
            <a:r>
              <a:rPr lang="en-US" sz="2400" dirty="0" err="1"/>
              <a:t>interpretasi</a:t>
            </a:r>
            <a:r>
              <a:rPr lang="en-US" sz="2400" dirty="0"/>
              <a:t>,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juga</a:t>
            </a:r>
            <a:r>
              <a:rPr lang="en-US" sz="2400" dirty="0"/>
              <a:t> </a:t>
            </a:r>
            <a:r>
              <a:rPr lang="en-US" sz="2400" dirty="0" err="1"/>
              <a:t>adanya</a:t>
            </a:r>
            <a:r>
              <a:rPr lang="en-US" sz="2400" dirty="0"/>
              <a:t> </a:t>
            </a:r>
            <a:r>
              <a:rPr lang="en-US" sz="2400" dirty="0" err="1"/>
              <a:t>distrosi</a:t>
            </a:r>
            <a:r>
              <a:rPr lang="en-US" sz="2400" dirty="0"/>
              <a:t> (</a:t>
            </a:r>
            <a:r>
              <a:rPr lang="en-US" sz="2400" dirty="0" err="1"/>
              <a:t>perubahan</a:t>
            </a:r>
            <a:r>
              <a:rPr lang="en-US" sz="2400" dirty="0"/>
              <a:t>). </a:t>
            </a:r>
            <a:r>
              <a:rPr lang="en-US" sz="2400" dirty="0" err="1"/>
              <a:t>Perubahan</a:t>
            </a:r>
            <a:r>
              <a:rPr lang="en-US" sz="2400" dirty="0"/>
              <a:t> </a:t>
            </a:r>
            <a:r>
              <a:rPr lang="en-US" sz="2400" dirty="0" err="1"/>
              <a:t>tersebut</a:t>
            </a:r>
            <a:r>
              <a:rPr lang="en-US" sz="2400" dirty="0"/>
              <a:t> </a:t>
            </a:r>
            <a:r>
              <a:rPr lang="en-US" sz="2400" dirty="0" err="1"/>
              <a:t>disebabkan</a:t>
            </a:r>
            <a:r>
              <a:rPr lang="en-US" sz="2400" dirty="0"/>
              <a:t> </a:t>
            </a:r>
            <a:r>
              <a:rPr lang="en-US" sz="2400" dirty="0" err="1"/>
              <a:t>oleh</a:t>
            </a:r>
            <a:r>
              <a:rPr lang="en-US" sz="2400" dirty="0"/>
              <a:t> </a:t>
            </a:r>
            <a:r>
              <a:rPr lang="en-US" sz="2400" dirty="0" err="1"/>
              <a:t>adanya</a:t>
            </a:r>
            <a:r>
              <a:rPr lang="en-US" sz="2400" dirty="0"/>
              <a:t> </a:t>
            </a:r>
            <a:r>
              <a:rPr lang="en-US" sz="2400" dirty="0" err="1"/>
              <a:t>stereotip</a:t>
            </a:r>
            <a:r>
              <a:rPr lang="en-US" sz="2400" dirty="0"/>
              <a:t> </a:t>
            </a:r>
            <a:r>
              <a:rPr lang="en-US" sz="2400" dirty="0" err="1"/>
              <a:t>terhadap</a:t>
            </a:r>
            <a:r>
              <a:rPr lang="en-US" sz="2400" dirty="0"/>
              <a:t> </a:t>
            </a:r>
            <a:r>
              <a:rPr lang="en-US" sz="2400" dirty="0" err="1"/>
              <a:t>situasi</a:t>
            </a:r>
            <a:r>
              <a:rPr lang="en-US" sz="2400" dirty="0"/>
              <a:t> </a:t>
            </a:r>
            <a:r>
              <a:rPr lang="en-US" sz="2400" dirty="0" err="1"/>
              <a:t>tertentu</a:t>
            </a:r>
            <a:r>
              <a:rPr lang="en-US" sz="2400" dirty="0"/>
              <a:t>.</a:t>
            </a:r>
          </a:p>
          <a:p>
            <a:r>
              <a:rPr lang="en-US" sz="2400" dirty="0" err="1"/>
              <a:t>Stereotip</a:t>
            </a:r>
            <a:r>
              <a:rPr lang="en-US" sz="2400" dirty="0"/>
              <a:t>: Orang </a:t>
            </a:r>
            <a:r>
              <a:rPr lang="en-US" sz="2400" dirty="0" err="1"/>
              <a:t>cenderung</a:t>
            </a:r>
            <a:r>
              <a:rPr lang="en-US" sz="2400" dirty="0"/>
              <a:t> </a:t>
            </a:r>
            <a:r>
              <a:rPr lang="en-US" sz="2400" dirty="0" err="1"/>
              <a:t>mempunyai</a:t>
            </a:r>
            <a:r>
              <a:rPr lang="en-US" sz="2400" dirty="0"/>
              <a:t> “</a:t>
            </a:r>
            <a:r>
              <a:rPr lang="en-US" sz="2400" dirty="0" err="1"/>
              <a:t>gambaran</a:t>
            </a:r>
            <a:r>
              <a:rPr lang="en-US" sz="2400" dirty="0"/>
              <a:t>”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pikiran</a:t>
            </a:r>
            <a:r>
              <a:rPr lang="en-US" sz="2400" dirty="0"/>
              <a:t> </a:t>
            </a:r>
            <a:r>
              <a:rPr lang="en-US" sz="2400" dirty="0" err="1"/>
              <a:t>mereka</a:t>
            </a:r>
            <a:r>
              <a:rPr lang="en-US" sz="2400" dirty="0"/>
              <a:t> </a:t>
            </a:r>
            <a:r>
              <a:rPr lang="en-US" sz="2400" dirty="0" err="1"/>
              <a:t>mengenai</a:t>
            </a:r>
            <a:r>
              <a:rPr lang="en-US" sz="2400" dirty="0"/>
              <a:t> </a:t>
            </a:r>
            <a:r>
              <a:rPr lang="en-US" sz="2400" dirty="0" err="1"/>
              <a:t>arti</a:t>
            </a:r>
            <a:r>
              <a:rPr lang="en-US" sz="2400" dirty="0"/>
              <a:t> </a:t>
            </a:r>
            <a:r>
              <a:rPr lang="en-US" sz="2400" dirty="0" err="1"/>
              <a:t>berbagai</a:t>
            </a:r>
            <a:r>
              <a:rPr lang="en-US" sz="2400" dirty="0"/>
              <a:t> </a:t>
            </a:r>
            <a:r>
              <a:rPr lang="en-US" sz="2400" dirty="0" err="1"/>
              <a:t>macam</a:t>
            </a:r>
            <a:r>
              <a:rPr lang="en-US" sz="2400" dirty="0"/>
              <a:t> </a:t>
            </a:r>
            <a:r>
              <a:rPr lang="en-US" sz="2400" dirty="0" smtClean="0"/>
              <a:t>stimuli.</a:t>
            </a:r>
            <a:endParaRPr lang="en-US" sz="24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3735" y="4398475"/>
            <a:ext cx="4645025" cy="2236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53188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Product Positioning</a:t>
            </a:r>
          </a:p>
        </p:txBody>
      </p:sp>
      <p:sp>
        <p:nvSpPr>
          <p:cNvPr id="4" name="Text Placeholder 2"/>
          <p:cNvSpPr txBox="1">
            <a:spLocks noGrp="1"/>
          </p:cNvSpPr>
          <p:nvPr>
            <p:ph idx="1"/>
          </p:nvPr>
        </p:nvSpPr>
        <p:spPr>
          <a:xfrm>
            <a:off x="5603631" y="2180496"/>
            <a:ext cx="6224954" cy="4290641"/>
          </a:xfrm>
        </p:spPr>
        <p:txBody>
          <a:bodyPr>
            <a:noAutofit/>
          </a:bodyPr>
          <a:lstStyle>
            <a:def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defRPr lang="en-US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defRPr lang="en-US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n-US" sz="2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n-US" sz="24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n-US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defRPr>
            </a:lvl9pPr>
          </a:lstStyle>
          <a:p>
            <a:pPr lvl="0"/>
            <a:r>
              <a:rPr lang="en-US" sz="2800" dirty="0" err="1"/>
              <a:t>Untuk</a:t>
            </a:r>
            <a:r>
              <a:rPr lang="en-US" sz="2800" dirty="0"/>
              <a:t> </a:t>
            </a:r>
            <a:r>
              <a:rPr lang="en-US" sz="2800" dirty="0" err="1"/>
              <a:t>mempengarungi</a:t>
            </a:r>
            <a:r>
              <a:rPr lang="en-US" sz="2800" dirty="0"/>
              <a:t> </a:t>
            </a:r>
            <a:r>
              <a:rPr lang="en-US" sz="2800" dirty="0" err="1"/>
              <a:t>citra</a:t>
            </a:r>
            <a:r>
              <a:rPr lang="en-US" sz="2800" dirty="0"/>
              <a:t> </a:t>
            </a:r>
            <a:r>
              <a:rPr lang="en-US" sz="2800" dirty="0" err="1"/>
              <a:t>positif</a:t>
            </a:r>
            <a:r>
              <a:rPr lang="en-US" sz="2800" dirty="0"/>
              <a:t> </a:t>
            </a:r>
            <a:r>
              <a:rPr lang="en-US" sz="2800" dirty="0" err="1"/>
              <a:t>konsumen</a:t>
            </a:r>
            <a:r>
              <a:rPr lang="en-US" sz="2800" dirty="0"/>
              <a:t> </a:t>
            </a:r>
            <a:r>
              <a:rPr lang="en-US" sz="2800" dirty="0" err="1"/>
              <a:t>terhadap</a:t>
            </a:r>
            <a:r>
              <a:rPr lang="en-US" sz="2800" dirty="0"/>
              <a:t> </a:t>
            </a:r>
            <a:r>
              <a:rPr lang="en-US" sz="2800" dirty="0" err="1"/>
              <a:t>merek</a:t>
            </a:r>
            <a:r>
              <a:rPr lang="en-US" sz="2800" dirty="0"/>
              <a:t> </a:t>
            </a:r>
            <a:r>
              <a:rPr lang="en-US" sz="2800" dirty="0" err="1"/>
              <a:t>adalah</a:t>
            </a:r>
            <a:r>
              <a:rPr lang="en-US" sz="2800" dirty="0"/>
              <a:t> </a:t>
            </a:r>
            <a:r>
              <a:rPr lang="en-US" sz="2800" dirty="0" err="1"/>
              <a:t>dengan</a:t>
            </a:r>
            <a:r>
              <a:rPr lang="en-US" sz="2800" dirty="0"/>
              <a:t> positioning </a:t>
            </a:r>
            <a:r>
              <a:rPr lang="en-US" sz="2800" dirty="0" err="1"/>
              <a:t>produk</a:t>
            </a:r>
            <a:r>
              <a:rPr lang="en-US" sz="2800" dirty="0"/>
              <a:t>. </a:t>
            </a:r>
            <a:r>
              <a:rPr lang="en-US" sz="2800" dirty="0" err="1"/>
              <a:t>Dalam</a:t>
            </a:r>
            <a:r>
              <a:rPr lang="en-US" sz="2800" dirty="0"/>
              <a:t> </a:t>
            </a:r>
            <a:r>
              <a:rPr lang="en-US" sz="2800" dirty="0" err="1"/>
              <a:t>memposisikan</a:t>
            </a:r>
            <a:r>
              <a:rPr lang="en-US" sz="2800" dirty="0"/>
              <a:t> </a:t>
            </a:r>
            <a:r>
              <a:rPr lang="en-US" sz="2800" dirty="0" err="1"/>
              <a:t>merek</a:t>
            </a:r>
            <a:r>
              <a:rPr lang="en-US" sz="2800" dirty="0"/>
              <a:t> </a:t>
            </a:r>
            <a:r>
              <a:rPr lang="en-US" sz="2800" dirty="0" err="1"/>
              <a:t>produk</a:t>
            </a:r>
            <a:r>
              <a:rPr lang="en-US" sz="2800" dirty="0"/>
              <a:t>, </a:t>
            </a:r>
            <a:r>
              <a:rPr lang="en-US" sz="2800" dirty="0" err="1"/>
              <a:t>pemasar</a:t>
            </a:r>
            <a:r>
              <a:rPr lang="en-US" sz="2800" dirty="0"/>
              <a:t> </a:t>
            </a:r>
            <a:r>
              <a:rPr lang="en-US" sz="2800" dirty="0" err="1"/>
              <a:t>terlebih</a:t>
            </a:r>
            <a:r>
              <a:rPr lang="en-US" sz="2800" dirty="0"/>
              <a:t> </a:t>
            </a:r>
            <a:r>
              <a:rPr lang="en-US" sz="2800" dirty="0" err="1"/>
              <a:t>dahulu</a:t>
            </a:r>
            <a:r>
              <a:rPr lang="en-US" sz="2800" dirty="0"/>
              <a:t> </a:t>
            </a:r>
            <a:r>
              <a:rPr lang="en-US" sz="2800" dirty="0" err="1"/>
              <a:t>harus</a:t>
            </a:r>
            <a:r>
              <a:rPr lang="en-US" sz="2800" dirty="0"/>
              <a:t> </a:t>
            </a:r>
            <a:r>
              <a:rPr lang="en-US" sz="2800" dirty="0" err="1"/>
              <a:t>mempunyai</a:t>
            </a:r>
            <a:r>
              <a:rPr lang="en-US" sz="2800" dirty="0"/>
              <a:t> </a:t>
            </a:r>
            <a:r>
              <a:rPr lang="en-US" sz="2800" dirty="0" err="1"/>
              <a:t>konsep</a:t>
            </a:r>
            <a:r>
              <a:rPr lang="en-US" sz="2800" dirty="0"/>
              <a:t> </a:t>
            </a:r>
            <a:r>
              <a:rPr lang="en-US" sz="2800" dirty="0" err="1"/>
              <a:t>produk</a:t>
            </a:r>
            <a:r>
              <a:rPr lang="en-US" sz="2800" dirty="0"/>
              <a:t> yang </a:t>
            </a:r>
            <a:r>
              <a:rPr lang="en-US" sz="2800" dirty="0" err="1"/>
              <a:t>dapat</a:t>
            </a:r>
            <a:r>
              <a:rPr lang="en-US" sz="2800" dirty="0"/>
              <a:t> </a:t>
            </a:r>
            <a:r>
              <a:rPr lang="en-US" sz="2800" dirty="0" err="1"/>
              <a:t>mengomunikasikan</a:t>
            </a:r>
            <a:r>
              <a:rPr lang="en-US" sz="2800" dirty="0"/>
              <a:t> </a:t>
            </a:r>
            <a:r>
              <a:rPr lang="en-US" sz="2800" dirty="0" err="1"/>
              <a:t>manfaat</a:t>
            </a:r>
            <a:r>
              <a:rPr lang="en-US" sz="2800" dirty="0"/>
              <a:t> yang </a:t>
            </a:r>
            <a:r>
              <a:rPr lang="en-US" sz="2800" dirty="0" err="1"/>
              <a:t>diinginkan</a:t>
            </a:r>
            <a:r>
              <a:rPr lang="en-US" sz="2800" dirty="0"/>
              <a:t> </a:t>
            </a:r>
            <a:r>
              <a:rPr lang="en-US" sz="2800" dirty="0" err="1"/>
              <a:t>melalui</a:t>
            </a:r>
            <a:r>
              <a:rPr lang="en-US" sz="2800" dirty="0"/>
              <a:t> </a:t>
            </a:r>
            <a:r>
              <a:rPr lang="en-US" sz="2800" dirty="0" err="1"/>
              <a:t>iklan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penggunaan</a:t>
            </a:r>
            <a:r>
              <a:rPr lang="en-US" sz="2800" dirty="0"/>
              <a:t> media yang </a:t>
            </a:r>
            <a:r>
              <a:rPr lang="en-US" sz="2800" dirty="0" err="1"/>
              <a:t>menjangkau</a:t>
            </a:r>
            <a:r>
              <a:rPr lang="en-US" sz="2800" dirty="0"/>
              <a:t> </a:t>
            </a:r>
            <a:r>
              <a:rPr lang="en-US" sz="2800" dirty="0" err="1"/>
              <a:t>pasar</a:t>
            </a:r>
            <a:r>
              <a:rPr lang="en-US" sz="2800" dirty="0"/>
              <a:t> </a:t>
            </a:r>
            <a:r>
              <a:rPr lang="en-US" sz="2800" dirty="0" err="1"/>
              <a:t>sasaran</a:t>
            </a:r>
            <a:r>
              <a:rPr lang="en-US" sz="2800" dirty="0"/>
              <a:t>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606" y="1819397"/>
            <a:ext cx="5473334" cy="471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31772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Packaging As A </a:t>
            </a:r>
            <a:r>
              <a:rPr lang="en-US" dirty="0" err="1"/>
              <a:t>Postioning</a:t>
            </a:r>
            <a:r>
              <a:rPr lang="en-US" dirty="0"/>
              <a:t> Element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7"/>
            <a:ext cx="10403331" cy="996458"/>
          </a:xfrm>
        </p:spPr>
        <p:txBody>
          <a:bodyPr>
            <a:normAutofit lnSpcReduction="10000"/>
          </a:bodyPr>
          <a:lstStyle/>
          <a:p>
            <a:r>
              <a:rPr lang="en-US" sz="2800" dirty="0" err="1"/>
              <a:t>Kemasan</a:t>
            </a:r>
            <a:r>
              <a:rPr lang="en-US" sz="2800" dirty="0"/>
              <a:t> </a:t>
            </a:r>
            <a:r>
              <a:rPr lang="en-US" sz="2800" dirty="0" err="1"/>
              <a:t>harus</a:t>
            </a:r>
            <a:r>
              <a:rPr lang="en-US" sz="2800" dirty="0"/>
              <a:t> </a:t>
            </a:r>
            <a:r>
              <a:rPr lang="en-US" sz="2800" dirty="0" err="1"/>
              <a:t>menyampaikan</a:t>
            </a:r>
            <a:r>
              <a:rPr lang="en-US" sz="2800" dirty="0"/>
              <a:t> </a:t>
            </a:r>
            <a:r>
              <a:rPr lang="en-US" sz="2800" dirty="0" err="1"/>
              <a:t>citra</a:t>
            </a:r>
            <a:r>
              <a:rPr lang="en-US" sz="2800" dirty="0"/>
              <a:t> </a:t>
            </a:r>
            <a:r>
              <a:rPr lang="en-US" sz="2800" dirty="0" err="1"/>
              <a:t>merek</a:t>
            </a:r>
            <a:r>
              <a:rPr lang="en-US" sz="2800" dirty="0"/>
              <a:t> yang </a:t>
            </a:r>
            <a:r>
              <a:rPr lang="en-US" sz="2800" dirty="0" err="1"/>
              <a:t>dikomunikasikan</a:t>
            </a:r>
            <a:r>
              <a:rPr lang="en-US" sz="2800" dirty="0"/>
              <a:t> </a:t>
            </a:r>
            <a:r>
              <a:rPr lang="en-US" sz="2800" dirty="0" err="1"/>
              <a:t>kepada</a:t>
            </a:r>
            <a:r>
              <a:rPr lang="en-US" sz="2800" dirty="0"/>
              <a:t> </a:t>
            </a:r>
            <a:r>
              <a:rPr lang="en-US" sz="2800" dirty="0" err="1"/>
              <a:t>pembeli</a:t>
            </a:r>
            <a:r>
              <a:rPr lang="en-US" sz="2800" dirty="0"/>
              <a:t>.</a:t>
            </a:r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2646" y="2940295"/>
            <a:ext cx="8690585" cy="357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32442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Product Repositioning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1875692"/>
            <a:ext cx="11029615" cy="4384431"/>
          </a:xfrm>
        </p:spPr>
        <p:txBody>
          <a:bodyPr>
            <a:normAutofit lnSpcReduction="10000"/>
          </a:bodyPr>
          <a:lstStyle/>
          <a:p>
            <a:r>
              <a:rPr lang="en-US" sz="3200" dirty="0"/>
              <a:t>Citra </a:t>
            </a:r>
            <a:r>
              <a:rPr lang="en-US" sz="3200" dirty="0" err="1"/>
              <a:t>negatif</a:t>
            </a:r>
            <a:r>
              <a:rPr lang="en-US" sz="3200" dirty="0"/>
              <a:t> </a:t>
            </a:r>
            <a:r>
              <a:rPr lang="en-US" sz="3200" dirty="0" err="1"/>
              <a:t>salah</a:t>
            </a:r>
            <a:r>
              <a:rPr lang="en-US" sz="3200" dirty="0"/>
              <a:t> </a:t>
            </a:r>
            <a:r>
              <a:rPr lang="en-US" sz="3200" dirty="0" err="1"/>
              <a:t>satunya</a:t>
            </a:r>
            <a:r>
              <a:rPr lang="en-US" sz="3200" dirty="0"/>
              <a:t> </a:t>
            </a:r>
            <a:r>
              <a:rPr lang="en-US" sz="3200" dirty="0" err="1"/>
              <a:t>disebabkan</a:t>
            </a:r>
            <a:r>
              <a:rPr lang="en-US" sz="3200" dirty="0"/>
              <a:t> </a:t>
            </a:r>
            <a:r>
              <a:rPr lang="en-US" sz="3200" dirty="0" err="1"/>
              <a:t>oleh</a:t>
            </a:r>
            <a:r>
              <a:rPr lang="en-US" sz="3200" dirty="0"/>
              <a:t> </a:t>
            </a:r>
            <a:r>
              <a:rPr lang="en-US" sz="3200" dirty="0" err="1"/>
              <a:t>pengalaman</a:t>
            </a:r>
            <a:r>
              <a:rPr lang="en-US" sz="3200" dirty="0"/>
              <a:t> </a:t>
            </a:r>
            <a:r>
              <a:rPr lang="en-US" sz="3200" dirty="0" err="1"/>
              <a:t>buruk</a:t>
            </a:r>
            <a:r>
              <a:rPr lang="en-US" sz="3200" dirty="0"/>
              <a:t> </a:t>
            </a:r>
            <a:r>
              <a:rPr lang="en-US" sz="3200" dirty="0" err="1"/>
              <a:t>konsumen</a:t>
            </a:r>
            <a:r>
              <a:rPr lang="en-US" sz="3200" dirty="0"/>
              <a:t>.</a:t>
            </a:r>
          </a:p>
          <a:p>
            <a:r>
              <a:rPr lang="en-US" sz="3200" dirty="0" err="1"/>
              <a:t>Masalah</a:t>
            </a:r>
            <a:r>
              <a:rPr lang="en-US" sz="3200" dirty="0"/>
              <a:t> yang </a:t>
            </a:r>
            <a:r>
              <a:rPr lang="en-US" sz="3200" dirty="0" err="1"/>
              <a:t>berkaitan</a:t>
            </a:r>
            <a:r>
              <a:rPr lang="en-US" sz="3200" dirty="0"/>
              <a:t> </a:t>
            </a:r>
            <a:r>
              <a:rPr lang="en-US" sz="3200" dirty="0" err="1"/>
              <a:t>dengan</a:t>
            </a:r>
            <a:r>
              <a:rPr lang="en-US" sz="3200" dirty="0"/>
              <a:t> </a:t>
            </a:r>
            <a:r>
              <a:rPr lang="en-US" sz="3200" dirty="0" err="1"/>
              <a:t>produk</a:t>
            </a:r>
            <a:r>
              <a:rPr lang="en-US" sz="3200" dirty="0"/>
              <a:t> </a:t>
            </a:r>
            <a:r>
              <a:rPr lang="en-US" sz="3200" dirty="0" err="1"/>
              <a:t>yaitu</a:t>
            </a:r>
            <a:r>
              <a:rPr lang="en-US" sz="3200" dirty="0"/>
              <a:t> </a:t>
            </a:r>
            <a:r>
              <a:rPr lang="en-US" sz="3200" dirty="0" err="1"/>
              <a:t>kualitas</a:t>
            </a:r>
            <a:r>
              <a:rPr lang="en-US" sz="3200" dirty="0"/>
              <a:t> </a:t>
            </a:r>
            <a:r>
              <a:rPr lang="en-US" sz="3200" dirty="0" err="1"/>
              <a:t>teknis</a:t>
            </a:r>
            <a:r>
              <a:rPr lang="en-US" sz="3200" dirty="0"/>
              <a:t> </a:t>
            </a:r>
            <a:r>
              <a:rPr lang="en-US" sz="3200" dirty="0" err="1"/>
              <a:t>atau</a:t>
            </a:r>
            <a:r>
              <a:rPr lang="en-US" sz="3200" dirty="0"/>
              <a:t> </a:t>
            </a:r>
            <a:r>
              <a:rPr lang="en-US" sz="3200" dirty="0" err="1"/>
              <a:t>fungsional</a:t>
            </a:r>
            <a:r>
              <a:rPr lang="en-US" sz="3200" dirty="0"/>
              <a:t> yang </a:t>
            </a:r>
            <a:r>
              <a:rPr lang="en-US" sz="3200" dirty="0" err="1"/>
              <a:t>menyebabkan</a:t>
            </a:r>
            <a:r>
              <a:rPr lang="en-US" sz="3200" dirty="0"/>
              <a:t> </a:t>
            </a:r>
            <a:r>
              <a:rPr lang="en-US" sz="3200" dirty="0" err="1"/>
              <a:t>masalah</a:t>
            </a:r>
            <a:r>
              <a:rPr lang="en-US" sz="3200" dirty="0"/>
              <a:t> </a:t>
            </a:r>
            <a:r>
              <a:rPr lang="en-US" sz="3200" dirty="0" err="1"/>
              <a:t>citra</a:t>
            </a:r>
            <a:r>
              <a:rPr lang="en-US" sz="3200" dirty="0"/>
              <a:t>,</a:t>
            </a:r>
          </a:p>
          <a:p>
            <a:r>
              <a:rPr lang="en-US" sz="3200" dirty="0" err="1"/>
              <a:t>Tindakan</a:t>
            </a:r>
            <a:r>
              <a:rPr lang="en-US" sz="3200" dirty="0"/>
              <a:t> internal </a:t>
            </a:r>
            <a:r>
              <a:rPr lang="en-US" sz="3200" dirty="0" err="1"/>
              <a:t>dibutuhkan</a:t>
            </a:r>
            <a:r>
              <a:rPr lang="en-US" sz="3200" dirty="0"/>
              <a:t> </a:t>
            </a:r>
            <a:r>
              <a:rPr lang="en-US" sz="3200" dirty="0" err="1"/>
              <a:t>jika</a:t>
            </a:r>
            <a:r>
              <a:rPr lang="en-US" sz="3200" dirty="0"/>
              <a:t> </a:t>
            </a:r>
            <a:r>
              <a:rPr lang="en-US" sz="3200" dirty="0" err="1"/>
              <a:t>citra</a:t>
            </a:r>
            <a:r>
              <a:rPr lang="en-US" sz="3200" dirty="0"/>
              <a:t> yang </a:t>
            </a:r>
            <a:r>
              <a:rPr lang="en-US" sz="3200" dirty="0" err="1"/>
              <a:t>buruk</a:t>
            </a:r>
            <a:r>
              <a:rPr lang="en-US" sz="3200" dirty="0"/>
              <a:t> </a:t>
            </a:r>
            <a:r>
              <a:rPr lang="en-US" sz="3200" dirty="0" err="1"/>
              <a:t>ingin</a:t>
            </a:r>
            <a:r>
              <a:rPr lang="en-US" sz="3200" dirty="0"/>
              <a:t> </a:t>
            </a:r>
            <a:r>
              <a:rPr lang="en-US" sz="3200" dirty="0" err="1"/>
              <a:t>diperbaiki</a:t>
            </a:r>
            <a:r>
              <a:rPr lang="en-US" sz="3200" dirty="0"/>
              <a:t>.</a:t>
            </a:r>
          </a:p>
          <a:p>
            <a:r>
              <a:rPr lang="en-US" sz="3200" dirty="0"/>
              <a:t>Citra </a:t>
            </a:r>
            <a:r>
              <a:rPr lang="en-US" sz="3200" dirty="0" err="1"/>
              <a:t>menjadi</a:t>
            </a:r>
            <a:r>
              <a:rPr lang="en-US" sz="3200" dirty="0"/>
              <a:t> </a:t>
            </a:r>
            <a:r>
              <a:rPr lang="en-US" sz="3200" dirty="0" err="1"/>
              <a:t>baik</a:t>
            </a:r>
            <a:r>
              <a:rPr lang="en-US" sz="3200" dirty="0"/>
              <a:t> </a:t>
            </a:r>
            <a:r>
              <a:rPr lang="en-US" sz="3200" dirty="0" err="1"/>
              <a:t>ketika</a:t>
            </a:r>
            <a:r>
              <a:rPr lang="en-US" sz="3200" dirty="0"/>
              <a:t> </a:t>
            </a:r>
            <a:r>
              <a:rPr lang="en-US" sz="3200" dirty="0" err="1"/>
              <a:t>konsumen</a:t>
            </a:r>
            <a:r>
              <a:rPr lang="en-US" sz="3200" dirty="0"/>
              <a:t> </a:t>
            </a:r>
            <a:r>
              <a:rPr lang="en-US" sz="3200" dirty="0" err="1"/>
              <a:t>mempunyai</a:t>
            </a:r>
            <a:r>
              <a:rPr lang="en-US" sz="3200" dirty="0"/>
              <a:t> </a:t>
            </a:r>
            <a:r>
              <a:rPr lang="en-US" sz="3200" dirty="0" err="1"/>
              <a:t>pengalaman</a:t>
            </a:r>
            <a:r>
              <a:rPr lang="en-US" sz="3200" dirty="0"/>
              <a:t> yang </a:t>
            </a:r>
            <a:r>
              <a:rPr lang="en-US" sz="3200" dirty="0" err="1"/>
              <a:t>cukup</a:t>
            </a:r>
            <a:r>
              <a:rPr lang="en-US" sz="3200" dirty="0"/>
              <a:t> </a:t>
            </a:r>
            <a:r>
              <a:rPr lang="en-US" sz="3200" dirty="0" err="1"/>
              <a:t>dengan</a:t>
            </a:r>
            <a:r>
              <a:rPr lang="en-US" sz="3200" dirty="0"/>
              <a:t> </a:t>
            </a:r>
            <a:r>
              <a:rPr lang="en-US" sz="3200" dirty="0" err="1"/>
              <a:t>realitas</a:t>
            </a:r>
            <a:r>
              <a:rPr lang="en-US" sz="3200" dirty="0"/>
              <a:t> </a:t>
            </a:r>
            <a:r>
              <a:rPr lang="en-US" sz="3200" dirty="0" err="1"/>
              <a:t>baru</a:t>
            </a:r>
            <a:r>
              <a:rPr lang="en-US" sz="3200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01300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Receptual</a:t>
            </a:r>
            <a:r>
              <a:rPr lang="en-US" dirty="0"/>
              <a:t> Mapping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1359873"/>
          </a:xfrm>
        </p:spPr>
        <p:txBody>
          <a:bodyPr>
            <a:normAutofit fontScale="92500" lnSpcReduction="20000"/>
          </a:bodyPr>
          <a:lstStyle/>
          <a:p>
            <a:r>
              <a:rPr lang="en-US" sz="3200" dirty="0"/>
              <a:t>Perceptual map </a:t>
            </a:r>
            <a:r>
              <a:rPr lang="en-US" sz="3200" dirty="0" err="1"/>
              <a:t>adalah</a:t>
            </a:r>
            <a:r>
              <a:rPr lang="en-US" sz="3200" dirty="0"/>
              <a:t> </a:t>
            </a:r>
            <a:r>
              <a:rPr lang="en-US" sz="3200" dirty="0" err="1"/>
              <a:t>alat</a:t>
            </a:r>
            <a:r>
              <a:rPr lang="en-US" sz="3200" dirty="0"/>
              <a:t> </a:t>
            </a:r>
            <a:r>
              <a:rPr lang="en-US" sz="3200" dirty="0" err="1"/>
              <a:t>untuk</a:t>
            </a:r>
            <a:r>
              <a:rPr lang="en-US" sz="3200" dirty="0"/>
              <a:t> </a:t>
            </a:r>
            <a:r>
              <a:rPr lang="en-US" sz="3200" dirty="0" err="1"/>
              <a:t>menentukan</a:t>
            </a:r>
            <a:r>
              <a:rPr lang="en-US" sz="3200" dirty="0"/>
              <a:t> </a:t>
            </a:r>
            <a:r>
              <a:rPr lang="en-US" sz="3200" dirty="0" err="1"/>
              <a:t>posisi</a:t>
            </a:r>
            <a:r>
              <a:rPr lang="en-US" sz="3200" dirty="0"/>
              <a:t> </a:t>
            </a:r>
            <a:r>
              <a:rPr lang="en-US" sz="3200" dirty="0" err="1"/>
              <a:t>produk</a:t>
            </a:r>
            <a:r>
              <a:rPr lang="en-US" sz="3200" dirty="0"/>
              <a:t> </a:t>
            </a:r>
            <a:r>
              <a:rPr lang="en-US" sz="3200" dirty="0" err="1"/>
              <a:t>sehingga</a:t>
            </a:r>
            <a:r>
              <a:rPr lang="en-US" sz="3200" dirty="0"/>
              <a:t> </a:t>
            </a:r>
            <a:r>
              <a:rPr lang="en-US" sz="3200" dirty="0" err="1"/>
              <a:t>akan</a:t>
            </a:r>
            <a:r>
              <a:rPr lang="en-US" sz="3200" dirty="0"/>
              <a:t> </a:t>
            </a:r>
            <a:r>
              <a:rPr lang="en-US" sz="3200" dirty="0" err="1"/>
              <a:t>tampak</a:t>
            </a:r>
            <a:r>
              <a:rPr lang="en-US" sz="3200" dirty="0"/>
              <a:t> </a:t>
            </a:r>
            <a:r>
              <a:rPr lang="en-US" sz="3200" dirty="0" err="1"/>
              <a:t>jelas</a:t>
            </a:r>
            <a:r>
              <a:rPr lang="en-US" sz="3200" dirty="0"/>
              <a:t> </a:t>
            </a:r>
            <a:r>
              <a:rPr lang="en-US" sz="3200" dirty="0" err="1"/>
              <a:t>bagaimana</a:t>
            </a:r>
            <a:r>
              <a:rPr lang="en-US" sz="3200" dirty="0"/>
              <a:t> </a:t>
            </a:r>
            <a:r>
              <a:rPr lang="en-US" sz="3200" dirty="0" err="1"/>
              <a:t>persepsi</a:t>
            </a:r>
            <a:r>
              <a:rPr lang="en-US" sz="3200" dirty="0"/>
              <a:t> </a:t>
            </a:r>
            <a:r>
              <a:rPr lang="en-US" sz="3200" dirty="0" err="1"/>
              <a:t>produk</a:t>
            </a:r>
            <a:r>
              <a:rPr lang="en-US" sz="3200" dirty="0"/>
              <a:t> </a:t>
            </a:r>
            <a:r>
              <a:rPr lang="en-US" sz="3200" dirty="0" err="1"/>
              <a:t>tersebut</a:t>
            </a:r>
            <a:r>
              <a:rPr lang="en-US" sz="3200" dirty="0"/>
              <a:t> di </a:t>
            </a:r>
            <a:r>
              <a:rPr lang="en-US" sz="3200" dirty="0" err="1"/>
              <a:t>pandang</a:t>
            </a:r>
            <a:r>
              <a:rPr lang="en-US" sz="3200" dirty="0"/>
              <a:t> </a:t>
            </a:r>
            <a:r>
              <a:rPr lang="en-US" sz="3200" dirty="0" err="1"/>
              <a:t>konsumen</a:t>
            </a:r>
            <a:r>
              <a:rPr lang="en-US" sz="3200" dirty="0"/>
              <a:t>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9791" y="3411417"/>
            <a:ext cx="8074147" cy="3229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82836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Positioning of services (</a:t>
            </a:r>
            <a:r>
              <a:rPr lang="en-US" dirty="0" err="1"/>
              <a:t>posisi</a:t>
            </a:r>
            <a:r>
              <a:rPr lang="en-US" dirty="0"/>
              <a:t> </a:t>
            </a:r>
            <a:r>
              <a:rPr lang="en-US" dirty="0" err="1"/>
              <a:t>layanan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err="1"/>
              <a:t>P</a:t>
            </a:r>
            <a:r>
              <a:rPr lang="en-US" sz="3200" dirty="0" err="1" smtClean="0"/>
              <a:t>enentuan</a:t>
            </a:r>
            <a:r>
              <a:rPr lang="en-US" sz="3200" dirty="0" smtClean="0"/>
              <a:t> </a:t>
            </a:r>
            <a:r>
              <a:rPr lang="en-US" sz="3200" dirty="0" err="1"/>
              <a:t>posisi</a:t>
            </a:r>
            <a:r>
              <a:rPr lang="en-US" sz="3200" dirty="0"/>
              <a:t> </a:t>
            </a:r>
            <a:r>
              <a:rPr lang="en-US" sz="3200" dirty="0" err="1"/>
              <a:t>dan</a:t>
            </a:r>
            <a:r>
              <a:rPr lang="en-US" sz="3200" dirty="0"/>
              <a:t> </a:t>
            </a:r>
            <a:r>
              <a:rPr lang="en-US" sz="3200" dirty="0" err="1"/>
              <a:t>promosi</a:t>
            </a:r>
            <a:r>
              <a:rPr lang="en-US" sz="3200" dirty="0"/>
              <a:t>, </a:t>
            </a:r>
            <a:r>
              <a:rPr lang="en-US" sz="3200" dirty="0" err="1"/>
              <a:t>konsumen</a:t>
            </a:r>
            <a:r>
              <a:rPr lang="en-US" sz="3200" dirty="0"/>
              <a:t> </a:t>
            </a:r>
            <a:r>
              <a:rPr lang="en-US" sz="3200" dirty="0" err="1"/>
              <a:t>dapat</a:t>
            </a:r>
            <a:r>
              <a:rPr lang="en-US" sz="3200" dirty="0"/>
              <a:t> </a:t>
            </a:r>
            <a:r>
              <a:rPr lang="en-US" sz="3200" dirty="0" err="1"/>
              <a:t>menghubungkan</a:t>
            </a:r>
            <a:r>
              <a:rPr lang="en-US" sz="3200" dirty="0"/>
              <a:t> </a:t>
            </a:r>
            <a:r>
              <a:rPr lang="en-US" sz="3200" dirty="0" err="1"/>
              <a:t>citra</a:t>
            </a:r>
            <a:r>
              <a:rPr lang="en-US" sz="3200" dirty="0"/>
              <a:t> </a:t>
            </a:r>
            <a:r>
              <a:rPr lang="en-US" sz="3200" dirty="0" err="1"/>
              <a:t>tertentu</a:t>
            </a:r>
            <a:r>
              <a:rPr lang="en-US" sz="3200" dirty="0"/>
              <a:t> </a:t>
            </a:r>
            <a:r>
              <a:rPr lang="en-US" sz="3200" dirty="0" err="1"/>
              <a:t>dengan</a:t>
            </a:r>
            <a:r>
              <a:rPr lang="en-US" sz="3200" dirty="0"/>
              <a:t> </a:t>
            </a:r>
            <a:r>
              <a:rPr lang="en-US" sz="3200" dirty="0" err="1"/>
              <a:t>merek</a:t>
            </a:r>
            <a:r>
              <a:rPr lang="en-US" sz="3200" dirty="0"/>
              <a:t> </a:t>
            </a:r>
            <a:r>
              <a:rPr lang="en-US" sz="3200" dirty="0" err="1" smtClean="0"/>
              <a:t>tertentu</a:t>
            </a:r>
            <a:r>
              <a:rPr lang="en-US" sz="3200" dirty="0" smtClean="0"/>
              <a:t>.</a:t>
            </a:r>
            <a:endParaRPr lang="en-US" sz="3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82700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Perceived price (</a:t>
            </a:r>
            <a:r>
              <a:rPr lang="en-US" b="1" dirty="0" err="1"/>
              <a:t>harga</a:t>
            </a:r>
            <a:r>
              <a:rPr lang="en-US" b="1" dirty="0"/>
              <a:t> </a:t>
            </a:r>
            <a:r>
              <a:rPr lang="en-US" b="1" dirty="0" err="1"/>
              <a:t>yg</a:t>
            </a:r>
            <a:r>
              <a:rPr lang="en-US" b="1" dirty="0"/>
              <a:t> </a:t>
            </a:r>
            <a:r>
              <a:rPr lang="en-US" b="1" dirty="0" err="1"/>
              <a:t>dirasakan</a:t>
            </a:r>
            <a:r>
              <a:rPr lang="en-US" b="1" dirty="0"/>
              <a:t>)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err="1"/>
              <a:t>Harga</a:t>
            </a:r>
            <a:r>
              <a:rPr lang="en-US" sz="3200" dirty="0"/>
              <a:t> yang </a:t>
            </a:r>
            <a:r>
              <a:rPr lang="en-US" sz="3200" dirty="0" err="1"/>
              <a:t>dirasakan</a:t>
            </a:r>
            <a:r>
              <a:rPr lang="en-US" sz="3200" dirty="0"/>
              <a:t> </a:t>
            </a:r>
            <a:r>
              <a:rPr lang="en-US" sz="3200" dirty="0" err="1"/>
              <a:t>harus</a:t>
            </a:r>
            <a:r>
              <a:rPr lang="en-US" sz="3200" dirty="0"/>
              <a:t> </a:t>
            </a:r>
            <a:r>
              <a:rPr lang="en-US" sz="3200" dirty="0" err="1"/>
              <a:t>mencerminkan</a:t>
            </a:r>
            <a:r>
              <a:rPr lang="en-US" sz="3200" dirty="0"/>
              <a:t> </a:t>
            </a:r>
            <a:r>
              <a:rPr lang="en-US" sz="3200" dirty="0" err="1"/>
              <a:t>nilai</a:t>
            </a:r>
            <a:r>
              <a:rPr lang="en-US" sz="3200" dirty="0"/>
              <a:t> yang </a:t>
            </a:r>
            <a:r>
              <a:rPr lang="en-US" sz="3200" dirty="0" err="1"/>
              <a:t>diterima</a:t>
            </a:r>
            <a:r>
              <a:rPr lang="en-US" sz="3200" dirty="0"/>
              <a:t> </a:t>
            </a:r>
            <a:r>
              <a:rPr lang="en-US" sz="3200" dirty="0" err="1"/>
              <a:t>pelanggan</a:t>
            </a:r>
            <a:r>
              <a:rPr lang="en-US" sz="3200" dirty="0"/>
              <a:t> </a:t>
            </a:r>
            <a:r>
              <a:rPr lang="en-US" sz="3200" dirty="0" err="1"/>
              <a:t>dari</a:t>
            </a:r>
            <a:r>
              <a:rPr lang="en-US" sz="3200" dirty="0"/>
              <a:t> </a:t>
            </a:r>
            <a:r>
              <a:rPr lang="en-US" sz="3200" dirty="0" err="1" smtClean="0"/>
              <a:t>pembelian</a:t>
            </a:r>
            <a:r>
              <a:rPr lang="en-US" sz="3200" dirty="0" smtClean="0"/>
              <a:t>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1977866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 prices (</a:t>
            </a:r>
            <a:r>
              <a:rPr lang="en-US" dirty="0" err="1"/>
              <a:t>harga</a:t>
            </a:r>
            <a:r>
              <a:rPr lang="en-US" dirty="0"/>
              <a:t> </a:t>
            </a:r>
            <a:r>
              <a:rPr lang="en-US" dirty="0" err="1"/>
              <a:t>referensi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err="1"/>
              <a:t>H</a:t>
            </a:r>
            <a:r>
              <a:rPr lang="en-US" sz="3200" dirty="0" err="1" smtClean="0"/>
              <a:t>arga</a:t>
            </a:r>
            <a:r>
              <a:rPr lang="en-US" sz="3200" dirty="0" smtClean="0"/>
              <a:t> </a:t>
            </a:r>
            <a:r>
              <a:rPr lang="en-US" sz="3200" dirty="0"/>
              <a:t>yang </a:t>
            </a:r>
            <a:r>
              <a:rPr lang="en-US" sz="3200" dirty="0" err="1"/>
              <a:t>digunakan</a:t>
            </a:r>
            <a:r>
              <a:rPr lang="en-US" sz="3200" dirty="0"/>
              <a:t> </a:t>
            </a:r>
            <a:r>
              <a:rPr lang="en-US" sz="3200" dirty="0" err="1"/>
              <a:t>konsumen</a:t>
            </a:r>
            <a:r>
              <a:rPr lang="en-US" sz="3200" dirty="0"/>
              <a:t> </a:t>
            </a:r>
            <a:r>
              <a:rPr lang="en-US" sz="3200" dirty="0" err="1"/>
              <a:t>sebagai</a:t>
            </a:r>
            <a:r>
              <a:rPr lang="en-US" sz="3200" dirty="0"/>
              <a:t> </a:t>
            </a:r>
            <a:r>
              <a:rPr lang="en-US" sz="3200" dirty="0" err="1"/>
              <a:t>dasar</a:t>
            </a:r>
            <a:r>
              <a:rPr lang="en-US" sz="3200" dirty="0"/>
              <a:t> </a:t>
            </a:r>
            <a:r>
              <a:rPr lang="en-US" sz="3200" dirty="0" err="1" smtClean="0"/>
              <a:t>perbandingan</a:t>
            </a:r>
            <a:r>
              <a:rPr lang="en-US" sz="3200" dirty="0" smtClean="0"/>
              <a:t>, </a:t>
            </a:r>
            <a:r>
              <a:rPr lang="en-US" sz="3200" dirty="0" err="1"/>
              <a:t>referensi</a:t>
            </a:r>
            <a:r>
              <a:rPr lang="en-US" sz="3200" dirty="0"/>
              <a:t> </a:t>
            </a:r>
            <a:r>
              <a:rPr lang="en-US" sz="3200" dirty="0" err="1"/>
              <a:t>dapat</a:t>
            </a:r>
            <a:r>
              <a:rPr lang="en-US" sz="3200" dirty="0"/>
              <a:t> </a:t>
            </a:r>
            <a:r>
              <a:rPr lang="en-US" sz="3200" dirty="0" err="1"/>
              <a:t>bersifat</a:t>
            </a:r>
            <a:r>
              <a:rPr lang="en-US" sz="3200" dirty="0"/>
              <a:t> </a:t>
            </a:r>
            <a:r>
              <a:rPr lang="en-US" sz="3200" dirty="0" err="1"/>
              <a:t>eksternal</a:t>
            </a:r>
            <a:r>
              <a:rPr lang="en-US" sz="3200" dirty="0"/>
              <a:t> </a:t>
            </a:r>
            <a:r>
              <a:rPr lang="en-US" sz="3200" dirty="0" err="1"/>
              <a:t>atau</a:t>
            </a:r>
            <a:r>
              <a:rPr lang="en-US" sz="3200" dirty="0"/>
              <a:t> internal </a:t>
            </a:r>
            <a:r>
              <a:rPr lang="en-US" sz="3200" dirty="0" err="1"/>
              <a:t>Pengiklan</a:t>
            </a:r>
            <a:r>
              <a:rPr lang="en-US" sz="3200" dirty="0"/>
              <a:t> </a:t>
            </a:r>
            <a:r>
              <a:rPr lang="en-US" sz="3200" dirty="0" err="1"/>
              <a:t>umumnya</a:t>
            </a:r>
            <a:r>
              <a:rPr lang="en-US" sz="3200" dirty="0"/>
              <a:t> </a:t>
            </a:r>
            <a:r>
              <a:rPr lang="en-US" sz="3200" dirty="0" err="1"/>
              <a:t>menggunakan</a:t>
            </a:r>
            <a:r>
              <a:rPr lang="en-US" sz="3200" dirty="0"/>
              <a:t> </a:t>
            </a:r>
            <a:r>
              <a:rPr lang="en-US" sz="3200" dirty="0" err="1"/>
              <a:t>harga</a:t>
            </a:r>
            <a:r>
              <a:rPr lang="en-US" sz="3200" dirty="0"/>
              <a:t> </a:t>
            </a:r>
            <a:r>
              <a:rPr lang="en-US" sz="3200" dirty="0" err="1"/>
              <a:t>referensi</a:t>
            </a:r>
            <a:r>
              <a:rPr lang="en-US" sz="3200" dirty="0"/>
              <a:t> </a:t>
            </a:r>
            <a:r>
              <a:rPr lang="en-US" sz="3200" dirty="0" err="1" smtClean="0"/>
              <a:t>eksternal</a:t>
            </a:r>
            <a:r>
              <a:rPr lang="en-US" sz="3200" dirty="0" smtClean="0"/>
              <a:t> </a:t>
            </a:r>
            <a:r>
              <a:rPr lang="en-US" sz="3200" dirty="0" err="1" smtClean="0"/>
              <a:t>dan</a:t>
            </a:r>
            <a:r>
              <a:rPr lang="en-US" sz="3200" dirty="0" smtClean="0"/>
              <a:t> </a:t>
            </a:r>
            <a:r>
              <a:rPr lang="en-US" sz="3200" dirty="0" err="1"/>
              <a:t>referensi</a:t>
            </a:r>
            <a:r>
              <a:rPr lang="en-US" sz="3200" dirty="0"/>
              <a:t> internal </a:t>
            </a:r>
            <a:r>
              <a:rPr lang="en-US" sz="3200" dirty="0" err="1"/>
              <a:t>memainkan</a:t>
            </a:r>
            <a:r>
              <a:rPr lang="en-US" sz="3200" dirty="0"/>
              <a:t> </a:t>
            </a:r>
            <a:r>
              <a:rPr lang="en-US" sz="3200" dirty="0" err="1"/>
              <a:t>peran</a:t>
            </a:r>
            <a:r>
              <a:rPr lang="en-US" sz="3200" dirty="0"/>
              <a:t> </a:t>
            </a:r>
            <a:r>
              <a:rPr lang="en-US" sz="3200" dirty="0" err="1"/>
              <a:t>utama</a:t>
            </a:r>
            <a:r>
              <a:rPr lang="en-US" sz="3200" dirty="0"/>
              <a:t> </a:t>
            </a:r>
            <a:r>
              <a:rPr lang="en-US" sz="3200" dirty="0" err="1"/>
              <a:t>dalam</a:t>
            </a:r>
            <a:r>
              <a:rPr lang="en-US" sz="3200" dirty="0"/>
              <a:t> </a:t>
            </a:r>
            <a:r>
              <a:rPr lang="en-US" sz="3200" dirty="0" err="1"/>
              <a:t>evaluasi</a:t>
            </a:r>
            <a:r>
              <a:rPr lang="en-US" sz="3200" dirty="0"/>
              <a:t> </a:t>
            </a:r>
            <a:r>
              <a:rPr lang="en-US" sz="3200" dirty="0" err="1"/>
              <a:t>konsumen</a:t>
            </a:r>
            <a:r>
              <a:rPr lang="en-US" sz="3200" dirty="0"/>
              <a:t> </a:t>
            </a:r>
            <a:r>
              <a:rPr lang="en-US" sz="3200" dirty="0" err="1"/>
              <a:t>dan</a:t>
            </a:r>
            <a:r>
              <a:rPr lang="en-US" sz="3200" dirty="0"/>
              <a:t> </a:t>
            </a:r>
            <a:r>
              <a:rPr lang="en-US" sz="3200" dirty="0" err="1"/>
              <a:t>persepsi</a:t>
            </a:r>
            <a:r>
              <a:rPr lang="en-US" sz="3200" dirty="0"/>
              <a:t> </a:t>
            </a:r>
            <a:r>
              <a:rPr lang="en-US" sz="3200" dirty="0" err="1"/>
              <a:t>nilai</a:t>
            </a:r>
            <a:r>
              <a:rPr lang="en-US" sz="3200" dirty="0"/>
              <a:t> </a:t>
            </a:r>
            <a:r>
              <a:rPr lang="en-US" sz="3200" dirty="0" err="1"/>
              <a:t>kesepakatan</a:t>
            </a:r>
            <a:r>
              <a:rPr lang="en-US" sz="3200" dirty="0"/>
              <a:t> </a:t>
            </a:r>
            <a:r>
              <a:rPr lang="en-US" sz="3200" dirty="0" err="1"/>
              <a:t>harga</a:t>
            </a:r>
            <a:r>
              <a:rPr lang="en-US" sz="3200" dirty="0"/>
              <a:t> yang </a:t>
            </a:r>
            <a:r>
              <a:rPr lang="en-US" sz="3200" dirty="0" err="1" smtClean="0"/>
              <a:t>diiklankan</a:t>
            </a:r>
            <a:r>
              <a:rPr lang="en-US" sz="3200" dirty="0" smtClean="0"/>
              <a:t>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0590962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Perceived quality (</a:t>
            </a:r>
            <a:r>
              <a:rPr lang="en-US" b="1" dirty="0" err="1"/>
              <a:t>kualitas</a:t>
            </a:r>
            <a:r>
              <a:rPr lang="en-US" b="1" dirty="0"/>
              <a:t> yang </a:t>
            </a:r>
            <a:r>
              <a:rPr lang="en-US" b="1" dirty="0" err="1"/>
              <a:t>dirasakan</a:t>
            </a:r>
            <a:r>
              <a:rPr lang="en-US" b="1" dirty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err="1"/>
              <a:t>Kualitas</a:t>
            </a:r>
            <a:r>
              <a:rPr lang="en-US" sz="3200" dirty="0"/>
              <a:t> </a:t>
            </a:r>
            <a:r>
              <a:rPr lang="en-US" sz="3200" dirty="0" err="1"/>
              <a:t>produk</a:t>
            </a:r>
            <a:r>
              <a:rPr lang="en-US" sz="3200" dirty="0"/>
              <a:t> yang </a:t>
            </a:r>
            <a:r>
              <a:rPr lang="en-US" sz="3200" dirty="0" err="1"/>
              <a:t>dirasakan</a:t>
            </a:r>
            <a:r>
              <a:rPr lang="en-US" sz="3200" dirty="0"/>
              <a:t> </a:t>
            </a:r>
            <a:r>
              <a:rPr lang="en-US" sz="3200" dirty="0" err="1"/>
              <a:t>konsumen</a:t>
            </a:r>
            <a:r>
              <a:rPr lang="en-US" sz="3200" dirty="0"/>
              <a:t> (</a:t>
            </a:r>
            <a:r>
              <a:rPr lang="en-US" sz="3200" dirty="0" err="1"/>
              <a:t>atau</a:t>
            </a:r>
            <a:r>
              <a:rPr lang="en-US" sz="3200" dirty="0"/>
              <a:t> </a:t>
            </a:r>
            <a:r>
              <a:rPr lang="en-US" sz="3200" dirty="0" err="1"/>
              <a:t>layanan</a:t>
            </a:r>
            <a:r>
              <a:rPr lang="en-US" sz="3200" dirty="0"/>
              <a:t>) </a:t>
            </a:r>
            <a:r>
              <a:rPr lang="en-US" sz="3200" dirty="0" err="1"/>
              <a:t>didasarkan</a:t>
            </a:r>
            <a:r>
              <a:rPr lang="en-US" sz="3200" dirty="0"/>
              <a:t> </a:t>
            </a:r>
            <a:r>
              <a:rPr lang="en-US" sz="3200" dirty="0" err="1"/>
              <a:t>pada</a:t>
            </a:r>
            <a:r>
              <a:rPr lang="en-US" sz="3200" dirty="0"/>
              <a:t> </a:t>
            </a:r>
            <a:r>
              <a:rPr lang="en-US" sz="3200" dirty="0" err="1"/>
              <a:t>beragam</a:t>
            </a:r>
            <a:r>
              <a:rPr lang="en-US" sz="3200" dirty="0"/>
              <a:t> </a:t>
            </a:r>
            <a:r>
              <a:rPr lang="en-US" sz="3200" dirty="0" err="1"/>
              <a:t>isyarat</a:t>
            </a:r>
            <a:r>
              <a:rPr lang="en-US" sz="3200" dirty="0"/>
              <a:t> </a:t>
            </a:r>
            <a:r>
              <a:rPr lang="en-US" sz="3200" dirty="0" err="1"/>
              <a:t>informasi</a:t>
            </a:r>
            <a:r>
              <a:rPr lang="en-US" sz="3200" dirty="0"/>
              <a:t> yang </a:t>
            </a:r>
            <a:r>
              <a:rPr lang="en-US" sz="3200" dirty="0" err="1"/>
              <a:t>mereka</a:t>
            </a:r>
            <a:r>
              <a:rPr lang="en-US" sz="3200" dirty="0"/>
              <a:t> </a:t>
            </a:r>
            <a:r>
              <a:rPr lang="en-US" sz="3200" dirty="0" err="1"/>
              <a:t>kaitkan</a:t>
            </a:r>
            <a:r>
              <a:rPr lang="en-US" sz="3200" dirty="0"/>
              <a:t> </a:t>
            </a:r>
            <a:r>
              <a:rPr lang="en-US" sz="3200" dirty="0" err="1"/>
              <a:t>dengan</a:t>
            </a:r>
            <a:r>
              <a:rPr lang="en-US" sz="3200" dirty="0"/>
              <a:t> </a:t>
            </a:r>
            <a:r>
              <a:rPr lang="en-US" sz="3200" dirty="0" err="1" smtClean="0"/>
              <a:t>produk</a:t>
            </a:r>
            <a:r>
              <a:rPr lang="en-US" sz="3200" dirty="0" smtClean="0"/>
              <a:t>, </a:t>
            </a:r>
            <a:r>
              <a:rPr lang="en-US" sz="3200" dirty="0" err="1"/>
              <a:t>Isyarat</a:t>
            </a:r>
            <a:r>
              <a:rPr lang="en-US" sz="3200" dirty="0"/>
              <a:t> </a:t>
            </a:r>
            <a:r>
              <a:rPr lang="en-US" sz="3200" dirty="0" err="1"/>
              <a:t>itu</a:t>
            </a:r>
            <a:r>
              <a:rPr lang="en-US" sz="3200" dirty="0"/>
              <a:t> </a:t>
            </a:r>
            <a:r>
              <a:rPr lang="en-US" sz="3200" dirty="0" err="1"/>
              <a:t>bersifat</a:t>
            </a:r>
            <a:r>
              <a:rPr lang="en-US" sz="3200" dirty="0"/>
              <a:t> </a:t>
            </a:r>
            <a:r>
              <a:rPr lang="en-US" sz="3200" dirty="0" err="1"/>
              <a:t>intrinsik</a:t>
            </a:r>
            <a:r>
              <a:rPr lang="en-US" sz="3200" dirty="0"/>
              <a:t> </a:t>
            </a:r>
            <a:r>
              <a:rPr lang="en-US" sz="3200" dirty="0" err="1"/>
              <a:t>menyangkut</a:t>
            </a:r>
            <a:r>
              <a:rPr lang="en-US" sz="3200" dirty="0"/>
              <a:t> </a:t>
            </a:r>
            <a:r>
              <a:rPr lang="en-US" sz="3200" dirty="0" err="1"/>
              <a:t>karakteristik</a:t>
            </a:r>
            <a:r>
              <a:rPr lang="en-US" sz="3200" dirty="0"/>
              <a:t> </a:t>
            </a:r>
            <a:r>
              <a:rPr lang="en-US" sz="3200" dirty="0" err="1"/>
              <a:t>fisik</a:t>
            </a:r>
            <a:r>
              <a:rPr lang="en-US" sz="3200" dirty="0"/>
              <a:t> </a:t>
            </a:r>
            <a:r>
              <a:rPr lang="en-US" sz="3200" dirty="0" err="1" smtClean="0"/>
              <a:t>produk</a:t>
            </a:r>
            <a:r>
              <a:rPr lang="en-US" sz="3200" dirty="0" smtClean="0"/>
              <a:t> </a:t>
            </a:r>
            <a:r>
              <a:rPr lang="en-US" sz="3200" dirty="0" err="1"/>
              <a:t>untuk</a:t>
            </a:r>
            <a:r>
              <a:rPr lang="en-US" sz="3200" dirty="0"/>
              <a:t> </a:t>
            </a:r>
            <a:r>
              <a:rPr lang="en-US" sz="3200" dirty="0" err="1"/>
              <a:t>menilai</a:t>
            </a:r>
            <a:r>
              <a:rPr lang="en-US" sz="3200" dirty="0"/>
              <a:t> </a:t>
            </a:r>
            <a:r>
              <a:rPr lang="en-US" sz="3200" dirty="0" err="1"/>
              <a:t>kualitas</a:t>
            </a:r>
            <a:r>
              <a:rPr lang="en-US" sz="3200" dirty="0"/>
              <a:t> </a:t>
            </a:r>
            <a:r>
              <a:rPr lang="en-US" sz="3200" dirty="0" err="1" smtClean="0"/>
              <a:t>produk</a:t>
            </a:r>
            <a:r>
              <a:rPr lang="en-US" sz="3200" dirty="0" smtClean="0"/>
              <a:t>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348032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err="1" smtClean="0"/>
              <a:t>Sensory</a:t>
            </a:r>
            <a:r>
              <a:rPr lang="id-ID" dirty="0" smtClean="0"/>
              <a:t> </a:t>
            </a:r>
            <a:r>
              <a:rPr lang="id-ID" dirty="0" err="1" smtClean="0"/>
              <a:t>dynamics</a:t>
            </a:r>
            <a:r>
              <a:rPr lang="id-ID" dirty="0" smtClean="0"/>
              <a:t> </a:t>
            </a:r>
            <a:r>
              <a:rPr lang="id-ID" dirty="0" err="1" smtClean="0"/>
              <a:t>of</a:t>
            </a:r>
            <a:r>
              <a:rPr lang="id-ID" dirty="0" smtClean="0"/>
              <a:t> </a:t>
            </a:r>
            <a:r>
              <a:rPr lang="id-ID" dirty="0" err="1" smtClean="0"/>
              <a:t>perception</a:t>
            </a:r>
            <a:endParaRPr lang="id-ID" dirty="0"/>
          </a:p>
        </p:txBody>
      </p:sp>
      <p:sp>
        <p:nvSpPr>
          <p:cNvPr id="3" name="Tampungan Konten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 </a:t>
            </a:r>
            <a:r>
              <a:rPr lang="en-US" dirty="0" err="1" smtClean="0"/>
              <a:t>Persepsi</a:t>
            </a:r>
            <a:r>
              <a:rPr lang="en-US" dirty="0" smtClean="0"/>
              <a:t> di</a:t>
            </a:r>
            <a:r>
              <a:rPr lang="id-ID" dirty="0" smtClean="0"/>
              <a:t> </a:t>
            </a:r>
            <a:r>
              <a:rPr lang="en-US" dirty="0" err="1" smtClean="0"/>
              <a:t>definisikan</a:t>
            </a:r>
            <a:r>
              <a:rPr lang="en-US" dirty="0" smtClean="0"/>
              <a:t> </a:t>
            </a:r>
            <a:r>
              <a:rPr lang="en-US" dirty="0" err="1"/>
              <a:t>sebagai</a:t>
            </a:r>
            <a:r>
              <a:rPr lang="en-US" dirty="0"/>
              <a:t> proses di mana </a:t>
            </a:r>
            <a:r>
              <a:rPr lang="en-US" dirty="0" err="1"/>
              <a:t>seseorang</a:t>
            </a:r>
            <a:r>
              <a:rPr lang="en-US" dirty="0"/>
              <a:t> </a:t>
            </a:r>
            <a:r>
              <a:rPr lang="en-US" dirty="0" err="1"/>
              <a:t>memilih</a:t>
            </a:r>
            <a:r>
              <a:rPr lang="en-US" dirty="0"/>
              <a:t>, </a:t>
            </a:r>
            <a:r>
              <a:rPr lang="en-US" dirty="0" err="1"/>
              <a:t>mengatur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menafsirkan</a:t>
            </a:r>
            <a:r>
              <a:rPr lang="en-US" dirty="0"/>
              <a:t> </a:t>
            </a:r>
            <a:r>
              <a:rPr lang="en-US" dirty="0" err="1"/>
              <a:t>rangsangan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id-ID" dirty="0" smtClean="0"/>
              <a:t>			</a:t>
            </a:r>
            <a:r>
              <a:rPr lang="en-US" dirty="0" err="1" smtClean="0"/>
              <a:t>gambaran</a:t>
            </a:r>
            <a:r>
              <a:rPr lang="en-US" dirty="0" smtClean="0"/>
              <a:t> </a:t>
            </a:r>
            <a:r>
              <a:rPr lang="en-US" dirty="0"/>
              <a:t>yang </a:t>
            </a:r>
            <a:r>
              <a:rPr lang="en-US" dirty="0" err="1"/>
              <a:t>bermakna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 smtClean="0"/>
              <a:t>koheren</a:t>
            </a:r>
            <a:r>
              <a:rPr lang="id-ID" dirty="0" smtClean="0"/>
              <a:t>. </a:t>
            </a:r>
          </a:p>
          <a:p>
            <a:r>
              <a:rPr lang="id-ID" dirty="0" err="1"/>
              <a:t>R</a:t>
            </a:r>
            <a:r>
              <a:rPr lang="en-US" dirty="0" err="1" smtClean="0"/>
              <a:t>angsangan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/>
              <a:t>proses yang </a:t>
            </a:r>
            <a:r>
              <a:rPr lang="en-US" dirty="0" err="1"/>
              <a:t>sangat</a:t>
            </a:r>
            <a:r>
              <a:rPr lang="en-US" dirty="0"/>
              <a:t> individual </a:t>
            </a:r>
            <a:r>
              <a:rPr lang="en-US" dirty="0" err="1"/>
              <a:t>berdasarkan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kebutuhan</a:t>
            </a:r>
            <a:r>
              <a:rPr lang="en-US" dirty="0"/>
              <a:t>, </a:t>
            </a:r>
            <a:r>
              <a:rPr lang="en-US" dirty="0" err="1"/>
              <a:t>nilai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harapan</a:t>
            </a:r>
            <a:r>
              <a:rPr lang="en-US" dirty="0"/>
              <a:t> </a:t>
            </a:r>
            <a:r>
              <a:rPr lang="en-US" dirty="0" err="1"/>
              <a:t>masing-masing</a:t>
            </a:r>
            <a:r>
              <a:rPr lang="en-US" dirty="0"/>
              <a:t> </a:t>
            </a:r>
            <a:r>
              <a:rPr lang="id-ID" dirty="0" smtClean="0"/>
              <a:t>				</a:t>
            </a:r>
            <a:r>
              <a:rPr lang="en-US" dirty="0" smtClean="0"/>
              <a:t>orang</a:t>
            </a:r>
            <a:r>
              <a:rPr lang="id-ID" dirty="0" smtClean="0"/>
              <a:t>. </a:t>
            </a:r>
          </a:p>
          <a:p>
            <a:pPr lvl="4"/>
            <a:r>
              <a:rPr lang="en-US" sz="1800" dirty="0" err="1"/>
              <a:t>Contoh</a:t>
            </a:r>
            <a:r>
              <a:rPr lang="en-US" sz="1800" dirty="0"/>
              <a:t> </a:t>
            </a:r>
            <a:r>
              <a:rPr lang="en-US" sz="1800" dirty="0" err="1"/>
              <a:t>rangsangan</a:t>
            </a:r>
            <a:r>
              <a:rPr lang="en-US" sz="1800" dirty="0"/>
              <a:t> </a:t>
            </a:r>
            <a:r>
              <a:rPr lang="en-US" sz="1800" dirty="0" err="1" smtClean="0"/>
              <a:t>mencakup</a:t>
            </a:r>
            <a:r>
              <a:rPr lang="en-US" sz="1800" dirty="0" smtClean="0"/>
              <a:t> </a:t>
            </a:r>
            <a:r>
              <a:rPr lang="en-US" sz="1800" dirty="0" err="1"/>
              <a:t>produk</a:t>
            </a:r>
            <a:r>
              <a:rPr lang="en-US" sz="1800" dirty="0"/>
              <a:t>, </a:t>
            </a:r>
            <a:r>
              <a:rPr lang="en-US" sz="1800" dirty="0" err="1"/>
              <a:t>paket</a:t>
            </a:r>
            <a:r>
              <a:rPr lang="en-US" sz="1800" dirty="0"/>
              <a:t>, </a:t>
            </a:r>
            <a:r>
              <a:rPr lang="en-US" sz="1800" dirty="0" err="1"/>
              <a:t>nama</a:t>
            </a:r>
            <a:r>
              <a:rPr lang="en-US" sz="1800" dirty="0"/>
              <a:t> </a:t>
            </a:r>
            <a:r>
              <a:rPr lang="en-US" sz="1800" dirty="0" err="1"/>
              <a:t>merek</a:t>
            </a:r>
            <a:r>
              <a:rPr lang="en-US" sz="1800" dirty="0"/>
              <a:t>, </a:t>
            </a:r>
            <a:r>
              <a:rPr lang="id-ID" sz="1800" dirty="0" smtClean="0"/>
              <a:t>papan </a:t>
            </a:r>
            <a:r>
              <a:rPr lang="en-US" sz="1800" dirty="0" err="1" smtClean="0"/>
              <a:t>reklame</a:t>
            </a:r>
            <a:r>
              <a:rPr lang="en-US" sz="1800" dirty="0"/>
              <a:t>, </a:t>
            </a:r>
            <a:r>
              <a:rPr lang="en-US" sz="1800" dirty="0" err="1"/>
              <a:t>dan</a:t>
            </a:r>
            <a:r>
              <a:rPr lang="en-US" sz="1800" dirty="0"/>
              <a:t> </a:t>
            </a:r>
            <a:r>
              <a:rPr lang="en-US" sz="1800" dirty="0" err="1"/>
              <a:t>ikla</a:t>
            </a:r>
            <a:endParaRPr lang="id-ID" sz="1800" dirty="0"/>
          </a:p>
        </p:txBody>
      </p:sp>
    </p:spTree>
    <p:extLst>
      <p:ext uri="{BB962C8B-B14F-4D97-AF65-F5344CB8AC3E}">
        <p14:creationId xmlns:p14="http://schemas.microsoft.com/office/powerpoint/2010/main" val="23293329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10972800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Perceived quality of service (</a:t>
            </a:r>
            <a:r>
              <a:rPr lang="en-US" b="1" dirty="0" err="1"/>
              <a:t>persepi</a:t>
            </a:r>
            <a:r>
              <a:rPr lang="en-US" b="1" dirty="0"/>
              <a:t> </a:t>
            </a:r>
            <a:r>
              <a:rPr lang="en-US" b="1" dirty="0" err="1"/>
              <a:t>kualitas</a:t>
            </a:r>
            <a:r>
              <a:rPr lang="en-US" b="1" dirty="0"/>
              <a:t> </a:t>
            </a:r>
            <a:r>
              <a:rPr lang="en-US" b="1" dirty="0" err="1"/>
              <a:t>layanan</a:t>
            </a:r>
            <a:r>
              <a:rPr lang="en-US" b="1" dirty="0"/>
              <a:t>)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52600"/>
            <a:ext cx="10972800" cy="4525963"/>
          </a:xfrm>
        </p:spPr>
        <p:txBody>
          <a:bodyPr>
            <a:normAutofit/>
          </a:bodyPr>
          <a:lstStyle/>
          <a:p>
            <a:r>
              <a:rPr lang="en-US" sz="3200" dirty="0" err="1"/>
              <a:t>L</a:t>
            </a:r>
            <a:r>
              <a:rPr lang="en-US" sz="3200" dirty="0" err="1" smtClean="0"/>
              <a:t>ebih</a:t>
            </a:r>
            <a:r>
              <a:rPr lang="en-US" sz="3200" dirty="0" smtClean="0"/>
              <a:t> </a:t>
            </a:r>
            <a:r>
              <a:rPr lang="en-US" sz="3200" dirty="0" err="1"/>
              <a:t>sulit</a:t>
            </a:r>
            <a:r>
              <a:rPr lang="en-US" sz="3200" dirty="0"/>
              <a:t> </a:t>
            </a:r>
            <a:r>
              <a:rPr lang="en-US" sz="3200" dirty="0" err="1"/>
              <a:t>bagi</a:t>
            </a:r>
            <a:r>
              <a:rPr lang="en-US" sz="3200" dirty="0"/>
              <a:t> </a:t>
            </a:r>
            <a:r>
              <a:rPr lang="en-US" sz="3200" dirty="0" err="1"/>
              <a:t>konsumen</a:t>
            </a:r>
            <a:r>
              <a:rPr lang="en-US" sz="3200" dirty="0"/>
              <a:t> </a:t>
            </a:r>
            <a:r>
              <a:rPr lang="en-US" sz="3200" dirty="0" err="1"/>
              <a:t>untuk</a:t>
            </a:r>
            <a:r>
              <a:rPr lang="en-US" sz="3200" dirty="0"/>
              <a:t> </a:t>
            </a:r>
            <a:r>
              <a:rPr lang="en-US" sz="3200" dirty="0" err="1"/>
              <a:t>mengevaluasi</a:t>
            </a:r>
            <a:r>
              <a:rPr lang="en-US" sz="3200" dirty="0"/>
              <a:t> </a:t>
            </a:r>
            <a:r>
              <a:rPr lang="en-US" sz="3200" dirty="0" err="1"/>
              <a:t>kualitas</a:t>
            </a:r>
            <a:r>
              <a:rPr lang="en-US" sz="3200" dirty="0"/>
              <a:t> </a:t>
            </a:r>
            <a:r>
              <a:rPr lang="en-US" sz="3200" dirty="0" err="1"/>
              <a:t>layanan</a:t>
            </a:r>
            <a:r>
              <a:rPr lang="en-US" sz="3200" dirty="0"/>
              <a:t> </a:t>
            </a:r>
            <a:r>
              <a:rPr lang="en-US" sz="3200" dirty="0" err="1"/>
              <a:t>dibanding</a:t>
            </a:r>
            <a:r>
              <a:rPr lang="en-US" sz="3200" dirty="0"/>
              <a:t> </a:t>
            </a:r>
            <a:r>
              <a:rPr lang="en-US" sz="3200" dirty="0" err="1"/>
              <a:t>kualitas</a:t>
            </a:r>
            <a:r>
              <a:rPr lang="en-US" sz="3200" dirty="0"/>
              <a:t> </a:t>
            </a:r>
            <a:r>
              <a:rPr lang="en-US" sz="3200" dirty="0" err="1" smtClean="0"/>
              <a:t>produk</a:t>
            </a:r>
            <a:r>
              <a:rPr lang="en-US" sz="3200" dirty="0" smtClean="0"/>
              <a:t>, </a:t>
            </a:r>
            <a:r>
              <a:rPr lang="en-US" sz="3200" dirty="0" err="1"/>
              <a:t>konsumen</a:t>
            </a:r>
            <a:r>
              <a:rPr lang="en-US" sz="3200" dirty="0"/>
              <a:t> </a:t>
            </a:r>
            <a:r>
              <a:rPr lang="en-US" sz="3200" dirty="0" err="1"/>
              <a:t>tidak</a:t>
            </a:r>
            <a:r>
              <a:rPr lang="en-US" sz="3200" dirty="0"/>
              <a:t> </a:t>
            </a:r>
            <a:r>
              <a:rPr lang="en-US" sz="3200" dirty="0" err="1"/>
              <a:t>dapat</a:t>
            </a:r>
            <a:r>
              <a:rPr lang="en-US" sz="3200" dirty="0"/>
              <a:t> </a:t>
            </a:r>
            <a:r>
              <a:rPr lang="en-US" sz="3200" dirty="0" err="1"/>
              <a:t>membandingkan</a:t>
            </a:r>
            <a:r>
              <a:rPr lang="en-US" sz="3200" dirty="0"/>
              <a:t> </a:t>
            </a:r>
            <a:r>
              <a:rPr lang="en-US" sz="3200" dirty="0" err="1"/>
              <a:t>layanan</a:t>
            </a:r>
            <a:r>
              <a:rPr lang="en-US" sz="3200" dirty="0"/>
              <a:t> </a:t>
            </a:r>
            <a:r>
              <a:rPr lang="en-US" sz="3200" dirty="0" err="1"/>
              <a:t>pesaing</a:t>
            </a:r>
            <a:r>
              <a:rPr lang="en-US" sz="3200" dirty="0"/>
              <a:t> </a:t>
            </a:r>
            <a:r>
              <a:rPr lang="en-US" sz="3200" dirty="0" err="1"/>
              <a:t>berdampingan</a:t>
            </a:r>
            <a:r>
              <a:rPr lang="en-US" sz="3200" dirty="0"/>
              <a:t> </a:t>
            </a:r>
            <a:r>
              <a:rPr lang="en-US" sz="3200" dirty="0" err="1"/>
              <a:t>seperti</a:t>
            </a:r>
            <a:r>
              <a:rPr lang="en-US" sz="3200" dirty="0"/>
              <a:t> </a:t>
            </a:r>
            <a:r>
              <a:rPr lang="en-US" sz="3200" dirty="0" err="1"/>
              <a:t>produk</a:t>
            </a:r>
            <a:r>
              <a:rPr lang="en-US" sz="3200" dirty="0"/>
              <a:t> </a:t>
            </a:r>
            <a:r>
              <a:rPr lang="en-US" sz="3200" dirty="0" err="1" smtClean="0"/>
              <a:t>pesaing</a:t>
            </a:r>
            <a:r>
              <a:rPr lang="en-US" sz="3200" dirty="0" smtClean="0"/>
              <a:t>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3821124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10972800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Price/quality relationship (</a:t>
            </a:r>
            <a:r>
              <a:rPr lang="en-US" b="1" dirty="0" err="1"/>
              <a:t>hubungan</a:t>
            </a:r>
            <a:r>
              <a:rPr lang="en-US" b="1" dirty="0"/>
              <a:t> </a:t>
            </a:r>
            <a:r>
              <a:rPr lang="en-US" b="1" dirty="0" err="1"/>
              <a:t>harga</a:t>
            </a:r>
            <a:r>
              <a:rPr lang="en-US" b="1" dirty="0"/>
              <a:t>/</a:t>
            </a:r>
            <a:r>
              <a:rPr lang="en-US" b="1" dirty="0" err="1"/>
              <a:t>kualitas</a:t>
            </a:r>
            <a:r>
              <a:rPr lang="en-US" b="1" dirty="0"/>
              <a:t>)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828801"/>
            <a:ext cx="10972800" cy="4525963"/>
          </a:xfrm>
        </p:spPr>
        <p:txBody>
          <a:bodyPr>
            <a:normAutofit/>
          </a:bodyPr>
          <a:lstStyle/>
          <a:p>
            <a:r>
              <a:rPr lang="en-US" sz="3600" dirty="0" err="1"/>
              <a:t>B</a:t>
            </a:r>
            <a:r>
              <a:rPr lang="en-US" sz="3600" dirty="0" err="1" smtClean="0"/>
              <a:t>ahwa</a:t>
            </a:r>
            <a:r>
              <a:rPr lang="en-US" sz="3600" dirty="0" smtClean="0"/>
              <a:t> </a:t>
            </a:r>
            <a:r>
              <a:rPr lang="en-US" sz="3600" dirty="0" err="1"/>
              <a:t>konsumen</a:t>
            </a:r>
            <a:r>
              <a:rPr lang="en-US" sz="3600" dirty="0"/>
              <a:t> </a:t>
            </a:r>
            <a:r>
              <a:rPr lang="en-US" sz="3600" dirty="0" err="1"/>
              <a:t>mengandalkan</a:t>
            </a:r>
            <a:r>
              <a:rPr lang="en-US" sz="3600" dirty="0"/>
              <a:t> </a:t>
            </a:r>
            <a:r>
              <a:rPr lang="en-US" sz="3600" dirty="0" err="1"/>
              <a:t>harga</a:t>
            </a:r>
            <a:r>
              <a:rPr lang="en-US" sz="3600" dirty="0"/>
              <a:t> </a:t>
            </a:r>
            <a:r>
              <a:rPr lang="en-US" sz="3600" dirty="0" err="1"/>
              <a:t>sebagai</a:t>
            </a:r>
            <a:r>
              <a:rPr lang="en-US" sz="3600" dirty="0"/>
              <a:t> </a:t>
            </a:r>
            <a:r>
              <a:rPr lang="en-US" sz="3600" dirty="0" err="1"/>
              <a:t>indikator</a:t>
            </a:r>
            <a:r>
              <a:rPr lang="en-US" sz="3600" dirty="0"/>
              <a:t> </a:t>
            </a:r>
            <a:r>
              <a:rPr lang="en-US" sz="3600" dirty="0" err="1"/>
              <a:t>kualitas</a:t>
            </a:r>
            <a:r>
              <a:rPr lang="en-US" sz="3600" dirty="0"/>
              <a:t> </a:t>
            </a:r>
            <a:r>
              <a:rPr lang="en-US" sz="3600" dirty="0" err="1" smtClean="0"/>
              <a:t>produk</a:t>
            </a:r>
            <a:r>
              <a:rPr lang="en-US" sz="3600" dirty="0" smtClean="0"/>
              <a:t>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0325918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Retail store image(</a:t>
            </a:r>
            <a:r>
              <a:rPr lang="en-US" b="1" dirty="0" err="1"/>
              <a:t>citra</a:t>
            </a:r>
            <a:r>
              <a:rPr lang="en-US" b="1" dirty="0"/>
              <a:t> </a:t>
            </a:r>
            <a:r>
              <a:rPr lang="en-US" b="1" dirty="0" err="1" smtClean="0"/>
              <a:t>toko</a:t>
            </a:r>
            <a:r>
              <a:rPr lang="en-US" b="1" dirty="0" smtClean="0"/>
              <a:t> </a:t>
            </a:r>
            <a:r>
              <a:rPr lang="en-US" b="1" dirty="0" err="1"/>
              <a:t>eceran</a:t>
            </a:r>
            <a:r>
              <a:rPr lang="en-US" b="1" dirty="0"/>
              <a:t>)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err="1"/>
              <a:t>Toko</a:t>
            </a:r>
            <a:r>
              <a:rPr lang="en-US" sz="3200" dirty="0"/>
              <a:t> </a:t>
            </a:r>
            <a:r>
              <a:rPr lang="en-US" sz="3200" dirty="0" err="1"/>
              <a:t>ritel</a:t>
            </a:r>
            <a:r>
              <a:rPr lang="en-US" sz="3200" dirty="0"/>
              <a:t> </a:t>
            </a:r>
            <a:r>
              <a:rPr lang="en-US" sz="3200" dirty="0" err="1"/>
              <a:t>memiliki</a:t>
            </a:r>
            <a:r>
              <a:rPr lang="en-US" sz="3200" dirty="0"/>
              <a:t> </a:t>
            </a:r>
            <a:r>
              <a:rPr lang="en-US" sz="3200" dirty="0" err="1"/>
              <a:t>citra</a:t>
            </a:r>
            <a:r>
              <a:rPr lang="en-US" sz="3200" dirty="0"/>
              <a:t> </a:t>
            </a:r>
            <a:r>
              <a:rPr lang="en-US" sz="3200" dirty="0" err="1"/>
              <a:t>mereka</a:t>
            </a:r>
            <a:r>
              <a:rPr lang="en-US" sz="3200" dirty="0"/>
              <a:t> </a:t>
            </a:r>
            <a:r>
              <a:rPr lang="en-US" sz="3200" dirty="0" err="1"/>
              <a:t>sendiri</a:t>
            </a:r>
            <a:r>
              <a:rPr lang="en-US" sz="3200" dirty="0"/>
              <a:t> yang </a:t>
            </a:r>
            <a:r>
              <a:rPr lang="en-US" sz="3200" dirty="0" err="1"/>
              <a:t>berfungsi</a:t>
            </a:r>
            <a:r>
              <a:rPr lang="en-US" sz="3200" dirty="0"/>
              <a:t> </a:t>
            </a:r>
            <a:r>
              <a:rPr lang="en-US" sz="3200" dirty="0" err="1"/>
              <a:t>untuk</a:t>
            </a:r>
            <a:r>
              <a:rPr lang="en-US" sz="3200" dirty="0"/>
              <a:t> </a:t>
            </a:r>
            <a:r>
              <a:rPr lang="en-US" sz="3200" dirty="0" err="1"/>
              <a:t>mempengaruhi</a:t>
            </a:r>
            <a:r>
              <a:rPr lang="en-US" sz="3200" dirty="0"/>
              <a:t> </a:t>
            </a:r>
            <a:r>
              <a:rPr lang="en-US" sz="3200" dirty="0" err="1" smtClean="0"/>
              <a:t>kualitas</a:t>
            </a:r>
            <a:r>
              <a:rPr lang="en-US" sz="3200" dirty="0" smtClean="0"/>
              <a:t>.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9023623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Manufacturers image(</a:t>
            </a:r>
            <a:r>
              <a:rPr lang="en-US" b="1" dirty="0" err="1"/>
              <a:t>gambaran</a:t>
            </a:r>
            <a:r>
              <a:rPr lang="en-US" b="1" dirty="0"/>
              <a:t> </a:t>
            </a:r>
            <a:r>
              <a:rPr lang="en-US" b="1" dirty="0" err="1"/>
              <a:t>produsen</a:t>
            </a:r>
            <a:r>
              <a:rPr lang="en-US" b="1" dirty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err="1" smtClean="0"/>
              <a:t>Produsen</a:t>
            </a:r>
            <a:r>
              <a:rPr lang="en-US" sz="3200" dirty="0" smtClean="0"/>
              <a:t> </a:t>
            </a:r>
            <a:r>
              <a:rPr lang="en-US" sz="3200" dirty="0"/>
              <a:t>yang </a:t>
            </a:r>
            <a:r>
              <a:rPr lang="en-US" sz="3200" dirty="0" err="1"/>
              <a:t>menikmati</a:t>
            </a:r>
            <a:r>
              <a:rPr lang="en-US" sz="3200" dirty="0"/>
              <a:t> </a:t>
            </a:r>
            <a:r>
              <a:rPr lang="en-US" sz="3200" dirty="0" err="1"/>
              <a:t>citra</a:t>
            </a:r>
            <a:r>
              <a:rPr lang="en-US" sz="3200" dirty="0"/>
              <a:t> yang </a:t>
            </a:r>
            <a:r>
              <a:rPr lang="en-US" sz="3200" dirty="0" err="1"/>
              <a:t>baik</a:t>
            </a:r>
            <a:r>
              <a:rPr lang="en-US" sz="3200" dirty="0"/>
              <a:t> </a:t>
            </a:r>
            <a:r>
              <a:rPr lang="en-US" sz="3200" dirty="0" err="1"/>
              <a:t>umumnya</a:t>
            </a:r>
            <a:r>
              <a:rPr lang="en-US" sz="3200" dirty="0"/>
              <a:t> </a:t>
            </a:r>
            <a:r>
              <a:rPr lang="en-US" sz="3200" dirty="0" err="1"/>
              <a:t>menemukan</a:t>
            </a:r>
            <a:r>
              <a:rPr lang="en-US" sz="3200" dirty="0"/>
              <a:t> </a:t>
            </a:r>
            <a:r>
              <a:rPr lang="en-US" sz="3200" dirty="0" err="1"/>
              <a:t>bahwa</a:t>
            </a:r>
            <a:r>
              <a:rPr lang="en-US" sz="3200" dirty="0"/>
              <a:t> </a:t>
            </a:r>
            <a:r>
              <a:rPr lang="en-US" sz="3200" dirty="0" err="1"/>
              <a:t>produk</a:t>
            </a:r>
            <a:r>
              <a:rPr lang="en-US" sz="3200" dirty="0"/>
              <a:t> </a:t>
            </a:r>
            <a:r>
              <a:rPr lang="en-US" sz="3200" dirty="0" err="1"/>
              <a:t>baru</a:t>
            </a:r>
            <a:r>
              <a:rPr lang="en-US" sz="3200" dirty="0"/>
              <a:t> </a:t>
            </a:r>
            <a:r>
              <a:rPr lang="en-US" sz="3200" dirty="0" err="1"/>
              <a:t>mereka</a:t>
            </a:r>
            <a:r>
              <a:rPr lang="en-US" sz="3200" dirty="0"/>
              <a:t> </a:t>
            </a:r>
            <a:r>
              <a:rPr lang="en-US" sz="3200" dirty="0" err="1"/>
              <a:t>diterima</a:t>
            </a:r>
            <a:r>
              <a:rPr lang="en-US" sz="3200" dirty="0"/>
              <a:t> </a:t>
            </a:r>
            <a:r>
              <a:rPr lang="en-US" sz="3200" dirty="0" err="1"/>
              <a:t>lebih</a:t>
            </a:r>
            <a:r>
              <a:rPr lang="en-US" sz="3200" dirty="0"/>
              <a:t> </a:t>
            </a:r>
            <a:r>
              <a:rPr lang="en-US" sz="3200" dirty="0" err="1" smtClean="0"/>
              <a:t>mudah</a:t>
            </a:r>
            <a:r>
              <a:rPr lang="en-US" sz="3200" dirty="0" smtClean="0"/>
              <a:t> (</a:t>
            </a:r>
            <a:r>
              <a:rPr lang="en-US" sz="3200" dirty="0" err="1" smtClean="0"/>
              <a:t>masih</a:t>
            </a:r>
            <a:r>
              <a:rPr lang="en-US" sz="3200" dirty="0" smtClean="0"/>
              <a:t> </a:t>
            </a:r>
            <a:r>
              <a:rPr lang="en-US" sz="3200" dirty="0" err="1" smtClean="0"/>
              <a:t>belum</a:t>
            </a:r>
            <a:r>
              <a:rPr lang="en-US" sz="3200" dirty="0" smtClean="0"/>
              <a:t> </a:t>
            </a:r>
            <a:r>
              <a:rPr lang="en-US" sz="3200" dirty="0" err="1" smtClean="0"/>
              <a:t>pasti</a:t>
            </a:r>
            <a:r>
              <a:rPr lang="en-US" sz="3200" dirty="0" smtClean="0"/>
              <a:t> </a:t>
            </a:r>
            <a:r>
              <a:rPr lang="en-US" sz="3200" dirty="0" err="1" smtClean="0"/>
              <a:t>dan</a:t>
            </a:r>
            <a:r>
              <a:rPr lang="en-US" sz="3200" dirty="0" smtClean="0"/>
              <a:t> </a:t>
            </a:r>
            <a:r>
              <a:rPr lang="en-US" sz="3200" dirty="0" err="1" smtClean="0"/>
              <a:t>kurang</a:t>
            </a:r>
            <a:r>
              <a:rPr lang="en-US" sz="3200" dirty="0" smtClean="0"/>
              <a:t> </a:t>
            </a:r>
            <a:r>
              <a:rPr lang="en-US" sz="3200" dirty="0" err="1" smtClean="0"/>
              <a:t>paham</a:t>
            </a:r>
            <a:r>
              <a:rPr lang="en-US" sz="3200" dirty="0" smtClean="0"/>
              <a:t>).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3420501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Perceived risk (</a:t>
            </a:r>
            <a:r>
              <a:rPr lang="en-US" b="1" dirty="0" err="1"/>
              <a:t>resiko</a:t>
            </a:r>
            <a:r>
              <a:rPr lang="en-US" b="1" dirty="0"/>
              <a:t> yang </a:t>
            </a:r>
            <a:r>
              <a:rPr lang="en-US" b="1" dirty="0" err="1"/>
              <a:t>dirasakan</a:t>
            </a:r>
            <a:r>
              <a:rPr lang="en-US" b="1" dirty="0"/>
              <a:t>)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err="1"/>
              <a:t>Risiko</a:t>
            </a:r>
            <a:r>
              <a:rPr lang="en-US" sz="3200" dirty="0"/>
              <a:t> yang </a:t>
            </a:r>
            <a:r>
              <a:rPr lang="en-US" sz="3200" dirty="0" err="1"/>
              <a:t>dirasakan</a:t>
            </a:r>
            <a:r>
              <a:rPr lang="en-US" sz="3200" dirty="0"/>
              <a:t> </a:t>
            </a:r>
            <a:r>
              <a:rPr lang="en-US" sz="3200" dirty="0" err="1"/>
              <a:t>didefinisikan</a:t>
            </a:r>
            <a:r>
              <a:rPr lang="en-US" sz="3200" dirty="0"/>
              <a:t> </a:t>
            </a:r>
            <a:r>
              <a:rPr lang="en-US" sz="3200" dirty="0" err="1"/>
              <a:t>sebagai</a:t>
            </a:r>
            <a:r>
              <a:rPr lang="en-US" sz="3200" dirty="0"/>
              <a:t> </a:t>
            </a:r>
            <a:r>
              <a:rPr lang="en-US" sz="3200" dirty="0" err="1"/>
              <a:t>ketidakpastian</a:t>
            </a:r>
            <a:r>
              <a:rPr lang="en-US" sz="3200" dirty="0"/>
              <a:t> yang </a:t>
            </a:r>
            <a:r>
              <a:rPr lang="en-US" sz="3200" dirty="0" err="1"/>
              <a:t>dihadapi</a:t>
            </a:r>
            <a:r>
              <a:rPr lang="en-US" sz="3200" dirty="0"/>
              <a:t> </a:t>
            </a:r>
            <a:r>
              <a:rPr lang="en-US" sz="3200" dirty="0" err="1"/>
              <a:t>konsumen</a:t>
            </a:r>
            <a:r>
              <a:rPr lang="en-US" sz="3200" dirty="0"/>
              <a:t> </a:t>
            </a:r>
            <a:r>
              <a:rPr lang="en-US" sz="3200" dirty="0" err="1"/>
              <a:t>saat</a:t>
            </a:r>
            <a:r>
              <a:rPr lang="en-US" sz="3200" dirty="0"/>
              <a:t> </a:t>
            </a:r>
            <a:r>
              <a:rPr lang="en-US" sz="3200" dirty="0" err="1"/>
              <a:t>mereka</a:t>
            </a:r>
            <a:r>
              <a:rPr lang="en-US" sz="3200" dirty="0"/>
              <a:t> </a:t>
            </a:r>
            <a:r>
              <a:rPr lang="en-US" sz="3200" dirty="0" err="1"/>
              <a:t>tidak</a:t>
            </a:r>
            <a:r>
              <a:rPr lang="en-US" sz="3200" dirty="0"/>
              <a:t> </a:t>
            </a:r>
            <a:r>
              <a:rPr lang="en-US" sz="3200" dirty="0" err="1"/>
              <a:t>dapat</a:t>
            </a:r>
            <a:r>
              <a:rPr lang="en-US" sz="3200" dirty="0"/>
              <a:t> </a:t>
            </a:r>
            <a:r>
              <a:rPr lang="en-US" sz="3200" dirty="0" err="1"/>
              <a:t>memperkirakan</a:t>
            </a:r>
            <a:r>
              <a:rPr lang="en-US" sz="3200" dirty="0"/>
              <a:t> </a:t>
            </a:r>
            <a:r>
              <a:rPr lang="en-US" sz="3200" dirty="0" err="1"/>
              <a:t>kekurangan</a:t>
            </a:r>
            <a:r>
              <a:rPr lang="en-US" sz="3200" dirty="0"/>
              <a:t> </a:t>
            </a:r>
            <a:r>
              <a:rPr lang="en-US" sz="3200" dirty="0" err="1"/>
              <a:t>keputusan</a:t>
            </a:r>
            <a:r>
              <a:rPr lang="en-US" sz="3200" dirty="0"/>
              <a:t> </a:t>
            </a:r>
            <a:r>
              <a:rPr lang="en-US" sz="3200" dirty="0" err="1"/>
              <a:t>pembelian</a:t>
            </a:r>
            <a:r>
              <a:rPr lang="en-US" sz="3200" dirty="0"/>
              <a:t> </a:t>
            </a:r>
            <a:r>
              <a:rPr lang="en-US" sz="3200" dirty="0" err="1" smtClean="0"/>
              <a:t>mereka</a:t>
            </a:r>
            <a:r>
              <a:rPr lang="en-US" sz="3200" dirty="0" smtClean="0"/>
              <a:t>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6603208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10972800" cy="1143000"/>
          </a:xfrm>
        </p:spPr>
        <p:txBody>
          <a:bodyPr>
            <a:normAutofit/>
          </a:bodyPr>
          <a:lstStyle/>
          <a:p>
            <a:r>
              <a:rPr lang="en-US" dirty="0"/>
              <a:t>Perception of risk varies (</a:t>
            </a:r>
            <a:r>
              <a:rPr lang="en-US" dirty="0" err="1"/>
              <a:t>Persepsi</a:t>
            </a:r>
            <a:r>
              <a:rPr lang="en-US" dirty="0"/>
              <a:t> </a:t>
            </a:r>
            <a:r>
              <a:rPr lang="en-US" dirty="0" err="1"/>
              <a:t>risiko</a:t>
            </a:r>
            <a:r>
              <a:rPr lang="en-US" dirty="0"/>
              <a:t> </a:t>
            </a:r>
            <a:r>
              <a:rPr lang="en-US" dirty="0" err="1"/>
              <a:t>bervariasi</a:t>
            </a:r>
            <a:r>
              <a:rPr lang="en-US" dirty="0"/>
              <a:t>)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52600"/>
            <a:ext cx="10972800" cy="4525963"/>
          </a:xfrm>
        </p:spPr>
        <p:txBody>
          <a:bodyPr>
            <a:normAutofit/>
          </a:bodyPr>
          <a:lstStyle/>
          <a:p>
            <a:r>
              <a:rPr lang="en-US" sz="3200" dirty="0" err="1"/>
              <a:t>Persepsi</a:t>
            </a:r>
            <a:r>
              <a:rPr lang="en-US" sz="3200" dirty="0"/>
              <a:t> </a:t>
            </a:r>
            <a:r>
              <a:rPr lang="en-US" sz="3200" dirty="0" err="1"/>
              <a:t>konsumen</a:t>
            </a:r>
            <a:r>
              <a:rPr lang="en-US" sz="3200" dirty="0"/>
              <a:t> </a:t>
            </a:r>
            <a:r>
              <a:rPr lang="en-US" sz="3200" dirty="0" err="1"/>
              <a:t>terhadap</a:t>
            </a:r>
            <a:r>
              <a:rPr lang="en-US" sz="3200" dirty="0"/>
              <a:t> </a:t>
            </a:r>
            <a:r>
              <a:rPr lang="en-US" sz="3200" dirty="0" err="1"/>
              <a:t>risiko</a:t>
            </a:r>
            <a:r>
              <a:rPr lang="en-US" sz="3200" dirty="0"/>
              <a:t> </a:t>
            </a:r>
            <a:r>
              <a:rPr lang="en-US" sz="3200" dirty="0" err="1"/>
              <a:t>bervariasi</a:t>
            </a:r>
            <a:r>
              <a:rPr lang="en-US" sz="3200" dirty="0"/>
              <a:t>, </a:t>
            </a:r>
            <a:r>
              <a:rPr lang="en-US" sz="3200" dirty="0" err="1"/>
              <a:t>tergantung</a:t>
            </a:r>
            <a:r>
              <a:rPr lang="en-US" sz="3200" dirty="0"/>
              <a:t> </a:t>
            </a:r>
            <a:r>
              <a:rPr lang="en-US" sz="3200" dirty="0" err="1"/>
              <a:t>pada</a:t>
            </a:r>
            <a:r>
              <a:rPr lang="en-US" sz="3200" dirty="0"/>
              <a:t> </a:t>
            </a:r>
            <a:r>
              <a:rPr lang="en-US" sz="3200" dirty="0" err="1"/>
              <a:t>orang</a:t>
            </a:r>
            <a:r>
              <a:rPr lang="en-US" sz="3200" dirty="0"/>
              <a:t>, </a:t>
            </a:r>
            <a:r>
              <a:rPr lang="en-US" sz="3200" dirty="0" err="1"/>
              <a:t>produk</a:t>
            </a:r>
            <a:r>
              <a:rPr lang="en-US" sz="3200" dirty="0"/>
              <a:t>, </a:t>
            </a:r>
            <a:r>
              <a:rPr lang="en-US" sz="3200" dirty="0" err="1"/>
              <a:t>situasi</a:t>
            </a:r>
            <a:r>
              <a:rPr lang="en-US" sz="3200" dirty="0"/>
              <a:t>, </a:t>
            </a:r>
            <a:r>
              <a:rPr lang="en-US" sz="3200" dirty="0" err="1"/>
              <a:t>dan</a:t>
            </a:r>
            <a:r>
              <a:rPr lang="en-US" sz="3200" dirty="0"/>
              <a:t> </a:t>
            </a:r>
            <a:r>
              <a:rPr lang="en-US" sz="3200" dirty="0" err="1" smtClean="0"/>
              <a:t>budaya</a:t>
            </a:r>
            <a:r>
              <a:rPr lang="en-US" sz="3200" dirty="0" smtClean="0"/>
              <a:t>. </a:t>
            </a:r>
            <a:r>
              <a:rPr lang="en-US" sz="3200" dirty="0"/>
              <a:t>Tingkat </a:t>
            </a:r>
            <a:r>
              <a:rPr lang="en-US" sz="3200" dirty="0" err="1"/>
              <a:t>risiko</a:t>
            </a:r>
            <a:r>
              <a:rPr lang="en-US" sz="3200" dirty="0"/>
              <a:t> yang </a:t>
            </a:r>
            <a:r>
              <a:rPr lang="en-US" sz="3200" dirty="0" err="1"/>
              <a:t>dirasakan</a:t>
            </a:r>
            <a:r>
              <a:rPr lang="en-US" sz="3200" dirty="0"/>
              <a:t> </a:t>
            </a:r>
            <a:r>
              <a:rPr lang="en-US" sz="3200" dirty="0" err="1"/>
              <a:t>oleh</a:t>
            </a:r>
            <a:r>
              <a:rPr lang="en-US" sz="3200" dirty="0"/>
              <a:t> </a:t>
            </a:r>
            <a:r>
              <a:rPr lang="en-US" sz="3200" dirty="0" err="1"/>
              <a:t>konsumen</a:t>
            </a:r>
            <a:r>
              <a:rPr lang="en-US" sz="3200" dirty="0"/>
              <a:t> </a:t>
            </a:r>
            <a:r>
              <a:rPr lang="en-US" sz="3200" dirty="0" err="1"/>
              <a:t>juga</a:t>
            </a:r>
            <a:r>
              <a:rPr lang="en-US" sz="3200" dirty="0"/>
              <a:t> </a:t>
            </a:r>
            <a:r>
              <a:rPr lang="en-US" sz="3200" dirty="0" err="1"/>
              <a:t>dipengaruhi</a:t>
            </a:r>
            <a:r>
              <a:rPr lang="en-US" sz="3200" dirty="0"/>
              <a:t> </a:t>
            </a:r>
            <a:r>
              <a:rPr lang="en-US" sz="3200" dirty="0" err="1"/>
              <a:t>oleh</a:t>
            </a:r>
            <a:r>
              <a:rPr lang="en-US" sz="3200" dirty="0"/>
              <a:t> </a:t>
            </a:r>
            <a:r>
              <a:rPr lang="en-US" sz="3200" dirty="0" err="1"/>
              <a:t>situasi</a:t>
            </a:r>
            <a:r>
              <a:rPr lang="en-US" sz="3200" dirty="0"/>
              <a:t> </a:t>
            </a:r>
            <a:r>
              <a:rPr lang="en-US" sz="3200" dirty="0" err="1" smtClean="0"/>
              <a:t>belanja</a:t>
            </a:r>
            <a:r>
              <a:rPr lang="en-US" sz="3200" dirty="0" smtClean="0"/>
              <a:t>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5249444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3384"/>
            <a:ext cx="10972800" cy="973015"/>
          </a:xfrm>
        </p:spPr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>How consumer handle risk (</a:t>
            </a:r>
            <a:r>
              <a:rPr lang="en-US" dirty="0" err="1"/>
              <a:t>bagaimana</a:t>
            </a:r>
            <a:r>
              <a:rPr lang="en-US" dirty="0"/>
              <a:t> </a:t>
            </a:r>
            <a:r>
              <a:rPr lang="en-US" dirty="0" err="1"/>
              <a:t>konsumen</a:t>
            </a:r>
            <a:r>
              <a:rPr lang="en-US" dirty="0"/>
              <a:t> </a:t>
            </a:r>
            <a:r>
              <a:rPr lang="en-US" dirty="0" err="1"/>
              <a:t>menangani</a:t>
            </a:r>
            <a:r>
              <a:rPr lang="en-US" dirty="0"/>
              <a:t> </a:t>
            </a:r>
            <a:r>
              <a:rPr lang="en-US" dirty="0" err="1"/>
              <a:t>resiko</a:t>
            </a:r>
            <a:r>
              <a:rPr lang="en-US" dirty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05002"/>
            <a:ext cx="10972800" cy="4525963"/>
          </a:xfrm>
        </p:spPr>
        <p:txBody>
          <a:bodyPr>
            <a:normAutofit/>
          </a:bodyPr>
          <a:lstStyle/>
          <a:p>
            <a:r>
              <a:rPr lang="en-US" sz="3200" dirty="0" err="1"/>
              <a:t>K</a:t>
            </a:r>
            <a:r>
              <a:rPr lang="en-US" sz="3200" dirty="0" err="1" smtClean="0"/>
              <a:t>onsumen</a:t>
            </a:r>
            <a:r>
              <a:rPr lang="en-US" sz="3200" dirty="0" smtClean="0"/>
              <a:t> </a:t>
            </a:r>
            <a:r>
              <a:rPr lang="en-US" sz="3200" dirty="0" err="1"/>
              <a:t>dapat</a:t>
            </a:r>
            <a:r>
              <a:rPr lang="en-US" sz="3200" dirty="0"/>
              <a:t> </a:t>
            </a:r>
            <a:r>
              <a:rPr lang="en-US" sz="3200" dirty="0" err="1"/>
              <a:t>mengurangi</a:t>
            </a:r>
            <a:r>
              <a:rPr lang="en-US" sz="3200" dirty="0"/>
              <a:t> </a:t>
            </a:r>
            <a:r>
              <a:rPr lang="en-US" sz="3200" dirty="0" err="1"/>
              <a:t>risiko</a:t>
            </a:r>
            <a:r>
              <a:rPr lang="en-US" sz="3200" dirty="0"/>
              <a:t> yang </a:t>
            </a:r>
            <a:r>
              <a:rPr lang="en-US" sz="3200" dirty="0" err="1"/>
              <a:t>dirasakan</a:t>
            </a:r>
            <a:r>
              <a:rPr lang="en-US" sz="3200" dirty="0"/>
              <a:t> </a:t>
            </a:r>
            <a:r>
              <a:rPr lang="en-US" sz="3200" dirty="0" err="1"/>
              <a:t>dengan</a:t>
            </a:r>
            <a:r>
              <a:rPr lang="en-US" sz="3200" dirty="0"/>
              <a:t> </a:t>
            </a:r>
            <a:r>
              <a:rPr lang="en-US" sz="3200" dirty="0" err="1"/>
              <a:t>menggunakan</a:t>
            </a:r>
            <a:r>
              <a:rPr lang="en-US" sz="3200" dirty="0"/>
              <a:t> </a:t>
            </a:r>
            <a:r>
              <a:rPr lang="en-US" sz="3200" dirty="0" err="1"/>
              <a:t>sumber</a:t>
            </a:r>
            <a:r>
              <a:rPr lang="en-US" sz="3200" dirty="0"/>
              <a:t> online </a:t>
            </a:r>
            <a:r>
              <a:rPr lang="en-US" sz="3200" dirty="0" smtClean="0"/>
              <a:t>yang  </a:t>
            </a:r>
            <a:r>
              <a:rPr lang="en-US" sz="3200" dirty="0" err="1" smtClean="0"/>
              <a:t>terperinci</a:t>
            </a:r>
            <a:r>
              <a:rPr lang="en-US" sz="3200" dirty="0" smtClean="0"/>
              <a:t> </a:t>
            </a:r>
            <a:r>
              <a:rPr lang="en-US" sz="3200" dirty="0" err="1"/>
              <a:t>mengenai</a:t>
            </a:r>
            <a:r>
              <a:rPr lang="en-US" sz="3200" dirty="0"/>
              <a:t> </a:t>
            </a:r>
            <a:r>
              <a:rPr lang="en-US" sz="3200" dirty="0" err="1"/>
              <a:t>fitur</a:t>
            </a:r>
            <a:r>
              <a:rPr lang="en-US" sz="3200" dirty="0"/>
              <a:t>, </a:t>
            </a:r>
            <a:r>
              <a:rPr lang="en-US" sz="3200" dirty="0" err="1"/>
              <a:t>harga</a:t>
            </a:r>
            <a:r>
              <a:rPr lang="en-US" sz="3200" dirty="0"/>
              <a:t>, </a:t>
            </a:r>
            <a:r>
              <a:rPr lang="en-US" sz="3200" dirty="0" err="1"/>
              <a:t>dan</a:t>
            </a:r>
            <a:r>
              <a:rPr lang="en-US" sz="3200" dirty="0"/>
              <a:t> </a:t>
            </a:r>
            <a:r>
              <a:rPr lang="en-US" sz="3200" dirty="0" err="1"/>
              <a:t>peringkat</a:t>
            </a:r>
            <a:r>
              <a:rPr lang="en-US" sz="3200" dirty="0"/>
              <a:t> </a:t>
            </a:r>
            <a:r>
              <a:rPr lang="en-US" sz="3200" dirty="0" err="1"/>
              <a:t>semua</a:t>
            </a:r>
            <a:r>
              <a:rPr lang="en-US" sz="3200" dirty="0"/>
              <a:t> model yang </a:t>
            </a:r>
            <a:r>
              <a:rPr lang="en-US" sz="3200" dirty="0" err="1"/>
              <a:t>tersedia</a:t>
            </a:r>
            <a:r>
              <a:rPr lang="en-US" sz="3200" dirty="0"/>
              <a:t> </a:t>
            </a:r>
            <a:r>
              <a:rPr lang="en-US" sz="3200" dirty="0" err="1"/>
              <a:t>dalam</a:t>
            </a:r>
            <a:r>
              <a:rPr lang="en-US" sz="3200" dirty="0"/>
              <a:t> </a:t>
            </a:r>
            <a:r>
              <a:rPr lang="en-US" sz="3200" dirty="0" err="1"/>
              <a:t>kategori</a:t>
            </a:r>
            <a:r>
              <a:rPr lang="en-US" sz="3200" dirty="0"/>
              <a:t> </a:t>
            </a:r>
            <a:r>
              <a:rPr lang="en-US" sz="3200" dirty="0" err="1"/>
              <a:t>produk</a:t>
            </a:r>
            <a:r>
              <a:rPr lang="en-US" sz="3200" dirty="0"/>
              <a:t> </a:t>
            </a:r>
            <a:r>
              <a:rPr lang="en-US" sz="3200" dirty="0" err="1"/>
              <a:t>tertentu</a:t>
            </a:r>
            <a:r>
              <a:rPr lang="en-US" sz="3200" dirty="0"/>
              <a:t>.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086460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err="1" smtClean="0"/>
              <a:t>Sensation</a:t>
            </a:r>
            <a:r>
              <a:rPr lang="id-ID" dirty="0" smtClean="0"/>
              <a:t> </a:t>
            </a:r>
            <a:endParaRPr lang="id-ID" dirty="0"/>
          </a:p>
        </p:txBody>
      </p:sp>
      <p:sp>
        <p:nvSpPr>
          <p:cNvPr id="3" name="Tampungan Konten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Sensasi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respon</a:t>
            </a:r>
            <a:r>
              <a:rPr lang="en-US" dirty="0"/>
              <a:t> </a:t>
            </a:r>
            <a:r>
              <a:rPr lang="en-US" dirty="0" err="1"/>
              <a:t>langsung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organ </a:t>
            </a:r>
            <a:r>
              <a:rPr lang="en-US" dirty="0" err="1"/>
              <a:t>sensorik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rangsangan</a:t>
            </a:r>
            <a:r>
              <a:rPr lang="en-US" dirty="0"/>
              <a:t>. </a:t>
            </a:r>
            <a:endParaRPr lang="id-ID" dirty="0" smtClean="0"/>
          </a:p>
          <a:p>
            <a:r>
              <a:rPr lang="en-US" dirty="0" smtClean="0"/>
              <a:t>Stimulus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setiap</a:t>
            </a:r>
            <a:r>
              <a:rPr lang="en-US" dirty="0"/>
              <a:t> unit </a:t>
            </a:r>
            <a:r>
              <a:rPr lang="id-ID" dirty="0" smtClean="0"/>
              <a:t>yang </a:t>
            </a:r>
            <a:r>
              <a:rPr lang="id-ID" dirty="0" err="1" smtClean="0"/>
              <a:t>menginput</a:t>
            </a:r>
            <a:r>
              <a:rPr lang="id-ID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indra</a:t>
            </a:r>
            <a:r>
              <a:rPr lang="id-ID" dirty="0" smtClean="0"/>
              <a:t> baik secara fisik, </a:t>
            </a:r>
            <a:r>
              <a:rPr lang="id-ID" dirty="0" err="1" smtClean="0"/>
              <a:t>visul</a:t>
            </a:r>
            <a:r>
              <a:rPr lang="id-ID" dirty="0" smtClean="0"/>
              <a:t>, dan komunikasi yang dapat 					mempengaruhi tanggapan individu.</a:t>
            </a:r>
            <a:r>
              <a:rPr lang="en-US" dirty="0" smtClean="0"/>
              <a:t> </a:t>
            </a:r>
            <a:endParaRPr lang="id-ID" dirty="0" smtClean="0"/>
          </a:p>
          <a:p>
            <a:r>
              <a:rPr lang="en-US" dirty="0" err="1"/>
              <a:t>Reseptor</a:t>
            </a:r>
            <a:r>
              <a:rPr lang="en-US" dirty="0"/>
              <a:t> </a:t>
            </a:r>
            <a:r>
              <a:rPr lang="en-US" dirty="0" err="1"/>
              <a:t>sensorik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organ </a:t>
            </a:r>
            <a:r>
              <a:rPr lang="en-US" dirty="0" err="1"/>
              <a:t>tubuh</a:t>
            </a:r>
            <a:r>
              <a:rPr lang="en-US" dirty="0"/>
              <a:t> </a:t>
            </a:r>
            <a:r>
              <a:rPr lang="en-US" dirty="0" err="1"/>
              <a:t>manusia</a:t>
            </a:r>
            <a:r>
              <a:rPr lang="en-US" dirty="0"/>
              <a:t> (</a:t>
            </a:r>
            <a:r>
              <a:rPr lang="en-US" dirty="0" err="1"/>
              <a:t>mata</a:t>
            </a:r>
            <a:r>
              <a:rPr lang="en-US" dirty="0"/>
              <a:t>, </a:t>
            </a:r>
            <a:r>
              <a:rPr lang="en-US" dirty="0" err="1"/>
              <a:t>telinga</a:t>
            </a:r>
            <a:r>
              <a:rPr lang="en-US" dirty="0"/>
              <a:t>, </a:t>
            </a:r>
            <a:r>
              <a:rPr lang="en-US" dirty="0" err="1"/>
              <a:t>hidung</a:t>
            </a:r>
            <a:r>
              <a:rPr lang="en-US" dirty="0"/>
              <a:t>, </a:t>
            </a:r>
            <a:r>
              <a:rPr lang="en-US" dirty="0" err="1"/>
              <a:t>mulut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kulit</a:t>
            </a:r>
            <a:r>
              <a:rPr lang="en-US" dirty="0"/>
              <a:t>) yang </a:t>
            </a:r>
            <a:r>
              <a:rPr lang="en-US" dirty="0" err="1"/>
              <a:t>menerima</a:t>
            </a:r>
            <a:r>
              <a:rPr lang="en-US" dirty="0"/>
              <a:t> </a:t>
            </a:r>
            <a:r>
              <a:rPr lang="en-US" dirty="0" err="1"/>
              <a:t>masukan</a:t>
            </a:r>
            <a:r>
              <a:rPr lang="en-US" dirty="0"/>
              <a:t> </a:t>
            </a:r>
            <a:r>
              <a:rPr lang="id-ID" dirty="0" smtClean="0"/>
              <a:t>			</a:t>
            </a:r>
            <a:r>
              <a:rPr lang="en-US" dirty="0" err="1" smtClean="0"/>
              <a:t>sensoris</a:t>
            </a:r>
            <a:endParaRPr lang="id-ID" dirty="0" smtClean="0"/>
          </a:p>
          <a:p>
            <a:r>
              <a:rPr lang="en-US" dirty="0" err="1"/>
              <a:t>Sensitivitas</a:t>
            </a:r>
            <a:r>
              <a:rPr lang="en-US" dirty="0"/>
              <a:t> </a:t>
            </a:r>
            <a:r>
              <a:rPr lang="en-US" dirty="0" err="1"/>
              <a:t>manusia</a:t>
            </a:r>
            <a:r>
              <a:rPr lang="en-US" dirty="0"/>
              <a:t> </a:t>
            </a:r>
            <a:r>
              <a:rPr lang="en-US" dirty="0" err="1"/>
              <a:t>mengacu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pengalaman</a:t>
            </a:r>
            <a:r>
              <a:rPr lang="en-US" dirty="0"/>
              <a:t> </a:t>
            </a:r>
            <a:r>
              <a:rPr lang="en-US" dirty="0" err="1"/>
              <a:t>sensasi</a:t>
            </a:r>
            <a:r>
              <a:rPr lang="en-US" dirty="0"/>
              <a:t>. </a:t>
            </a:r>
            <a:endParaRPr lang="id-ID" dirty="0" smtClean="0"/>
          </a:p>
        </p:txBody>
      </p:sp>
    </p:spTree>
    <p:extLst>
      <p:ext uri="{BB962C8B-B14F-4D97-AF65-F5344CB8AC3E}">
        <p14:creationId xmlns:p14="http://schemas.microsoft.com/office/powerpoint/2010/main" val="41448887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/>
          <p:cNvSpPr>
            <a:spLocks noGrp="1"/>
          </p:cNvSpPr>
          <p:nvPr>
            <p:ph type="title"/>
          </p:nvPr>
        </p:nvSpPr>
        <p:spPr>
          <a:xfrm>
            <a:off x="581193" y="939800"/>
            <a:ext cx="11029616" cy="96520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threshold</a:t>
            </a:r>
            <a:r>
              <a:rPr lang="id-ID" dirty="0"/>
              <a:t/>
            </a:r>
            <a:br>
              <a:rPr lang="id-ID" dirty="0"/>
            </a:br>
            <a:endParaRPr lang="id-ID" dirty="0"/>
          </a:p>
        </p:txBody>
      </p:sp>
      <p:sp>
        <p:nvSpPr>
          <p:cNvPr id="4" name="Tampungan Teks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the Absolute threshold</a:t>
            </a:r>
            <a:endParaRPr lang="id-ID" dirty="0"/>
          </a:p>
        </p:txBody>
      </p:sp>
      <p:sp>
        <p:nvSpPr>
          <p:cNvPr id="3" name="Tampungan Konten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id-ID" dirty="0" err="1" smtClean="0"/>
              <a:t>Absolute</a:t>
            </a:r>
            <a:r>
              <a:rPr lang="id-ID" dirty="0" smtClean="0"/>
              <a:t> </a:t>
            </a:r>
            <a:r>
              <a:rPr lang="id-ID" dirty="0" err="1" smtClean="0"/>
              <a:t>threshold</a:t>
            </a:r>
            <a:r>
              <a:rPr lang="id-ID" dirty="0" smtClean="0"/>
              <a:t> adalah jumlah</a:t>
            </a:r>
            <a:r>
              <a:rPr lang="en-US" dirty="0" smtClean="0"/>
              <a:t> </a:t>
            </a:r>
            <a:r>
              <a:rPr lang="en-US" dirty="0" err="1" smtClean="0"/>
              <a:t>terenda</a:t>
            </a:r>
            <a:r>
              <a:rPr lang="id-ID" dirty="0" smtClean="0"/>
              <a:t>h</a:t>
            </a:r>
            <a:r>
              <a:rPr lang="en-US" dirty="0" smtClean="0"/>
              <a:t> </a:t>
            </a:r>
            <a:r>
              <a:rPr lang="id-ID" dirty="0" smtClean="0"/>
              <a:t>intensitas yang diperlukan</a:t>
            </a:r>
            <a:r>
              <a:rPr lang="en-US" dirty="0" smtClean="0"/>
              <a:t> </a:t>
            </a:r>
            <a:r>
              <a:rPr lang="en-US" dirty="0" err="1"/>
              <a:t>seseorang</a:t>
            </a:r>
            <a:r>
              <a:rPr lang="en-US" dirty="0"/>
              <a:t> </a:t>
            </a:r>
            <a:r>
              <a:rPr lang="id-ID" dirty="0" smtClean="0"/>
              <a:t>agar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id-ID" dirty="0" smtClean="0"/>
              <a:t>merasakan</a:t>
            </a:r>
            <a:r>
              <a:rPr lang="en-US" dirty="0" smtClean="0"/>
              <a:t> </a:t>
            </a:r>
            <a:r>
              <a:rPr lang="en-US" dirty="0" err="1" smtClean="0"/>
              <a:t>sensasi</a:t>
            </a:r>
            <a:r>
              <a:rPr lang="id-ID" dirty="0" smtClean="0"/>
              <a:t>.</a:t>
            </a:r>
          </a:p>
          <a:p>
            <a:r>
              <a:rPr lang="en-US" dirty="0" err="1"/>
              <a:t>Adaptasi</a:t>
            </a:r>
            <a:r>
              <a:rPr lang="en-US" dirty="0"/>
              <a:t> </a:t>
            </a:r>
            <a:r>
              <a:rPr lang="en-US" dirty="0" err="1"/>
              <a:t>sensori</a:t>
            </a:r>
            <a:r>
              <a:rPr lang="en-US" dirty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sv-SE" dirty="0"/>
              <a:t>apabila konsumen sudah mulai terbiasa ketika suatu iklan ditayangkan secara </a:t>
            </a:r>
            <a:r>
              <a:rPr lang="sv-SE" dirty="0" smtClean="0"/>
              <a:t>terus</a:t>
            </a:r>
            <a:r>
              <a:rPr lang="id-ID" dirty="0" smtClean="0"/>
              <a:t> </a:t>
            </a:r>
            <a:r>
              <a:rPr lang="sv-SE" dirty="0" smtClean="0"/>
              <a:t>menerus </a:t>
            </a:r>
            <a:r>
              <a:rPr lang="sv-SE" dirty="0"/>
              <a:t>dan tidak ada perubahan </a:t>
            </a:r>
            <a:endParaRPr lang="id-ID" dirty="0" smtClean="0"/>
          </a:p>
        </p:txBody>
      </p:sp>
      <p:sp>
        <p:nvSpPr>
          <p:cNvPr id="5" name="Tampungan Teks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b="1" dirty="0"/>
              <a:t>the differential threshold</a:t>
            </a:r>
            <a:endParaRPr lang="id-ID" dirty="0"/>
          </a:p>
        </p:txBody>
      </p:sp>
      <p:sp>
        <p:nvSpPr>
          <p:cNvPr id="6" name="Tampungan Konten 5"/>
          <p:cNvSpPr>
            <a:spLocks noGrp="1"/>
          </p:cNvSpPr>
          <p:nvPr>
            <p:ph sz="quarter" idx="4"/>
          </p:nvPr>
        </p:nvSpPr>
        <p:spPr>
          <a:xfrm>
            <a:off x="6523735" y="2926052"/>
            <a:ext cx="5087074" cy="2934999"/>
          </a:xfrm>
        </p:spPr>
        <p:txBody>
          <a:bodyPr/>
          <a:lstStyle/>
          <a:p>
            <a:r>
              <a:rPr lang="id-ID" dirty="0"/>
              <a:t>D</a:t>
            </a:r>
            <a:r>
              <a:rPr lang="en-US" dirty="0" err="1" smtClean="0"/>
              <a:t>ifferential</a:t>
            </a:r>
            <a:r>
              <a:rPr lang="en-US" dirty="0" smtClean="0"/>
              <a:t> threshold</a:t>
            </a:r>
            <a:r>
              <a:rPr lang="id-ID" dirty="0" smtClean="0"/>
              <a:t> adalah </a:t>
            </a:r>
            <a:r>
              <a:rPr lang="en-US" dirty="0" err="1"/>
              <a:t>Perbedaan</a:t>
            </a:r>
            <a:r>
              <a:rPr lang="en-US" dirty="0"/>
              <a:t> minimal yang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dideteksi</a:t>
            </a:r>
            <a:r>
              <a:rPr lang="en-US" dirty="0"/>
              <a:t> </a:t>
            </a:r>
            <a:r>
              <a:rPr lang="en-US" dirty="0" err="1"/>
              <a:t>antara</a:t>
            </a:r>
            <a:r>
              <a:rPr lang="en-US" dirty="0"/>
              <a:t> </a:t>
            </a:r>
            <a:r>
              <a:rPr lang="en-US" dirty="0" err="1"/>
              <a:t>dua</a:t>
            </a:r>
            <a:r>
              <a:rPr lang="en-US" dirty="0"/>
              <a:t> </a:t>
            </a:r>
            <a:r>
              <a:rPr lang="en-US" dirty="0" err="1"/>
              <a:t>rangsangan</a:t>
            </a:r>
            <a:r>
              <a:rPr lang="en-US" dirty="0"/>
              <a:t> </a:t>
            </a:r>
            <a:r>
              <a:rPr lang="en-US" dirty="0" err="1" smtClean="0"/>
              <a:t>serupa</a:t>
            </a:r>
            <a:r>
              <a:rPr lang="id-ID" dirty="0" smtClean="0"/>
              <a:t>.</a:t>
            </a:r>
          </a:p>
          <a:p>
            <a:r>
              <a:rPr lang="en-US" dirty="0" err="1"/>
              <a:t>Hukum</a:t>
            </a:r>
            <a:r>
              <a:rPr lang="en-US" dirty="0"/>
              <a:t> Weber</a:t>
            </a:r>
            <a:r>
              <a:rPr lang="en-US" dirty="0" smtClean="0"/>
              <a:t>, </a:t>
            </a:r>
            <a:r>
              <a:rPr lang="en-US" dirty="0" err="1"/>
              <a:t>menyatakan</a:t>
            </a:r>
            <a:r>
              <a:rPr lang="en-US" dirty="0"/>
              <a:t> </a:t>
            </a:r>
            <a:r>
              <a:rPr lang="en-US" dirty="0" err="1"/>
              <a:t>bahwa</a:t>
            </a:r>
            <a:r>
              <a:rPr lang="en-US" dirty="0"/>
              <a:t> </a:t>
            </a:r>
            <a:r>
              <a:rPr lang="en-US" dirty="0" err="1"/>
              <a:t>menguatnya</a:t>
            </a:r>
            <a:r>
              <a:rPr lang="en-US" dirty="0"/>
              <a:t> stimulus </a:t>
            </a:r>
            <a:r>
              <a:rPr lang="en-US" dirty="0" err="1"/>
              <a:t>awal</a:t>
            </a:r>
            <a:r>
              <a:rPr lang="en-US" dirty="0"/>
              <a:t>, </a:t>
            </a:r>
            <a:r>
              <a:rPr lang="en-US" dirty="0" err="1"/>
              <a:t>semakin</a:t>
            </a:r>
            <a:r>
              <a:rPr lang="en-US" dirty="0"/>
              <a:t> </a:t>
            </a:r>
            <a:r>
              <a:rPr lang="en-US" dirty="0" err="1"/>
              <a:t>besar</a:t>
            </a:r>
            <a:r>
              <a:rPr lang="en-US" dirty="0"/>
              <a:t> </a:t>
            </a:r>
            <a:r>
              <a:rPr lang="en-US" dirty="0" err="1"/>
              <a:t>intensitas</a:t>
            </a:r>
            <a:r>
              <a:rPr lang="en-US" dirty="0"/>
              <a:t> </a:t>
            </a:r>
            <a:r>
              <a:rPr lang="en-US" dirty="0" err="1"/>
              <a:t>tambahan</a:t>
            </a:r>
            <a:r>
              <a:rPr lang="en-US" dirty="0"/>
              <a:t> yang </a:t>
            </a:r>
            <a:r>
              <a:rPr lang="en-US" dirty="0" err="1"/>
              <a:t>dibutuhkan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stimulus </a:t>
            </a:r>
            <a:r>
              <a:rPr lang="en-US" dirty="0" err="1" smtClean="0"/>
              <a:t>kedua</a:t>
            </a:r>
            <a:r>
              <a:rPr lang="id-ID" dirty="0"/>
              <a:t>.</a:t>
            </a:r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2313239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err="1" smtClean="0"/>
              <a:t>Marketing</a:t>
            </a:r>
            <a:r>
              <a:rPr lang="id-ID" dirty="0" smtClean="0"/>
              <a:t> </a:t>
            </a:r>
            <a:r>
              <a:rPr lang="id-ID" dirty="0" err="1" smtClean="0"/>
              <a:t>applications</a:t>
            </a:r>
            <a:r>
              <a:rPr lang="id-ID" dirty="0" smtClean="0"/>
              <a:t> </a:t>
            </a:r>
            <a:r>
              <a:rPr lang="id-ID" dirty="0" err="1" smtClean="0"/>
              <a:t>of</a:t>
            </a:r>
            <a:r>
              <a:rPr lang="id-ID" dirty="0" smtClean="0"/>
              <a:t> </a:t>
            </a:r>
            <a:r>
              <a:rPr lang="id-ID" dirty="0" err="1" smtClean="0"/>
              <a:t>the</a:t>
            </a:r>
            <a:r>
              <a:rPr lang="id-ID" dirty="0" smtClean="0"/>
              <a:t> </a:t>
            </a:r>
            <a:r>
              <a:rPr lang="id-ID" dirty="0" err="1" smtClean="0"/>
              <a:t>j.n.d</a:t>
            </a:r>
            <a:endParaRPr lang="id-ID" dirty="0"/>
          </a:p>
        </p:txBody>
      </p:sp>
      <p:sp>
        <p:nvSpPr>
          <p:cNvPr id="3" name="Tampungan Konten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id-ID" dirty="0" smtClean="0"/>
              <a:t>Perubahan negatif</a:t>
            </a:r>
          </a:p>
          <a:p>
            <a:pPr marL="324000" lvl="1" indent="0">
              <a:buNone/>
            </a:pPr>
            <a:r>
              <a:rPr lang="en-US" sz="1800" dirty="0" err="1"/>
              <a:t>pengurangan</a:t>
            </a:r>
            <a:r>
              <a:rPr lang="en-US" sz="1800" dirty="0"/>
              <a:t> </a:t>
            </a:r>
            <a:r>
              <a:rPr lang="en-US" sz="1800" dirty="0" err="1" smtClean="0"/>
              <a:t>ukuran</a:t>
            </a:r>
            <a:r>
              <a:rPr lang="id-ID" sz="1800" dirty="0"/>
              <a:t>,</a:t>
            </a:r>
            <a:r>
              <a:rPr lang="en-US" sz="1800" dirty="0" smtClean="0"/>
              <a:t> </a:t>
            </a:r>
            <a:r>
              <a:rPr lang="en-US" sz="1800" dirty="0" err="1"/>
              <a:t>kualitas</a:t>
            </a:r>
            <a:r>
              <a:rPr lang="en-US" sz="1800" dirty="0"/>
              <a:t> </a:t>
            </a:r>
            <a:r>
              <a:rPr lang="en-US" sz="1800" dirty="0" err="1"/>
              <a:t>produk</a:t>
            </a:r>
            <a:r>
              <a:rPr lang="en-US" sz="1800" dirty="0"/>
              <a:t>, </a:t>
            </a:r>
            <a:r>
              <a:rPr lang="en-US" sz="1800" dirty="0" err="1"/>
              <a:t>atau</a:t>
            </a:r>
            <a:r>
              <a:rPr lang="en-US" sz="1800" dirty="0"/>
              <a:t> </a:t>
            </a:r>
            <a:r>
              <a:rPr lang="en-US" sz="1800" dirty="0" err="1"/>
              <a:t>kenaikan</a:t>
            </a:r>
            <a:r>
              <a:rPr lang="en-US" sz="1800" dirty="0"/>
              <a:t> </a:t>
            </a:r>
            <a:r>
              <a:rPr lang="en-US" sz="1800" dirty="0" err="1"/>
              <a:t>harga</a:t>
            </a:r>
            <a:r>
              <a:rPr lang="en-US" sz="1800" dirty="0"/>
              <a:t> </a:t>
            </a:r>
            <a:r>
              <a:rPr lang="en-US" sz="1800" dirty="0" err="1" smtClean="0"/>
              <a:t>produk</a:t>
            </a:r>
            <a:endParaRPr lang="id-ID" sz="1800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err="1"/>
              <a:t>perbaikan</a:t>
            </a:r>
            <a:r>
              <a:rPr lang="en-US" dirty="0"/>
              <a:t> </a:t>
            </a:r>
            <a:r>
              <a:rPr lang="en-US" dirty="0" err="1"/>
              <a:t>produk</a:t>
            </a:r>
            <a:r>
              <a:rPr lang="en-US" dirty="0"/>
              <a:t> </a:t>
            </a:r>
            <a:endParaRPr lang="id-ID" dirty="0" smtClean="0"/>
          </a:p>
          <a:p>
            <a:pPr marL="0" indent="0">
              <a:buNone/>
            </a:pPr>
            <a:r>
              <a:rPr lang="id-ID" dirty="0"/>
              <a:t>	</a:t>
            </a:r>
            <a:r>
              <a:rPr lang="en-US" dirty="0" err="1" smtClean="0"/>
              <a:t>kemasan</a:t>
            </a:r>
            <a:r>
              <a:rPr lang="en-US" dirty="0" smtClean="0"/>
              <a:t> </a:t>
            </a:r>
            <a:r>
              <a:rPr lang="en-US" dirty="0"/>
              <a:t>yang </a:t>
            </a:r>
            <a:r>
              <a:rPr lang="en-US" dirty="0" err="1"/>
              <a:t>ditingkatkan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diperbarui</a:t>
            </a:r>
            <a:r>
              <a:rPr lang="en-US" dirty="0"/>
              <a:t>, </a:t>
            </a:r>
            <a:r>
              <a:rPr lang="en-US" dirty="0" err="1"/>
              <a:t>ukuran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besar</a:t>
            </a:r>
            <a:r>
              <a:rPr lang="en-US" dirty="0"/>
              <a:t>,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harga</a:t>
            </a:r>
            <a:r>
              <a:rPr lang="en-US" dirty="0"/>
              <a:t> yang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 smtClean="0"/>
              <a:t>rendah</a:t>
            </a:r>
            <a:r>
              <a:rPr lang="id-ID" dirty="0" smtClean="0"/>
              <a:t>. </a:t>
            </a:r>
            <a:r>
              <a:rPr lang="id-ID" dirty="0" err="1"/>
              <a:t>S</a:t>
            </a:r>
            <a:r>
              <a:rPr lang="en-US" dirty="0" err="1" smtClean="0"/>
              <a:t>angat</a:t>
            </a:r>
            <a:r>
              <a:rPr lang="en-US" dirty="0" smtClean="0"/>
              <a:t> </a:t>
            </a:r>
            <a:r>
              <a:rPr lang="id-ID" dirty="0" smtClean="0"/>
              <a:t>	</a:t>
            </a:r>
            <a:r>
              <a:rPr lang="en-US" dirty="0" err="1" smtClean="0"/>
              <a:t>jelas</a:t>
            </a:r>
            <a:r>
              <a:rPr lang="en-US" dirty="0" smtClean="0"/>
              <a:t> </a:t>
            </a:r>
            <a:r>
              <a:rPr lang="en-US" dirty="0" err="1"/>
              <a:t>bagi</a:t>
            </a:r>
            <a:r>
              <a:rPr lang="en-US" dirty="0"/>
              <a:t> </a:t>
            </a:r>
            <a:r>
              <a:rPr lang="id-ID" dirty="0" smtClean="0"/>
              <a:t>	</a:t>
            </a:r>
            <a:r>
              <a:rPr lang="en-US" dirty="0" err="1" smtClean="0"/>
              <a:t>konsumen</a:t>
            </a:r>
            <a:r>
              <a:rPr lang="en-US" dirty="0" smtClean="0"/>
              <a:t> </a:t>
            </a:r>
            <a:r>
              <a:rPr lang="en-US" dirty="0" err="1"/>
              <a:t>tanpa</a:t>
            </a:r>
            <a:r>
              <a:rPr lang="en-US" dirty="0"/>
              <a:t>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mengeluarkan</a:t>
            </a:r>
            <a:r>
              <a:rPr lang="en-US" dirty="0"/>
              <a:t> </a:t>
            </a:r>
            <a:r>
              <a:rPr lang="en-US" dirty="0" err="1"/>
              <a:t>banyak</a:t>
            </a:r>
            <a:r>
              <a:rPr lang="en-US" dirty="0"/>
              <a:t> </a:t>
            </a:r>
            <a:r>
              <a:rPr lang="en-US" dirty="0" err="1"/>
              <a:t>biaya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5636490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758344"/>
          </a:xfrm>
        </p:spPr>
        <p:txBody>
          <a:bodyPr/>
          <a:lstStyle/>
          <a:p>
            <a:pPr algn="ctr"/>
            <a:r>
              <a:rPr lang="en-US" b="1" dirty="0"/>
              <a:t>subliminal </a:t>
            </a:r>
            <a:r>
              <a:rPr lang="en-US" b="1" dirty="0" smtClean="0"/>
              <a:t>perception</a:t>
            </a:r>
            <a:endParaRPr lang="id-ID" dirty="0"/>
          </a:p>
        </p:txBody>
      </p:sp>
      <p:sp>
        <p:nvSpPr>
          <p:cNvPr id="3" name="Tampungan Konten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Stimul</a:t>
            </a:r>
            <a:r>
              <a:rPr lang="id-ID" dirty="0" err="1" smtClean="0"/>
              <a:t>us</a:t>
            </a:r>
            <a:r>
              <a:rPr lang="en-US" dirty="0" smtClean="0"/>
              <a:t> </a:t>
            </a:r>
            <a:r>
              <a:rPr lang="en-US" dirty="0"/>
              <a:t>yang </a:t>
            </a:r>
            <a:r>
              <a:rPr lang="en-US" dirty="0" err="1"/>
              <a:t>terlalu</a:t>
            </a:r>
            <a:r>
              <a:rPr lang="en-US" dirty="0"/>
              <a:t> </a:t>
            </a:r>
            <a:r>
              <a:rPr lang="en-US" dirty="0" err="1"/>
              <a:t>lemah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terlalu</a:t>
            </a:r>
            <a:r>
              <a:rPr lang="en-US" dirty="0"/>
              <a:t> </a:t>
            </a:r>
            <a:r>
              <a:rPr lang="en-US" dirty="0" err="1"/>
              <a:t>singkat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dilihat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didengar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sadar</a:t>
            </a:r>
            <a:r>
              <a:rPr lang="en-US" dirty="0"/>
              <a:t> </a:t>
            </a:r>
            <a:r>
              <a:rPr lang="en-US" dirty="0" err="1"/>
              <a:t>tetap</a:t>
            </a:r>
            <a:r>
              <a:rPr lang="en-US" dirty="0"/>
              <a:t> </a:t>
            </a: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/>
              <a:t>cukup</a:t>
            </a:r>
            <a:r>
              <a:rPr lang="en-US" dirty="0"/>
              <a:t> </a:t>
            </a:r>
            <a:r>
              <a:rPr lang="en-US" dirty="0" err="1"/>
              <a:t>kuat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dirasakan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sel</a:t>
            </a:r>
            <a:r>
              <a:rPr lang="en-US" dirty="0"/>
              <a:t> </a:t>
            </a:r>
            <a:r>
              <a:rPr lang="en-US" dirty="0" err="1"/>
              <a:t>reseptor</a:t>
            </a:r>
            <a:r>
              <a:rPr lang="en-US" dirty="0"/>
              <a:t>. Proses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disebut</a:t>
            </a:r>
            <a:r>
              <a:rPr lang="en-US" dirty="0"/>
              <a:t> </a:t>
            </a:r>
            <a:r>
              <a:rPr lang="en-US" dirty="0" err="1"/>
              <a:t>persepsi</a:t>
            </a:r>
            <a:r>
              <a:rPr lang="en-US" dirty="0"/>
              <a:t> subliminal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rangsangan</a:t>
            </a:r>
            <a:r>
              <a:rPr lang="en-US" dirty="0"/>
              <a:t> </a:t>
            </a:r>
            <a:r>
              <a:rPr lang="en-US" dirty="0" err="1"/>
              <a:t>berada</a:t>
            </a:r>
            <a:r>
              <a:rPr lang="en-US" dirty="0"/>
              <a:t> di </a:t>
            </a:r>
            <a:r>
              <a:rPr lang="en-US" dirty="0" err="1"/>
              <a:t>bawah</a:t>
            </a:r>
            <a:r>
              <a:rPr lang="en-US" dirty="0"/>
              <a:t> </a:t>
            </a:r>
            <a:r>
              <a:rPr lang="en-US" dirty="0" err="1"/>
              <a:t>ambang</a:t>
            </a:r>
            <a:r>
              <a:rPr lang="en-US" dirty="0"/>
              <a:t> </a:t>
            </a:r>
            <a:r>
              <a:rPr lang="en-US" dirty="0" err="1"/>
              <a:t>batas</a:t>
            </a:r>
            <a:r>
              <a:rPr lang="en-US" dirty="0"/>
              <a:t>, </a:t>
            </a:r>
            <a:r>
              <a:rPr lang="en-US" dirty="0" err="1"/>
              <a:t>atau</a:t>
            </a:r>
            <a:r>
              <a:rPr lang="en-US" dirty="0"/>
              <a:t> "limen," </a:t>
            </a:r>
            <a:r>
              <a:rPr lang="en-US" dirty="0" err="1" smtClean="0"/>
              <a:t>sadar</a:t>
            </a:r>
            <a:r>
              <a:rPr lang="id-ID" dirty="0" smtClean="0"/>
              <a:t>.</a:t>
            </a:r>
          </a:p>
          <a:p>
            <a:endParaRPr lang="id-ID" dirty="0"/>
          </a:p>
          <a:p>
            <a:endParaRPr lang="id-ID" dirty="0" smtClean="0"/>
          </a:p>
          <a:p>
            <a:endParaRPr lang="id-ID" dirty="0"/>
          </a:p>
          <a:p>
            <a:pPr marL="0" indent="0">
              <a:buNone/>
            </a:pPr>
            <a:endParaRPr lang="id-ID" dirty="0"/>
          </a:p>
        </p:txBody>
      </p:sp>
      <p:pic>
        <p:nvPicPr>
          <p:cNvPr id="4" name="Gamba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9621" y="4165795"/>
            <a:ext cx="3832755" cy="241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0698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d-ID" dirty="0" err="1" smtClean="0"/>
              <a:t>Evaluating</a:t>
            </a:r>
            <a:r>
              <a:rPr lang="id-ID" dirty="0" smtClean="0"/>
              <a:t> </a:t>
            </a:r>
            <a:r>
              <a:rPr lang="id-ID" dirty="0" err="1" smtClean="0"/>
              <a:t>the</a:t>
            </a:r>
            <a:r>
              <a:rPr lang="id-ID" dirty="0" smtClean="0"/>
              <a:t> </a:t>
            </a:r>
            <a:r>
              <a:rPr lang="id-ID" dirty="0" err="1" smtClean="0"/>
              <a:t>effectiveness</a:t>
            </a:r>
            <a:r>
              <a:rPr lang="id-ID" dirty="0" smtClean="0"/>
              <a:t> </a:t>
            </a:r>
            <a:r>
              <a:rPr lang="id-ID" dirty="0" err="1" smtClean="0"/>
              <a:t>of</a:t>
            </a:r>
            <a:r>
              <a:rPr lang="id-ID" dirty="0" smtClean="0"/>
              <a:t> </a:t>
            </a:r>
            <a:r>
              <a:rPr lang="id-ID" dirty="0" err="1" smtClean="0"/>
              <a:t>subliminal</a:t>
            </a:r>
            <a:r>
              <a:rPr lang="id-ID" dirty="0" smtClean="0"/>
              <a:t> </a:t>
            </a:r>
            <a:r>
              <a:rPr lang="id-ID" dirty="0" err="1" smtClean="0"/>
              <a:t>persuasion</a:t>
            </a:r>
            <a:endParaRPr lang="id-ID" dirty="0"/>
          </a:p>
        </p:txBody>
      </p:sp>
      <p:sp>
        <p:nvSpPr>
          <p:cNvPr id="3" name="Tampungan Konten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err="1"/>
              <a:t>T</a:t>
            </a:r>
            <a:r>
              <a:rPr lang="en-US" dirty="0" err="1" smtClean="0"/>
              <a:t>idak</a:t>
            </a:r>
            <a:r>
              <a:rPr lang="en-US" dirty="0" smtClean="0"/>
              <a:t> </a:t>
            </a:r>
            <a:r>
              <a:rPr lang="en-US" dirty="0" err="1"/>
              <a:t>ada</a:t>
            </a:r>
            <a:r>
              <a:rPr lang="en-US" dirty="0"/>
              <a:t> </a:t>
            </a:r>
            <a:r>
              <a:rPr lang="en-US" dirty="0" err="1"/>
              <a:t>bukti</a:t>
            </a:r>
            <a:r>
              <a:rPr lang="en-US" dirty="0"/>
              <a:t> </a:t>
            </a:r>
            <a:r>
              <a:rPr lang="en-US" dirty="0" err="1"/>
              <a:t>bahwa</a:t>
            </a:r>
            <a:r>
              <a:rPr lang="en-US" dirty="0"/>
              <a:t> </a:t>
            </a:r>
            <a:r>
              <a:rPr lang="en-US" dirty="0" err="1"/>
              <a:t>iklan</a:t>
            </a:r>
            <a:r>
              <a:rPr lang="en-US" dirty="0"/>
              <a:t> subliminal </a:t>
            </a:r>
            <a:r>
              <a:rPr lang="en-US" dirty="0" err="1"/>
              <a:t>membujuk</a:t>
            </a:r>
            <a:r>
              <a:rPr lang="en-US" dirty="0"/>
              <a:t> orang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membeli</a:t>
            </a:r>
            <a:r>
              <a:rPr lang="en-US" dirty="0"/>
              <a:t> </a:t>
            </a:r>
            <a:r>
              <a:rPr lang="en-US" dirty="0" err="1"/>
              <a:t>barang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jasa</a:t>
            </a:r>
            <a:r>
              <a:rPr lang="en-US" dirty="0"/>
              <a:t>. </a:t>
            </a:r>
            <a:r>
              <a:rPr lang="en-US" dirty="0" err="1"/>
              <a:t>Tinjauan</a:t>
            </a:r>
            <a:r>
              <a:rPr lang="en-US" dirty="0"/>
              <a:t> </a:t>
            </a:r>
            <a:r>
              <a:rPr lang="en-US" dirty="0" err="1"/>
              <a:t>komprehensif</a:t>
            </a:r>
            <a:r>
              <a:rPr lang="en-US" dirty="0"/>
              <a:t> </a:t>
            </a:r>
            <a:r>
              <a:rPr lang="en-US" dirty="0" err="1" smtClean="0"/>
              <a:t>menunjukkan</a:t>
            </a:r>
            <a:r>
              <a:rPr lang="en-US" dirty="0" smtClean="0"/>
              <a:t> </a:t>
            </a:r>
            <a:r>
              <a:rPr lang="en-US" dirty="0" err="1"/>
              <a:t>bahwa</a:t>
            </a:r>
            <a:r>
              <a:rPr lang="en-US" dirty="0"/>
              <a:t> </a:t>
            </a:r>
            <a:r>
              <a:rPr lang="en-US" dirty="0" err="1"/>
              <a:t>persepsi</a:t>
            </a:r>
            <a:r>
              <a:rPr lang="en-US" dirty="0"/>
              <a:t> subliminal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berpengaruh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sikap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perilaku</a:t>
            </a:r>
            <a:r>
              <a:rPr lang="en-US" dirty="0"/>
              <a:t> </a:t>
            </a:r>
            <a:r>
              <a:rPr lang="en-US" dirty="0" err="1"/>
              <a:t>produk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konsumsi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sebagian</a:t>
            </a:r>
            <a:r>
              <a:rPr lang="en-US" dirty="0"/>
              <a:t> </a:t>
            </a:r>
            <a:r>
              <a:rPr lang="en-US" dirty="0" err="1"/>
              <a:t>besar</a:t>
            </a:r>
            <a:r>
              <a:rPr lang="en-US" dirty="0"/>
              <a:t> </a:t>
            </a:r>
            <a:r>
              <a:rPr lang="en-US" dirty="0" err="1"/>
              <a:t>pengaruhnya</a:t>
            </a:r>
            <a:r>
              <a:rPr lang="en-US" dirty="0"/>
              <a:t> </a:t>
            </a:r>
            <a:r>
              <a:rPr lang="en-US" dirty="0" err="1"/>
              <a:t>ditemukan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situasi</a:t>
            </a:r>
            <a:r>
              <a:rPr lang="en-US" dirty="0"/>
              <a:t> yang </a:t>
            </a:r>
            <a:r>
              <a:rPr lang="en-US" dirty="0" err="1"/>
              <a:t>sangat</a:t>
            </a:r>
            <a:r>
              <a:rPr lang="en-US" dirty="0"/>
              <a:t> </a:t>
            </a:r>
            <a:r>
              <a:rPr lang="en-US" dirty="0" err="1" smtClean="0"/>
              <a:t>artifisial</a:t>
            </a:r>
            <a:r>
              <a:rPr lang="id-ID" dirty="0" smtClean="0"/>
              <a:t> atau logika ilmiah</a:t>
            </a:r>
            <a:r>
              <a:rPr lang="en-US" dirty="0" smtClean="0"/>
              <a:t>.</a:t>
            </a:r>
            <a:endParaRPr lang="id-ID" dirty="0" smtClean="0"/>
          </a:p>
          <a:p>
            <a:endParaRPr lang="id-ID" dirty="0"/>
          </a:p>
          <a:p>
            <a:endParaRPr lang="id-ID" dirty="0" smtClean="0"/>
          </a:p>
          <a:p>
            <a:pPr marL="0" indent="0">
              <a:buNone/>
            </a:pP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3060989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d-ID" dirty="0" err="1" smtClean="0"/>
              <a:t>Perceptual</a:t>
            </a:r>
            <a:r>
              <a:rPr lang="id-ID" dirty="0" smtClean="0"/>
              <a:t> </a:t>
            </a:r>
            <a:r>
              <a:rPr lang="id-ID" dirty="0" err="1" smtClean="0"/>
              <a:t>selection</a:t>
            </a:r>
            <a:r>
              <a:rPr lang="id-ID" dirty="0" smtClean="0"/>
              <a:t> </a:t>
            </a:r>
            <a:endParaRPr lang="id-ID" dirty="0"/>
          </a:p>
        </p:txBody>
      </p:sp>
      <p:sp>
        <p:nvSpPr>
          <p:cNvPr id="3" name="Tampungan Konten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Rangsangan</a:t>
            </a:r>
            <a:r>
              <a:rPr lang="en-US" dirty="0"/>
              <a:t> yang </a:t>
            </a:r>
            <a:r>
              <a:rPr lang="en-US" dirty="0" err="1"/>
              <a:t>dipilih</a:t>
            </a:r>
            <a:r>
              <a:rPr lang="en-US" dirty="0"/>
              <a:t> </a:t>
            </a:r>
            <a:r>
              <a:rPr lang="en-US" dirty="0" err="1"/>
              <a:t>tergantung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dua</a:t>
            </a:r>
            <a:r>
              <a:rPr lang="en-US" dirty="0"/>
              <a:t> </a:t>
            </a:r>
            <a:r>
              <a:rPr lang="en-US" dirty="0" err="1"/>
              <a:t>faktor</a:t>
            </a:r>
            <a:r>
              <a:rPr lang="en-US" dirty="0"/>
              <a:t> </a:t>
            </a:r>
            <a:r>
              <a:rPr lang="en-US" dirty="0" err="1"/>
              <a:t>utama</a:t>
            </a:r>
            <a:r>
              <a:rPr lang="en-US" dirty="0"/>
              <a:t> </a:t>
            </a:r>
            <a:r>
              <a:rPr lang="en-US" dirty="0" err="1"/>
              <a:t>selain</a:t>
            </a:r>
            <a:r>
              <a:rPr lang="en-US" dirty="0"/>
              <a:t> </a:t>
            </a:r>
            <a:r>
              <a:rPr lang="en-US" dirty="0" err="1"/>
              <a:t>sifat</a:t>
            </a:r>
            <a:r>
              <a:rPr lang="en-US" dirty="0"/>
              <a:t> stimulus </a:t>
            </a:r>
            <a:r>
              <a:rPr lang="en-US" dirty="0" err="1"/>
              <a:t>itu</a:t>
            </a:r>
            <a:r>
              <a:rPr lang="en-US" dirty="0"/>
              <a:t> </a:t>
            </a:r>
            <a:r>
              <a:rPr lang="en-US" dirty="0" err="1"/>
              <a:t>sendiri</a:t>
            </a:r>
            <a:r>
              <a:rPr lang="en-US" dirty="0"/>
              <a:t> </a:t>
            </a:r>
            <a:endParaRPr lang="id-ID" dirty="0" smtClean="0"/>
          </a:p>
          <a:p>
            <a:pPr lvl="1"/>
            <a:r>
              <a:rPr lang="en-US" dirty="0" smtClean="0"/>
              <a:t>(</a:t>
            </a:r>
            <a:r>
              <a:rPr lang="en-US" dirty="0"/>
              <a:t>1) </a:t>
            </a:r>
            <a:r>
              <a:rPr lang="en-US" dirty="0" err="1"/>
              <a:t>pengalaman</a:t>
            </a:r>
            <a:r>
              <a:rPr lang="en-US" dirty="0"/>
              <a:t> </a:t>
            </a:r>
            <a:r>
              <a:rPr lang="en-US" dirty="0" err="1"/>
              <a:t>konsumen</a:t>
            </a:r>
            <a:r>
              <a:rPr lang="en-US" dirty="0"/>
              <a:t> </a:t>
            </a:r>
            <a:r>
              <a:rPr lang="en-US" dirty="0" err="1"/>
              <a:t>sebelumnya</a:t>
            </a:r>
            <a:r>
              <a:rPr lang="en-US" dirty="0"/>
              <a:t>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hal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mempengaruhi</a:t>
            </a:r>
            <a:r>
              <a:rPr lang="en-US" dirty="0"/>
              <a:t> </a:t>
            </a:r>
            <a:r>
              <a:rPr lang="en-US" dirty="0" err="1"/>
              <a:t>ekspektasi</a:t>
            </a:r>
            <a:r>
              <a:rPr lang="en-US" dirty="0"/>
              <a:t> </a:t>
            </a:r>
            <a:r>
              <a:rPr lang="en-US" dirty="0" err="1"/>
              <a:t>mereka</a:t>
            </a:r>
            <a:r>
              <a:rPr lang="en-US" dirty="0"/>
              <a:t>. </a:t>
            </a:r>
            <a:endParaRPr lang="id-ID" dirty="0" smtClean="0"/>
          </a:p>
          <a:p>
            <a:pPr lvl="1"/>
            <a:r>
              <a:rPr lang="en-US" dirty="0" smtClean="0"/>
              <a:t>(2</a:t>
            </a:r>
            <a:r>
              <a:rPr lang="en-US" dirty="0"/>
              <a:t>) motif </a:t>
            </a:r>
            <a:r>
              <a:rPr lang="en-US" dirty="0" err="1"/>
              <a:t>mereka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saat</a:t>
            </a:r>
            <a:r>
              <a:rPr lang="en-US" dirty="0"/>
              <a:t> </a:t>
            </a:r>
            <a:r>
              <a:rPr lang="en-US" dirty="0" err="1" smtClean="0"/>
              <a:t>itu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0520493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mpungan Konten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Nature of the </a:t>
            </a:r>
            <a:r>
              <a:rPr lang="en-US" b="1" dirty="0" smtClean="0"/>
              <a:t>Stimulus</a:t>
            </a:r>
            <a:endParaRPr lang="id-ID" b="1" dirty="0" smtClean="0"/>
          </a:p>
          <a:p>
            <a:r>
              <a:rPr lang="en-US" b="1" dirty="0"/>
              <a:t>Expectations</a:t>
            </a:r>
            <a:endParaRPr lang="id-ID" dirty="0"/>
          </a:p>
          <a:p>
            <a:r>
              <a:rPr lang="en-US" b="1" dirty="0"/>
              <a:t>Motives</a:t>
            </a:r>
            <a:endParaRPr lang="id-ID" dirty="0"/>
          </a:p>
          <a:p>
            <a:r>
              <a:rPr lang="en-US" b="1" dirty="0"/>
              <a:t>Selective perception</a:t>
            </a:r>
            <a:endParaRPr lang="id-ID" dirty="0"/>
          </a:p>
          <a:p>
            <a:r>
              <a:rPr lang="id-ID" b="1" dirty="0"/>
              <a:t>S</a:t>
            </a:r>
            <a:r>
              <a:rPr lang="en-US" b="1" dirty="0" smtClean="0"/>
              <a:t>elective exposure</a:t>
            </a:r>
            <a:endParaRPr lang="id-ID" b="1" dirty="0" smtClean="0"/>
          </a:p>
          <a:p>
            <a:r>
              <a:rPr lang="id-ID" b="1" dirty="0"/>
              <a:t>S</a:t>
            </a:r>
            <a:r>
              <a:rPr lang="en-US" b="1" dirty="0" smtClean="0"/>
              <a:t>elective attention</a:t>
            </a:r>
            <a:endParaRPr lang="id-ID" b="1" dirty="0" smtClean="0"/>
          </a:p>
          <a:p>
            <a:r>
              <a:rPr lang="id-ID" b="1" dirty="0"/>
              <a:t>P</a:t>
            </a:r>
            <a:r>
              <a:rPr lang="en-US" b="1" dirty="0" err="1" smtClean="0"/>
              <a:t>erceptual</a:t>
            </a:r>
            <a:r>
              <a:rPr lang="en-US" b="1" dirty="0" smtClean="0"/>
              <a:t> defense</a:t>
            </a:r>
            <a:endParaRPr lang="id-ID" b="1" dirty="0" smtClean="0"/>
          </a:p>
          <a:p>
            <a:r>
              <a:rPr lang="id-ID" b="1" dirty="0"/>
              <a:t>P</a:t>
            </a:r>
            <a:r>
              <a:rPr lang="en-US" b="1" dirty="0" err="1" smtClean="0"/>
              <a:t>erceptual</a:t>
            </a:r>
            <a:r>
              <a:rPr lang="en-US" b="1" dirty="0" smtClean="0"/>
              <a:t> </a:t>
            </a:r>
            <a:r>
              <a:rPr lang="en-US" b="1" dirty="0"/>
              <a:t>organization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718670620"/>
      </p:ext>
    </p:extLst>
  </p:cSld>
  <p:clrMapOvr>
    <a:masterClrMapping/>
  </p:clrMapOvr>
</p:sld>
</file>

<file path=ppt/theme/theme1.xml><?xml version="1.0" encoding="utf-8"?>
<a:theme xmlns:a="http://schemas.openxmlformats.org/drawingml/2006/main" name="Dapat Dibagi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366658"/>
      </a:accent1>
      <a:accent2>
        <a:srgbClr val="8CB64A"/>
      </a:accent2>
      <a:accent3>
        <a:srgbClr val="88D5A9"/>
      </a:accent3>
      <a:accent4>
        <a:srgbClr val="969FA7"/>
      </a:accent4>
      <a:accent5>
        <a:srgbClr val="E8A844"/>
      </a:accent5>
      <a:accent6>
        <a:srgbClr val="A1561F"/>
      </a:accent6>
      <a:hlink>
        <a:srgbClr val="828282"/>
      </a:hlink>
      <a:folHlink>
        <a:srgbClr val="A5A5A5"/>
      </a:folHlink>
    </a:clrScheme>
    <a:fontScheme name="Dividend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ividend" id="{9697A71B-4AB7-4A1A-BD5B-BB2D22835B57}" vid="{4BEC0EAF-CF86-4D49-B83B-56CC62D3CFF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TM03457464[[fn=Dapat Dibagi]]</Template>
  <TotalTime>206</TotalTime>
  <Words>835</Words>
  <Application>Microsoft Office PowerPoint</Application>
  <PresentationFormat>Custom</PresentationFormat>
  <Paragraphs>89</Paragraphs>
  <Slides>26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Dapat Dibagi</vt:lpstr>
      <vt:lpstr>PERSEPSI KONSUMEN</vt:lpstr>
      <vt:lpstr>Sensory dynamics of perception</vt:lpstr>
      <vt:lpstr>Sensation </vt:lpstr>
      <vt:lpstr>threshold </vt:lpstr>
      <vt:lpstr>Marketing applications of the j.n.d</vt:lpstr>
      <vt:lpstr>subliminal perception</vt:lpstr>
      <vt:lpstr>Evaluating the effectiveness of subliminal persuasion</vt:lpstr>
      <vt:lpstr>Perceptual selection </vt:lpstr>
      <vt:lpstr>PowerPoint Presentation</vt:lpstr>
      <vt:lpstr>Perceptual Organization</vt:lpstr>
      <vt:lpstr>Preceptual Interpretation</vt:lpstr>
      <vt:lpstr>Product Positioning</vt:lpstr>
      <vt:lpstr>Packaging As A Postioning Element</vt:lpstr>
      <vt:lpstr>Product Repositioning</vt:lpstr>
      <vt:lpstr>Receptual Mapping</vt:lpstr>
      <vt:lpstr>Positioning of services (posisi layanan)</vt:lpstr>
      <vt:lpstr>Perceived price (harga yg dirasakan) </vt:lpstr>
      <vt:lpstr>Reference prices (harga referensi)</vt:lpstr>
      <vt:lpstr>Perceived quality (kualitas yang dirasakan)</vt:lpstr>
      <vt:lpstr>Perceived quality of service (persepi kualitas layanan) </vt:lpstr>
      <vt:lpstr>Price/quality relationship (hubungan harga/kualitas) </vt:lpstr>
      <vt:lpstr>Retail store image(citra toko eceran) </vt:lpstr>
      <vt:lpstr>Manufacturers image(gambaran produsen)</vt:lpstr>
      <vt:lpstr>Perceived risk (resiko yang dirasakan) </vt:lpstr>
      <vt:lpstr>Perception of risk varies (Persepsi risiko bervariasi) </vt:lpstr>
      <vt:lpstr> How consumer handle risk (bagaimana konsumen menangani resiko)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Presentasi PowerPoint</dc:title>
  <dc:creator>Aldi</dc:creator>
  <cp:lastModifiedBy>cruks</cp:lastModifiedBy>
  <cp:revision>19</cp:revision>
  <dcterms:created xsi:type="dcterms:W3CDTF">2017-09-16T02:43:00Z</dcterms:created>
  <dcterms:modified xsi:type="dcterms:W3CDTF">2017-09-18T10:58:24Z</dcterms:modified>
</cp:coreProperties>
</file>