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91" r:id="rId3"/>
    <p:sldId id="292" r:id="rId4"/>
    <p:sldId id="293" r:id="rId5"/>
    <p:sldId id="294" r:id="rId6"/>
    <p:sldId id="295" r:id="rId7"/>
    <p:sldId id="297" r:id="rId8"/>
    <p:sldId id="298" r:id="rId9"/>
    <p:sldId id="300" r:id="rId10"/>
    <p:sldId id="303" r:id="rId11"/>
    <p:sldId id="305" r:id="rId12"/>
    <p:sldId id="306" r:id="rId13"/>
    <p:sldId id="302" r:id="rId14"/>
    <p:sldId id="304" r:id="rId15"/>
    <p:sldId id="307" r:id="rId16"/>
  </p:sldIdLst>
  <p:sldSz cx="9144000" cy="5143500" type="screen16x9"/>
  <p:notesSz cx="6858000" cy="9144000"/>
  <p:embeddedFontLst>
    <p:embeddedFont>
      <p:font typeface="Walter Turncoat" panose="020B0604020202020204" charset="0"/>
      <p:regular r:id="rId18"/>
    </p:embeddedFont>
    <p:embeddedFont>
      <p:font typeface="Sniglet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060"/>
    <a:srgbClr val="FFFFFF"/>
    <a:srgbClr val="F2E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926C7-9DCF-44F2-BDB1-C9490E716966}">
  <a:tblStyle styleId="{594926C7-9DCF-44F2-BDB1-C9490E71696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726" y="78"/>
      </p:cViewPr>
      <p:guideLst>
        <p:guide orient="horz" pos="162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8609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23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Kepribadian merek terbentuk melalui sikap konsumen terhadap merek tertentu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d-ID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 kata lain, kepribadian suatu merek berada di benak atau persepsi konsumen yang terbentuk secara langsung maupun tidak langsung melalui pengalaman langsung dalam menggunakan produk atau melalui usaha pemasaran.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1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Kepribadian merek terbentuk melalui sikap konsumen terhadap merek tertentu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d-ID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 kata lain, kepribadian suatu merek berada di benak atau persepsi konsumen yang terbentuk secara langsung maupun tidak langsung melalui pengalaman langsung dalam menggunakan produk atau melalui usaha pemasaran.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Kepribadian merek terbentuk melalui sikap konsumen terhadap merek tertentu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d-ID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 kata lain, kepribadian suatu merek berada di benak atau persepsi konsumen yang terbentuk secara langsung maupun tidak langsung melalui pengalaman langsung dalam menggunakan produk atau melalui usaha pemasaran.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7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 smtClean="0"/>
              <a:t>Personality and Consummer Behavior</a:t>
            </a:r>
            <a:endParaRPr lang="en" sz="4400" dirty="0">
              <a:latin typeface="Sniglet" panose="020B0604020202020204" charset="0"/>
            </a:endParaRPr>
          </a:p>
        </p:txBody>
      </p:sp>
      <p:grpSp>
        <p:nvGrpSpPr>
          <p:cNvPr id="39" name="Shape 39"/>
          <p:cNvGrpSpPr/>
          <p:nvPr/>
        </p:nvGrpSpPr>
        <p:grpSpPr>
          <a:xfrm rot="2194107">
            <a:off x="803001" y="3184731"/>
            <a:ext cx="1014484" cy="642683"/>
            <a:chOff x="238125" y="1918825"/>
            <a:chExt cx="1042450" cy="660400"/>
          </a:xfrm>
        </p:grpSpPr>
        <p:sp>
          <p:nvSpPr>
            <p:cNvPr id="40" name="Shape 40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" name="Shape 42"/>
          <p:cNvGrpSpPr/>
          <p:nvPr/>
        </p:nvGrpSpPr>
        <p:grpSpPr>
          <a:xfrm rot="-9269861">
            <a:off x="6165720" y="1346512"/>
            <a:ext cx="750219" cy="664172"/>
            <a:chOff x="1113100" y="2199475"/>
            <a:chExt cx="801900" cy="709925"/>
          </a:xfrm>
        </p:grpSpPr>
        <p:sp>
          <p:nvSpPr>
            <p:cNvPr id="43" name="Shape 43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/>
          <p:nvPr/>
        </p:nvSpPr>
        <p:spPr>
          <a:xfrm>
            <a:off x="2497626" y="2497075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4856833" y="2548835"/>
            <a:ext cx="2648146" cy="761116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4045614" y="719847"/>
            <a:ext cx="1052761" cy="922444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38"/>
          <p:cNvSpPr txBox="1">
            <a:spLocks/>
          </p:cNvSpPr>
          <p:nvPr/>
        </p:nvSpPr>
        <p:spPr>
          <a:xfrm rot="20749007">
            <a:off x="300317" y="318137"/>
            <a:ext cx="1160930" cy="49135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Shella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13" name="Shape 38"/>
          <p:cNvSpPr txBox="1">
            <a:spLocks/>
          </p:cNvSpPr>
          <p:nvPr/>
        </p:nvSpPr>
        <p:spPr>
          <a:xfrm rot="1196801">
            <a:off x="7756634" y="364417"/>
            <a:ext cx="1160930" cy="49135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Jihan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14" name="Shape 38"/>
          <p:cNvSpPr txBox="1">
            <a:spLocks/>
          </p:cNvSpPr>
          <p:nvPr/>
        </p:nvSpPr>
        <p:spPr>
          <a:xfrm rot="634208">
            <a:off x="227144" y="4382905"/>
            <a:ext cx="1160930" cy="49135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Rully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15" name="Shape 38"/>
          <p:cNvSpPr txBox="1">
            <a:spLocks/>
          </p:cNvSpPr>
          <p:nvPr/>
        </p:nvSpPr>
        <p:spPr>
          <a:xfrm rot="20800837">
            <a:off x="7756634" y="4358098"/>
            <a:ext cx="1160930" cy="49135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Faiz</a:t>
            </a:r>
            <a:endParaRPr lang="en" sz="1800" dirty="0">
              <a:latin typeface="Snigle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264" y="629768"/>
            <a:ext cx="4325471" cy="64224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Brand Personification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hape 45"/>
          <p:cNvSpPr/>
          <p:nvPr/>
        </p:nvSpPr>
        <p:spPr>
          <a:xfrm>
            <a:off x="2844050" y="1102660"/>
            <a:ext cx="3485032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26030" y="1546353"/>
            <a:ext cx="4060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 smtClean="0">
                <a:solidFill>
                  <a:schemeClr val="bg1"/>
                </a:solidFill>
                <a:latin typeface="Sniglet" panose="020B0604020202020204" charset="0"/>
              </a:rPr>
              <a:t>Pemasar</a:t>
            </a:r>
            <a:r>
              <a:rPr lang="en-US" sz="1600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id-ID" sz="1600" dirty="0" smtClean="0">
                <a:solidFill>
                  <a:schemeClr val="bg1"/>
                </a:solidFill>
                <a:latin typeface="Sniglet" panose="020B0604020202020204" charset="0"/>
              </a:rPr>
              <a:t>mencoba </a:t>
            </a:r>
            <a:r>
              <a:rPr lang="id-ID" sz="1600" dirty="0">
                <a:solidFill>
                  <a:schemeClr val="bg1"/>
                </a:solidFill>
                <a:latin typeface="Sniglet" panose="020B0604020202020204" charset="0"/>
              </a:rPr>
              <a:t>untuk merekonstruksi persepsi konsumen tentang atribut produk atau layanan menjadi karakter mirip manusia. </a:t>
            </a:r>
          </a:p>
        </p:txBody>
      </p:sp>
      <p:sp>
        <p:nvSpPr>
          <p:cNvPr id="8" name="Shape 38"/>
          <p:cNvSpPr txBox="1">
            <a:spLocks/>
          </p:cNvSpPr>
          <p:nvPr/>
        </p:nvSpPr>
        <p:spPr>
          <a:xfrm rot="634208">
            <a:off x="191285" y="196386"/>
            <a:ext cx="1160930" cy="49135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Rully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8993" y="2205318"/>
            <a:ext cx="1335741" cy="366432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 smtClean="0">
                <a:latin typeface="Sniglet" panose="020B0604020202020204" charset="0"/>
              </a:rPr>
              <a:t>Kepribadian Merek</a:t>
            </a:r>
            <a:endParaRPr lang="id-ID" sz="1000" dirty="0">
              <a:latin typeface="Sniglet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1958" y="3111801"/>
            <a:ext cx="1335741" cy="366432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 smtClean="0">
                <a:latin typeface="Sniglet" panose="020B0604020202020204" charset="0"/>
              </a:rPr>
              <a:t>Kegembiraan</a:t>
            </a:r>
            <a:endParaRPr lang="id-ID" sz="1000" dirty="0">
              <a:latin typeface="Sniglet" panose="020B0604020202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6864" y="3111801"/>
            <a:ext cx="1335741" cy="366432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 smtClean="0">
                <a:latin typeface="Sniglet" panose="020B0604020202020204" charset="0"/>
              </a:rPr>
              <a:t>Kecanggihan</a:t>
            </a:r>
            <a:endParaRPr lang="id-ID" sz="1000" dirty="0">
              <a:latin typeface="Sniglet" panose="020B0604020202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9318" y="3116771"/>
            <a:ext cx="1335741" cy="366432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 smtClean="0">
                <a:latin typeface="Sniglet" panose="020B0604020202020204" charset="0"/>
              </a:rPr>
              <a:t>Kekerasan</a:t>
            </a:r>
            <a:endParaRPr lang="id-ID" sz="1000" dirty="0">
              <a:latin typeface="Sniglet" panose="020B0604020202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94412" y="3111801"/>
            <a:ext cx="1335741" cy="366432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 smtClean="0">
                <a:latin typeface="Sniglet" panose="020B0604020202020204" charset="0"/>
              </a:rPr>
              <a:t>Kompetensi</a:t>
            </a:r>
            <a:endParaRPr lang="id-ID" sz="1000" dirty="0">
              <a:latin typeface="Sniglet" panose="020B060402020202020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9505" y="3111801"/>
            <a:ext cx="1335741" cy="366432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00" dirty="0" smtClean="0">
                <a:latin typeface="Sniglet" panose="020B0604020202020204" charset="0"/>
              </a:rPr>
              <a:t>Ketulusan</a:t>
            </a:r>
            <a:endParaRPr lang="id-ID" sz="1000" dirty="0">
              <a:latin typeface="Sniglet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9505" y="3790913"/>
            <a:ext cx="1335741" cy="646616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 smtClean="0">
                <a:latin typeface="Sniglet" panose="020B0604020202020204" charset="0"/>
              </a:rPr>
              <a:t>Merendah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 smtClean="0">
                <a:latin typeface="Sniglet" panose="020B0604020202020204" charset="0"/>
              </a:rPr>
              <a:t>Jujur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 smtClean="0">
                <a:latin typeface="Sniglet" panose="020B0604020202020204" charset="0"/>
              </a:rPr>
              <a:t>Sehat</a:t>
            </a:r>
            <a:endParaRPr lang="id-ID" sz="1000" dirty="0">
              <a:latin typeface="Sniglet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1957" y="3790913"/>
            <a:ext cx="1335741" cy="646616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 smtClean="0">
                <a:latin typeface="Sniglet" panose="020B0604020202020204" charset="0"/>
              </a:rPr>
              <a:t>Berani</a:t>
            </a:r>
            <a:endParaRPr lang="en-US" sz="1000" dirty="0" smtClean="0">
              <a:latin typeface="Sniglet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 smtClean="0">
                <a:latin typeface="Sniglet" panose="020B0604020202020204" charset="0"/>
              </a:rPr>
              <a:t>Bersemangat</a:t>
            </a:r>
            <a:endParaRPr lang="en-US" sz="1000" dirty="0" smtClean="0">
              <a:latin typeface="Sniglet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 smtClean="0">
                <a:latin typeface="Sniglet" panose="020B0604020202020204" charset="0"/>
              </a:rPr>
              <a:t>imajinatif</a:t>
            </a:r>
            <a:endParaRPr lang="id-ID" sz="1000" dirty="0">
              <a:latin typeface="Sniglet" panose="020B0604020202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94409" y="3790913"/>
            <a:ext cx="1335741" cy="646616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>
                <a:latin typeface="Sniglet" panose="020B0604020202020204" charset="0"/>
              </a:rPr>
              <a:t>Dapat </a:t>
            </a:r>
            <a:r>
              <a:rPr lang="id-ID" sz="900" dirty="0" smtClean="0">
                <a:latin typeface="Sniglet" panose="020B0604020202020204" charset="0"/>
              </a:rPr>
              <a:t>diandalkan</a:t>
            </a:r>
            <a:endParaRPr lang="en-US" sz="1000" dirty="0" smtClean="0">
              <a:latin typeface="Sniglet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 smtClean="0">
                <a:latin typeface="Sniglet" panose="020B0604020202020204" charset="0"/>
              </a:rPr>
              <a:t>Cerdas</a:t>
            </a:r>
            <a:endParaRPr lang="en-US" sz="1000" dirty="0" smtClean="0">
              <a:latin typeface="Sniglet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 smtClean="0">
                <a:latin typeface="Sniglet" panose="020B0604020202020204" charset="0"/>
              </a:rPr>
              <a:t>sukses</a:t>
            </a:r>
            <a:endParaRPr lang="id-ID" sz="1000" dirty="0">
              <a:latin typeface="Sniglet" panose="020B0604020202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66861" y="3790912"/>
            <a:ext cx="1335741" cy="646617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>
                <a:latin typeface="Sniglet" panose="020B0604020202020204" charset="0"/>
              </a:rPr>
              <a:t>kelas </a:t>
            </a:r>
            <a:r>
              <a:rPr lang="id-ID" sz="1000" dirty="0" smtClean="0">
                <a:latin typeface="Sniglet" panose="020B0604020202020204" charset="0"/>
              </a:rPr>
              <a:t>atas</a:t>
            </a:r>
            <a:endParaRPr lang="en-US" sz="1000" dirty="0" smtClean="0">
              <a:latin typeface="Sniglet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 smtClean="0">
                <a:latin typeface="Sniglet" panose="020B0604020202020204" charset="0"/>
              </a:rPr>
              <a:t>menawan</a:t>
            </a:r>
            <a:endParaRPr lang="id-ID" sz="1000" dirty="0">
              <a:latin typeface="Sniglet" panose="020B060402020202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39318" y="3775748"/>
            <a:ext cx="1335741" cy="661781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 smtClean="0">
                <a:latin typeface="Sniglet" panose="020B0604020202020204" charset="0"/>
              </a:rPr>
              <a:t>Kuat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000" dirty="0" smtClean="0">
                <a:latin typeface="Sniglet" panose="020B0604020202020204" charset="0"/>
              </a:rPr>
              <a:t>Kokoh/Sulit</a:t>
            </a:r>
            <a:endParaRPr lang="id-ID" sz="1000" dirty="0">
              <a:latin typeface="Sniglet" panose="020B0604020202020204" charset="0"/>
            </a:endParaRPr>
          </a:p>
        </p:txBody>
      </p:sp>
      <p:cxnSp>
        <p:nvCxnSpPr>
          <p:cNvPr id="7" name="Straight Connector 6"/>
          <p:cNvCxnSpPr>
            <a:stCxn id="3" idx="2"/>
          </p:cNvCxnSpPr>
          <p:nvPr/>
        </p:nvCxnSpPr>
        <p:spPr>
          <a:xfrm flipH="1">
            <a:off x="6066861" y="2571750"/>
            <a:ext cx="3" cy="2946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315408" y="2849909"/>
            <a:ext cx="5891780" cy="19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8" idx="0"/>
          </p:cNvCxnSpPr>
          <p:nvPr/>
        </p:nvCxnSpPr>
        <p:spPr>
          <a:xfrm flipH="1">
            <a:off x="8207189" y="2845311"/>
            <a:ext cx="3" cy="271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7" idx="0"/>
          </p:cNvCxnSpPr>
          <p:nvPr/>
        </p:nvCxnSpPr>
        <p:spPr>
          <a:xfrm>
            <a:off x="6734735" y="2858818"/>
            <a:ext cx="0" cy="2529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9" idx="0"/>
          </p:cNvCxnSpPr>
          <p:nvPr/>
        </p:nvCxnSpPr>
        <p:spPr>
          <a:xfrm>
            <a:off x="5258844" y="2845311"/>
            <a:ext cx="3439" cy="2664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6" idx="0"/>
          </p:cNvCxnSpPr>
          <p:nvPr/>
        </p:nvCxnSpPr>
        <p:spPr>
          <a:xfrm>
            <a:off x="3786391" y="2845311"/>
            <a:ext cx="3438" cy="2664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0" idx="0"/>
          </p:cNvCxnSpPr>
          <p:nvPr/>
        </p:nvCxnSpPr>
        <p:spPr>
          <a:xfrm>
            <a:off x="2315409" y="2858817"/>
            <a:ext cx="1967" cy="2529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2"/>
            <a:endCxn id="21" idx="0"/>
          </p:cNvCxnSpPr>
          <p:nvPr/>
        </p:nvCxnSpPr>
        <p:spPr>
          <a:xfrm>
            <a:off x="2317376" y="3478233"/>
            <a:ext cx="0" cy="312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2"/>
            <a:endCxn id="22" idx="0"/>
          </p:cNvCxnSpPr>
          <p:nvPr/>
        </p:nvCxnSpPr>
        <p:spPr>
          <a:xfrm flipH="1">
            <a:off x="3789828" y="3478233"/>
            <a:ext cx="1" cy="312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2"/>
            <a:endCxn id="23" idx="0"/>
          </p:cNvCxnSpPr>
          <p:nvPr/>
        </p:nvCxnSpPr>
        <p:spPr>
          <a:xfrm flipH="1">
            <a:off x="5262280" y="3478233"/>
            <a:ext cx="3" cy="312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7" idx="2"/>
            <a:endCxn id="24" idx="0"/>
          </p:cNvCxnSpPr>
          <p:nvPr/>
        </p:nvCxnSpPr>
        <p:spPr>
          <a:xfrm flipH="1">
            <a:off x="6734732" y="3478233"/>
            <a:ext cx="3" cy="3126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2"/>
            <a:endCxn id="25" idx="0"/>
          </p:cNvCxnSpPr>
          <p:nvPr/>
        </p:nvCxnSpPr>
        <p:spPr>
          <a:xfrm>
            <a:off x="8207189" y="3483203"/>
            <a:ext cx="0" cy="2925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hape 399"/>
          <p:cNvSpPr/>
          <p:nvPr/>
        </p:nvSpPr>
        <p:spPr>
          <a:xfrm rot="178785">
            <a:off x="8372572" y="192598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288561" y="93908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11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507" y="632305"/>
            <a:ext cx="5244982" cy="64224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Product Personality &amp; Gender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hape 45"/>
          <p:cNvSpPr/>
          <p:nvPr/>
        </p:nvSpPr>
        <p:spPr>
          <a:xfrm>
            <a:off x="2154598" y="1177463"/>
            <a:ext cx="4852377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285209" y="1503325"/>
            <a:ext cx="1738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 smtClean="0">
                <a:solidFill>
                  <a:schemeClr val="bg1"/>
                </a:solidFill>
                <a:latin typeface="Sniglet" panose="020B0604020202020204" charset="0"/>
              </a:rPr>
              <a:t>Feminim</a:t>
            </a:r>
          </a:p>
        </p:txBody>
      </p:sp>
      <p:sp>
        <p:nvSpPr>
          <p:cNvPr id="8" name="Shape 38"/>
          <p:cNvSpPr txBox="1">
            <a:spLocks/>
          </p:cNvSpPr>
          <p:nvPr/>
        </p:nvSpPr>
        <p:spPr>
          <a:xfrm rot="634208">
            <a:off x="191285" y="196386"/>
            <a:ext cx="1160930" cy="49135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Rully</a:t>
            </a:r>
            <a:endParaRPr lang="en" sz="1800" dirty="0">
              <a:latin typeface="Sniglet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60" y="3280666"/>
            <a:ext cx="1532453" cy="1532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r="10941"/>
          <a:stretch/>
        </p:blipFill>
        <p:spPr>
          <a:xfrm>
            <a:off x="5054884" y="3280666"/>
            <a:ext cx="1859623" cy="1551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r="9846"/>
          <a:stretch/>
        </p:blipFill>
        <p:spPr>
          <a:xfrm>
            <a:off x="668242" y="3073999"/>
            <a:ext cx="1438382" cy="1776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98" y="3073999"/>
            <a:ext cx="1540888" cy="1776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190180" y="1503325"/>
            <a:ext cx="1633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 smtClean="0">
                <a:solidFill>
                  <a:schemeClr val="bg1"/>
                </a:solidFill>
                <a:latin typeface="Sniglet" panose="020B0604020202020204" charset="0"/>
              </a:rPr>
              <a:t>Maskulin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14" y="2070652"/>
            <a:ext cx="1780425" cy="1335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9" y="2005257"/>
            <a:ext cx="1792284" cy="1344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Shape 399"/>
          <p:cNvSpPr/>
          <p:nvPr/>
        </p:nvSpPr>
        <p:spPr>
          <a:xfrm rot="178785">
            <a:off x="8372572" y="192598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288561" y="93908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12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507" y="632305"/>
            <a:ext cx="5244982" cy="64224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dirty="0" smtClean="0">
                <a:solidFill>
                  <a:srgbClr val="FFC0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hape 45"/>
          <p:cNvSpPr/>
          <p:nvPr/>
        </p:nvSpPr>
        <p:spPr>
          <a:xfrm>
            <a:off x="2845939" y="1123830"/>
            <a:ext cx="3452117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997604" y="2332860"/>
            <a:ext cx="1502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niglet" panose="020B0604020202020204" charset="0"/>
              </a:rPr>
              <a:t>MERAH</a:t>
            </a:r>
            <a:endParaRPr lang="id-ID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Sniglet" panose="020B0604020202020204" charset="0"/>
            </a:endParaRPr>
          </a:p>
        </p:txBody>
      </p:sp>
      <p:sp>
        <p:nvSpPr>
          <p:cNvPr id="8" name="Shape 38"/>
          <p:cNvSpPr txBox="1">
            <a:spLocks/>
          </p:cNvSpPr>
          <p:nvPr/>
        </p:nvSpPr>
        <p:spPr>
          <a:xfrm rot="634208">
            <a:off x="191285" y="196386"/>
            <a:ext cx="1160930" cy="49135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Rully</a:t>
            </a:r>
            <a:endParaRPr lang="en" sz="1800" dirty="0">
              <a:latin typeface="Sniglet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4" y="1933575"/>
            <a:ext cx="1276350" cy="127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" name="Shape 394"/>
          <p:cNvGrpSpPr/>
          <p:nvPr/>
        </p:nvGrpSpPr>
        <p:grpSpPr>
          <a:xfrm>
            <a:off x="2365785" y="2460902"/>
            <a:ext cx="634269" cy="221695"/>
            <a:chOff x="271125" y="812725"/>
            <a:chExt cx="766525" cy="221725"/>
          </a:xfrm>
        </p:grpSpPr>
        <p:sp>
          <p:nvSpPr>
            <p:cNvPr id="21" name="Shape 395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396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3" y="3693803"/>
            <a:ext cx="1420021" cy="1065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Shape 394"/>
          <p:cNvGrpSpPr/>
          <p:nvPr/>
        </p:nvGrpSpPr>
        <p:grpSpPr>
          <a:xfrm>
            <a:off x="2336513" y="4115463"/>
            <a:ext cx="634269" cy="221695"/>
            <a:chOff x="271125" y="812725"/>
            <a:chExt cx="766525" cy="221725"/>
          </a:xfrm>
        </p:grpSpPr>
        <p:sp>
          <p:nvSpPr>
            <p:cNvPr id="24" name="Shape 395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396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81848" y="3987421"/>
            <a:ext cx="1502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niglet" panose="020B0604020202020204" charset="0"/>
              </a:rPr>
              <a:t>BIRU</a:t>
            </a:r>
            <a:endParaRPr lang="id-ID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Sniglet" panose="020B0604020202020204" charset="0"/>
            </a:endParaRPr>
          </a:p>
        </p:txBody>
      </p:sp>
      <p:sp>
        <p:nvSpPr>
          <p:cNvPr id="27" name="Shape 397"/>
          <p:cNvSpPr/>
          <p:nvPr/>
        </p:nvSpPr>
        <p:spPr>
          <a:xfrm>
            <a:off x="647034" y="1922043"/>
            <a:ext cx="1276350" cy="1294637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399"/>
          <p:cNvSpPr/>
          <p:nvPr/>
        </p:nvSpPr>
        <p:spPr>
          <a:xfrm>
            <a:off x="441719" y="3652708"/>
            <a:ext cx="1530920" cy="1176148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6575461" y="3061697"/>
            <a:ext cx="2188395" cy="724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38" y="3105704"/>
            <a:ext cx="1984839" cy="588100"/>
          </a:xfrm>
          <a:prstGeom prst="rect">
            <a:avLst/>
          </a:prstGeom>
        </p:spPr>
      </p:pic>
      <p:sp>
        <p:nvSpPr>
          <p:cNvPr id="30" name="Shape 399"/>
          <p:cNvSpPr/>
          <p:nvPr/>
        </p:nvSpPr>
        <p:spPr>
          <a:xfrm>
            <a:off x="6482994" y="3020602"/>
            <a:ext cx="2359720" cy="827494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" name="Shape 394"/>
          <p:cNvGrpSpPr/>
          <p:nvPr/>
        </p:nvGrpSpPr>
        <p:grpSpPr>
          <a:xfrm rot="10800000">
            <a:off x="5618918" y="3434349"/>
            <a:ext cx="634269" cy="221695"/>
            <a:chOff x="271125" y="812725"/>
            <a:chExt cx="766525" cy="221725"/>
          </a:xfrm>
        </p:grpSpPr>
        <p:sp>
          <p:nvSpPr>
            <p:cNvPr id="32" name="Shape 395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96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269002" y="3304328"/>
            <a:ext cx="1502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niglet" panose="020B0604020202020204" charset="0"/>
              </a:rPr>
              <a:t>HIJAU</a:t>
            </a:r>
            <a:endParaRPr lang="id-ID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Sniglet" panose="020B0604020202020204" charset="0"/>
            </a:endParaRPr>
          </a:p>
        </p:txBody>
      </p:sp>
      <p:sp>
        <p:nvSpPr>
          <p:cNvPr id="35" name="Shape 399"/>
          <p:cNvSpPr/>
          <p:nvPr/>
        </p:nvSpPr>
        <p:spPr>
          <a:xfrm rot="178785">
            <a:off x="8372572" y="192598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288561" y="93908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13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264" y="629768"/>
            <a:ext cx="4325471" cy="642247"/>
          </a:xfrm>
        </p:spPr>
        <p:txBody>
          <a:bodyPr/>
          <a:lstStyle/>
          <a:p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Self and Self-Image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hape 45"/>
          <p:cNvSpPr/>
          <p:nvPr/>
        </p:nvSpPr>
        <p:spPr>
          <a:xfrm>
            <a:off x="3171740" y="1129553"/>
            <a:ext cx="2800517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024693" y="1971585"/>
            <a:ext cx="3410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The issues one or multiple selve:</a:t>
            </a:r>
          </a:p>
          <a:p>
            <a:pPr marL="514350" indent="-514350"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Extended self</a:t>
            </a:r>
          </a:p>
          <a:p>
            <a:pPr marL="514350" indent="-514350"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Multiple selve</a:t>
            </a:r>
          </a:p>
          <a:p>
            <a:pPr marL="514350" indent="-514350"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Social roles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5688" y="2660335"/>
            <a:ext cx="3514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The makeup of the self-image</a:t>
            </a:r>
          </a:p>
          <a:p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 </a:t>
            </a: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Macam-macam konsep diri:</a:t>
            </a:r>
          </a:p>
          <a:p>
            <a:pPr marL="514350" indent="-514350"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Actual self image</a:t>
            </a:r>
          </a:p>
          <a:p>
            <a:pPr marL="514350" indent="-514350"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Ideal self image</a:t>
            </a:r>
          </a:p>
          <a:p>
            <a:pPr marL="514350" indent="-514350"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Social self image</a:t>
            </a:r>
          </a:p>
          <a:p>
            <a:pPr marL="514350" indent="-514350"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 Ideal social self image</a:t>
            </a:r>
          </a:p>
        </p:txBody>
      </p:sp>
      <p:sp>
        <p:nvSpPr>
          <p:cNvPr id="9" name="Shape 38"/>
          <p:cNvSpPr txBox="1">
            <a:spLocks/>
          </p:cNvSpPr>
          <p:nvPr/>
        </p:nvSpPr>
        <p:spPr>
          <a:xfrm rot="20800837">
            <a:off x="7819387" y="234333"/>
            <a:ext cx="1160930" cy="49135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Faiz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8" name="Shape 399"/>
          <p:cNvSpPr/>
          <p:nvPr/>
        </p:nvSpPr>
        <p:spPr>
          <a:xfrm rot="178785">
            <a:off x="153248" y="134483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346" y="64877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14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637" y="581754"/>
            <a:ext cx="4710726" cy="642247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Virtual Personality or Self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hape 45"/>
          <p:cNvSpPr/>
          <p:nvPr/>
        </p:nvSpPr>
        <p:spPr>
          <a:xfrm>
            <a:off x="2329059" y="1077594"/>
            <a:ext cx="4462159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38"/>
          <p:cNvSpPr txBox="1">
            <a:spLocks/>
          </p:cNvSpPr>
          <p:nvPr/>
        </p:nvSpPr>
        <p:spPr>
          <a:xfrm rot="20800837">
            <a:off x="7819387" y="234333"/>
            <a:ext cx="1160930" cy="49135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Faiz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8" name="Shape 399"/>
          <p:cNvSpPr/>
          <p:nvPr/>
        </p:nvSpPr>
        <p:spPr>
          <a:xfrm rot="178785">
            <a:off x="153248" y="134483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346" y="64877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15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16637" y="1941009"/>
            <a:ext cx="5023654" cy="1942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id-ID" sz="1800" dirty="0" smtClean="0">
                <a:latin typeface="Sniglet" panose="020B0604020202020204" charset="0"/>
              </a:rPr>
              <a:t>Gagasan </a:t>
            </a:r>
            <a:r>
              <a:rPr lang="id-ID" sz="1800" b="1" dirty="0" smtClean="0">
                <a:latin typeface="Sniglet" panose="020B0604020202020204" charset="0"/>
              </a:rPr>
              <a:t>kepribadian virtual </a:t>
            </a:r>
            <a:r>
              <a:rPr lang="id-ID" sz="1800" dirty="0" smtClean="0">
                <a:latin typeface="Sniglet" panose="020B0604020202020204" charset="0"/>
              </a:rPr>
              <a:t>atau </a:t>
            </a:r>
            <a:r>
              <a:rPr lang="id-ID" sz="1800" b="1" dirty="0" smtClean="0">
                <a:latin typeface="Sniglet" panose="020B0604020202020204" charset="0"/>
              </a:rPr>
              <a:t>diri virtual </a:t>
            </a:r>
            <a:r>
              <a:rPr lang="id-ID" sz="1800" dirty="0" smtClean="0">
                <a:latin typeface="Sniglet" panose="020B0604020202020204" charset="0"/>
              </a:rPr>
              <a:t>memberi kesempatan pada individu untuk mencoba kepribadian yang berbeda,</a:t>
            </a:r>
            <a:r>
              <a:rPr lang="en-US" sz="1800" dirty="0" smtClean="0">
                <a:latin typeface="Sniglet" panose="020B0604020202020204" charset="0"/>
              </a:rPr>
              <a:t> </a:t>
            </a:r>
            <a:r>
              <a:rPr lang="id-ID" sz="1800" dirty="0" smtClean="0">
                <a:latin typeface="Sniglet" panose="020B0604020202020204" charset="0"/>
              </a:rPr>
              <a:t>atau identitas yang berbeda. Jika identitas itu sesuai, mungkin untuk memutuskan memelihara kepribadian baru</a:t>
            </a:r>
            <a:r>
              <a:rPr lang="en-US" sz="1800" smtClean="0">
                <a:latin typeface="Sniglet" panose="020B0604020202020204" charset="0"/>
              </a:rPr>
              <a:t>.</a:t>
            </a:r>
            <a:endParaRPr lang="id-ID" sz="1800" dirty="0">
              <a:solidFill>
                <a:schemeClr val="accent2">
                  <a:lumMod val="60000"/>
                  <a:lumOff val="40000"/>
                </a:schemeClr>
              </a:solidFill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00" y="2036488"/>
            <a:ext cx="9156000" cy="857400"/>
          </a:xfrm>
        </p:spPr>
        <p:txBody>
          <a:bodyPr/>
          <a:lstStyle/>
          <a:p>
            <a:r>
              <a:rPr lang="en-US" sz="4000" dirty="0" smtClean="0"/>
              <a:t>TERIMAKASIH </a:t>
            </a:r>
            <a:r>
              <a:rPr lang="en-US" sz="4000" dirty="0" smtClean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  <p:sp>
        <p:nvSpPr>
          <p:cNvPr id="3" name="Shape 38"/>
          <p:cNvSpPr txBox="1">
            <a:spLocks/>
          </p:cNvSpPr>
          <p:nvPr/>
        </p:nvSpPr>
        <p:spPr>
          <a:xfrm rot="20749007">
            <a:off x="300317" y="318137"/>
            <a:ext cx="1160930" cy="49135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Shella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4" name="Shape 38"/>
          <p:cNvSpPr txBox="1">
            <a:spLocks/>
          </p:cNvSpPr>
          <p:nvPr/>
        </p:nvSpPr>
        <p:spPr>
          <a:xfrm rot="1196801">
            <a:off x="7756634" y="364417"/>
            <a:ext cx="1160930" cy="49135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Jihan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5" name="Shape 38"/>
          <p:cNvSpPr txBox="1">
            <a:spLocks/>
          </p:cNvSpPr>
          <p:nvPr/>
        </p:nvSpPr>
        <p:spPr>
          <a:xfrm rot="634208">
            <a:off x="227144" y="4382905"/>
            <a:ext cx="1160930" cy="49135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Rully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6" name="Shape 38"/>
          <p:cNvSpPr txBox="1">
            <a:spLocks/>
          </p:cNvSpPr>
          <p:nvPr/>
        </p:nvSpPr>
        <p:spPr>
          <a:xfrm rot="20800837">
            <a:off x="7756634" y="4358098"/>
            <a:ext cx="1160930" cy="49135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Faiz</a:t>
            </a:r>
            <a:endParaRPr lang="en" sz="1800" dirty="0"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0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is Personality?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132" y="2360532"/>
            <a:ext cx="4652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800" dirty="0" smtClean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</a:t>
            </a: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karakteristik psikologis yang dimiliki seseorang untuk menentukan dan mencerminkan seseorang untuk merespon lingkungannya</a:t>
            </a:r>
            <a:r>
              <a:rPr lang="id-ID" sz="1800" dirty="0" smtClean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.</a:t>
            </a:r>
            <a:endParaRPr lang="id-ID" sz="1800" dirty="0">
              <a:solidFill>
                <a:schemeClr val="bg1"/>
              </a:solidFill>
              <a:latin typeface="Sniglet" panose="020B0604020202020204" charset="0"/>
              <a:sym typeface="Wingdings" panose="05000000000000000000" pitchFamily="2" charset="2"/>
            </a:endParaRPr>
          </a:p>
        </p:txBody>
      </p:sp>
      <p:sp>
        <p:nvSpPr>
          <p:cNvPr id="4" name="Shape 45"/>
          <p:cNvSpPr/>
          <p:nvPr/>
        </p:nvSpPr>
        <p:spPr>
          <a:xfrm>
            <a:off x="2497625" y="1503132"/>
            <a:ext cx="4136254" cy="47762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8"/>
          <p:cNvSpPr txBox="1">
            <a:spLocks/>
          </p:cNvSpPr>
          <p:nvPr/>
        </p:nvSpPr>
        <p:spPr>
          <a:xfrm rot="20749007">
            <a:off x="219635" y="256364"/>
            <a:ext cx="1160930" cy="49135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Shella</a:t>
            </a:r>
            <a:endParaRPr lang="en" sz="1800" dirty="0">
              <a:latin typeface="Sniglet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0" y="2086051"/>
            <a:ext cx="3500717" cy="2463468"/>
          </a:xfrm>
          <a:prstGeom prst="rect">
            <a:avLst/>
          </a:prstGeom>
        </p:spPr>
      </p:pic>
      <p:sp>
        <p:nvSpPr>
          <p:cNvPr id="7" name="Shape 399"/>
          <p:cNvSpPr/>
          <p:nvPr/>
        </p:nvSpPr>
        <p:spPr>
          <a:xfrm rot="178785">
            <a:off x="5011269" y="2005831"/>
            <a:ext cx="3787587" cy="2713558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399"/>
          <p:cNvSpPr/>
          <p:nvPr/>
        </p:nvSpPr>
        <p:spPr>
          <a:xfrm rot="178785">
            <a:off x="8372572" y="192598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88561" y="93908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112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00" y="741484"/>
            <a:ext cx="9156000" cy="857400"/>
          </a:xfrm>
        </p:spPr>
        <p:txBody>
          <a:bodyPr/>
          <a:lstStyle/>
          <a:p>
            <a:r>
              <a:rPr lang="id-ID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nature of personality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871" y="2203627"/>
            <a:ext cx="291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 smtClean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</a:rPr>
              <a:t>Personality is consistent and enduring</a:t>
            </a:r>
          </a:p>
        </p:txBody>
      </p:sp>
      <p:sp>
        <p:nvSpPr>
          <p:cNvPr id="4" name="Shape 45"/>
          <p:cNvSpPr/>
          <p:nvPr/>
        </p:nvSpPr>
        <p:spPr>
          <a:xfrm>
            <a:off x="1969913" y="1323837"/>
            <a:ext cx="5216659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8"/>
          <p:cNvSpPr txBox="1">
            <a:spLocks/>
          </p:cNvSpPr>
          <p:nvPr/>
        </p:nvSpPr>
        <p:spPr>
          <a:xfrm rot="20749007">
            <a:off x="219635" y="256364"/>
            <a:ext cx="1160930" cy="49135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Shella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31239"/>
            <a:ext cx="3538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</a:rPr>
              <a:t>Personality reflects individual </a:t>
            </a:r>
            <a:r>
              <a:rPr lang="id-ID" sz="1600" dirty="0" smtClean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</a:rPr>
              <a:t>differences</a:t>
            </a:r>
            <a:endParaRPr lang="id-ID" sz="1600" dirty="0">
              <a:solidFill>
                <a:schemeClr val="bg1"/>
              </a:solidFill>
              <a:latin typeface="Walter Turncoat" panose="020B0604020202020204" charset="0"/>
              <a:ea typeface="Walter Turncoat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54668" y="2619125"/>
            <a:ext cx="3301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 smtClean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</a:rPr>
              <a:t>Personality can change</a:t>
            </a:r>
            <a:endParaRPr lang="id-ID" sz="1600" dirty="0">
              <a:solidFill>
                <a:schemeClr val="bg1"/>
              </a:solidFill>
              <a:latin typeface="Walter Turncoat" panose="020B0604020202020204" charset="0"/>
              <a:ea typeface="Walter Turncoat" panose="020B0604020202020204" charset="0"/>
            </a:endParaRPr>
          </a:p>
        </p:txBody>
      </p:sp>
      <p:sp>
        <p:nvSpPr>
          <p:cNvPr id="10" name="Shape 399"/>
          <p:cNvSpPr/>
          <p:nvPr/>
        </p:nvSpPr>
        <p:spPr>
          <a:xfrm rot="178785">
            <a:off x="8372572" y="192598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88561" y="93908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8" y="2788402"/>
            <a:ext cx="2724716" cy="1362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389" y="3021769"/>
            <a:ext cx="2058074" cy="1708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332" y="2957679"/>
            <a:ext cx="1772769" cy="1772769"/>
          </a:xfrm>
          <a:prstGeom prst="rect">
            <a:avLst/>
          </a:prstGeom>
        </p:spPr>
      </p:pic>
      <p:sp>
        <p:nvSpPr>
          <p:cNvPr id="13" name="Shape 399"/>
          <p:cNvSpPr/>
          <p:nvPr/>
        </p:nvSpPr>
        <p:spPr>
          <a:xfrm>
            <a:off x="6467389" y="3021770"/>
            <a:ext cx="2150982" cy="178338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399"/>
          <p:cNvSpPr/>
          <p:nvPr/>
        </p:nvSpPr>
        <p:spPr>
          <a:xfrm rot="178785">
            <a:off x="3764525" y="2840544"/>
            <a:ext cx="2058317" cy="2007039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399"/>
          <p:cNvSpPr/>
          <p:nvPr/>
        </p:nvSpPr>
        <p:spPr>
          <a:xfrm rot="178785">
            <a:off x="176703" y="2689928"/>
            <a:ext cx="3025673" cy="1578468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8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4705"/>
            <a:ext cx="9156000" cy="857400"/>
          </a:xfrm>
        </p:spPr>
        <p:txBody>
          <a:bodyPr/>
          <a:lstStyle/>
          <a:p>
            <a:r>
              <a:rPr lang="id-ID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Theories of Personality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686" y="1741320"/>
            <a:ext cx="46526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Sniglet" panose="020B0604020202020204" charset="0"/>
              </a:rPr>
              <a:t>1. Freudian Theory</a:t>
            </a:r>
          </a:p>
          <a:p>
            <a:r>
              <a:rPr lang="id-ID" dirty="0" smtClean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kepribadian menurut teori psikoanalisis</a:t>
            </a:r>
          </a:p>
          <a:p>
            <a:r>
              <a:rPr lang="id-ID" dirty="0" smtClean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 id, superego, ego</a:t>
            </a:r>
          </a:p>
        </p:txBody>
      </p:sp>
      <p:sp>
        <p:nvSpPr>
          <p:cNvPr id="4" name="Shape 45"/>
          <p:cNvSpPr/>
          <p:nvPr/>
        </p:nvSpPr>
        <p:spPr>
          <a:xfrm>
            <a:off x="2372118" y="1117649"/>
            <a:ext cx="4467951" cy="47762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8"/>
          <p:cNvSpPr txBox="1">
            <a:spLocks/>
          </p:cNvSpPr>
          <p:nvPr/>
        </p:nvSpPr>
        <p:spPr>
          <a:xfrm rot="20749007">
            <a:off x="219635" y="256364"/>
            <a:ext cx="1160930" cy="49135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Shella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3059" y="264174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2. Neo-Freudian Personality Theory</a:t>
            </a:r>
          </a:p>
          <a:p>
            <a:r>
              <a:rPr lang="id-ID" dirty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Horney mengelompokkan kepribadian menjadi 3 kelompok:</a:t>
            </a:r>
          </a:p>
          <a:p>
            <a:r>
              <a:rPr lang="id-ID" dirty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Compliant</a:t>
            </a:r>
          </a:p>
          <a:p>
            <a:r>
              <a:rPr lang="id-ID" dirty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Aggresive</a:t>
            </a:r>
          </a:p>
          <a:p>
            <a:r>
              <a:rPr lang="id-ID" dirty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Detached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5412" y="38484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Sniglet" panose="020B0604020202020204" charset="0"/>
                <a:sym typeface="Wingdings" panose="05000000000000000000" pitchFamily="2" charset="2"/>
              </a:rPr>
              <a:t>3. Trait Theory</a:t>
            </a:r>
          </a:p>
          <a:p>
            <a:r>
              <a:rPr lang="id-ID" dirty="0">
                <a:solidFill>
                  <a:schemeClr val="bg1"/>
                </a:solidFill>
                <a:latin typeface="Sniglet" panose="020B0604020202020204" charset="0"/>
              </a:rPr>
              <a:t>Consumer innovativeness</a:t>
            </a:r>
          </a:p>
          <a:p>
            <a:r>
              <a:rPr lang="id-ID" dirty="0">
                <a:solidFill>
                  <a:schemeClr val="bg1"/>
                </a:solidFill>
                <a:latin typeface="Sniglet" panose="020B0604020202020204" charset="0"/>
              </a:rPr>
              <a:t>Consumer materialism</a:t>
            </a:r>
          </a:p>
          <a:p>
            <a:r>
              <a:rPr lang="id-ID" dirty="0">
                <a:solidFill>
                  <a:schemeClr val="bg1"/>
                </a:solidFill>
                <a:latin typeface="Sniglet" panose="020B0604020202020204" charset="0"/>
              </a:rPr>
              <a:t>Consumer ethnocentrism</a:t>
            </a:r>
          </a:p>
        </p:txBody>
      </p:sp>
      <p:sp>
        <p:nvSpPr>
          <p:cNvPr id="10" name="Shape 399"/>
          <p:cNvSpPr/>
          <p:nvPr/>
        </p:nvSpPr>
        <p:spPr>
          <a:xfrm rot="178785">
            <a:off x="8372572" y="192598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88561" y="93908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797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4529"/>
            <a:ext cx="9156000" cy="857400"/>
          </a:xfrm>
        </p:spPr>
        <p:txBody>
          <a:bodyPr/>
          <a:lstStyle/>
          <a:p>
            <a:r>
              <a:rPr lang="id-ID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Personality and Understanding Consumer Behavior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hape 38"/>
          <p:cNvSpPr txBox="1">
            <a:spLocks/>
          </p:cNvSpPr>
          <p:nvPr/>
        </p:nvSpPr>
        <p:spPr>
          <a:xfrm rot="634314">
            <a:off x="7828354" y="220981"/>
            <a:ext cx="1160930" cy="49135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Jihan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4" name="Shape 45"/>
          <p:cNvSpPr/>
          <p:nvPr/>
        </p:nvSpPr>
        <p:spPr>
          <a:xfrm>
            <a:off x="489530" y="1236233"/>
            <a:ext cx="8277953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99"/>
          <p:cNvSpPr/>
          <p:nvPr/>
        </p:nvSpPr>
        <p:spPr>
          <a:xfrm rot="178785">
            <a:off x="153248" y="134483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46" y="64877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AutoShape 2" descr="Hasil gambar untuk kepribadian"/>
          <p:cNvSpPr>
            <a:spLocks noChangeAspect="1" noChangeArrowheads="1"/>
          </p:cNvSpPr>
          <p:nvPr/>
        </p:nvSpPr>
        <p:spPr bwMode="auto">
          <a:xfrm>
            <a:off x="1830262" y="253629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9464" y="1807406"/>
            <a:ext cx="5876820" cy="1798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id-ID" sz="2000" dirty="0" smtClean="0">
                <a:solidFill>
                  <a:schemeClr val="bg1"/>
                </a:solidFill>
                <a:latin typeface="Sniglet" panose="020B0604020202020204" charset="0"/>
              </a:rPr>
              <a:t>Pemasar mencoba untuk mempelajari semua yang dapat mereka ketahui tentang knsumen. Karena, respon para konsumen terhadap pasar sering menjadi pertimbangan atas keberhasilan dan kegagalan suatu produk atau jasa.</a:t>
            </a:r>
            <a:endParaRPr lang="id-ID" sz="2000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5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164" y="598641"/>
            <a:ext cx="6849035" cy="857400"/>
          </a:xfrm>
        </p:spPr>
        <p:txBody>
          <a:bodyPr/>
          <a:lstStyle/>
          <a:p>
            <a:r>
              <a:rPr lang="id-ID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Consumer Innovativeness and Related Personality Traits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hape 38"/>
          <p:cNvSpPr txBox="1">
            <a:spLocks/>
          </p:cNvSpPr>
          <p:nvPr/>
        </p:nvSpPr>
        <p:spPr>
          <a:xfrm rot="634314">
            <a:off x="7828354" y="220981"/>
            <a:ext cx="1160930" cy="49135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Jihan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4" name="Shape 45"/>
          <p:cNvSpPr/>
          <p:nvPr/>
        </p:nvSpPr>
        <p:spPr>
          <a:xfrm>
            <a:off x="2802424" y="1586753"/>
            <a:ext cx="2800517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445062" y="1482892"/>
            <a:ext cx="66241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Consumer Innovativeness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Consumer Dogmatism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Social Character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Need for </a:t>
            </a:r>
            <a:r>
              <a:rPr lang="id-ID" sz="1800" dirty="0" smtClean="0">
                <a:solidFill>
                  <a:schemeClr val="bg1"/>
                </a:solidFill>
                <a:latin typeface="Sniglet" panose="020B0604020202020204" charset="0"/>
              </a:rPr>
              <a:t>Uniqueness</a:t>
            </a:r>
            <a:endParaRPr lang="id-ID" sz="1800" dirty="0">
              <a:solidFill>
                <a:schemeClr val="bg1"/>
              </a:solidFill>
              <a:latin typeface="Sniglet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Optimum Stimulation Level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Sensation Seeking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Variety or Novelty </a:t>
            </a:r>
            <a:r>
              <a:rPr lang="id-ID" sz="1800" dirty="0" smtClean="0">
                <a:solidFill>
                  <a:schemeClr val="bg1"/>
                </a:solidFill>
                <a:latin typeface="Sniglet" panose="020B0604020202020204" charset="0"/>
              </a:rPr>
              <a:t>Seeking</a:t>
            </a:r>
            <a:endParaRPr lang="en-US" sz="1800" dirty="0" smtClean="0">
              <a:solidFill>
                <a:schemeClr val="bg1"/>
              </a:solidFill>
              <a:latin typeface="Sniglet" panose="020B0604020202020204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Sniglet" panose="020B0604020202020204" charset="0"/>
              </a:rPr>
              <a:t>- </a:t>
            </a:r>
            <a:r>
              <a:rPr lang="id-ID" sz="1800" dirty="0" smtClean="0">
                <a:solidFill>
                  <a:schemeClr val="bg1"/>
                </a:solidFill>
                <a:latin typeface="Sniglet" panose="020B0604020202020204" charset="0"/>
              </a:rPr>
              <a:t>Exploratory Purchase Behavior: Konsumen dapat beralih untuk tujuan mencoba alternative baru atau menemukan yang lebih baik</a:t>
            </a:r>
          </a:p>
          <a:p>
            <a:r>
              <a:rPr lang="id-ID" sz="1800" dirty="0" smtClean="0">
                <a:solidFill>
                  <a:schemeClr val="bg1"/>
                </a:solidFill>
                <a:latin typeface="Sniglet" panose="020B0604020202020204" charset="0"/>
              </a:rPr>
              <a:t>- Vicarious Exploration: Ketika  konsumen mengetahui adanya produk baru, konsumen lebih memikirikan untuk beralih atau tidak.</a:t>
            </a:r>
            <a:endParaRPr lang="id-ID" sz="1800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  <p:sp>
        <p:nvSpPr>
          <p:cNvPr id="6" name="Shape 399"/>
          <p:cNvSpPr/>
          <p:nvPr/>
        </p:nvSpPr>
        <p:spPr>
          <a:xfrm rot="178785">
            <a:off x="153248" y="134483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346" y="64877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4638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30" y="694390"/>
            <a:ext cx="6849035" cy="857400"/>
          </a:xfrm>
        </p:spPr>
        <p:txBody>
          <a:bodyPr/>
          <a:lstStyle/>
          <a:p>
            <a:r>
              <a:rPr lang="id-ID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Cognitive Personality Factors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hape 38"/>
          <p:cNvSpPr txBox="1">
            <a:spLocks/>
          </p:cNvSpPr>
          <p:nvPr/>
        </p:nvSpPr>
        <p:spPr>
          <a:xfrm rot="634314">
            <a:off x="7828354" y="220981"/>
            <a:ext cx="1160930" cy="49135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Jihan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4" name="Shape 45"/>
          <p:cNvSpPr/>
          <p:nvPr/>
        </p:nvSpPr>
        <p:spPr>
          <a:xfrm>
            <a:off x="1888024" y="1174376"/>
            <a:ext cx="4665176" cy="7171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99"/>
          <p:cNvSpPr/>
          <p:nvPr/>
        </p:nvSpPr>
        <p:spPr>
          <a:xfrm rot="178785">
            <a:off x="153248" y="134483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346" y="64877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2046" y="2571750"/>
            <a:ext cx="3977807" cy="2166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 lang="en-US" sz="2800" dirty="0" smtClean="0">
              <a:solidFill>
                <a:schemeClr val="bg1"/>
              </a:solidFill>
              <a:latin typeface="Sniglet" panose="020B0604020202020204" charset="0"/>
            </a:endParaRPr>
          </a:p>
          <a:p>
            <a:r>
              <a:rPr lang="id-ID" sz="2800" dirty="0" smtClean="0">
                <a:solidFill>
                  <a:schemeClr val="bg1"/>
                </a:solidFill>
                <a:latin typeface="Sniglet" panose="020B0604020202020204" charset="0"/>
              </a:rPr>
              <a:t>Need </a:t>
            </a:r>
            <a:r>
              <a:rPr lang="id-ID" sz="2800" dirty="0">
                <a:solidFill>
                  <a:schemeClr val="bg1"/>
                </a:solidFill>
                <a:latin typeface="Sniglet" panose="020B0604020202020204" charset="0"/>
              </a:rPr>
              <a:t>for </a:t>
            </a:r>
            <a:r>
              <a:rPr lang="id-ID" sz="2800" dirty="0" smtClean="0">
                <a:solidFill>
                  <a:schemeClr val="bg1"/>
                </a:solidFill>
                <a:latin typeface="Sniglet" panose="020B0604020202020204" charset="0"/>
              </a:rPr>
              <a:t>Cognition</a:t>
            </a:r>
            <a:endParaRPr lang="en-US" sz="2800" dirty="0" smtClean="0">
              <a:solidFill>
                <a:schemeClr val="bg1"/>
              </a:solidFill>
              <a:latin typeface="Sniglet" panose="020B060402020202020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niglet" panose="020B0604020202020204" charset="0"/>
              </a:rPr>
              <a:t>-High need for cognition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Sniglet" panose="020B0604020202020204" charset="0"/>
              </a:rPr>
              <a:t>-Low need for cognition</a:t>
            </a:r>
            <a:endParaRPr lang="id-ID" sz="2800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70349" y="2679618"/>
            <a:ext cx="4178442" cy="2210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 lang="en-US" sz="3200" dirty="0" smtClean="0">
              <a:solidFill>
                <a:schemeClr val="bg1"/>
              </a:solidFill>
              <a:latin typeface="Sniglet" panose="020B0604020202020204" charset="0"/>
            </a:endParaRPr>
          </a:p>
          <a:p>
            <a:r>
              <a:rPr lang="id-ID" sz="3200" dirty="0" smtClean="0">
                <a:solidFill>
                  <a:schemeClr val="bg1"/>
                </a:solidFill>
                <a:latin typeface="Sniglet" panose="020B0604020202020204" charset="0"/>
              </a:rPr>
              <a:t>Visualizers </a:t>
            </a:r>
            <a:r>
              <a:rPr lang="id-ID" sz="3200" dirty="0">
                <a:solidFill>
                  <a:schemeClr val="bg1"/>
                </a:solidFill>
                <a:latin typeface="Sniglet" panose="020B0604020202020204" charset="0"/>
              </a:rPr>
              <a:t>Versus Verbalizers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8971" y="1478149"/>
            <a:ext cx="7562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Ciri-ciri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cognitive personality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telah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dipelajari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oleh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para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peneliti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konsumen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telah</a:t>
            </a:r>
            <a:r>
              <a:rPr lang="en-US" dirty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berdampak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pada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perilaku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konsumsi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Sementara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banyak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sifat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telah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dipelajari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, yang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telah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ditemukan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memiliki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pengaruh</a:t>
            </a:r>
            <a:r>
              <a:rPr lang="en-US" dirty="0" smtClean="0">
                <a:solidFill>
                  <a:schemeClr val="bg1"/>
                </a:solidFill>
                <a:latin typeface="Snigle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niglet" panose="020B0604020202020204" charset="0"/>
              </a:rPr>
              <a:t>besar</a:t>
            </a:r>
            <a:endParaRPr lang="id-ID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2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30" y="729353"/>
            <a:ext cx="6849035" cy="857400"/>
          </a:xfrm>
        </p:spPr>
        <p:txBody>
          <a:bodyPr/>
          <a:lstStyle/>
          <a:p>
            <a:r>
              <a:rPr lang="id-ID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 Consumer Materialism to Complusive Consumption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hape 38"/>
          <p:cNvSpPr txBox="1">
            <a:spLocks/>
          </p:cNvSpPr>
          <p:nvPr/>
        </p:nvSpPr>
        <p:spPr>
          <a:xfrm rot="634314">
            <a:off x="7828354" y="220981"/>
            <a:ext cx="1160930" cy="49135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Jihan</a:t>
            </a:r>
            <a:endParaRPr lang="en" sz="1800" dirty="0">
              <a:latin typeface="Sniglet" panose="020B0604020202020204" charset="0"/>
            </a:endParaRPr>
          </a:p>
        </p:txBody>
      </p:sp>
      <p:sp>
        <p:nvSpPr>
          <p:cNvPr id="4" name="Shape 45"/>
          <p:cNvSpPr/>
          <p:nvPr/>
        </p:nvSpPr>
        <p:spPr>
          <a:xfrm>
            <a:off x="2802424" y="1586753"/>
            <a:ext cx="2800517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79178" y="194721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Consumer </a:t>
            </a:r>
            <a:r>
              <a:rPr lang="id-ID" sz="1800" dirty="0" smtClean="0">
                <a:solidFill>
                  <a:schemeClr val="bg1"/>
                </a:solidFill>
                <a:latin typeface="Sniglet" panose="020B0604020202020204" charset="0"/>
              </a:rPr>
              <a:t>Materialism</a:t>
            </a:r>
            <a:endParaRPr lang="id-ID" sz="1800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1129" y="1967668"/>
            <a:ext cx="2531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800" dirty="0" smtClean="0">
                <a:solidFill>
                  <a:schemeClr val="bg1"/>
                </a:solidFill>
                <a:latin typeface="Sniglet" panose="020B0604020202020204" charset="0"/>
              </a:rPr>
              <a:t>Fixated </a:t>
            </a: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Consumption </a:t>
            </a:r>
            <a:r>
              <a:rPr lang="id-ID" sz="1800" dirty="0" smtClean="0">
                <a:solidFill>
                  <a:schemeClr val="bg1"/>
                </a:solidFill>
                <a:latin typeface="Sniglet" panose="020B0604020202020204" charset="0"/>
              </a:rPr>
              <a:t>Behavior</a:t>
            </a:r>
            <a:endParaRPr lang="id-ID" sz="1800" dirty="0">
              <a:solidFill>
                <a:schemeClr val="bg1"/>
              </a:solidFill>
              <a:latin typeface="Sniglet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8070" y="1965016"/>
            <a:ext cx="2519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800" dirty="0" smtClean="0">
                <a:solidFill>
                  <a:schemeClr val="bg1"/>
                </a:solidFill>
                <a:latin typeface="Sniglet" panose="020B0604020202020204" charset="0"/>
              </a:rPr>
              <a:t>Copmplusive </a:t>
            </a:r>
            <a:r>
              <a:rPr lang="id-ID" sz="1800" dirty="0">
                <a:solidFill>
                  <a:schemeClr val="bg1"/>
                </a:solidFill>
                <a:latin typeface="Sniglet" panose="020B0604020202020204" charset="0"/>
              </a:rPr>
              <a:t>Consumption Behavior</a:t>
            </a:r>
          </a:p>
        </p:txBody>
      </p:sp>
      <p:sp>
        <p:nvSpPr>
          <p:cNvPr id="8" name="Shape 399"/>
          <p:cNvSpPr/>
          <p:nvPr/>
        </p:nvSpPr>
        <p:spPr>
          <a:xfrm rot="178785">
            <a:off x="153248" y="134483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346" y="64877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7" y="2904195"/>
            <a:ext cx="1287505" cy="1938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966" y="3135799"/>
            <a:ext cx="2197739" cy="1246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242" y="3135799"/>
            <a:ext cx="2058738" cy="1113744"/>
          </a:xfrm>
          <a:prstGeom prst="rect">
            <a:avLst/>
          </a:prstGeom>
        </p:spPr>
      </p:pic>
      <p:sp>
        <p:nvSpPr>
          <p:cNvPr id="13" name="Shape 399"/>
          <p:cNvSpPr/>
          <p:nvPr/>
        </p:nvSpPr>
        <p:spPr>
          <a:xfrm rot="178785">
            <a:off x="3494394" y="3014431"/>
            <a:ext cx="2302649" cy="150099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399"/>
          <p:cNvSpPr/>
          <p:nvPr/>
        </p:nvSpPr>
        <p:spPr>
          <a:xfrm rot="178785">
            <a:off x="6268548" y="3084572"/>
            <a:ext cx="2128540" cy="1226224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399"/>
          <p:cNvSpPr/>
          <p:nvPr/>
        </p:nvSpPr>
        <p:spPr>
          <a:xfrm rot="178785">
            <a:off x="877365" y="2824908"/>
            <a:ext cx="1542368" cy="2207691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7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264" y="629768"/>
            <a:ext cx="4325471" cy="64224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Brand Personality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hape 45"/>
          <p:cNvSpPr/>
          <p:nvPr/>
        </p:nvSpPr>
        <p:spPr>
          <a:xfrm>
            <a:off x="3171740" y="1129553"/>
            <a:ext cx="2800517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83182" y="2401296"/>
            <a:ext cx="3831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Sniglet" panose="020B0604020202020204" charset="0"/>
              </a:rPr>
              <a:t>Brand Personality </a:t>
            </a:r>
            <a:r>
              <a:rPr lang="id-ID" sz="1600" dirty="0" smtClean="0">
                <a:solidFill>
                  <a:schemeClr val="bg1"/>
                </a:solidFill>
                <a:latin typeface="Sniglet" panose="020B0604020202020204" charset="0"/>
              </a:rPr>
              <a:t>dapat </a:t>
            </a:r>
            <a:r>
              <a:rPr lang="id-ID" sz="1600" dirty="0">
                <a:solidFill>
                  <a:schemeClr val="bg1"/>
                </a:solidFill>
                <a:latin typeface="Sniglet" panose="020B0604020202020204" charset="0"/>
              </a:rPr>
              <a:t>membantu untuk membedakan merek dengan merek lainnya, membangun aspek emosional, dan memperbesar makna personal suatu </a:t>
            </a:r>
            <a:r>
              <a:rPr lang="id-ID" sz="1600" dirty="0" smtClean="0">
                <a:solidFill>
                  <a:schemeClr val="bg1"/>
                </a:solidFill>
                <a:latin typeface="Sniglet" panose="020B0604020202020204" charset="0"/>
              </a:rPr>
              <a:t>merek</a:t>
            </a:r>
            <a:r>
              <a:rPr lang="en-US" sz="1600" dirty="0" smtClean="0">
                <a:solidFill>
                  <a:schemeClr val="bg1"/>
                </a:solidFill>
                <a:latin typeface="Sniglet" panose="020B0604020202020204" charset="0"/>
              </a:rPr>
              <a:t>.</a:t>
            </a:r>
          </a:p>
        </p:txBody>
      </p:sp>
      <p:sp>
        <p:nvSpPr>
          <p:cNvPr id="8" name="Shape 38"/>
          <p:cNvSpPr txBox="1">
            <a:spLocks/>
          </p:cNvSpPr>
          <p:nvPr/>
        </p:nvSpPr>
        <p:spPr>
          <a:xfrm rot="634208">
            <a:off x="191285" y="196386"/>
            <a:ext cx="1160930" cy="49135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" sz="1800" dirty="0" smtClean="0"/>
              <a:t>Rully</a:t>
            </a:r>
            <a:endParaRPr lang="en" sz="1800" dirty="0">
              <a:latin typeface="Sniglet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43" y="1075923"/>
            <a:ext cx="1497105" cy="805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06" y="2742797"/>
            <a:ext cx="2561665" cy="1946865"/>
          </a:xfrm>
          <a:prstGeom prst="rect">
            <a:avLst/>
          </a:prstGeom>
        </p:spPr>
      </p:pic>
      <p:grpSp>
        <p:nvGrpSpPr>
          <p:cNvPr id="12" name="Shape 394"/>
          <p:cNvGrpSpPr/>
          <p:nvPr/>
        </p:nvGrpSpPr>
        <p:grpSpPr>
          <a:xfrm rot="5918990">
            <a:off x="7120619" y="2054269"/>
            <a:ext cx="654683" cy="337038"/>
            <a:chOff x="271125" y="812725"/>
            <a:chExt cx="766525" cy="221725"/>
          </a:xfrm>
        </p:grpSpPr>
        <p:sp>
          <p:nvSpPr>
            <p:cNvPr id="13" name="Shape 395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396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399"/>
          <p:cNvSpPr/>
          <p:nvPr/>
        </p:nvSpPr>
        <p:spPr>
          <a:xfrm>
            <a:off x="5972257" y="2738833"/>
            <a:ext cx="2741437" cy="204832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399"/>
          <p:cNvSpPr/>
          <p:nvPr/>
        </p:nvSpPr>
        <p:spPr>
          <a:xfrm rot="178785">
            <a:off x="8372572" y="192598"/>
            <a:ext cx="583630" cy="48044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288561" y="93908"/>
            <a:ext cx="781433" cy="533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10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556</Words>
  <Application>Microsoft Office PowerPoint</Application>
  <PresentationFormat>On-screen Show (16:9)</PresentationFormat>
  <Paragraphs>125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Walter Turncoat</vt:lpstr>
      <vt:lpstr>Sniglet</vt:lpstr>
      <vt:lpstr>Wingdings</vt:lpstr>
      <vt:lpstr>Arial</vt:lpstr>
      <vt:lpstr>Ursula template</vt:lpstr>
      <vt:lpstr>Personality and Consummer Behavior</vt:lpstr>
      <vt:lpstr>What is Personality?</vt:lpstr>
      <vt:lpstr>The nature of personality</vt:lpstr>
      <vt:lpstr>Theories of Personality</vt:lpstr>
      <vt:lpstr>Personality and Understanding Consumer Behavior</vt:lpstr>
      <vt:lpstr>Consumer Innovativeness and Related Personality Traits</vt:lpstr>
      <vt:lpstr>Cognitive Personality Factors</vt:lpstr>
      <vt:lpstr>From Consumer Materialism to Complusive Consumption</vt:lpstr>
      <vt:lpstr>Brand Personality</vt:lpstr>
      <vt:lpstr>Brand Personification</vt:lpstr>
      <vt:lpstr>Product Personality &amp; Gender</vt:lpstr>
      <vt:lpstr>Personality &amp; Color</vt:lpstr>
      <vt:lpstr>Self and Self-Image</vt:lpstr>
      <vt:lpstr>Virtual Personality or Self</vt:lpstr>
      <vt:lpstr>TERIMAKASIH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nurlihidayat taufik</cp:lastModifiedBy>
  <cp:revision>164</cp:revision>
  <dcterms:modified xsi:type="dcterms:W3CDTF">2017-09-11T13:41:31Z</dcterms:modified>
</cp:coreProperties>
</file>