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64" r:id="rId2"/>
    <p:sldId id="283" r:id="rId3"/>
    <p:sldId id="284" r:id="rId4"/>
    <p:sldId id="266" r:id="rId5"/>
    <p:sldId id="267" r:id="rId6"/>
    <p:sldId id="268" r:id="rId7"/>
    <p:sldId id="269" r:id="rId8"/>
    <p:sldId id="265" r:id="rId9"/>
    <p:sldId id="257" r:id="rId10"/>
    <p:sldId id="258" r:id="rId11"/>
    <p:sldId id="262" r:id="rId12"/>
    <p:sldId id="259" r:id="rId13"/>
    <p:sldId id="260" r:id="rId14"/>
    <p:sldId id="263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9" autoAdjust="0"/>
    <p:restoredTop sz="94660"/>
  </p:normalViewPr>
  <p:slideViewPr>
    <p:cSldViewPr snapToGrid="0">
      <p:cViewPr varScale="1">
        <p:scale>
          <a:sx n="39" d="100"/>
          <a:sy n="39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D7B5B-4B7B-48E1-9F60-CD61464130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B965A93-28BB-48B0-AB4D-B38AB73F8A43}">
      <dgm:prSet phldrT="[Text]" custT="1"/>
      <dgm:spPr/>
      <dgm:t>
        <a:bodyPr/>
        <a:lstStyle/>
        <a:p>
          <a:r>
            <a:rPr lang="id-ID" sz="2800" dirty="0" smtClean="0"/>
            <a:t>Antecedents</a:t>
          </a:r>
        </a:p>
        <a:p>
          <a:r>
            <a:rPr lang="id-ID" sz="2400" dirty="0" smtClean="0"/>
            <a:t>What happens before the behavior</a:t>
          </a:r>
          <a:endParaRPr lang="id-ID" sz="2400" dirty="0"/>
        </a:p>
      </dgm:t>
    </dgm:pt>
    <dgm:pt modelId="{D2BA3DA4-2C91-421D-836A-8FB17FCC6332}" type="parTrans" cxnId="{A96BE05A-D74A-40C6-AB1B-8B2D44F3E86D}">
      <dgm:prSet/>
      <dgm:spPr/>
      <dgm:t>
        <a:bodyPr/>
        <a:lstStyle/>
        <a:p>
          <a:endParaRPr lang="id-ID"/>
        </a:p>
      </dgm:t>
    </dgm:pt>
    <dgm:pt modelId="{C5B42E18-20E9-47D3-BC83-80C0264572BD}" type="sibTrans" cxnId="{A96BE05A-D74A-40C6-AB1B-8B2D44F3E86D}">
      <dgm:prSet/>
      <dgm:spPr/>
      <dgm:t>
        <a:bodyPr/>
        <a:lstStyle/>
        <a:p>
          <a:endParaRPr lang="id-ID"/>
        </a:p>
      </dgm:t>
    </dgm:pt>
    <dgm:pt modelId="{4574B50D-3226-43FA-96C3-ECBFCAE33238}">
      <dgm:prSet phldrT="[Text]" custT="1"/>
      <dgm:spPr/>
      <dgm:t>
        <a:bodyPr/>
        <a:lstStyle/>
        <a:p>
          <a:r>
            <a:rPr lang="id-ID" sz="2800" dirty="0" smtClean="0"/>
            <a:t>Behavior</a:t>
          </a:r>
        </a:p>
        <a:p>
          <a:r>
            <a:rPr lang="id-ID" sz="2400" dirty="0" smtClean="0"/>
            <a:t>What the person says or does</a:t>
          </a:r>
          <a:endParaRPr lang="id-ID" sz="2400" dirty="0"/>
        </a:p>
      </dgm:t>
    </dgm:pt>
    <dgm:pt modelId="{3AC49027-EFFC-4BEB-9627-5AFA9872EB48}" type="parTrans" cxnId="{8D696259-D93D-4A12-BAEB-B43FECBE5146}">
      <dgm:prSet/>
      <dgm:spPr/>
      <dgm:t>
        <a:bodyPr/>
        <a:lstStyle/>
        <a:p>
          <a:endParaRPr lang="id-ID"/>
        </a:p>
      </dgm:t>
    </dgm:pt>
    <dgm:pt modelId="{D4645C92-79C0-45FB-AC72-2A34571FB7A7}" type="sibTrans" cxnId="{8D696259-D93D-4A12-BAEB-B43FECBE5146}">
      <dgm:prSet/>
      <dgm:spPr/>
      <dgm:t>
        <a:bodyPr/>
        <a:lstStyle/>
        <a:p>
          <a:endParaRPr lang="id-ID"/>
        </a:p>
      </dgm:t>
    </dgm:pt>
    <dgm:pt modelId="{CAA773A8-4080-4CD6-93D9-0D6C59F2F91E}">
      <dgm:prSet phldrT="[Text]" custT="1"/>
      <dgm:spPr/>
      <dgm:t>
        <a:bodyPr/>
        <a:lstStyle/>
        <a:p>
          <a:r>
            <a:rPr lang="id-ID" sz="2800" dirty="0" smtClean="0"/>
            <a:t>Consequences</a:t>
          </a:r>
        </a:p>
        <a:p>
          <a:r>
            <a:rPr lang="id-ID" sz="2400" dirty="0" smtClean="0"/>
            <a:t>What happen after the behavior</a:t>
          </a:r>
          <a:endParaRPr lang="id-ID" sz="2400" dirty="0"/>
        </a:p>
      </dgm:t>
    </dgm:pt>
    <dgm:pt modelId="{4A204149-110F-4560-A0DD-901CB85AEF6E}" type="parTrans" cxnId="{2E977268-E0F0-4C59-8D4D-A80C3BE35E53}">
      <dgm:prSet/>
      <dgm:spPr/>
      <dgm:t>
        <a:bodyPr/>
        <a:lstStyle/>
        <a:p>
          <a:endParaRPr lang="id-ID"/>
        </a:p>
      </dgm:t>
    </dgm:pt>
    <dgm:pt modelId="{720B91A1-AB1E-49E5-90F0-76C4BD3E5592}" type="sibTrans" cxnId="{2E977268-E0F0-4C59-8D4D-A80C3BE35E53}">
      <dgm:prSet/>
      <dgm:spPr/>
      <dgm:t>
        <a:bodyPr/>
        <a:lstStyle/>
        <a:p>
          <a:endParaRPr lang="id-ID"/>
        </a:p>
      </dgm:t>
    </dgm:pt>
    <dgm:pt modelId="{9C138BB2-ECD5-4B7D-AC55-0AF063730103}" type="pres">
      <dgm:prSet presAssocID="{44FD7B5B-4B7B-48E1-9F60-CD61464130AC}" presName="Name0" presStyleCnt="0">
        <dgm:presLayoutVars>
          <dgm:dir/>
          <dgm:resizeHandles val="exact"/>
        </dgm:presLayoutVars>
      </dgm:prSet>
      <dgm:spPr/>
    </dgm:pt>
    <dgm:pt modelId="{FBA6C7D6-6DE5-4176-81A7-E43F99F6CB0C}" type="pres">
      <dgm:prSet presAssocID="{BB965A93-28BB-48B0-AB4D-B38AB73F8A43}" presName="node" presStyleLbl="node1" presStyleIdx="0" presStyleCnt="3" custScaleX="1045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D0CD3D-37BA-4B0D-9D15-3AE97D0C9305}" type="pres">
      <dgm:prSet presAssocID="{C5B42E18-20E9-47D3-BC83-80C0264572B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E85A6DB-E6E3-45C2-96D0-E148F613BC07}" type="pres">
      <dgm:prSet presAssocID="{C5B42E18-20E9-47D3-BC83-80C0264572B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1D235AF-B9F6-4EF0-9525-4E3878696D65}" type="pres">
      <dgm:prSet presAssocID="{4574B50D-3226-43FA-96C3-ECBFCAE332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2892DE-B6BC-4C22-B6DB-CC6F4EE8C3D5}" type="pres">
      <dgm:prSet presAssocID="{D4645C92-79C0-45FB-AC72-2A34571FB7A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F03A751-0174-470D-A3C1-E9EA1E7A48C1}" type="pres">
      <dgm:prSet presAssocID="{D4645C92-79C0-45FB-AC72-2A34571FB7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BFCD3C4-5C17-4964-8E7B-67F2CBA7B575}" type="pres">
      <dgm:prSet presAssocID="{CAA773A8-4080-4CD6-93D9-0D6C59F2F9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D696259-D93D-4A12-BAEB-B43FECBE5146}" srcId="{44FD7B5B-4B7B-48E1-9F60-CD61464130AC}" destId="{4574B50D-3226-43FA-96C3-ECBFCAE33238}" srcOrd="1" destOrd="0" parTransId="{3AC49027-EFFC-4BEB-9627-5AFA9872EB48}" sibTransId="{D4645C92-79C0-45FB-AC72-2A34571FB7A7}"/>
    <dgm:cxn modelId="{7F1E4991-98EB-4750-973A-C2485DDB6CD7}" type="presOf" srcId="{D4645C92-79C0-45FB-AC72-2A34571FB7A7}" destId="{922892DE-B6BC-4C22-B6DB-CC6F4EE8C3D5}" srcOrd="0" destOrd="0" presId="urn:microsoft.com/office/officeart/2005/8/layout/process1"/>
    <dgm:cxn modelId="{A96BE05A-D74A-40C6-AB1B-8B2D44F3E86D}" srcId="{44FD7B5B-4B7B-48E1-9F60-CD61464130AC}" destId="{BB965A93-28BB-48B0-AB4D-B38AB73F8A43}" srcOrd="0" destOrd="0" parTransId="{D2BA3DA4-2C91-421D-836A-8FB17FCC6332}" sibTransId="{C5B42E18-20E9-47D3-BC83-80C0264572BD}"/>
    <dgm:cxn modelId="{3C26E167-79A5-4884-9E4A-F3322062CAFD}" type="presOf" srcId="{44FD7B5B-4B7B-48E1-9F60-CD61464130AC}" destId="{9C138BB2-ECD5-4B7D-AC55-0AF063730103}" srcOrd="0" destOrd="0" presId="urn:microsoft.com/office/officeart/2005/8/layout/process1"/>
    <dgm:cxn modelId="{063000AB-1DE8-46A8-BC5D-915F4D103C4A}" type="presOf" srcId="{BB965A93-28BB-48B0-AB4D-B38AB73F8A43}" destId="{FBA6C7D6-6DE5-4176-81A7-E43F99F6CB0C}" srcOrd="0" destOrd="0" presId="urn:microsoft.com/office/officeart/2005/8/layout/process1"/>
    <dgm:cxn modelId="{467CE3E9-8156-4286-8FA9-D7E7F571DA2E}" type="presOf" srcId="{CAA773A8-4080-4CD6-93D9-0D6C59F2F91E}" destId="{ABFCD3C4-5C17-4964-8E7B-67F2CBA7B575}" srcOrd="0" destOrd="0" presId="urn:microsoft.com/office/officeart/2005/8/layout/process1"/>
    <dgm:cxn modelId="{AAB156C9-ED49-456E-8DBC-014AED3A2E04}" type="presOf" srcId="{C5B42E18-20E9-47D3-BC83-80C0264572BD}" destId="{2E85A6DB-E6E3-45C2-96D0-E148F613BC07}" srcOrd="1" destOrd="0" presId="urn:microsoft.com/office/officeart/2005/8/layout/process1"/>
    <dgm:cxn modelId="{DC27E5C4-4A75-47FC-939C-1D9A64DD02E0}" type="presOf" srcId="{D4645C92-79C0-45FB-AC72-2A34571FB7A7}" destId="{0F03A751-0174-470D-A3C1-E9EA1E7A48C1}" srcOrd="1" destOrd="0" presId="urn:microsoft.com/office/officeart/2005/8/layout/process1"/>
    <dgm:cxn modelId="{2E977268-E0F0-4C59-8D4D-A80C3BE35E53}" srcId="{44FD7B5B-4B7B-48E1-9F60-CD61464130AC}" destId="{CAA773A8-4080-4CD6-93D9-0D6C59F2F91E}" srcOrd="2" destOrd="0" parTransId="{4A204149-110F-4560-A0DD-901CB85AEF6E}" sibTransId="{720B91A1-AB1E-49E5-90F0-76C4BD3E5592}"/>
    <dgm:cxn modelId="{E937A292-696F-418D-9CE5-6FA46DF930DA}" type="presOf" srcId="{4574B50D-3226-43FA-96C3-ECBFCAE33238}" destId="{01D235AF-B9F6-4EF0-9525-4E3878696D65}" srcOrd="0" destOrd="0" presId="urn:microsoft.com/office/officeart/2005/8/layout/process1"/>
    <dgm:cxn modelId="{09A6917F-2F0C-46A5-B94F-1E66FACCE083}" type="presOf" srcId="{C5B42E18-20E9-47D3-BC83-80C0264572BD}" destId="{3CD0CD3D-37BA-4B0D-9D15-3AE97D0C9305}" srcOrd="0" destOrd="0" presId="urn:microsoft.com/office/officeart/2005/8/layout/process1"/>
    <dgm:cxn modelId="{9273116F-EAAE-48B3-A464-74418F5EDDE3}" type="presParOf" srcId="{9C138BB2-ECD5-4B7D-AC55-0AF063730103}" destId="{FBA6C7D6-6DE5-4176-81A7-E43F99F6CB0C}" srcOrd="0" destOrd="0" presId="urn:microsoft.com/office/officeart/2005/8/layout/process1"/>
    <dgm:cxn modelId="{7536740F-4B1E-43DE-8F9A-4757D9335022}" type="presParOf" srcId="{9C138BB2-ECD5-4B7D-AC55-0AF063730103}" destId="{3CD0CD3D-37BA-4B0D-9D15-3AE97D0C9305}" srcOrd="1" destOrd="0" presId="urn:microsoft.com/office/officeart/2005/8/layout/process1"/>
    <dgm:cxn modelId="{19ACB7E8-7668-411F-BEF1-9B55F78AD208}" type="presParOf" srcId="{3CD0CD3D-37BA-4B0D-9D15-3AE97D0C9305}" destId="{2E85A6DB-E6E3-45C2-96D0-E148F613BC07}" srcOrd="0" destOrd="0" presId="urn:microsoft.com/office/officeart/2005/8/layout/process1"/>
    <dgm:cxn modelId="{D024D17C-C811-4BF3-8B94-EF7D38F42D2C}" type="presParOf" srcId="{9C138BB2-ECD5-4B7D-AC55-0AF063730103}" destId="{01D235AF-B9F6-4EF0-9525-4E3878696D65}" srcOrd="2" destOrd="0" presId="urn:microsoft.com/office/officeart/2005/8/layout/process1"/>
    <dgm:cxn modelId="{70E3A325-D418-4A69-8ABA-A4E70FC63F14}" type="presParOf" srcId="{9C138BB2-ECD5-4B7D-AC55-0AF063730103}" destId="{922892DE-B6BC-4C22-B6DB-CC6F4EE8C3D5}" srcOrd="3" destOrd="0" presId="urn:microsoft.com/office/officeart/2005/8/layout/process1"/>
    <dgm:cxn modelId="{5D36F26E-57B5-4097-A069-E8345EC79360}" type="presParOf" srcId="{922892DE-B6BC-4C22-B6DB-CC6F4EE8C3D5}" destId="{0F03A751-0174-470D-A3C1-E9EA1E7A48C1}" srcOrd="0" destOrd="0" presId="urn:microsoft.com/office/officeart/2005/8/layout/process1"/>
    <dgm:cxn modelId="{9177EBA4-7622-4AE2-A4BE-EADAE58D7FC8}" type="presParOf" srcId="{9C138BB2-ECD5-4B7D-AC55-0AF063730103}" destId="{ABFCD3C4-5C17-4964-8E7B-67F2CBA7B5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6C7D6-6DE5-4176-81A7-E43F99F6CB0C}">
      <dsp:nvSpPr>
        <dsp:cNvPr id="0" name=""/>
        <dsp:cNvSpPr/>
      </dsp:nvSpPr>
      <dsp:spPr>
        <a:xfrm>
          <a:off x="10271" y="1547967"/>
          <a:ext cx="2823982" cy="2322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Antecedents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What happens before the behavior</a:t>
          </a:r>
          <a:endParaRPr lang="id-ID" sz="2400" kern="1200" dirty="0"/>
        </a:p>
      </dsp:txBody>
      <dsp:txXfrm>
        <a:off x="78301" y="1615997"/>
        <a:ext cx="2687922" cy="2186671"/>
      </dsp:txXfrm>
    </dsp:sp>
    <dsp:sp modelId="{3CD0CD3D-37BA-4B0D-9D15-3AE97D0C9305}">
      <dsp:nvSpPr>
        <dsp:cNvPr id="0" name=""/>
        <dsp:cNvSpPr/>
      </dsp:nvSpPr>
      <dsp:spPr>
        <a:xfrm>
          <a:off x="3104289" y="2374488"/>
          <a:ext cx="572476" cy="669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3104289" y="2508426"/>
        <a:ext cx="400733" cy="401813"/>
      </dsp:txXfrm>
    </dsp:sp>
    <dsp:sp modelId="{01D235AF-B9F6-4EF0-9525-4E3878696D65}">
      <dsp:nvSpPr>
        <dsp:cNvPr id="0" name=""/>
        <dsp:cNvSpPr/>
      </dsp:nvSpPr>
      <dsp:spPr>
        <a:xfrm>
          <a:off x="3914397" y="1547967"/>
          <a:ext cx="2700360" cy="2322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Behavior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What the person says or does</a:t>
          </a:r>
          <a:endParaRPr lang="id-ID" sz="2400" kern="1200" dirty="0"/>
        </a:p>
      </dsp:txBody>
      <dsp:txXfrm>
        <a:off x="3982427" y="1615997"/>
        <a:ext cx="2564300" cy="2186671"/>
      </dsp:txXfrm>
    </dsp:sp>
    <dsp:sp modelId="{922892DE-B6BC-4C22-B6DB-CC6F4EE8C3D5}">
      <dsp:nvSpPr>
        <dsp:cNvPr id="0" name=""/>
        <dsp:cNvSpPr/>
      </dsp:nvSpPr>
      <dsp:spPr>
        <a:xfrm>
          <a:off x="6884793" y="2374488"/>
          <a:ext cx="572476" cy="669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/>
        </a:p>
      </dsp:txBody>
      <dsp:txXfrm>
        <a:off x="6884793" y="2508426"/>
        <a:ext cx="400733" cy="401813"/>
      </dsp:txXfrm>
    </dsp:sp>
    <dsp:sp modelId="{ABFCD3C4-5C17-4964-8E7B-67F2CBA7B575}">
      <dsp:nvSpPr>
        <dsp:cNvPr id="0" name=""/>
        <dsp:cNvSpPr/>
      </dsp:nvSpPr>
      <dsp:spPr>
        <a:xfrm>
          <a:off x="7694901" y="1547967"/>
          <a:ext cx="2700360" cy="2322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Consequences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What happen after the behavior</a:t>
          </a:r>
          <a:endParaRPr lang="id-ID" sz="2400" kern="1200" dirty="0"/>
        </a:p>
      </dsp:txBody>
      <dsp:txXfrm>
        <a:off x="7762931" y="1615997"/>
        <a:ext cx="2564300" cy="2186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9C3-950D-4B70-88D7-F35CEA6AF33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C3CDE-9C66-43F5-AC64-0478B297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: </a:t>
            </a:r>
            <a:r>
              <a:rPr lang="en-US" dirty="0" err="1" smtClean="0"/>
              <a:t>sekumpulan</a:t>
            </a:r>
            <a:r>
              <a:rPr lang="en-US" dirty="0" smtClean="0"/>
              <a:t> orang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karakteristik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sofat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cenderung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beinteraksi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langsung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remaja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3CDE-9C66-43F5-AC64-0478B29751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Absent-Minden:</a:t>
            </a:r>
            <a:r>
              <a:rPr lang="en-US" baseline="0" dirty="0" smtClean="0"/>
              <a:t> </a:t>
            </a:r>
            <a:r>
              <a:rPr lang="id-ID" dirty="0" smtClean="0">
                <a:effectLst/>
              </a:rPr>
              <a:t>ondisi di mana seseorang lupa sesaat dengan keadaan yang tengah dialaminya atau keadaan yang tengah berlangsung.</a:t>
            </a:r>
            <a:r>
              <a:rPr lang="id-ID" b="1" dirty="0" smtClean="0">
                <a:effectLst/>
              </a:rPr>
              <a:t> </a:t>
            </a:r>
            <a:endParaRPr lang="en-US" b="1" dirty="0" smtClean="0">
              <a:effectLst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: Perusahaan </a:t>
            </a:r>
            <a:r>
              <a:rPr lang="en-US" dirty="0" err="1" smtClean="0"/>
              <a:t>Ryanair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“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3CDE-9C66-43F5-AC64-0478B29751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Siklus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SFP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supervisor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mempengaruhi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perlakuannya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diharapkan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pekerjaan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menerima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dukungan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emosional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isyarat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nonverbal (co: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senyuman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mendapatkan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feedback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reinformance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menantang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pelatihan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kesempatan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penampilan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supervisor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pelatihan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kesempatan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berlatih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keterampilan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diharapkan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supervisor. 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Kedua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kemudian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mengasilkan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motibasi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kemauan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menetapkan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menantang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keterampilan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menghasilkan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kinerja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karyawan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dengan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mengalami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sebaliknya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3CDE-9C66-43F5-AC64-0478B29751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KONTIGENSI: KEMUNGKINAN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: 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 berprestasi tinggi dapat memanfaatkan kesuksesan masa lalu mereka untuk mengimbangi harapan rendah, sedangkan orang berprestasi rendah tidak memiliki kesuksesan masa lalu untuk mendukung kepercayaan diri mereka.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Untungnya, sebaliknya juga benar: Orang berprestasi rendah merespons dengan lebih baik daripada orang berprestasi tinggi terhadap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SFP</a:t>
            </a:r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Orang berprestasi rendah sama sekali tidak mendapat dorongan positif ini, jadi mungkin efeknya lebih kuat pada motivasi mereka untuk berprestasi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3CDE-9C66-43F5-AC64-0478B2975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8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60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5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8B2306-7711-4D8F-86BC-0B72AAA2DC2B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0DF5-ABAE-40C2-8938-4C79D352C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10199982" cy="2892188"/>
          </a:xfrm>
        </p:spPr>
        <p:txBody>
          <a:bodyPr/>
          <a:lstStyle/>
          <a:p>
            <a:r>
              <a:rPr lang="en-US" sz="6000" dirty="0" smtClean="0"/>
              <a:t>Chapter 3: Perception </a:t>
            </a:r>
            <a:r>
              <a:rPr lang="en-US" sz="6000" dirty="0"/>
              <a:t>and Learning in Organizations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664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dzka</a:t>
            </a:r>
            <a:r>
              <a:rPr lang="en-US" dirty="0"/>
              <a:t> </a:t>
            </a:r>
            <a:r>
              <a:rPr lang="en-US" dirty="0" err="1"/>
              <a:t>Adzkiya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err="1" smtClean="0"/>
              <a:t>Yuzi</a:t>
            </a:r>
            <a:r>
              <a:rPr lang="en-US" dirty="0" smtClean="0"/>
              <a:t> </a:t>
            </a:r>
            <a:r>
              <a:rPr lang="en-US" dirty="0" err="1" smtClean="0"/>
              <a:t>Wiraayu</a:t>
            </a:r>
            <a:endParaRPr lang="en-US" dirty="0"/>
          </a:p>
          <a:p>
            <a:pPr algn="just"/>
            <a:r>
              <a:rPr lang="en-US" dirty="0" err="1"/>
              <a:t>Christoffel</a:t>
            </a:r>
            <a:r>
              <a:rPr lang="en-US" dirty="0"/>
              <a:t> </a:t>
            </a:r>
            <a:r>
              <a:rPr lang="en-US" dirty="0" smtClean="0"/>
              <a:t>Ethan </a:t>
            </a:r>
            <a:r>
              <a:rPr lang="en-US" dirty="0"/>
              <a:t>U </a:t>
            </a:r>
            <a:endParaRPr lang="en-US" dirty="0" smtClean="0"/>
          </a:p>
          <a:p>
            <a:pPr algn="just"/>
            <a:r>
              <a:rPr lang="en-US" dirty="0" err="1" smtClean="0"/>
              <a:t>Safira</a:t>
            </a:r>
            <a:r>
              <a:rPr lang="en-US" dirty="0" smtClean="0"/>
              <a:t> </a:t>
            </a:r>
            <a:r>
              <a:rPr lang="en-US" dirty="0" err="1" smtClean="0"/>
              <a:t>Prabandani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3899" y="678360"/>
            <a:ext cx="366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eestyle Script" panose="030804020302050B0404" pitchFamily="66" charset="0"/>
              </a:rPr>
              <a:t>Organizational Behavior</a:t>
            </a:r>
            <a:endParaRPr lang="en-US" sz="44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Atribusi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9" y="2052918"/>
            <a:ext cx="6665494" cy="41954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Proses </a:t>
            </a:r>
            <a:r>
              <a:rPr lang="en-US" dirty="0" err="1"/>
              <a:t>atribusi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faktor</a:t>
            </a:r>
            <a:r>
              <a:rPr lang="en-US" dirty="0"/>
              <a:t> internal)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/>
              <a:t>internal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 smtClean="0"/>
              <a:t>seseorang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pengaruh</a:t>
            </a:r>
            <a:r>
              <a:rPr lang="en-US" dirty="0"/>
              <a:t> orang lain, </a:t>
            </a:r>
            <a:r>
              <a:rPr lang="en-US" dirty="0" err="1" smtClean="0"/>
              <a:t>keberuntungan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5262" y="1706392"/>
            <a:ext cx="4307305" cy="43396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Kenapa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atribusi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sebab-akibat</a:t>
            </a:r>
            <a:r>
              <a:rPr lang="en-US" sz="2000" dirty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400" dirty="0" smtClean="0"/>
              <a:t>Co: </a:t>
            </a:r>
            <a:r>
              <a:rPr lang="en-US" sz="2000" dirty="0" err="1" smtClean="0"/>
              <a:t>respons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 smtClean="0"/>
              <a:t> </a:t>
            </a:r>
            <a:r>
              <a:rPr lang="en-US" sz="2000" dirty="0" err="1" smtClean="0"/>
              <a:t>teman</a:t>
            </a:r>
            <a:r>
              <a:rPr lang="en-US" sz="2000" dirty="0" smtClean="0"/>
              <a:t> </a:t>
            </a:r>
            <a:r>
              <a:rPr lang="en-US" sz="2000" dirty="0" err="1" smtClean="0"/>
              <a:t>sekelompoknya</a:t>
            </a:r>
            <a:r>
              <a:rPr lang="en-US" sz="2000" dirty="0" smtClean="0"/>
              <a:t> </a:t>
            </a:r>
            <a:r>
              <a:rPr lang="en-US" sz="2000" dirty="0" err="1" smtClean="0"/>
              <a:t>bergantung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atribusi</a:t>
            </a:r>
            <a:r>
              <a:rPr lang="en-US" sz="2000" dirty="0" smtClean="0"/>
              <a:t> internal/</a:t>
            </a:r>
            <a:r>
              <a:rPr lang="en-US" sz="2000" dirty="0" err="1" smtClean="0"/>
              <a:t>eksternal</a:t>
            </a:r>
            <a:endParaRPr lang="en-US" sz="20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4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27201"/>
            <a:ext cx="7289800" cy="408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49070"/>
            <a:ext cx="728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ATRIBUSI INTERNAL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EKSTERNAL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821" y="3233291"/>
            <a:ext cx="2115403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Seberapa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“X” 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98" y="3214420"/>
            <a:ext cx="2115403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Distinctiveness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Seberapa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“X”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setting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5375" y="3187124"/>
            <a:ext cx="2115403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Seberapa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orang lain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“X”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serupa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5820" y="2725459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Sering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(Consistency </a:t>
            </a:r>
            <a:r>
              <a:rPr lang="en-US" sz="1200" b="1" dirty="0" err="1" smtClean="0"/>
              <a:t>tinggi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15820" y="4371057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Jarang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(Consistency </a:t>
            </a:r>
            <a:r>
              <a:rPr lang="en-US" sz="1200" b="1" dirty="0" err="1" smtClean="0"/>
              <a:t>rendah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5597" y="2739106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Sering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(Distinctiveness </a:t>
            </a:r>
            <a:r>
              <a:rPr lang="en-US" sz="1200" b="1" dirty="0" err="1" smtClean="0"/>
              <a:t>rendah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5597" y="4411268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Jarang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(Distinctiveness </a:t>
            </a:r>
            <a:r>
              <a:rPr lang="en-US" sz="1200" b="1" dirty="0" err="1" smtClean="0"/>
              <a:t>tinggi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35374" y="2740392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Jarang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(Consensus </a:t>
            </a:r>
            <a:r>
              <a:rPr lang="en-US" sz="1200" b="1" dirty="0" err="1" smtClean="0"/>
              <a:t>rendah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5375" y="4394140"/>
            <a:ext cx="21154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Sering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(Consensus </a:t>
            </a:r>
            <a:r>
              <a:rPr lang="en-US" sz="1200" b="1" dirty="0" err="1" smtClean="0"/>
              <a:t>tinggi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16" name="Oval 15"/>
          <p:cNvSpPr/>
          <p:nvPr/>
        </p:nvSpPr>
        <p:spPr>
          <a:xfrm>
            <a:off x="4165787" y="1904346"/>
            <a:ext cx="3835021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ATRIBUSI INTERNAL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63596" y="5152056"/>
            <a:ext cx="3835021" cy="491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ATRIBUSI EKSTERNAL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Atribusi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24645" cy="4195481"/>
          </a:xfrm>
        </p:spPr>
        <p:txBody>
          <a:bodyPr/>
          <a:lstStyle/>
          <a:p>
            <a:r>
              <a:rPr lang="en-US" b="1" i="1" dirty="0" smtClean="0"/>
              <a:t>Attribution error </a:t>
            </a:r>
            <a:r>
              <a:rPr lang="en-US" b="1" dirty="0" smtClean="0"/>
              <a:t>: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kenapa</a:t>
            </a:r>
            <a:r>
              <a:rPr lang="en-US" b="1" dirty="0" smtClean="0"/>
              <a:t> orang </a:t>
            </a:r>
            <a:r>
              <a:rPr lang="en-US" b="1" dirty="0" err="1" smtClean="0"/>
              <a:t>cenderung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i="1" dirty="0" smtClean="0"/>
              <a:t>attribution error </a:t>
            </a:r>
            <a:r>
              <a:rPr lang="en-US" b="1" dirty="0" smtClean="0"/>
              <a:t>	</a:t>
            </a:r>
            <a:r>
              <a:rPr lang="en-US" b="1" dirty="0" err="1" smtClean="0"/>
              <a:t>ialah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ym typeface="Wingdings" panose="05000000000000000000" pitchFamily="2" charset="2"/>
              </a:rPr>
              <a:t>Individu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tidak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dapat</a:t>
            </a:r>
            <a:r>
              <a:rPr lang="en-US" b="1" dirty="0" smtClean="0">
                <a:sym typeface="Wingdings" panose="05000000000000000000" pitchFamily="2" charset="2"/>
              </a:rPr>
              <a:t> dengan </a:t>
            </a:r>
            <a:r>
              <a:rPr lang="en-US" b="1" dirty="0" err="1" smtClean="0">
                <a:sym typeface="Wingdings" panose="05000000000000000000" pitchFamily="2" charset="2"/>
              </a:rPr>
              <a:t>mudah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melihat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faktor</a:t>
            </a:r>
            <a:r>
              <a:rPr lang="en-US" b="1" dirty="0" smtClean="0">
                <a:sym typeface="Wingdings" panose="05000000000000000000" pitchFamily="2" charset="2"/>
              </a:rPr>
              <a:t> 	</a:t>
            </a:r>
            <a:r>
              <a:rPr lang="en-US" b="1" dirty="0" err="1" smtClean="0">
                <a:sym typeface="Wingdings" panose="05000000000000000000" pitchFamily="2" charset="2"/>
              </a:rPr>
              <a:t>eksternal</a:t>
            </a:r>
            <a:r>
              <a:rPr lang="en-US" b="1" dirty="0" smtClean="0">
                <a:sym typeface="Wingdings" panose="05000000000000000000" pitchFamily="2" charset="2"/>
              </a:rPr>
              <a:t> yang </a:t>
            </a:r>
            <a:r>
              <a:rPr lang="en-US" b="1" dirty="0" err="1" smtClean="0">
                <a:sym typeface="Wingdings" panose="05000000000000000000" pitchFamily="2" charset="2"/>
              </a:rPr>
              <a:t>menghmbat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perilaku</a:t>
            </a:r>
            <a:r>
              <a:rPr lang="en-US" b="1" dirty="0" smtClean="0">
                <a:sym typeface="Wingdings" panose="05000000000000000000" pitchFamily="2" charset="2"/>
              </a:rPr>
              <a:t> orang lain.</a:t>
            </a:r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r>
              <a:rPr lang="en-US" b="1" i="1" dirty="0" smtClean="0"/>
              <a:t>Self-Serving Bias :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mengaitkan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dengan </a:t>
            </a:r>
            <a:r>
              <a:rPr lang="en-US" dirty="0" err="1" smtClean="0"/>
              <a:t>faktor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dengan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763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Self-Fulfilling </a:t>
            </a:r>
            <a:r>
              <a:rPr lang="en-US" dirty="0" err="1" smtClean="0"/>
              <a:t>Prophency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84507"/>
            <a:ext cx="8946541" cy="4195481"/>
          </a:xfrm>
        </p:spPr>
        <p:txBody>
          <a:bodyPr/>
          <a:lstStyle/>
          <a:p>
            <a:pPr algn="just"/>
            <a:r>
              <a:rPr lang="en-US" dirty="0" smtClean="0"/>
              <a:t>Self-Fulfilling </a:t>
            </a:r>
            <a:r>
              <a:rPr lang="en-US" dirty="0" err="1" smtClean="0"/>
              <a:t>Prohency</a:t>
            </a:r>
            <a:r>
              <a:rPr lang="en-US" dirty="0" smtClean="0"/>
              <a:t> : proses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orang lain </a:t>
            </a:r>
            <a:r>
              <a:rPr lang="en-US" dirty="0" err="1" smtClean="0"/>
              <a:t>menyebabkan</a:t>
            </a:r>
            <a:r>
              <a:rPr lang="en-US" dirty="0" smtClean="0"/>
              <a:t> orang lain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dengan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err="1" smtClean="0"/>
              <a:t>Contoh</a:t>
            </a:r>
            <a:r>
              <a:rPr lang="en-US" dirty="0" smtClean="0"/>
              <a:t>: Supervisor yang </a:t>
            </a:r>
            <a:r>
              <a:rPr lang="en-US" dirty="0" err="1" smtClean="0"/>
              <a:t>berharap</a:t>
            </a:r>
            <a:r>
              <a:rPr lang="en-US" dirty="0" smtClean="0"/>
              <a:t> </a:t>
            </a:r>
            <a:r>
              <a:rPr lang="en-US" dirty="0" err="1" smtClean="0"/>
              <a:t>bawahannya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6" y="3831242"/>
            <a:ext cx="3311032" cy="24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Self-Fulfilling </a:t>
            </a:r>
            <a:r>
              <a:rPr lang="en-US" dirty="0" err="1" smtClean="0"/>
              <a:t>Prophency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962" y="1655804"/>
            <a:ext cx="10305535" cy="4868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568" y="1801132"/>
            <a:ext cx="3410464" cy="13234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Supervisor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karyawannya</a:t>
            </a:r>
            <a:endParaRPr lang="en-US" sz="2000" dirty="0" smtClean="0"/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3940" y="3357684"/>
            <a:ext cx="337099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Harapan</a:t>
            </a:r>
            <a:r>
              <a:rPr lang="en-US" sz="2000" dirty="0" smtClean="0"/>
              <a:t> supervisor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60310" y="3357684"/>
            <a:ext cx="325877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konsisten</a:t>
            </a:r>
            <a:r>
              <a:rPr lang="en-US" sz="2000" dirty="0" smtClean="0"/>
              <a:t> dengan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supervisor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05435" y="5050714"/>
            <a:ext cx="339073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Perilaku</a:t>
            </a:r>
            <a:r>
              <a:rPr lang="en-US" dirty="0" smtClean="0">
                <a:solidFill>
                  <a:schemeClr val="tx1"/>
                </a:solidFill>
              </a:rPr>
              <a:t> supervisor </a:t>
            </a:r>
            <a:r>
              <a:rPr lang="en-US" dirty="0" err="1">
                <a:solidFill>
                  <a:schemeClr val="tx1"/>
                </a:solidFill>
              </a:rPr>
              <a:t>mempengaruhi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keterampilan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kepercayaan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karyawan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Contigencies</a:t>
            </a:r>
            <a:r>
              <a:rPr lang="en-US" dirty="0" smtClean="0"/>
              <a:t> of Self-Fulfilling Prophecy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969240" cy="459501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Efek</a:t>
            </a:r>
            <a:r>
              <a:rPr lang="en-US" dirty="0" smtClean="0"/>
              <a:t> SFP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ketika</a:t>
            </a:r>
            <a:r>
              <a:rPr lang="en-US" dirty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direkrut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Efek</a:t>
            </a:r>
            <a:r>
              <a:rPr lang="en-US" dirty="0" smtClean="0">
                <a:sym typeface="Wingdings" panose="05000000000000000000" pitchFamily="2" charset="2"/>
              </a:rPr>
              <a:t> SFP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ketika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bbrp</a:t>
            </a:r>
            <a:r>
              <a:rPr lang="en-US" dirty="0" smtClean="0">
                <a:sym typeface="Wingdings" panose="05000000000000000000" pitchFamily="2" charset="2"/>
              </a:rPr>
              <a:t> orang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ekspektasi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individu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Contoh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rektor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kaprodi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dosen</a:t>
            </a:r>
            <a:r>
              <a:rPr lang="en-US" dirty="0" smtClean="0">
                <a:sym typeface="Wingdings" panose="05000000000000000000" pitchFamily="2" charset="2"/>
              </a:rPr>
              <a:t>, staff </a:t>
            </a:r>
            <a:r>
              <a:rPr lang="en-US" dirty="0" err="1" smtClean="0">
                <a:sym typeface="Wingdings" panose="05000000000000000000" pitchFamily="2" charset="2"/>
              </a:rPr>
              <a:t>memberikan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harapan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mahasiswa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ingin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lomba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Efek</a:t>
            </a:r>
            <a:r>
              <a:rPr lang="en-US" dirty="0" smtClean="0">
                <a:sym typeface="Wingdings" panose="05000000000000000000" pitchFamily="2" charset="2"/>
              </a:rPr>
              <a:t> SFP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kuat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orang-orang dengan </a:t>
            </a:r>
            <a:r>
              <a:rPr lang="en-US" dirty="0" err="1" smtClean="0">
                <a:sym typeface="Wingdings" panose="05000000000000000000" pitchFamily="2" charset="2"/>
              </a:rPr>
              <a:t>sejarah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motivasi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rendah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SFP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id-ID" dirty="0" smtClean="0"/>
              <a:t>ara </a:t>
            </a:r>
            <a:r>
              <a:rPr lang="id-ID" dirty="0"/>
              <a:t>pemimpin perlu mengembangkan dan mempertahankan harapan positif, namun realistis terhadap semua karyawan.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dengan </a:t>
            </a:r>
            <a:r>
              <a:rPr lang="en-US" dirty="0" err="1" smtClean="0"/>
              <a:t>filosofi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Positive Organizational Behavior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M</a:t>
            </a:r>
            <a:r>
              <a:rPr lang="id-ID" b="1" dirty="0" smtClean="0"/>
              <a:t>emusatkan </a:t>
            </a:r>
            <a:r>
              <a:rPr lang="id-ID" b="1" dirty="0"/>
              <a:t>perhatian pada aspek positif daripada aspek negatif dari kehidupan akan meningkatkan keberhasilan organisasi dan kesejahteraan individu.</a:t>
            </a:r>
            <a:endParaRPr lang="en-US" dirty="0"/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paya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SFP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mempekerjakan</a:t>
            </a:r>
            <a:r>
              <a:rPr lang="en-US" dirty="0" smtClean="0">
                <a:sym typeface="Wingdings" panose="05000000000000000000" pitchFamily="2" charset="2"/>
              </a:rPr>
              <a:t> supervisor yang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sifat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optimis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staffnya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8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4779"/>
            <a:ext cx="12192000" cy="87733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perseptual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72994" y="1112109"/>
            <a:ext cx="12019005" cy="56593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ramalan</a:t>
            </a:r>
            <a:r>
              <a:rPr lang="en-US" dirty="0"/>
              <a:t>, </a:t>
            </a:r>
            <a:r>
              <a:rPr lang="en-US" dirty="0" err="1"/>
              <a:t>atribusi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stereotip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proses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perseptual</a:t>
            </a:r>
            <a:r>
              <a:rPr lang="en-US" dirty="0"/>
              <a:t> yang paling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bias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Halo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Primacy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Recency</a:t>
            </a:r>
            <a:r>
              <a:rPr lang="en-US" dirty="0" smtClean="0"/>
              <a:t>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false-consensus effect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1069"/>
            <a:ext cx="12191999" cy="877330"/>
          </a:xfrm>
        </p:spPr>
        <p:txBody>
          <a:bodyPr/>
          <a:lstStyle/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" y="1232173"/>
            <a:ext cx="12191999" cy="59806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Kita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melewati</a:t>
            </a:r>
            <a:r>
              <a:rPr lang="en-US" sz="1600" dirty="0"/>
              <a:t> proses </a:t>
            </a:r>
            <a:r>
              <a:rPr lang="en-US" sz="1600" dirty="0" err="1"/>
              <a:t>perseptual</a:t>
            </a:r>
            <a:r>
              <a:rPr lang="en-US" sz="1600" dirty="0"/>
              <a:t>, </a:t>
            </a:r>
            <a:r>
              <a:rPr lang="en-US" sz="1600" dirty="0" err="1"/>
              <a:t>tapi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meminimalkan</a:t>
            </a:r>
            <a:r>
              <a:rPr lang="en-US" sz="1600" dirty="0"/>
              <a:t> bias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distorsi</a:t>
            </a:r>
            <a:r>
              <a:rPr lang="en-US" sz="1600" dirty="0"/>
              <a:t> </a:t>
            </a:r>
            <a:r>
              <a:rPr lang="en-US" sz="1600" dirty="0" err="1"/>
              <a:t>perseptual</a:t>
            </a:r>
            <a:r>
              <a:rPr lang="en-US" sz="1600" dirty="0"/>
              <a:t>.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memperbaiki</a:t>
            </a:r>
            <a:r>
              <a:rPr lang="en-US" sz="1600" dirty="0"/>
              <a:t> </a:t>
            </a:r>
            <a:r>
              <a:rPr lang="en-US" sz="1600" dirty="0" err="1" smtClean="0"/>
              <a:t>persepsi</a:t>
            </a:r>
            <a:r>
              <a:rPr lang="en-US" sz="1600" dirty="0" smtClean="0"/>
              <a:t>: </a:t>
            </a:r>
            <a:endParaRPr lang="en-US" sz="1600" dirty="0"/>
          </a:p>
          <a:p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bias </a:t>
            </a:r>
            <a:r>
              <a:rPr lang="en-US" sz="1600" dirty="0" err="1" smtClean="0"/>
              <a:t>perseptual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paling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dipraktekkan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mengurangi</a:t>
            </a:r>
            <a:r>
              <a:rPr lang="en-US" sz="1600" dirty="0"/>
              <a:t> bias </a:t>
            </a:r>
            <a:r>
              <a:rPr lang="en-US" sz="1600" dirty="0" err="1"/>
              <a:t>perseptual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 smtClean="0"/>
              <a:t>.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bias </a:t>
            </a:r>
            <a:r>
              <a:rPr lang="en-US" sz="1600" dirty="0" err="1"/>
              <a:t>perseptual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mengurangi</a:t>
            </a:r>
            <a:r>
              <a:rPr lang="en-US" sz="1600" dirty="0"/>
              <a:t> bias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orang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sadar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pemikiran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,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terbatas</a:t>
            </a:r>
            <a:r>
              <a:rPr lang="en-US" sz="1600" dirty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diri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ampuh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meminimalkan</a:t>
            </a:r>
            <a:r>
              <a:rPr lang="en-US" sz="1600" dirty="0"/>
              <a:t> bias </a:t>
            </a:r>
            <a:r>
              <a:rPr lang="en-US" sz="1600" dirty="0" err="1"/>
              <a:t>perseptual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orang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sadar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bias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. </a:t>
            </a:r>
            <a:r>
              <a:rPr lang="en-US" sz="1600" dirty="0" err="1"/>
              <a:t>Seperti</a:t>
            </a:r>
            <a:r>
              <a:rPr lang="en-US" sz="1600" dirty="0"/>
              <a:t> yang </a:t>
            </a:r>
            <a:r>
              <a:rPr lang="en-US" sz="1600" dirty="0" err="1"/>
              <a:t>disebutkan</a:t>
            </a:r>
            <a:r>
              <a:rPr lang="en-US" sz="1600" dirty="0"/>
              <a:t> di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bab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fondasi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yang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pikir</a:t>
            </a:r>
            <a:r>
              <a:rPr lang="en-US" sz="1600" dirty="0"/>
              <a:t> global. Kita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keyakinan</a:t>
            </a:r>
            <a:r>
              <a:rPr lang="en-US" sz="1600" dirty="0"/>
              <a:t>, </a:t>
            </a:r>
            <a:r>
              <a:rPr lang="en-US" sz="1600" dirty="0" err="1"/>
              <a:t>nilai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bersikap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menghiraukan</a:t>
            </a:r>
            <a:r>
              <a:rPr lang="en-US" sz="1600" dirty="0"/>
              <a:t> orang lain.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pentingnya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lain.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kepemimpinan</a:t>
            </a:r>
            <a:r>
              <a:rPr lang="en-US" sz="1600" dirty="0"/>
              <a:t> </a:t>
            </a:r>
            <a:r>
              <a:rPr lang="en-US" sz="1600" dirty="0" err="1"/>
              <a:t>otentik</a:t>
            </a:r>
            <a:r>
              <a:rPr lang="en-US" sz="1600" dirty="0"/>
              <a:t> yang </a:t>
            </a:r>
            <a:r>
              <a:rPr lang="en-US" sz="1600" dirty="0" err="1"/>
              <a:t>muncul</a:t>
            </a:r>
            <a:r>
              <a:rPr lang="en-US" sz="1600" dirty="0"/>
              <a:t>, </a:t>
            </a:r>
            <a:r>
              <a:rPr lang="en-US" sz="1600" dirty="0" err="1"/>
              <a:t>misalnya</a:t>
            </a:r>
            <a:r>
              <a:rPr lang="en-US" sz="1600" dirty="0"/>
              <a:t>, </a:t>
            </a:r>
            <a:r>
              <a:rPr lang="en-US" sz="1600" dirty="0" err="1"/>
              <a:t>menekankan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memimpin</a:t>
            </a:r>
            <a:r>
              <a:rPr lang="en-US" sz="1600" dirty="0"/>
              <a:t> orang lain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3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70703"/>
            <a:ext cx="12192000" cy="63266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Tapi</a:t>
            </a:r>
            <a:r>
              <a:rPr lang="en-US" b="1" dirty="0" smtClean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sadar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?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prosedur</a:t>
            </a:r>
            <a:r>
              <a:rPr lang="en-US" dirty="0"/>
              <a:t> formal,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Asisten</a:t>
            </a:r>
            <a:r>
              <a:rPr lang="en-US" dirty="0"/>
              <a:t> </a:t>
            </a:r>
            <a:r>
              <a:rPr lang="en-US" dirty="0" err="1"/>
              <a:t>Implisit</a:t>
            </a:r>
            <a:r>
              <a:rPr lang="en-US" dirty="0"/>
              <a:t>,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usia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bias gender yang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mengaitkan</a:t>
            </a:r>
            <a:r>
              <a:rPr lang="en-US" dirty="0"/>
              <a:t> kata-kata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demografis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berhati-hati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stereotip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prasangka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bias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orang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bias </a:t>
            </a:r>
            <a:r>
              <a:rPr lang="en-US" dirty="0" err="1"/>
              <a:t>perseptual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"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"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kepercayaan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prasangka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10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8411" y="852616"/>
            <a:ext cx="5733535" cy="914400"/>
          </a:xfrm>
        </p:spPr>
        <p:txBody>
          <a:bodyPr/>
          <a:lstStyle/>
          <a:p>
            <a:r>
              <a:rPr lang="en-US" dirty="0" err="1" smtClean="0"/>
              <a:t>Johari</a:t>
            </a:r>
            <a:r>
              <a:rPr lang="en-US" dirty="0" smtClean="0"/>
              <a:t> Window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464407" y="1210061"/>
            <a:ext cx="5209438" cy="362143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7708" y="1532238"/>
            <a:ext cx="5424616" cy="499213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/>
              <a:t>Johari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model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Joseph </a:t>
            </a:r>
            <a:r>
              <a:rPr lang="en-US" dirty="0" err="1"/>
              <a:t>Lupft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Harry Ingram (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"</a:t>
            </a:r>
            <a:r>
              <a:rPr lang="en-US" dirty="0" err="1"/>
              <a:t>Johari</a:t>
            </a:r>
            <a:r>
              <a:rPr lang="en-US" dirty="0"/>
              <a:t>"),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"</a:t>
            </a:r>
            <a:r>
              <a:rPr lang="en-US" dirty="0" err="1"/>
              <a:t>jendela</a:t>
            </a:r>
            <a:r>
              <a:rPr lang="en-US" dirty="0"/>
              <a:t>"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buta</a:t>
            </a:r>
            <a:r>
              <a:rPr lang="en-US" dirty="0"/>
              <a:t>, </a:t>
            </a:r>
            <a:r>
              <a:rPr lang="en-US" dirty="0" err="1"/>
              <a:t>tersembunyi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, </a:t>
            </a:r>
            <a:r>
              <a:rPr lang="en-US" dirty="0" err="1"/>
              <a:t>kepercayaan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orang </a:t>
            </a:r>
            <a:r>
              <a:rPr lang="en-US" dirty="0" smtClean="0"/>
              <a:t>lain.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63" y="353864"/>
            <a:ext cx="9404723" cy="1400530"/>
          </a:xfrm>
        </p:spPr>
        <p:txBody>
          <a:bodyPr/>
          <a:lstStyle/>
          <a:p>
            <a:r>
              <a:rPr lang="en-US" dirty="0" smtClean="0"/>
              <a:t>9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proses </a:t>
            </a:r>
            <a:r>
              <a:rPr lang="en-US" dirty="0" err="1" smtClean="0"/>
              <a:t>persepsi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stereotype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proses </a:t>
            </a:r>
            <a:r>
              <a:rPr lang="en-US" dirty="0" err="1" smtClean="0"/>
              <a:t>persepsi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Menggambarkan</a:t>
            </a:r>
            <a:r>
              <a:rPr lang="en-US" dirty="0" smtClean="0"/>
              <a:t> proses </a:t>
            </a:r>
            <a:r>
              <a:rPr lang="en-US" dirty="0" err="1" smtClean="0"/>
              <a:t>atribusi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atribusi</a:t>
            </a:r>
            <a:r>
              <a:rPr lang="en-US" dirty="0" smtClean="0"/>
              <a:t> error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Merangkum</a:t>
            </a:r>
            <a:r>
              <a:rPr lang="en-US" dirty="0" smtClean="0"/>
              <a:t> proses Self-fulfilling </a:t>
            </a:r>
            <a:r>
              <a:rPr lang="en-US" dirty="0" err="1" smtClean="0"/>
              <a:t>Prohecy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bahaimana</a:t>
            </a:r>
            <a:r>
              <a:rPr lang="en-US" dirty="0" smtClean="0"/>
              <a:t> Halo, Primacy, </a:t>
            </a:r>
            <a:r>
              <a:rPr lang="en-US" dirty="0" err="1" smtClean="0"/>
              <a:t>Recency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False-consensus </a:t>
            </a:r>
            <a:r>
              <a:rPr lang="en-US" dirty="0" err="1" smtClean="0"/>
              <a:t>mempengaruhi</a:t>
            </a:r>
            <a:r>
              <a:rPr lang="en-US" dirty="0" smtClean="0"/>
              <a:t> bias </a:t>
            </a:r>
            <a:r>
              <a:rPr lang="en-US" dirty="0" err="1" smtClean="0"/>
              <a:t>persepsi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9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5924" y="0"/>
            <a:ext cx="1080958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 smtClean="0"/>
              <a:t>Interaksi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berarti</a:t>
            </a:r>
            <a:r>
              <a:rPr lang="en-US" sz="16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 err="1" smtClean="0"/>
              <a:t>Sementara</a:t>
            </a:r>
            <a:r>
              <a:rPr lang="en-US" sz="1600" dirty="0" smtClean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dirty="0" err="1"/>
              <a:t>Johari</a:t>
            </a:r>
            <a:r>
              <a:rPr lang="en-US" sz="1600" dirty="0"/>
              <a:t> </a:t>
            </a:r>
            <a:r>
              <a:rPr lang="en-US" sz="1600" dirty="0" err="1"/>
              <a:t>bergantung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dialog,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meningkat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yang </a:t>
            </a:r>
            <a:r>
              <a:rPr lang="en-US" sz="1600" dirty="0" err="1"/>
              <a:t>berarti</a:t>
            </a:r>
            <a:r>
              <a:rPr lang="en-US" sz="1600" dirty="0"/>
              <a:t>. </a:t>
            </a:r>
            <a:r>
              <a:rPr lang="en-US" sz="1600" dirty="0" err="1"/>
              <a:t>Pernyataan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hipotesis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, yang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,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, orang yang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lain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berprasangka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bias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lain.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menghabiskan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lain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pemahaman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opini</a:t>
            </a:r>
            <a:r>
              <a:rPr lang="en-US" sz="1600" dirty="0"/>
              <a:t> orang-orang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, </a:t>
            </a:r>
            <a:r>
              <a:rPr lang="en-US" sz="1600" dirty="0" err="1"/>
              <a:t>efek</a:t>
            </a:r>
            <a:r>
              <a:rPr lang="en-US" sz="1600" dirty="0"/>
              <a:t> </a:t>
            </a:r>
            <a:r>
              <a:rPr lang="en-US" sz="1600" dirty="0" err="1"/>
              <a:t>hipotesis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orang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yang </a:t>
            </a:r>
            <a:r>
              <a:rPr lang="en-US" sz="1600" dirty="0" err="1"/>
              <a:t>dekat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bergantung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lain (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bersaing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lain). </a:t>
            </a:r>
            <a:r>
              <a:rPr lang="en-US" sz="1600" dirty="0" err="1"/>
              <a:t>Setiap</a:t>
            </a:r>
            <a:r>
              <a:rPr lang="en-US" sz="1600" dirty="0"/>
              <a:t> orang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status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konteks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terlibat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yang </a:t>
            </a:r>
            <a:r>
              <a:rPr lang="en-US" sz="1600" dirty="0" err="1"/>
              <a:t>berarti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1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err="1" smtClean="0"/>
              <a:t>Pertemuan</a:t>
            </a:r>
            <a:r>
              <a:rPr lang="en-US" sz="1800" dirty="0" smtClean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jam </a:t>
            </a:r>
            <a:r>
              <a:rPr lang="en-US" sz="1800" dirty="0" err="1"/>
              <a:t>antara</a:t>
            </a:r>
            <a:r>
              <a:rPr lang="en-US" sz="1800" dirty="0"/>
              <a:t> para </a:t>
            </a:r>
            <a:r>
              <a:rPr lang="en-US" sz="1800" dirty="0" err="1"/>
              <a:t>eksekutif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depan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memuaskan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hipotesis</a:t>
            </a:r>
            <a:r>
              <a:rPr lang="en-US" sz="1800" dirty="0"/>
              <a:t> </a:t>
            </a:r>
            <a:r>
              <a:rPr lang="en-US" sz="1800" dirty="0" err="1"/>
              <a:t>kontak</a:t>
            </a:r>
            <a:r>
              <a:rPr lang="en-US" sz="1800" dirty="0"/>
              <a:t>. </a:t>
            </a:r>
            <a:r>
              <a:rPr lang="en-US" sz="1800" dirty="0" err="1"/>
              <a:t>Dalam</a:t>
            </a:r>
            <a:r>
              <a:rPr lang="en-US" sz="1800" dirty="0"/>
              <a:t> program </a:t>
            </a:r>
            <a:r>
              <a:rPr lang="en-US" sz="1800" dirty="0" err="1"/>
              <a:t>ini</a:t>
            </a:r>
            <a:r>
              <a:rPr lang="en-US" sz="1800" dirty="0"/>
              <a:t>, para </a:t>
            </a:r>
            <a:r>
              <a:rPr lang="en-US" sz="1800" dirty="0" err="1"/>
              <a:t>profesional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maju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orang-orang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negara-negara</a:t>
            </a:r>
            <a:r>
              <a:rPr lang="en-US" sz="1800" dirty="0"/>
              <a:t> </a:t>
            </a:r>
            <a:r>
              <a:rPr lang="en-US" sz="1800" dirty="0" err="1"/>
              <a:t>berkembang</a:t>
            </a:r>
            <a:r>
              <a:rPr lang="en-US" sz="1800" dirty="0"/>
              <a:t>. </a:t>
            </a:r>
            <a:r>
              <a:rPr lang="en-US" sz="1800" dirty="0" err="1"/>
              <a:t>Meskipun</a:t>
            </a:r>
            <a:r>
              <a:rPr lang="en-US" sz="1800" dirty="0"/>
              <a:t> para </a:t>
            </a:r>
            <a:r>
              <a:rPr lang="en-US" sz="1800" dirty="0" err="1"/>
              <a:t>sukarelawan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keahlian</a:t>
            </a:r>
            <a:r>
              <a:rPr lang="en-US" sz="1800" dirty="0"/>
              <a:t> (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status),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keahlian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di </a:t>
            </a:r>
            <a:r>
              <a:rPr lang="en-US" sz="1800" dirty="0" err="1"/>
              <a:t>lingkungan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kenal</a:t>
            </a:r>
            <a:r>
              <a:rPr lang="en-US" sz="1800" dirty="0"/>
              <a:t> yang </a:t>
            </a:r>
            <a:r>
              <a:rPr lang="en-US" sz="1800" dirty="0" err="1"/>
              <a:t>membutuhkan</a:t>
            </a:r>
            <a:r>
              <a:rPr lang="en-US" sz="1800" dirty="0"/>
              <a:t> </a:t>
            </a:r>
            <a:r>
              <a:rPr lang="en-US" sz="1800" dirty="0" err="1"/>
              <a:t>keahlian</a:t>
            </a:r>
            <a:r>
              <a:rPr lang="en-US" sz="1800" dirty="0"/>
              <a:t> orang-orang di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setempat</a:t>
            </a:r>
            <a:r>
              <a:rPr lang="en-US" sz="1800" dirty="0"/>
              <a:t>.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potensial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hipotesis</a:t>
            </a:r>
            <a:r>
              <a:rPr lang="en-US" sz="1800" dirty="0"/>
              <a:t> </a:t>
            </a:r>
            <a:r>
              <a:rPr lang="en-US" sz="1800" dirty="0" err="1"/>
              <a:t>kontak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ketika</a:t>
            </a:r>
            <a:r>
              <a:rPr lang="en-US" sz="1800" dirty="0"/>
              <a:t> para </a:t>
            </a:r>
            <a:r>
              <a:rPr lang="en-US" sz="1800" dirty="0" err="1"/>
              <a:t>eksekutif</a:t>
            </a:r>
            <a:r>
              <a:rPr lang="en-US" sz="1800" dirty="0"/>
              <a:t> senior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staf</a:t>
            </a:r>
            <a:r>
              <a:rPr lang="en-US" sz="1800" dirty="0"/>
              <a:t> lain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kantor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di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depan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yang lama. </a:t>
            </a:r>
          </a:p>
        </p:txBody>
      </p:sp>
    </p:spTree>
    <p:extLst>
      <p:ext uri="{BB962C8B-B14F-4D97-AF65-F5344CB8AC3E}">
        <p14:creationId xmlns:p14="http://schemas.microsoft.com/office/powerpoint/2010/main" val="40305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Learning in Organizations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endParaRPr lang="id-ID" b="1" dirty="0" smtClean="0"/>
          </a:p>
          <a:p>
            <a:r>
              <a:rPr lang="id-ID" b="1" dirty="0" smtClean="0"/>
              <a:t>Learning</a:t>
            </a:r>
            <a:r>
              <a:rPr lang="id-ID" dirty="0" smtClean="0"/>
              <a:t> adalah perubahan perilaku yang relatif permanen (kecenderungan perilaku) yang terjadi akibat hasil interaksi orang dengan lingkungannya.</a:t>
            </a:r>
            <a:endParaRPr lang="id-ID" b="1" dirty="0" smtClean="0"/>
          </a:p>
          <a:p>
            <a:endParaRPr lang="id-ID" b="1" dirty="0" smtClean="0"/>
          </a:p>
          <a:p>
            <a:r>
              <a:rPr lang="id-ID" b="1" dirty="0" smtClean="0"/>
              <a:t>Tacit Knowledge</a:t>
            </a:r>
            <a:r>
              <a:rPr lang="id-ID" dirty="0" smtClean="0"/>
              <a:t> adalah pengetahuan yang tertanam dalam tindakan dan cara berpikir kita dan ditularkan hanya melalui pengamatan dan tindakan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55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Behavior Modification: Learning through Reinforcement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/>
          <a:lstStyle/>
          <a:p>
            <a:r>
              <a:rPr lang="id-ID" dirty="0" smtClean="0"/>
              <a:t>Behavior Modification adalah teori yang menjelaskan pembelajaran dalam hal anteseden dan konsekuensi dari perilaku</a:t>
            </a:r>
          </a:p>
          <a:p>
            <a:endParaRPr lang="id-ID" dirty="0"/>
          </a:p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38200" y="1690688"/>
          <a:ext cx="104055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5740" y="5935711"/>
            <a:ext cx="393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A-B-Cs of Behavior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Contingencies of Reinforcement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825625"/>
            <a:ext cx="10515600" cy="4812242"/>
          </a:xfrm>
          <a:prstGeom prst="rect">
            <a:avLst/>
          </a:prstGeom>
        </p:spPr>
        <p:txBody>
          <a:bodyPr/>
          <a:lstStyle/>
          <a:p>
            <a:r>
              <a:rPr lang="id-ID" b="1" dirty="0" smtClean="0"/>
              <a:t>Positive reinforcement</a:t>
            </a:r>
            <a:r>
              <a:rPr lang="id-ID" dirty="0" smtClean="0"/>
              <a:t> terjadi ketika pengenalan konsekuensi meningkatkan atau mempertahankan frekuensi atau kemungkinan perilaku tertentu di masa depan</a:t>
            </a:r>
          </a:p>
          <a:p>
            <a:r>
              <a:rPr lang="id-ID" b="1" dirty="0" smtClean="0"/>
              <a:t>Punishment </a:t>
            </a:r>
            <a:r>
              <a:rPr lang="id-ID" dirty="0" smtClean="0"/>
              <a:t>terjadi ketika konsekuensi mengurangi frekuensi atau kemungkinan perilaku di masa depan</a:t>
            </a:r>
          </a:p>
          <a:p>
            <a:r>
              <a:rPr lang="id-ID" b="1" dirty="0" smtClean="0"/>
              <a:t>Negative Reinforcement </a:t>
            </a:r>
            <a:r>
              <a:rPr lang="id-ID" dirty="0" smtClean="0"/>
              <a:t>tejadi ketika penghapusan atau penghindaran konsekuensi meningkatkan atau mempertahankan frekuensi atau probabilitas dimasa depan</a:t>
            </a:r>
          </a:p>
          <a:p>
            <a:r>
              <a:rPr lang="id-ID" b="1" dirty="0" smtClean="0"/>
              <a:t>Extinction </a:t>
            </a:r>
            <a:r>
              <a:rPr lang="id-ID" dirty="0" smtClean="0"/>
              <a:t>terjadi ketika perilaku sasaran menurun karena tidak ada konsekuensi yang mengikutinya</a:t>
            </a:r>
            <a:endParaRPr lang="id-ID" b="1" dirty="0" smtClean="0"/>
          </a:p>
        </p:txBody>
      </p:sp>
    </p:spTree>
    <p:extLst>
      <p:ext uri="{BB962C8B-B14F-4D97-AF65-F5344CB8AC3E}">
        <p14:creationId xmlns:p14="http://schemas.microsoft.com/office/powerpoint/2010/main" val="25205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33"/>
            <a:ext cx="10515600" cy="891823"/>
          </a:xfrm>
        </p:spPr>
        <p:txBody>
          <a:bodyPr>
            <a:normAutofit fontScale="90000"/>
          </a:bodyPr>
          <a:lstStyle/>
          <a:p>
            <a:r>
              <a:rPr lang="id-ID" sz="3600" dirty="0" smtClean="0"/>
              <a:t>Social Learning Theory: Learning by observation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061156"/>
            <a:ext cx="10515600" cy="532835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sz="2400" dirty="0" smtClean="0"/>
              <a:t>Teori pembelajaran sosial menyatakan bahwa banyak pembelajaran terjadi dengan mengamati orang lain dan kemudian pemodelan perilaku yang mengarah pada hasil yang menguntungkan dan menghindari perilaku yang mengarah pada konsekuensi hukuman.</a:t>
            </a:r>
            <a:br>
              <a:rPr lang="id-ID" sz="2400" dirty="0" smtClean="0"/>
            </a:br>
            <a:endParaRPr lang="id-ID" sz="2400" dirty="0" smtClean="0"/>
          </a:p>
          <a:p>
            <a:r>
              <a:rPr lang="id-ID" sz="2400" b="1" dirty="0" smtClean="0"/>
              <a:t>Behavior Modelling</a:t>
            </a:r>
            <a:r>
              <a:rPr lang="id-ID" sz="2400" dirty="0" smtClean="0"/>
              <a:t>: Orang belajar dengan mengamati perilaku seorang panutan pada tugas penting, mengingat unsur-unsur penting dari perilaku yang diamati, dan kemudian berlatih perilaku mereka.</a:t>
            </a:r>
          </a:p>
          <a:p>
            <a:r>
              <a:rPr lang="id-ID" sz="2400" b="1" dirty="0" smtClean="0"/>
              <a:t>Learning Behavior Consequences:</a:t>
            </a:r>
            <a:r>
              <a:rPr lang="id-ID" sz="2400" dirty="0" smtClean="0"/>
              <a:t> Orang belajar konsekuensi dari perilaku melalui logika dan observasi, bukan hanya melalui pengalaman</a:t>
            </a:r>
          </a:p>
          <a:p>
            <a:r>
              <a:rPr lang="id-ID" sz="2400" b="1" dirty="0" smtClean="0"/>
              <a:t>Self Reinforcement:</a:t>
            </a:r>
            <a:r>
              <a:rPr lang="id-ID" sz="2400" dirty="0" smtClean="0"/>
              <a:t> Terjadi setiap kali seorang karyawan memiliki kontrol atas reinforcer tetapi “tidak mengambilnya” sampai menyelesaikan tujuan yang telah ditetapkan sendiri.</a:t>
            </a:r>
          </a:p>
          <a:p>
            <a:endParaRPr lang="id-ID" sz="2400" b="1" dirty="0" smtClean="0"/>
          </a:p>
          <a:p>
            <a:pPr marL="0" indent="0">
              <a:buNone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11818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/>
              <a:t>Learning throught Experience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behavior modification </a:t>
            </a:r>
            <a:r>
              <a:rPr lang="en-US" dirty="0" err="1" smtClean="0"/>
              <a:t>dan</a:t>
            </a:r>
            <a:r>
              <a:rPr lang="en-US" dirty="0" smtClean="0"/>
              <a:t> social learning, </a:t>
            </a:r>
            <a:r>
              <a:rPr lang="en-US" dirty="0" err="1" smtClean="0"/>
              <a:t>cara</a:t>
            </a:r>
            <a:r>
              <a:rPr lang="en-US" dirty="0" smtClean="0"/>
              <a:t> lain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Experiental</a:t>
            </a:r>
            <a:r>
              <a:rPr lang="en-US" dirty="0" smtClean="0"/>
              <a:t> learning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;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paling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i="1" dirty="0" smtClean="0"/>
              <a:t>learning orientation </a:t>
            </a:r>
            <a:r>
              <a:rPr lang="en-US" dirty="0" smtClean="0"/>
              <a:t>yang </a:t>
            </a:r>
            <a:r>
              <a:rPr lang="en-US" dirty="0" err="1" smtClean="0"/>
              <a:t>kuat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095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2" y="532264"/>
            <a:ext cx="10515600" cy="1106310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From Individual to organizational learning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66045" y="1869237"/>
            <a:ext cx="10859910" cy="58758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d-ID" b="1" dirty="0" smtClean="0"/>
              <a:t>Oranizational Learning: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, </a:t>
            </a:r>
            <a:r>
              <a:rPr lang="en-US" dirty="0" err="1" smtClean="0"/>
              <a:t>berbagi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cara-cara</a:t>
            </a:r>
            <a:r>
              <a:rPr lang="en-US" dirty="0" smtClean="0"/>
              <a:t>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kelangsungan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endParaRPr lang="id-ID" dirty="0" smtClean="0"/>
          </a:p>
          <a:p>
            <a:pPr marL="0" indent="0">
              <a:buNone/>
            </a:pPr>
            <a:endParaRPr lang="id-ID" b="1" dirty="0" smtClean="0"/>
          </a:p>
          <a:p>
            <a:r>
              <a:rPr lang="id-ID" b="1" dirty="0" smtClean="0"/>
              <a:t>Knowledge Acquisition: </a:t>
            </a:r>
            <a:r>
              <a:rPr lang="id-ID" dirty="0" smtClean="0"/>
              <a:t>Organisasi memperoleh pengetahuan melalui pembelajaran individu dan eksperimen.</a:t>
            </a:r>
          </a:p>
          <a:p>
            <a:r>
              <a:rPr lang="id-ID" b="1" dirty="0" smtClean="0"/>
              <a:t>Knowledge Sharing: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</a:t>
            </a:r>
          </a:p>
          <a:p>
            <a:r>
              <a:rPr lang="id-ID" b="1" dirty="0" smtClean="0"/>
              <a:t>Knowledge Use: </a:t>
            </a:r>
            <a:r>
              <a:rPr lang="id-ID" dirty="0" smtClean="0"/>
              <a:t>Terjadi ketika karyawan menyadari bahwa pengetahuan tersedia dan bahwa mereka memiliki kebebasan yang cukup untuk menerapkannya.</a:t>
            </a:r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516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dengan </a:t>
            </a:r>
            <a:r>
              <a:rPr lang="en-US" dirty="0" smtClean="0"/>
              <a:t>	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A-B-C </a:t>
            </a:r>
            <a:r>
              <a:rPr lang="en-US" dirty="0" err="1"/>
              <a:t>dan</a:t>
            </a:r>
            <a:r>
              <a:rPr lang="en-US" dirty="0"/>
              <a:t> 4 </a:t>
            </a:r>
            <a:r>
              <a:rPr lang="en-US" dirty="0" err="1"/>
              <a:t>kontignesi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reinforcement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social </a:t>
            </a:r>
            <a:r>
              <a:rPr lang="en-US" dirty="0" smtClean="0"/>
              <a:t>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ttg</a:t>
            </a:r>
            <a:r>
              <a:rPr lang="en-US" dirty="0"/>
              <a:t> elemen2 organizational learning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elemennya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BAB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Perceptual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r>
              <a:rPr lang="en-US" dirty="0" smtClean="0">
                <a:sym typeface="Wingdings" pitchFamily="2" charset="2"/>
              </a:rPr>
              <a:t> Proses </a:t>
            </a:r>
            <a:r>
              <a:rPr lang="en-US" dirty="0" err="1" smtClean="0">
                <a:sym typeface="Wingdings" pitchFamily="2" charset="2"/>
              </a:rPr>
              <a:t>menerima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informasi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memahami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hal-hal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berada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sekitar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kita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  <a:p>
            <a:r>
              <a:rPr lang="en-US" dirty="0" smtClean="0"/>
              <a:t>Selective Attention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</a:t>
            </a:r>
            <a:r>
              <a:rPr lang="en-US" dirty="0" err="1" smtClean="0">
                <a:sym typeface="Wingdings" pitchFamily="2" charset="2"/>
              </a:rPr>
              <a:t>ituasi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dimana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seseorang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informasi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sekaligus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memilahnya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267199"/>
            <a:ext cx="2646739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46" y="4417216"/>
            <a:ext cx="183664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8782" y="1447801"/>
            <a:ext cx="7849618" cy="4678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914400"/>
            <a:ext cx="3762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Perceptual Organization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Categorical Thinking </a:t>
            </a:r>
          </a:p>
          <a:p>
            <a:r>
              <a:rPr lang="en-US" dirty="0" smtClean="0"/>
              <a:t>Mental Models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Gambaran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pikiran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kita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sesuatu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baru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9945"/>
            <a:ext cx="4471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Identity and Stereotyping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Categorization</a:t>
            </a:r>
          </a:p>
          <a:p>
            <a:r>
              <a:rPr lang="en-US" dirty="0" smtClean="0"/>
              <a:t>Homogenization</a:t>
            </a:r>
          </a:p>
          <a:p>
            <a:r>
              <a:rPr lang="en-US" dirty="0" smtClean="0"/>
              <a:t>Differentiation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41822"/>
            <a:ext cx="10515600" cy="1325563"/>
          </a:xfrm>
        </p:spPr>
        <p:txBody>
          <a:bodyPr/>
          <a:lstStyle/>
          <a:p>
            <a:r>
              <a:rPr lang="en-US" dirty="0" smtClean="0"/>
              <a:t>Stereotype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10972800" cy="5156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Stereotype :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/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 smtClean="0"/>
              <a:t>sosial</a:t>
            </a:r>
            <a:endParaRPr lang="en-US" b="1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Stereotype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diamati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Gender, </a:t>
            </a:r>
            <a:r>
              <a:rPr lang="en-US" dirty="0" err="1" smtClean="0"/>
              <a:t>penampilan</a:t>
            </a:r>
            <a:r>
              <a:rPr lang="en-US" dirty="0" smtClean="0"/>
              <a:t>, </a:t>
            </a:r>
            <a:r>
              <a:rPr lang="en-US" dirty="0" err="1" smtClean="0"/>
              <a:t>tempa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endParaRPr lang="en-US" dirty="0"/>
          </a:p>
          <a:p>
            <a:pPr algn="just"/>
            <a:r>
              <a:rPr lang="en-US" dirty="0" smtClean="0"/>
              <a:t>Stereotype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, image yang </a:t>
            </a:r>
            <a:r>
              <a:rPr lang="en-US" dirty="0" err="1" smtClean="0"/>
              <a:t>dibentuk</a:t>
            </a:r>
            <a:r>
              <a:rPr lang="en-US" dirty="0" smtClean="0"/>
              <a:t> media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stereotype:</a:t>
            </a:r>
          </a:p>
          <a:p>
            <a:pPr algn="just"/>
            <a:r>
              <a:rPr lang="en-US" dirty="0" err="1" smtClean="0"/>
              <a:t>Memudahkan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menyedaerhanakan</a:t>
            </a:r>
            <a:r>
              <a:rPr lang="en-US" dirty="0" smtClean="0"/>
              <a:t> proses </a:t>
            </a:r>
            <a:r>
              <a:rPr lang="en-US" dirty="0" err="1" smtClean="0"/>
              <a:t>pemahamn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endParaRPr lang="en-US" dirty="0" smtClean="0"/>
          </a:p>
          <a:p>
            <a:pPr algn="just"/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orang lain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Stereotype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Bentuk</a:t>
            </a:r>
            <a:r>
              <a:rPr lang="en-US" dirty="0" smtClean="0">
                <a:sym typeface="Wingdings" panose="05000000000000000000" pitchFamily="2" charset="2"/>
              </a:rPr>
              <a:t> stereotype yang </a:t>
            </a:r>
            <a:r>
              <a:rPr lang="en-US" dirty="0" err="1" smtClean="0">
                <a:sym typeface="Wingdings" panose="05000000000000000000" pitchFamily="2" charset="2"/>
              </a:rPr>
              <a:t>berkaitan</a:t>
            </a:r>
            <a:r>
              <a:rPr lang="en-US" dirty="0" smtClean="0">
                <a:sym typeface="Wingdings" panose="05000000000000000000" pitchFamily="2" charset="2"/>
              </a:rPr>
              <a:t> dengan </a:t>
            </a:r>
            <a:r>
              <a:rPr lang="en-US" dirty="0" err="1" smtClean="0">
                <a:sym typeface="Wingdings" panose="05000000000000000000" pitchFamily="2" charset="2"/>
              </a:rPr>
              <a:t>organisasi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contoh</a:t>
            </a:r>
            <a:r>
              <a:rPr lang="en-US" dirty="0" smtClean="0">
                <a:sym typeface="Wingdings" panose="05000000000000000000" pitchFamily="2" charset="2"/>
              </a:rPr>
              <a:t>: Stereotype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berbagai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profesi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7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dengan  </a:t>
            </a:r>
            <a:r>
              <a:rPr lang="en-US" dirty="0" err="1" smtClean="0"/>
              <a:t>stereotypee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1313277" cy="4540387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stereotype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tidak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selalu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memberikan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informasi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benar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Stereotype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Akuntan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Minat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sosial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rendah</a:t>
            </a:r>
            <a:r>
              <a:rPr lang="en-US" dirty="0" smtClean="0">
                <a:sym typeface="Wingdings" panose="05000000000000000000" pitchFamily="2" charset="2"/>
              </a:rPr>
              <a:t>, detail, </a:t>
            </a:r>
            <a:r>
              <a:rPr lang="en-US" dirty="0" err="1" smtClean="0">
                <a:sym typeface="Wingdings" panose="05000000000000000000" pitchFamily="2" charset="2"/>
              </a:rPr>
              <a:t>sistematis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stereotype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sikap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perilaku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diskriminatif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/>
              <a:t>unintentional discrimination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stereotype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menimbulkan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Prejudice/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Prasangka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b="1" dirty="0" smtClean="0">
                <a:sym typeface="Wingdings" panose="05000000000000000000" pitchFamily="2" charset="2"/>
              </a:rPr>
              <a:t>Intentional Discrimination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 smtClean="0"/>
              <a:t>Prejudice: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orang-orang yang </a:t>
            </a:r>
            <a:r>
              <a:rPr lang="en-US" dirty="0" err="1"/>
              <a:t>tergabung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smtClean="0"/>
              <a:t>stereotype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Contoh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id-ID" dirty="0" smtClean="0"/>
              <a:t>engadilan </a:t>
            </a:r>
            <a:r>
              <a:rPr lang="id-ID" dirty="0"/>
              <a:t>di </a:t>
            </a:r>
            <a:r>
              <a:rPr lang="id-ID" dirty="0" smtClean="0"/>
              <a:t>Quebec</a:t>
            </a:r>
            <a:r>
              <a:rPr lang="en-US" dirty="0" smtClean="0"/>
              <a:t> </a:t>
            </a:r>
            <a:r>
              <a:rPr lang="en-US" dirty="0" err="1" smtClean="0"/>
              <a:t>mengadili</a:t>
            </a:r>
            <a:r>
              <a:rPr lang="en-US" dirty="0" smtClean="0"/>
              <a:t> </a:t>
            </a:r>
            <a:r>
              <a:rPr lang="id-ID" dirty="0" smtClean="0"/>
              <a:t> salah </a:t>
            </a:r>
            <a:r>
              <a:rPr lang="id-ID" dirty="0"/>
              <a:t>satu peternakan sayuran terbesar di Kanada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id-ID" dirty="0" smtClean="0"/>
              <a:t>menghalangi </a:t>
            </a:r>
            <a:r>
              <a:rPr lang="id-ID" dirty="0"/>
              <a:t>pekerja kulit hitam untuk makan di kafetaria reguler.</a:t>
            </a:r>
            <a:endParaRPr lang="en-US" dirty="0"/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36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497</TotalTime>
  <Words>1952</Words>
  <Application>Microsoft Office PowerPoint</Application>
  <PresentationFormat>Widescreen</PresentationFormat>
  <Paragraphs>191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Freestyle Script</vt:lpstr>
      <vt:lpstr>Wingdings</vt:lpstr>
      <vt:lpstr>Wingdings 3</vt:lpstr>
      <vt:lpstr>Ion</vt:lpstr>
      <vt:lpstr>Chapter 3: Perception and Learning in Organizations</vt:lpstr>
      <vt:lpstr>9 Tujuan Pembelajaran pada BAB 3</vt:lpstr>
      <vt:lpstr>9 Tujuan Pembelajaran pada BAB 3</vt:lpstr>
      <vt:lpstr>The Perceptual Process</vt:lpstr>
      <vt:lpstr>PowerPoint Presentation</vt:lpstr>
      <vt:lpstr>Perceptual Organization and Interpretation</vt:lpstr>
      <vt:lpstr>Social Identity and Stereotyping</vt:lpstr>
      <vt:lpstr>Stereotype dalam Organisasi</vt:lpstr>
      <vt:lpstr>Permasalahan yang berkaitan dengan  stereotypee</vt:lpstr>
      <vt:lpstr>Teori Atribusi</vt:lpstr>
      <vt:lpstr>PowerPoint Presentation</vt:lpstr>
      <vt:lpstr>Kesalahan dalam Atribusi</vt:lpstr>
      <vt:lpstr>Self-Fulfilling Prophency</vt:lpstr>
      <vt:lpstr>Siklus Self-Fulfilling Prophency</vt:lpstr>
      <vt:lpstr>Contigencies of Self-Fulfilling Prophecy</vt:lpstr>
      <vt:lpstr>Kesalahan perseptual lainnya</vt:lpstr>
      <vt:lpstr>Meningkatkan persepsi</vt:lpstr>
      <vt:lpstr>PowerPoint Presentation</vt:lpstr>
      <vt:lpstr>Johari Window </vt:lpstr>
      <vt:lpstr>PowerPoint Presentation</vt:lpstr>
      <vt:lpstr>PowerPoint Presentation</vt:lpstr>
      <vt:lpstr>Learning in Organizations</vt:lpstr>
      <vt:lpstr>Behavior Modification: Learning through Reinforcement</vt:lpstr>
      <vt:lpstr>Contingencies of Reinforcement</vt:lpstr>
      <vt:lpstr>Social Learning Theory: Learning by observation</vt:lpstr>
      <vt:lpstr>Learning throught Experience</vt:lpstr>
      <vt:lpstr>From Individual to organizational learning</vt:lpstr>
      <vt:lpstr>Terimakasih..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YUZI</dc:creator>
  <cp:lastModifiedBy>YUZI</cp:lastModifiedBy>
  <cp:revision>41</cp:revision>
  <dcterms:created xsi:type="dcterms:W3CDTF">2018-02-04T14:13:47Z</dcterms:created>
  <dcterms:modified xsi:type="dcterms:W3CDTF">2018-02-09T11:42:17Z</dcterms:modified>
</cp:coreProperties>
</file>