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2" r:id="rId5"/>
    <p:sldId id="257" r:id="rId6"/>
    <p:sldId id="258" r:id="rId7"/>
    <p:sldId id="259" r:id="rId8"/>
    <p:sldId id="261" r:id="rId9"/>
    <p:sldId id="260"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5" d="100"/>
          <a:sy n="85" d="100"/>
        </p:scale>
        <p:origin x="-948"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4EC26B9-F20E-4076-991C-526D1BF621EC}" type="datetimeFigureOut">
              <a:rPr lang="id-ID" smtClean="0"/>
              <a:t>28/04/2016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296950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EC26B9-F20E-4076-991C-526D1BF621EC}" type="datetimeFigureOut">
              <a:rPr lang="id-ID" smtClean="0"/>
              <a:t>28/04/2016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421411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EC26B9-F20E-4076-991C-526D1BF621EC}" type="datetimeFigureOut">
              <a:rPr lang="id-ID" smtClean="0"/>
              <a:t>28/04/2016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164892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EC26B9-F20E-4076-991C-526D1BF621EC}" type="datetimeFigureOut">
              <a:rPr lang="id-ID" smtClean="0"/>
              <a:t>28/04/2016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302207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EC26B9-F20E-4076-991C-526D1BF621EC}" type="datetimeFigureOut">
              <a:rPr lang="id-ID" smtClean="0"/>
              <a:t>28/04/2016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214428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4EC26B9-F20E-4076-991C-526D1BF621EC}" type="datetimeFigureOut">
              <a:rPr lang="id-ID" smtClean="0"/>
              <a:t>28/04/2016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235701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4EC26B9-F20E-4076-991C-526D1BF621EC}" type="datetimeFigureOut">
              <a:rPr lang="id-ID" smtClean="0"/>
              <a:t>28/04/2016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267937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4EC26B9-F20E-4076-991C-526D1BF621EC}" type="datetimeFigureOut">
              <a:rPr lang="id-ID" smtClean="0"/>
              <a:t>28/04/2016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72432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C26B9-F20E-4076-991C-526D1BF621EC}" type="datetimeFigureOut">
              <a:rPr lang="id-ID" smtClean="0"/>
              <a:t>28/04/2016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4895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C26B9-F20E-4076-991C-526D1BF621EC}" type="datetimeFigureOut">
              <a:rPr lang="id-ID" smtClean="0"/>
              <a:t>28/04/2016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311894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C26B9-F20E-4076-991C-526D1BF621EC}" type="datetimeFigureOut">
              <a:rPr lang="id-ID" smtClean="0"/>
              <a:t>28/04/2016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6EBEDC-34C6-49F2-92F4-F4A89679D716}" type="slidenum">
              <a:rPr lang="id-ID" smtClean="0"/>
              <a:t>‹#›</a:t>
            </a:fld>
            <a:endParaRPr lang="id-ID"/>
          </a:p>
        </p:txBody>
      </p:sp>
    </p:spTree>
    <p:extLst>
      <p:ext uri="{BB962C8B-B14F-4D97-AF65-F5344CB8AC3E}">
        <p14:creationId xmlns:p14="http://schemas.microsoft.com/office/powerpoint/2010/main" val="346643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C26B9-F20E-4076-991C-526D1BF621EC}" type="datetimeFigureOut">
              <a:rPr lang="id-ID" smtClean="0"/>
              <a:t>28/04/2016</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EBEDC-34C6-49F2-92F4-F4A89679D716}" type="slidenum">
              <a:rPr lang="id-ID" smtClean="0"/>
              <a:t>‹#›</a:t>
            </a:fld>
            <a:endParaRPr lang="id-ID"/>
          </a:p>
        </p:txBody>
      </p:sp>
    </p:spTree>
    <p:extLst>
      <p:ext uri="{BB962C8B-B14F-4D97-AF65-F5344CB8AC3E}">
        <p14:creationId xmlns:p14="http://schemas.microsoft.com/office/powerpoint/2010/main" val="257716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3325582" cy="2217055"/>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6080" y="1"/>
            <a:ext cx="3343748" cy="220455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8752" y="1"/>
            <a:ext cx="3305248" cy="2204554"/>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4744" y="2211410"/>
            <a:ext cx="4968552" cy="2408995"/>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83768" y="2204864"/>
            <a:ext cx="4013017" cy="2407810"/>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6883" y="2204555"/>
            <a:ext cx="3217118" cy="2415850"/>
          </a:xfrm>
          <a:prstGeom prst="rect">
            <a:avLst/>
          </a:prstGeom>
        </p:spPr>
      </p:pic>
      <p:sp>
        <p:nvSpPr>
          <p:cNvPr id="17" name="TextBox 16"/>
          <p:cNvSpPr txBox="1"/>
          <p:nvPr/>
        </p:nvSpPr>
        <p:spPr>
          <a:xfrm>
            <a:off x="328949" y="4765950"/>
            <a:ext cx="8538010" cy="707886"/>
          </a:xfrm>
          <a:prstGeom prst="rect">
            <a:avLst/>
          </a:prstGeom>
          <a:noFill/>
        </p:spPr>
        <p:txBody>
          <a:bodyPr wrap="square" rtlCol="0">
            <a:spAutoFit/>
          </a:bodyPr>
          <a:lstStyle/>
          <a:p>
            <a:pPr algn="ctr"/>
            <a:r>
              <a:rPr lang="en-US" sz="4000" b="1" dirty="0" smtClean="0">
                <a:latin typeface="Montreal-Serial" pitchFamily="2" charset="0"/>
                <a:sym typeface="Radley" charset="0"/>
              </a:rPr>
              <a:t>Athletes Speak For Themselves</a:t>
            </a:r>
          </a:p>
        </p:txBody>
      </p:sp>
      <p:sp>
        <p:nvSpPr>
          <p:cNvPr id="4" name="TextBox 3"/>
          <p:cNvSpPr txBox="1"/>
          <p:nvPr/>
        </p:nvSpPr>
        <p:spPr>
          <a:xfrm>
            <a:off x="486988" y="5843239"/>
            <a:ext cx="8006576" cy="307777"/>
          </a:xfrm>
          <a:prstGeom prst="rect">
            <a:avLst/>
          </a:prstGeom>
          <a:noFill/>
        </p:spPr>
        <p:txBody>
          <a:bodyPr wrap="square" rtlCol="0">
            <a:spAutoFit/>
          </a:bodyPr>
          <a:lstStyle/>
          <a:p>
            <a:r>
              <a:rPr lang="en-US" sz="1400" dirty="0" err="1" smtClean="0"/>
              <a:t>Milandi</a:t>
            </a:r>
            <a:r>
              <a:rPr lang="en-US" sz="1400" dirty="0" smtClean="0"/>
              <a:t> </a:t>
            </a:r>
            <a:r>
              <a:rPr lang="en-US" sz="1400" dirty="0" err="1" smtClean="0"/>
              <a:t>Amirullah</a:t>
            </a:r>
            <a:r>
              <a:rPr lang="en-US" sz="1400" dirty="0" smtClean="0"/>
              <a:t> /DKV/2012061004     Enrico </a:t>
            </a:r>
            <a:r>
              <a:rPr lang="en-US" sz="1400" dirty="0" err="1" smtClean="0"/>
              <a:t>Imanuel</a:t>
            </a:r>
            <a:r>
              <a:rPr lang="en-US" sz="1400" dirty="0" smtClean="0"/>
              <a:t>/</a:t>
            </a:r>
            <a:r>
              <a:rPr lang="en-US" sz="1400" dirty="0" err="1" smtClean="0"/>
              <a:t>Akt</a:t>
            </a:r>
            <a:r>
              <a:rPr lang="en-US" sz="1400" dirty="0" smtClean="0"/>
              <a:t>/2013011018     Hendy Lantana/</a:t>
            </a:r>
            <a:r>
              <a:rPr lang="en-US" sz="1400" dirty="0" err="1" smtClean="0"/>
              <a:t>Akt</a:t>
            </a:r>
            <a:r>
              <a:rPr lang="en-US" sz="1400" dirty="0" smtClean="0"/>
              <a:t>/2013011017</a:t>
            </a:r>
            <a:endParaRPr lang="id-ID" sz="1400" dirty="0"/>
          </a:p>
        </p:txBody>
      </p:sp>
    </p:spTree>
    <p:extLst>
      <p:ext uri="{BB962C8B-B14F-4D97-AF65-F5344CB8AC3E}">
        <p14:creationId xmlns:p14="http://schemas.microsoft.com/office/powerpoint/2010/main" val="669069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
        <p:nvSpPr>
          <p:cNvPr id="4" name="Content Placeholder 2"/>
          <p:cNvSpPr txBox="1">
            <a:spLocks/>
          </p:cNvSpPr>
          <p:nvPr/>
        </p:nvSpPr>
        <p:spPr>
          <a:xfrm>
            <a:off x="467544" y="853071"/>
            <a:ext cx="4248472" cy="597666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smtClean="0"/>
              <a:t>In the final analysis, it is athletes who play the games, score the points, and serve as the primary sources of victory or defeat, not the coach.</a:t>
            </a:r>
          </a:p>
          <a:p>
            <a:r>
              <a:rPr lang="en-US" sz="3600" smtClean="0"/>
              <a:t>Winning coaches / Coaches of the winning teams.</a:t>
            </a:r>
          </a:p>
          <a:p>
            <a:r>
              <a:rPr lang="en-US" sz="3600" smtClean="0">
                <a:latin typeface="Calibri" pitchFamily="34" charset="0"/>
                <a:cs typeface="Calibri" pitchFamily="34" charset="0"/>
                <a:sym typeface="Calibri" pitchFamily="34" charset="0"/>
              </a:rPr>
              <a:t>The athlete is a powerful, but often untapped, source of information to the coach for the team's benefit.</a:t>
            </a:r>
          </a:p>
          <a:p>
            <a:endParaRPr lang="en-US" sz="3600" smtClean="0">
              <a:latin typeface="Calibri" pitchFamily="34" charset="0"/>
              <a:cs typeface="Calibri" pitchFamily="34" charset="0"/>
              <a:sym typeface="Calibri" pitchFamily="34" charset="0"/>
            </a:endParaRPr>
          </a:p>
          <a:p>
            <a:endParaRPr lang="id-ID" sz="3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9145" y="0"/>
            <a:ext cx="4143375" cy="6858000"/>
          </a:xfrm>
          <a:prstGeom prst="rect">
            <a:avLst/>
          </a:prstGeom>
        </p:spPr>
      </p:pic>
    </p:spTree>
    <p:extLst>
      <p:ext uri="{BB962C8B-B14F-4D97-AF65-F5344CB8AC3E}">
        <p14:creationId xmlns:p14="http://schemas.microsoft.com/office/powerpoint/2010/main" val="1552472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latin typeface="Montreal-Serial" pitchFamily="2" charset="0"/>
              </a:rPr>
              <a:t>About Practice</a:t>
            </a:r>
            <a:endParaRPr lang="id-ID" dirty="0">
              <a:latin typeface="Montreal-Serial" pitchFamily="2" charset="0"/>
            </a:endParaRPr>
          </a:p>
        </p:txBody>
      </p:sp>
      <p:sp>
        <p:nvSpPr>
          <p:cNvPr id="5" name="Content Placeholder 2"/>
          <p:cNvSpPr txBox="1">
            <a:spLocks/>
          </p:cNvSpPr>
          <p:nvPr/>
        </p:nvSpPr>
        <p:spPr>
          <a:xfrm>
            <a:off x="467544" y="1556792"/>
            <a:ext cx="8229600" cy="46805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mtClean="0"/>
              <a:t>Performers and coaches agree that the primary purposes of practice are to learn and improve upon skills and to perform game strategies that stimulate game conditions. Many of the athletes interviewed felt that both objectives unclear or unmet. </a:t>
            </a:r>
          </a:p>
          <a:p>
            <a:pPr marL="0" indent="0">
              <a:buFont typeface="Arial" panose="020B0604020202020204" pitchFamily="34" charset="0"/>
              <a:buNone/>
            </a:pPr>
            <a:r>
              <a:rPr lang="en-US" smtClean="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36" y="4293096"/>
            <a:ext cx="4556564" cy="256490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4547" y="4293096"/>
            <a:ext cx="5049981" cy="2840614"/>
          </a:xfrm>
          <a:prstGeom prst="rect">
            <a:avLst/>
          </a:prstGeom>
        </p:spPr>
      </p:pic>
    </p:spTree>
    <p:extLst>
      <p:ext uri="{BB962C8B-B14F-4D97-AF65-F5344CB8AC3E}">
        <p14:creationId xmlns:p14="http://schemas.microsoft.com/office/powerpoint/2010/main" val="387987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039" y="890526"/>
            <a:ext cx="7081024" cy="5078313"/>
          </a:xfrm>
          <a:prstGeom prst="rect">
            <a:avLst/>
          </a:prstGeom>
        </p:spPr>
        <p:txBody>
          <a:bodyPr wrap="square">
            <a:spAutoFit/>
          </a:bodyPr>
          <a:lstStyle/>
          <a:p>
            <a:r>
              <a:rPr lang="en-US" sz="3600" b="1" dirty="0">
                <a:latin typeface="Montreal-Serial" pitchFamily="2" charset="0"/>
              </a:rPr>
              <a:t>S</a:t>
            </a:r>
            <a:r>
              <a:rPr lang="id-ID" sz="3600" b="1" dirty="0">
                <a:latin typeface="Montreal-Serial" pitchFamily="2" charset="0"/>
              </a:rPr>
              <a:t>trategies</a:t>
            </a:r>
            <a:r>
              <a:rPr lang="en-US" sz="3600" b="1" dirty="0">
                <a:latin typeface="Montreal-Serial" pitchFamily="2" charset="0"/>
              </a:rPr>
              <a:t> :</a:t>
            </a:r>
          </a:p>
          <a:p>
            <a:endParaRPr lang="en-US" sz="3600" dirty="0">
              <a:latin typeface="Montreal-Serial" pitchFamily="2" charset="0"/>
            </a:endParaRPr>
          </a:p>
          <a:p>
            <a:r>
              <a:rPr lang="en-US" sz="3600" dirty="0"/>
              <a:t>- Techniques use by their coach when they were athletes.</a:t>
            </a:r>
          </a:p>
          <a:p>
            <a:pPr>
              <a:buFontTx/>
              <a:buChar char="-"/>
            </a:pPr>
            <a:r>
              <a:rPr lang="en-US" sz="3600" dirty="0"/>
              <a:t>Discussion with colleagues at different programs.</a:t>
            </a:r>
          </a:p>
          <a:p>
            <a:pPr>
              <a:buFontTx/>
              <a:buChar char="-"/>
            </a:pPr>
            <a:r>
              <a:rPr lang="en-US" sz="3600" dirty="0"/>
              <a:t>Reading in coaching publications</a:t>
            </a:r>
          </a:p>
          <a:p>
            <a:pPr>
              <a:buFontTx/>
              <a:buChar char="-"/>
            </a:pPr>
            <a:r>
              <a:rPr lang="en-US" sz="3600" dirty="0"/>
              <a:t>Tradition</a:t>
            </a:r>
          </a:p>
          <a:p>
            <a:endParaRPr lang="id-ID" sz="3600" dirty="0">
              <a:latin typeface="Montreal-Serial" pitchFamily="2" charset="0"/>
            </a:endParaRPr>
          </a:p>
        </p:txBody>
      </p:sp>
    </p:spTree>
    <p:extLst>
      <p:ext uri="{BB962C8B-B14F-4D97-AF65-F5344CB8AC3E}">
        <p14:creationId xmlns:p14="http://schemas.microsoft.com/office/powerpoint/2010/main" val="1655618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Prosedur apa saja yang harus diperhatikan oleh pelatih sebelum pertandingan</a:t>
            </a:r>
            <a:endParaRPr lang="id-ID" dirty="0"/>
          </a:p>
        </p:txBody>
      </p:sp>
      <p:sp>
        <p:nvSpPr>
          <p:cNvPr id="3" name="Content Placeholder 2"/>
          <p:cNvSpPr>
            <a:spLocks noGrp="1"/>
          </p:cNvSpPr>
          <p:nvPr>
            <p:ph idx="1"/>
          </p:nvPr>
        </p:nvSpPr>
        <p:spPr>
          <a:xfrm>
            <a:off x="628650" y="1825625"/>
            <a:ext cx="5026562" cy="4351338"/>
          </a:xfrm>
        </p:spPr>
        <p:txBody>
          <a:bodyPr>
            <a:normAutofit fontScale="92500" lnSpcReduction="10000"/>
          </a:bodyPr>
          <a:lstStyle/>
          <a:p>
            <a:pPr>
              <a:spcBef>
                <a:spcPct val="0"/>
              </a:spcBef>
              <a:spcAft>
                <a:spcPct val="0"/>
              </a:spcAft>
              <a:buClr>
                <a:srgbClr val="0000FF"/>
              </a:buClr>
            </a:pPr>
            <a:r>
              <a:rPr lang="en-US" dirty="0" err="1" smtClean="0">
                <a:latin typeface="Calibri" panose="020F0502020204030204" pitchFamily="34" charset="0"/>
                <a:cs typeface="Calibri" panose="020F0502020204030204" pitchFamily="34" charset="0"/>
                <a:sym typeface="Calibri" panose="020F0502020204030204" pitchFamily="34" charset="0"/>
              </a:rPr>
              <a:t>Memberikan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pilihan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makanan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kepada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atlet</a:t>
            </a:r>
            <a:endParaRPr lang="en-US" dirty="0" smtClean="0">
              <a:latin typeface="Calibri" panose="020F0502020204030204" pitchFamily="34" charset="0"/>
              <a:cs typeface="Calibri" panose="020F0502020204030204" pitchFamily="34" charset="0"/>
              <a:sym typeface="Calibri" panose="020F0502020204030204" pitchFamily="34" charset="0"/>
            </a:endParaRPr>
          </a:p>
          <a:p>
            <a:pPr>
              <a:spcBef>
                <a:spcPts val="475"/>
              </a:spcBef>
              <a:spcAft>
                <a:spcPct val="0"/>
              </a:spcAft>
              <a:buClr>
                <a:srgbClr val="0000FF"/>
              </a:buClr>
            </a:pPr>
            <a:r>
              <a:rPr lang="en-US" dirty="0" err="1" smtClean="0">
                <a:latin typeface="Calibri" panose="020F0502020204030204" pitchFamily="34" charset="0"/>
                <a:cs typeface="Calibri" panose="020F0502020204030204" pitchFamily="34" charset="0"/>
                <a:sym typeface="Calibri" panose="020F0502020204030204" pitchFamily="34" charset="0"/>
              </a:rPr>
              <a:t>Memperlakukan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semua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atlet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dengan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baik</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adil</a:t>
            </a:r>
            <a:endParaRPr lang="en-US" dirty="0" smtClean="0">
              <a:latin typeface="Calibri" panose="020F0502020204030204" pitchFamily="34" charset="0"/>
              <a:cs typeface="Calibri" panose="020F0502020204030204" pitchFamily="34" charset="0"/>
              <a:sym typeface="Calibri" panose="020F0502020204030204" pitchFamily="34" charset="0"/>
            </a:endParaRPr>
          </a:p>
          <a:p>
            <a:pPr>
              <a:spcBef>
                <a:spcPts val="475"/>
              </a:spcBef>
              <a:spcAft>
                <a:spcPct val="0"/>
              </a:spcAft>
              <a:buClr>
                <a:srgbClr val="0000FF"/>
              </a:buClr>
            </a:pPr>
            <a:r>
              <a:rPr lang="en-US" dirty="0" err="1" smtClean="0">
                <a:latin typeface="Calibri" panose="020F0502020204030204" pitchFamily="34" charset="0"/>
                <a:cs typeface="Calibri" panose="020F0502020204030204" pitchFamily="34" charset="0"/>
                <a:sym typeface="Calibri" panose="020F0502020204030204" pitchFamily="34" charset="0"/>
              </a:rPr>
              <a:t>Bertanya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mengenai</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perasaan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terhadap</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pertandingan</a:t>
            </a:r>
            <a:r>
              <a:rPr lang="en-US" dirty="0" smtClean="0">
                <a:latin typeface="Calibri" panose="020F0502020204030204" pitchFamily="34" charset="0"/>
                <a:cs typeface="Calibri" panose="020F0502020204030204" pitchFamily="34" charset="0"/>
                <a:sym typeface="Calibri" panose="020F0502020204030204" pitchFamily="34" charset="0"/>
              </a:rPr>
              <a:t>.</a:t>
            </a:r>
          </a:p>
          <a:p>
            <a:pPr>
              <a:spcBef>
                <a:spcPts val="475"/>
              </a:spcBef>
              <a:spcAft>
                <a:spcPct val="0"/>
              </a:spcAft>
              <a:buClr>
                <a:srgbClr val="0000FF"/>
              </a:buClr>
            </a:pPr>
            <a:r>
              <a:rPr lang="en-US" dirty="0" err="1" smtClean="0">
                <a:latin typeface="Calibri" panose="020F0502020204030204" pitchFamily="34" charset="0"/>
                <a:cs typeface="Calibri" panose="020F0502020204030204" pitchFamily="34" charset="0"/>
                <a:sym typeface="Calibri" panose="020F0502020204030204" pitchFamily="34" charset="0"/>
              </a:rPr>
              <a:t>Menggunakan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pendekatan</a:t>
            </a:r>
            <a:r>
              <a:rPr lang="en-US" dirty="0" smtClean="0">
                <a:latin typeface="Calibri" panose="020F0502020204030204" pitchFamily="34" charset="0"/>
                <a:cs typeface="Calibri" panose="020F0502020204030204" pitchFamily="34" charset="0"/>
                <a:sym typeface="Calibri" panose="020F0502020204030204" pitchFamily="34" charset="0"/>
              </a:rPr>
              <a:t> yang </a:t>
            </a:r>
            <a:r>
              <a:rPr lang="en-US" dirty="0" err="1" smtClean="0">
                <a:latin typeface="Calibri" panose="020F0502020204030204" pitchFamily="34" charset="0"/>
                <a:cs typeface="Calibri" panose="020F0502020204030204" pitchFamily="34" charset="0"/>
                <a:sym typeface="Calibri" panose="020F0502020204030204" pitchFamily="34" charset="0"/>
              </a:rPr>
              <a:t>tenang</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dibandingkan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rusuh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bernada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tinggi</a:t>
            </a:r>
            <a:endParaRPr lang="en-US" dirty="0" smtClean="0">
              <a:latin typeface="Calibri" panose="020F0502020204030204" pitchFamily="34" charset="0"/>
              <a:cs typeface="Calibri" panose="020F0502020204030204" pitchFamily="34" charset="0"/>
              <a:sym typeface="Calibri" panose="020F0502020204030204" pitchFamily="34" charset="0"/>
            </a:endParaRPr>
          </a:p>
          <a:p>
            <a:pPr>
              <a:spcBef>
                <a:spcPts val="475"/>
              </a:spcBef>
              <a:spcAft>
                <a:spcPct val="0"/>
              </a:spcAft>
              <a:buClr>
                <a:srgbClr val="0000FF"/>
              </a:buClr>
            </a:pPr>
            <a:r>
              <a:rPr lang="en-US" dirty="0" smtClean="0">
                <a:latin typeface="Calibri" panose="020F0502020204030204" pitchFamily="34" charset="0"/>
                <a:cs typeface="Calibri" panose="020F0502020204030204" pitchFamily="34" charset="0"/>
                <a:sym typeface="Calibri" panose="020F0502020204030204" pitchFamily="34" charset="0"/>
              </a:rPr>
              <a:t>Pregame talk.</a:t>
            </a:r>
          </a:p>
          <a:p>
            <a:pPr>
              <a:spcBef>
                <a:spcPts val="475"/>
              </a:spcBef>
              <a:spcAft>
                <a:spcPct val="0"/>
              </a:spcAft>
              <a:buClr>
                <a:srgbClr val="0000FF"/>
              </a:buClr>
            </a:pPr>
            <a:r>
              <a:rPr lang="en-US" dirty="0" err="1" smtClean="0">
                <a:latin typeface="Calibri" panose="020F0502020204030204" pitchFamily="34" charset="0"/>
                <a:cs typeface="Calibri" panose="020F0502020204030204" pitchFamily="34" charset="0"/>
                <a:sym typeface="Calibri" panose="020F0502020204030204" pitchFamily="34" charset="0"/>
              </a:rPr>
              <a:t>Jangan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membuat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atlet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lelah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sebelum</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bertanding</a:t>
            </a:r>
            <a:endParaRPr lang="en-US" dirty="0" smtClean="0">
              <a:latin typeface="Calibri" panose="020F0502020204030204" pitchFamily="34" charset="0"/>
              <a:cs typeface="Calibri" panose="020F0502020204030204" pitchFamily="34" charset="0"/>
              <a:sym typeface="Calibri" panose="020F0502020204030204" pitchFamily="34" charset="0"/>
            </a:endParaRPr>
          </a:p>
          <a:p>
            <a:endParaRPr lang="id-ID"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5044" y="2686930"/>
            <a:ext cx="4429125" cy="4065562"/>
          </a:xfrm>
          <a:prstGeom prst="rect">
            <a:avLst/>
          </a:prstGeom>
        </p:spPr>
      </p:pic>
    </p:spTree>
    <p:extLst>
      <p:ext uri="{BB962C8B-B14F-4D97-AF65-F5344CB8AC3E}">
        <p14:creationId xmlns:p14="http://schemas.microsoft.com/office/powerpoint/2010/main" val="3099692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id-ID" dirty="0" smtClean="0"/>
              <a:t>Perilaku Selama Pertandingan</a:t>
            </a:r>
            <a:endParaRPr lang="id-ID" dirty="0"/>
          </a:p>
        </p:txBody>
      </p:sp>
      <p:sp>
        <p:nvSpPr>
          <p:cNvPr id="3" name="Content Placeholder 2"/>
          <p:cNvSpPr>
            <a:spLocks noGrp="1"/>
          </p:cNvSpPr>
          <p:nvPr>
            <p:ph idx="1"/>
          </p:nvPr>
        </p:nvSpPr>
        <p:spPr>
          <a:xfrm>
            <a:off x="4146452" y="1825625"/>
            <a:ext cx="4368898" cy="43513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10000"/>
          </a:bodyPr>
          <a:lstStyle/>
          <a:p>
            <a:r>
              <a:rPr lang="id-ID" dirty="0" smtClean="0"/>
              <a:t>Keluhan pemain yang diakibatkan oleh komunikasi negatif selama pertandingan (hal. 434)</a:t>
            </a:r>
          </a:p>
          <a:p>
            <a:r>
              <a:rPr lang="id-ID" dirty="0" smtClean="0"/>
              <a:t>Kebanyakan pelatih tidak mau mendengarkan atlet (bersifat otoriter)</a:t>
            </a:r>
          </a:p>
          <a:p>
            <a:r>
              <a:rPr lang="id-ID" dirty="0" smtClean="0"/>
              <a:t>Bila pemain tidak dapat mengungkapkan isi hatinya, itu bisa membuat motivasi, konsentrasi, kesetiaan terhadap pelatih dan tim menurun.</a:t>
            </a:r>
          </a:p>
          <a:p>
            <a:pPr marL="0" indent="0">
              <a:buNone/>
            </a:pPr>
            <a:r>
              <a:rPr lang="id-ID" dirty="0" smtClean="0"/>
              <a:t> </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104" y="1315244"/>
            <a:ext cx="3209303" cy="5339371"/>
          </a:xfrm>
          <a:prstGeom prst="rect">
            <a:avLst/>
          </a:prstGeom>
        </p:spPr>
      </p:pic>
    </p:spTree>
    <p:extLst>
      <p:ext uri="{BB962C8B-B14F-4D97-AF65-F5344CB8AC3E}">
        <p14:creationId xmlns:p14="http://schemas.microsoft.com/office/powerpoint/2010/main" val="1406840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Postgame behavior</a:t>
            </a:r>
            <a:endParaRPr lang="id-ID" dirty="0"/>
          </a:p>
        </p:txBody>
      </p:sp>
      <p:sp>
        <p:nvSpPr>
          <p:cNvPr id="3" name="Content Placeholder 2"/>
          <p:cNvSpPr>
            <a:spLocks noGrp="1"/>
          </p:cNvSpPr>
          <p:nvPr>
            <p:ph idx="1"/>
          </p:nvPr>
        </p:nvSpPr>
        <p:spPr>
          <a:xfrm>
            <a:off x="628651" y="1825626"/>
            <a:ext cx="3665513" cy="3843655"/>
          </a:xfrm>
        </p:spPr>
        <p:txBody>
          <a:bodyPr/>
          <a:lstStyle/>
          <a:p>
            <a:r>
              <a:rPr lang="id-ID" dirty="0" smtClean="0"/>
              <a:t>Beberapa strategi pembinaan setelah pertandingan :</a:t>
            </a:r>
          </a:p>
          <a:p>
            <a:pPr marL="514350" indent="-514350">
              <a:buFont typeface="+mj-lt"/>
              <a:buAutoNum type="arabicPeriod"/>
            </a:pPr>
            <a:r>
              <a:rPr lang="id-ID" dirty="0" smtClean="0"/>
              <a:t>Negative responses</a:t>
            </a:r>
          </a:p>
          <a:p>
            <a:pPr marL="514350" indent="-514350">
              <a:buFont typeface="+mj-lt"/>
              <a:buAutoNum type="arabicPeriod"/>
            </a:pPr>
            <a:r>
              <a:rPr lang="id-ID" dirty="0" smtClean="0"/>
              <a:t>Consistency</a:t>
            </a:r>
          </a:p>
          <a:p>
            <a:pPr marL="514350" indent="-514350">
              <a:buFont typeface="+mj-lt"/>
              <a:buAutoNum type="arabicPeriod"/>
            </a:pPr>
            <a:r>
              <a:rPr lang="id-ID" dirty="0" smtClean="0"/>
              <a:t>Placing the blame</a:t>
            </a:r>
            <a:endParaRPr lang="id-ID"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9851" y="1544802"/>
            <a:ext cx="4686887" cy="5410200"/>
          </a:xfrm>
          <a:prstGeom prst="rect">
            <a:avLst/>
          </a:prstGeom>
        </p:spPr>
      </p:pic>
    </p:spTree>
    <p:extLst>
      <p:ext uri="{BB962C8B-B14F-4D97-AF65-F5344CB8AC3E}">
        <p14:creationId xmlns:p14="http://schemas.microsoft.com/office/powerpoint/2010/main" val="954273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Perbedaan presepsi antara pelatih dan atlit </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Perilaku kepelatihan yang tidak baik </a:t>
            </a:r>
          </a:p>
          <a:p>
            <a:r>
              <a:rPr lang="id-ID" dirty="0" smtClean="0"/>
              <a:t>Kurangnya komunikasi antara pelatih dan atlit </a:t>
            </a:r>
          </a:p>
          <a:p>
            <a:r>
              <a:rPr lang="id-ID" dirty="0" smtClean="0"/>
              <a:t>Tidak menjelaskan strategi kepada pemain </a:t>
            </a:r>
          </a:p>
          <a:p>
            <a:r>
              <a:rPr lang="id-ID" dirty="0" smtClean="0"/>
              <a:t>Mengarahkan amarah terhadap atlit </a:t>
            </a:r>
          </a:p>
          <a:p>
            <a:r>
              <a:rPr lang="id-ID" dirty="0" smtClean="0"/>
              <a:t>Menjelaskan role atau status dari para pemain cadangan</a:t>
            </a:r>
          </a:p>
          <a:p>
            <a:r>
              <a:rPr lang="id-ID" dirty="0" smtClean="0"/>
              <a:t>Melakukan perilaku tidak baik setiap pertandingan belum dimulai dan pada saat half time</a:t>
            </a:r>
          </a:p>
          <a:p>
            <a:r>
              <a:rPr lang="id-ID" dirty="0"/>
              <a:t> </a:t>
            </a:r>
            <a:r>
              <a:rPr lang="id-ID" dirty="0" smtClean="0"/>
              <a:t>pelatih gagal memperlakukan pemain secara individual </a:t>
            </a:r>
          </a:p>
          <a:p>
            <a:r>
              <a:rPr lang="id-ID" dirty="0" smtClean="0"/>
              <a:t>Penggunaan asisten yang tidak efektif</a:t>
            </a:r>
            <a:endParaRPr lang="id-ID" dirty="0"/>
          </a:p>
          <a:p>
            <a:endParaRPr lang="id-ID" dirty="0"/>
          </a:p>
        </p:txBody>
      </p:sp>
    </p:spTree>
    <p:extLst>
      <p:ext uri="{BB962C8B-B14F-4D97-AF65-F5344CB8AC3E}">
        <p14:creationId xmlns:p14="http://schemas.microsoft.com/office/powerpoint/2010/main" val="3767446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Prilaku di luar lapangan </a:t>
            </a:r>
            <a:endParaRPr lang="id-ID" dirty="0"/>
          </a:p>
        </p:txBody>
      </p:sp>
      <p:sp>
        <p:nvSpPr>
          <p:cNvPr id="3" name="Content Placeholder 2"/>
          <p:cNvSpPr>
            <a:spLocks noGrp="1"/>
          </p:cNvSpPr>
          <p:nvPr>
            <p:ph idx="1"/>
          </p:nvPr>
        </p:nvSpPr>
        <p:spPr/>
        <p:txBody>
          <a:bodyPr/>
          <a:lstStyle/>
          <a:p>
            <a:r>
              <a:rPr lang="en-US" dirty="0" err="1" smtClean="0">
                <a:latin typeface="Calibri" panose="020F0502020204030204" pitchFamily="34" charset="0"/>
                <a:cs typeface="Calibri" panose="020F0502020204030204" pitchFamily="34" charset="0"/>
                <a:sym typeface="Calibri" panose="020F0502020204030204" pitchFamily="34" charset="0"/>
              </a:rPr>
              <a:t>Pelatih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bertanggung</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jawab</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untuk</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sekolah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perguruan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tinggi</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pemain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mereka</a:t>
            </a:r>
            <a:r>
              <a:rPr lang="en-US" dirty="0" smtClean="0">
                <a:latin typeface="Calibri" panose="020F0502020204030204" pitchFamily="34" charset="0"/>
                <a:cs typeface="Calibri" panose="020F0502020204030204" pitchFamily="34" charset="0"/>
                <a:sym typeface="Calibri" panose="020F0502020204030204" pitchFamily="34" charset="0"/>
              </a:rPr>
              <a:t> yang </a:t>
            </a:r>
            <a:r>
              <a:rPr lang="en-US" dirty="0" err="1" smtClean="0">
                <a:latin typeface="Calibri" panose="020F0502020204030204" pitchFamily="34" charset="0"/>
                <a:cs typeface="Calibri" panose="020F0502020204030204" pitchFamily="34" charset="0"/>
                <a:sym typeface="Calibri" panose="020F0502020204030204" pitchFamily="34" charset="0"/>
              </a:rPr>
              <a:t>dilatih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selama</a:t>
            </a:r>
            <a:r>
              <a:rPr lang="en-US" dirty="0" smtClean="0">
                <a:latin typeface="Calibri" panose="020F0502020204030204" pitchFamily="34" charset="0"/>
                <a:cs typeface="Calibri" panose="020F0502020204030204" pitchFamily="34" charset="0"/>
                <a:sym typeface="Calibri" panose="020F0502020204030204" pitchFamily="34" charset="0"/>
              </a:rPr>
              <a:t> 24 jam, 7 </a:t>
            </a:r>
            <a:r>
              <a:rPr lang="en-US" dirty="0" err="1" smtClean="0">
                <a:latin typeface="Calibri" panose="020F0502020204030204" pitchFamily="34" charset="0"/>
                <a:cs typeface="Calibri" panose="020F0502020204030204" pitchFamily="34" charset="0"/>
                <a:sym typeface="Calibri" panose="020F0502020204030204" pitchFamily="34" charset="0"/>
              </a:rPr>
              <a:t>hari</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seminggu</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selama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musim</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panas</a:t>
            </a:r>
            <a:r>
              <a:rPr lang="en-US" dirty="0" smtClean="0">
                <a:latin typeface="Calibri" panose="020F0502020204030204" pitchFamily="34" charset="0"/>
                <a:cs typeface="Calibri" panose="020F0502020204030204" pitchFamily="34" charset="0"/>
                <a:sym typeface="Calibri" panose="020F0502020204030204" pitchFamily="34" charset="0"/>
              </a:rPr>
              <a:t>.</a:t>
            </a:r>
          </a:p>
          <a:p>
            <a:r>
              <a:rPr lang="en-US" dirty="0" err="1" smtClean="0">
                <a:latin typeface="Calibri" panose="020F0502020204030204" pitchFamily="34" charset="0"/>
                <a:cs typeface="Calibri" panose="020F0502020204030204" pitchFamily="34" charset="0"/>
                <a:sym typeface="Calibri" panose="020F0502020204030204" pitchFamily="34" charset="0"/>
              </a:rPr>
              <a:t>Atlet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membutuhkan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menginginkan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waktu</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pribadi</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dengan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pelatih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mereka</a:t>
            </a:r>
            <a:endParaRPr lang="id-ID" dirty="0" smtClean="0">
              <a:latin typeface="Calibri" panose="020F0502020204030204" pitchFamily="34" charset="0"/>
              <a:cs typeface="Calibri" panose="020F0502020204030204" pitchFamily="34" charset="0"/>
              <a:sym typeface="Calibri" panose="020F0502020204030204" pitchFamily="34" charset="0"/>
            </a:endParaRPr>
          </a:p>
          <a:p>
            <a:r>
              <a:rPr lang="en-US" dirty="0" err="1" smtClean="0">
                <a:latin typeface="Calibri" panose="020F0502020204030204" pitchFamily="34" charset="0"/>
                <a:cs typeface="Calibri" panose="020F0502020204030204" pitchFamily="34" charset="0"/>
                <a:sym typeface="Calibri" panose="020F0502020204030204" pitchFamily="34" charset="0"/>
              </a:rPr>
              <a:t>Pelatih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atlet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tidak</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dalam</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kelompok</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sebaya</a:t>
            </a:r>
            <a:r>
              <a:rPr lang="en-US" dirty="0" smtClean="0">
                <a:latin typeface="Calibri" panose="020F0502020204030204" pitchFamily="34" charset="0"/>
                <a:cs typeface="Calibri" panose="020F0502020204030204" pitchFamily="34" charset="0"/>
                <a:sym typeface="Calibri" panose="020F0502020204030204" pitchFamily="34" charset="0"/>
              </a:rPr>
              <a:t> y</a:t>
            </a:r>
            <a:r>
              <a:rPr lang="id-ID" dirty="0" smtClean="0">
                <a:latin typeface="Calibri" panose="020F0502020204030204" pitchFamily="34" charset="0"/>
                <a:cs typeface="Calibri" panose="020F0502020204030204" pitchFamily="34" charset="0"/>
                <a:sym typeface="Calibri" panose="020F0502020204030204" pitchFamily="34" charset="0"/>
              </a:rPr>
              <a:t>an</a:t>
            </a:r>
            <a:r>
              <a:rPr lang="en-US" dirty="0" smtClean="0">
                <a:latin typeface="Calibri" panose="020F0502020204030204" pitchFamily="34" charset="0"/>
                <a:cs typeface="Calibri" panose="020F0502020204030204" pitchFamily="34" charset="0"/>
                <a:sym typeface="Calibri" panose="020F0502020204030204" pitchFamily="34" charset="0"/>
              </a:rPr>
              <a:t>g </a:t>
            </a:r>
            <a:r>
              <a:rPr lang="en-US" dirty="0" err="1" smtClean="0">
                <a:latin typeface="Calibri" panose="020F0502020204030204" pitchFamily="34" charset="0"/>
                <a:cs typeface="Calibri" panose="020F0502020204030204" pitchFamily="34" charset="0"/>
                <a:sym typeface="Calibri" panose="020F0502020204030204" pitchFamily="34" charset="0"/>
              </a:rPr>
              <a:t>sama</a:t>
            </a:r>
            <a:r>
              <a:rPr lang="id-ID" dirty="0" smtClean="0">
                <a:latin typeface="Calibri" panose="020F0502020204030204" pitchFamily="34" charset="0"/>
                <a:cs typeface="Calibri" panose="020F0502020204030204" pitchFamily="34" charset="0"/>
                <a:sym typeface="Calibri" panose="020F0502020204030204" pitchFamily="34" charset="0"/>
              </a:rPr>
              <a:t> </a:t>
            </a:r>
            <a:endParaRPr lang="id-ID" dirty="0">
              <a:sym typeface="Calibri" panose="020F0502020204030204" pitchFamily="34" charset="0"/>
            </a:endParaRPr>
          </a:p>
          <a:p>
            <a:r>
              <a:rPr lang="en-US" dirty="0" err="1" smtClean="0">
                <a:latin typeface="Calibri" panose="020F0502020204030204" pitchFamily="34" charset="0"/>
                <a:cs typeface="Calibri" panose="020F0502020204030204" pitchFamily="34" charset="0"/>
                <a:sym typeface="Calibri" panose="020F0502020204030204" pitchFamily="34" charset="0"/>
              </a:rPr>
              <a:t>Pelatih</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sebaiknya</a:t>
            </a:r>
            <a:r>
              <a:rPr lang="en-US" dirty="0" smtClean="0">
                <a:latin typeface="Calibri" panose="020F0502020204030204" pitchFamily="34" charset="0"/>
                <a:cs typeface="Calibri" panose="020F0502020204030204" pitchFamily="34" charset="0"/>
                <a:sym typeface="Calibri" panose="020F0502020204030204" pitchFamily="34" charset="0"/>
              </a:rPr>
              <a:t> t</a:t>
            </a:r>
            <a:r>
              <a:rPr lang="id-ID" dirty="0" smtClean="0">
                <a:latin typeface="Calibri" panose="020F0502020204030204" pitchFamily="34" charset="0"/>
                <a:cs typeface="Calibri" panose="020F0502020204030204" pitchFamily="34" charset="0"/>
                <a:sym typeface="Calibri" panose="020F0502020204030204" pitchFamily="34" charset="0"/>
              </a:rPr>
              <a:t>i</a:t>
            </a:r>
            <a:r>
              <a:rPr lang="en-US" dirty="0" smtClean="0">
                <a:latin typeface="Calibri" panose="020F0502020204030204" pitchFamily="34" charset="0"/>
                <a:cs typeface="Calibri" panose="020F0502020204030204" pitchFamily="34" charset="0"/>
                <a:sym typeface="Calibri" panose="020F0502020204030204" pitchFamily="34" charset="0"/>
              </a:rPr>
              <a:t>d</a:t>
            </a:r>
            <a:r>
              <a:rPr lang="id-ID" dirty="0" smtClean="0">
                <a:latin typeface="Calibri" panose="020F0502020204030204" pitchFamily="34" charset="0"/>
                <a:cs typeface="Calibri" panose="020F0502020204030204" pitchFamily="34" charset="0"/>
                <a:sym typeface="Calibri" panose="020F0502020204030204" pitchFamily="34" charset="0"/>
              </a:rPr>
              <a:t>ak</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terlibat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secara</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romantis</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atau</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seksual</a:t>
            </a:r>
            <a:r>
              <a:rPr lang="en-US" dirty="0" smtClean="0">
                <a:latin typeface="Calibri" panose="020F0502020204030204" pitchFamily="34" charset="0"/>
                <a:cs typeface="Calibri" panose="020F0502020204030204" pitchFamily="34" charset="0"/>
                <a:sym typeface="Calibri" panose="020F0502020204030204" pitchFamily="34" charset="0"/>
              </a:rPr>
              <a:t> d</a:t>
            </a:r>
            <a:r>
              <a:rPr lang="id-ID" dirty="0" smtClean="0">
                <a:latin typeface="Calibri" panose="020F0502020204030204" pitchFamily="34" charset="0"/>
                <a:cs typeface="Calibri" panose="020F0502020204030204" pitchFamily="34" charset="0"/>
                <a:sym typeface="Calibri" panose="020F0502020204030204" pitchFamily="34" charset="0"/>
              </a:rPr>
              <a:t>engan</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atlet</a:t>
            </a:r>
            <a:r>
              <a:rPr lang="en-US" dirty="0" smtClean="0">
                <a:latin typeface="Calibri" panose="020F0502020204030204" pitchFamily="34" charset="0"/>
                <a:cs typeface="Calibri" panose="020F0502020204030204" pitchFamily="34" charset="0"/>
                <a:sym typeface="Calibri" panose="020F0502020204030204" pitchFamily="34" charset="0"/>
              </a:rPr>
              <a:t> </a:t>
            </a:r>
            <a:r>
              <a:rPr lang="en-US" dirty="0" err="1" smtClean="0">
                <a:latin typeface="Calibri" panose="020F0502020204030204" pitchFamily="34" charset="0"/>
                <a:cs typeface="Calibri" panose="020F0502020204030204" pitchFamily="34" charset="0"/>
                <a:sym typeface="Calibri" panose="020F0502020204030204" pitchFamily="34" charset="0"/>
              </a:rPr>
              <a:t>mereka</a:t>
            </a:r>
            <a:r>
              <a:rPr lang="en-US" dirty="0" smtClean="0">
                <a:latin typeface="Calibri" panose="020F0502020204030204" pitchFamily="34" charset="0"/>
                <a:cs typeface="Calibri" panose="020F0502020204030204" pitchFamily="34" charset="0"/>
                <a:sym typeface="Calibri" panose="020F0502020204030204" pitchFamily="34" charset="0"/>
              </a:rPr>
              <a:t>.</a:t>
            </a:r>
            <a:r>
              <a:rPr lang="id-ID" dirty="0" smtClean="0">
                <a:latin typeface="Calibri" panose="020F0502020204030204" pitchFamily="34" charset="0"/>
                <a:cs typeface="Calibri" panose="020F0502020204030204" pitchFamily="34" charset="0"/>
                <a:sym typeface="Calibri" panose="020F0502020204030204" pitchFamily="34" charset="0"/>
              </a:rPr>
              <a:t> </a:t>
            </a:r>
            <a:endParaRPr lang="en-US" dirty="0" smtClean="0">
              <a:latin typeface="Calibri" panose="020F0502020204030204" pitchFamily="34" charset="0"/>
              <a:cs typeface="Calibri" panose="020F0502020204030204" pitchFamily="34" charset="0"/>
              <a:sym typeface="Calibri" panose="020F0502020204030204" pitchFamily="34" charset="0"/>
            </a:endParaRPr>
          </a:p>
          <a:p>
            <a:endParaRPr lang="id-ID" dirty="0" smtClean="0">
              <a:latin typeface="Calibri" panose="020F0502020204030204" pitchFamily="34" charset="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3878582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378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Prosedur apa saja yang harus diperhatikan oleh pelatih sebelum pertandingan</vt:lpstr>
      <vt:lpstr>Perilaku Selama Pertandingan</vt:lpstr>
      <vt:lpstr>Postgame behavior</vt:lpstr>
      <vt:lpstr>Perbedaan presepsi antara pelatih dan atlit </vt:lpstr>
      <vt:lpstr>Prilaku di luar lapangan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Hananda Nabil</dc:creator>
  <cp:lastModifiedBy>USER</cp:lastModifiedBy>
  <cp:revision>9</cp:revision>
  <dcterms:created xsi:type="dcterms:W3CDTF">2016-04-28T09:27:01Z</dcterms:created>
  <dcterms:modified xsi:type="dcterms:W3CDTF">2016-04-28T10:34:13Z</dcterms:modified>
</cp:coreProperties>
</file>