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9" r:id="rId4"/>
    <p:sldId id="270" r:id="rId5"/>
    <p:sldId id="276" r:id="rId6"/>
    <p:sldId id="271" r:id="rId7"/>
    <p:sldId id="272" r:id="rId8"/>
    <p:sldId id="274" r:id="rId9"/>
    <p:sldId id="275" r:id="rId10"/>
    <p:sldId id="258" r:id="rId11"/>
    <p:sldId id="265" r:id="rId12"/>
    <p:sldId id="261" r:id="rId13"/>
    <p:sldId id="263" r:id="rId14"/>
    <p:sldId id="262" r:id="rId15"/>
    <p:sldId id="266" r:id="rId16"/>
    <p:sldId id="267" r:id="rId17"/>
    <p:sldId id="259" r:id="rId18"/>
    <p:sldId id="268" r:id="rId19"/>
    <p:sldId id="260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99CC"/>
    <a:srgbClr val="66FF33"/>
    <a:srgbClr val="FFFF66"/>
    <a:srgbClr val="66FFFF"/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44" autoAdjust="0"/>
    <p:restoredTop sz="94660"/>
  </p:normalViewPr>
  <p:slideViewPr>
    <p:cSldViewPr>
      <p:cViewPr varScale="1">
        <p:scale>
          <a:sx n="64" d="100"/>
          <a:sy n="64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A225-3706-4ADC-9B0F-109E9298E66D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56104E6-EE0B-4B8E-ABB4-6C340337F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A225-3706-4ADC-9B0F-109E9298E66D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04E6-EE0B-4B8E-ABB4-6C340337F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A225-3706-4ADC-9B0F-109E9298E66D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04E6-EE0B-4B8E-ABB4-6C340337F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A225-3706-4ADC-9B0F-109E9298E66D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04E6-EE0B-4B8E-ABB4-6C340337F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A225-3706-4ADC-9B0F-109E9298E66D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56104E6-EE0B-4B8E-ABB4-6C340337F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A225-3706-4ADC-9B0F-109E9298E66D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04E6-EE0B-4B8E-ABB4-6C340337F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A225-3706-4ADC-9B0F-109E9298E66D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04E6-EE0B-4B8E-ABB4-6C340337F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A225-3706-4ADC-9B0F-109E9298E66D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04E6-EE0B-4B8E-ABB4-6C340337F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A225-3706-4ADC-9B0F-109E9298E66D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04E6-EE0B-4B8E-ABB4-6C340337F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A225-3706-4ADC-9B0F-109E9298E66D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04E6-EE0B-4B8E-ABB4-6C340337F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A225-3706-4ADC-9B0F-109E9298E66D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56104E6-EE0B-4B8E-ABB4-6C340337F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9F4A225-3706-4ADC-9B0F-109E9298E66D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56104E6-EE0B-4B8E-ABB4-6C340337F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Bianda</a:t>
            </a:r>
            <a:r>
              <a:rPr lang="en-US" sz="3600" dirty="0" smtClean="0">
                <a:solidFill>
                  <a:schemeClr val="tx1"/>
                </a:solidFill>
              </a:rPr>
              <a:t> Dina </a:t>
            </a:r>
            <a:r>
              <a:rPr lang="en-US" sz="3600" dirty="0" err="1" smtClean="0">
                <a:solidFill>
                  <a:schemeClr val="tx1"/>
                </a:solidFill>
              </a:rPr>
              <a:t>Wimbowo</a:t>
            </a:r>
            <a:r>
              <a:rPr lang="en-US" sz="3600" dirty="0" smtClean="0">
                <a:solidFill>
                  <a:schemeClr val="tx1"/>
                </a:solidFill>
              </a:rPr>
              <a:t> – PSI (2015031020)</a:t>
            </a:r>
          </a:p>
          <a:p>
            <a:r>
              <a:rPr lang="en-US" sz="3600" dirty="0" err="1" smtClean="0">
                <a:solidFill>
                  <a:schemeClr val="tx1"/>
                </a:solidFill>
              </a:rPr>
              <a:t>Stefanus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Setya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Wahyudi</a:t>
            </a:r>
            <a:r>
              <a:rPr lang="en-US" sz="3600" dirty="0" smtClean="0">
                <a:solidFill>
                  <a:schemeClr val="tx1"/>
                </a:solidFill>
              </a:rPr>
              <a:t> – SIF (2015081001)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000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Creation and Diffusion of Global Consumer Culture</a:t>
            </a:r>
            <a:endParaRPr lang="en-US" dirty="0"/>
          </a:p>
        </p:txBody>
      </p:sp>
      <p:pic>
        <p:nvPicPr>
          <p:cNvPr id="5" name="Picture 4" descr="IORMA-Web-Site-Slider-Image-Global-Consum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114800"/>
            <a:ext cx="8610600" cy="24162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3810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CHAPTER 17</a:t>
            </a:r>
            <a:endParaRPr lang="en-US" sz="4000" dirty="0"/>
          </a:p>
        </p:txBody>
      </p:sp>
      <p:pic>
        <p:nvPicPr>
          <p:cNvPr id="8" name="Picture 7" descr="IORMA-Web-Site-Slider-Image-Global-Shopping.jpg"/>
          <p:cNvPicPr>
            <a:picLocks noChangeAspect="1"/>
          </p:cNvPicPr>
          <p:nvPr/>
        </p:nvPicPr>
        <p:blipFill>
          <a:blip r:embed="rId3" cstate="print"/>
          <a:srcRect l="32500" r="33333" b="-459"/>
          <a:stretch>
            <a:fillRect/>
          </a:stretch>
        </p:blipFill>
        <p:spPr>
          <a:xfrm>
            <a:off x="7010400" y="4953000"/>
            <a:ext cx="1863464" cy="1447800"/>
          </a:xfrm>
          <a:prstGeom prst="rect">
            <a:avLst/>
          </a:prstGeom>
        </p:spPr>
      </p:pic>
      <p:pic>
        <p:nvPicPr>
          <p:cNvPr id="9" name="Picture 8" descr="IORMA-Web-Site-Slider-Image-Global-Shopping.jpg"/>
          <p:cNvPicPr>
            <a:picLocks noChangeAspect="1"/>
          </p:cNvPicPr>
          <p:nvPr/>
        </p:nvPicPr>
        <p:blipFill>
          <a:blip r:embed="rId3" cstate="print"/>
          <a:srcRect l="32500" r="33333" b="-459"/>
          <a:stretch>
            <a:fillRect/>
          </a:stretch>
        </p:blipFill>
        <p:spPr>
          <a:xfrm>
            <a:off x="381000" y="4953000"/>
            <a:ext cx="1863464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4495800" cy="914400"/>
          </a:xfrm>
        </p:spPr>
        <p:txBody>
          <a:bodyPr/>
          <a:lstStyle/>
          <a:p>
            <a:r>
              <a:rPr lang="en-US" dirty="0" smtClean="0"/>
              <a:t>The Fashion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Cultural Categories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Horizontal Scroll 3"/>
          <p:cNvSpPr/>
          <p:nvPr/>
        </p:nvSpPr>
        <p:spPr>
          <a:xfrm>
            <a:off x="762000" y="4267200"/>
            <a:ext cx="3962400" cy="22860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000" dirty="0" err="1" smtClean="0">
                <a:solidFill>
                  <a:schemeClr val="tx1"/>
                </a:solidFill>
                <a:latin typeface="Tw Cen MT" pitchFamily="34" charset="0"/>
              </a:rPr>
              <a:t>pengelompokan</a:t>
            </a:r>
            <a:r>
              <a:rPr lang="en-US" sz="20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w Cen MT" pitchFamily="34" charset="0"/>
              </a:rPr>
              <a:t>ide-ide</a:t>
            </a:r>
            <a:r>
              <a:rPr lang="en-US" sz="20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w Cen MT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w Cen MT" pitchFamily="34" charset="0"/>
              </a:rPr>
              <a:t>nilai-nilai</a:t>
            </a:r>
            <a:r>
              <a:rPr lang="en-US" sz="20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w Cen MT" pitchFamily="34" charset="0"/>
              </a:rPr>
              <a:t>yg</a:t>
            </a:r>
            <a:r>
              <a:rPr lang="en-US" sz="20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w Cen MT" pitchFamily="34" charset="0"/>
              </a:rPr>
              <a:t>merefleksikan</a:t>
            </a:r>
            <a:r>
              <a:rPr lang="en-US" sz="20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w Cen MT" pitchFamily="34" charset="0"/>
              </a:rPr>
              <a:t>cara</a:t>
            </a:r>
            <a:r>
              <a:rPr lang="en-US" sz="20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w Cen MT" pitchFamily="34" charset="0"/>
              </a:rPr>
              <a:t>dasar</a:t>
            </a:r>
            <a:r>
              <a:rPr lang="en-US" sz="20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w Cen MT" pitchFamily="34" charset="0"/>
              </a:rPr>
              <a:t>anggota</a:t>
            </a:r>
            <a:r>
              <a:rPr lang="en-US" sz="20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w Cen MT" pitchFamily="34" charset="0"/>
              </a:rPr>
              <a:t>masyarakat</a:t>
            </a:r>
            <a:r>
              <a:rPr lang="en-US" sz="20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w Cen MT" pitchFamily="34" charset="0"/>
              </a:rPr>
              <a:t>mengkarakteristikan</a:t>
            </a:r>
            <a:r>
              <a:rPr lang="en-US" sz="20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w Cen MT" pitchFamily="34" charset="0"/>
              </a:rPr>
              <a:t>dunia</a:t>
            </a:r>
            <a:r>
              <a:rPr lang="en-US" sz="2000" dirty="0" smtClean="0">
                <a:solidFill>
                  <a:schemeClr val="tx1"/>
                </a:solidFill>
                <a:latin typeface="Tw Cen MT" pitchFamily="34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4876800" y="1981200"/>
            <a:ext cx="3276600" cy="160020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000" b="1" dirty="0" smtClean="0">
                <a:latin typeface="Tw Cen MT" pitchFamily="34" charset="0"/>
              </a:rPr>
              <a:t>Fashion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smtClean="0">
                <a:latin typeface="Tw Cen MT" pitchFamily="34" charset="0"/>
                <a:sym typeface="Wingdings"/>
              </a:rPr>
              <a:t>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proses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dufisi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sosial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yg</a:t>
            </a:r>
            <a:r>
              <a:rPr lang="en-US" sz="2000" dirty="0" smtClean="0">
                <a:latin typeface="Tw Cen MT" pitchFamily="34" charset="0"/>
              </a:rPr>
              <a:t> style </a:t>
            </a:r>
            <a:r>
              <a:rPr lang="en-US" sz="2000" dirty="0" err="1" smtClean="0">
                <a:latin typeface="Tw Cen MT" pitchFamily="34" charset="0"/>
              </a:rPr>
              <a:t>barunya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diambil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dari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beberapa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kelompok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dari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konsumer</a:t>
            </a:r>
            <a:r>
              <a:rPr lang="en-US" sz="2000" dirty="0" smtClean="0">
                <a:latin typeface="Tw Cen MT" pitchFamily="34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990600" y="1447800"/>
            <a:ext cx="3657600" cy="213360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b="1" dirty="0" smtClean="0">
                <a:latin typeface="Tw Cen MT" pitchFamily="34" charset="0"/>
              </a:rPr>
              <a:t>Fashion system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smtClean="0">
                <a:latin typeface="Tw Cen MT" pitchFamily="34" charset="0"/>
                <a:sym typeface="Wingdings"/>
              </a:rPr>
              <a:t>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sistem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yg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terdiri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dari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seluruh</a:t>
            </a:r>
            <a:r>
              <a:rPr lang="en-US" dirty="0" smtClean="0">
                <a:latin typeface="Tw Cen MT" pitchFamily="34" charset="0"/>
              </a:rPr>
              <a:t> org </a:t>
            </a:r>
            <a:r>
              <a:rPr lang="en-US" dirty="0" err="1" smtClean="0">
                <a:latin typeface="Tw Cen MT" pitchFamily="34" charset="0"/>
              </a:rPr>
              <a:t>dan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organisasi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yg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terlibat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dalam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pembuatan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pemaknaan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simbolis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dan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menjadikan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makna-makna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tsb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sebuah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produk</a:t>
            </a:r>
            <a:r>
              <a:rPr lang="en-US" dirty="0" smtClean="0">
                <a:latin typeface="Tw Cen MT" pitchFamily="34" charset="0"/>
              </a:rPr>
              <a:t>/</a:t>
            </a:r>
            <a:r>
              <a:rPr lang="en-US" dirty="0" err="1" smtClean="0">
                <a:latin typeface="Tw Cen MT" pitchFamily="34" charset="0"/>
              </a:rPr>
              <a:t>barang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kultural</a:t>
            </a:r>
            <a:r>
              <a:rPr lang="en-US" dirty="0" smtClean="0">
                <a:latin typeface="Tw Cen MT" pitchFamily="34" charset="0"/>
              </a:rPr>
              <a:t>.</a:t>
            </a:r>
          </a:p>
          <a:p>
            <a:pPr algn="ctr"/>
            <a:endParaRPr lang="en-US" dirty="0"/>
          </a:p>
        </p:txBody>
      </p:sp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28600"/>
            <a:ext cx="3086100" cy="1476375"/>
          </a:xfrm>
          <a:prstGeom prst="rect">
            <a:avLst/>
          </a:prstGeom>
        </p:spPr>
      </p:pic>
      <p:sp>
        <p:nvSpPr>
          <p:cNvPr id="14" name="Horizontal Scroll 13"/>
          <p:cNvSpPr/>
          <p:nvPr/>
        </p:nvSpPr>
        <p:spPr>
          <a:xfrm>
            <a:off x="4876800" y="4267200"/>
            <a:ext cx="3962400" cy="22860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2000" b="1" dirty="0" smtClean="0">
              <a:latin typeface="Tw Cen MT" pitchFamily="34" charset="0"/>
            </a:endParaRPr>
          </a:p>
          <a:p>
            <a:pPr lvl="0"/>
            <a:r>
              <a:rPr lang="en-US" sz="2000" b="1" dirty="0" smtClean="0">
                <a:latin typeface="Tw Cen MT" pitchFamily="34" charset="0"/>
              </a:rPr>
              <a:t>Collective selection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smtClean="0">
                <a:latin typeface="Tw Cen MT" pitchFamily="34" charset="0"/>
                <a:sym typeface="Wingdings"/>
              </a:rPr>
              <a:t>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proses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dimana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beberapa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alternatif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simbolik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cenderung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bersama-sama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dipilih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oleh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anggota</a:t>
            </a:r>
            <a:r>
              <a:rPr lang="en-US" sz="2000" dirty="0" smtClean="0">
                <a:latin typeface="Tw Cen MT" pitchFamily="34" charset="0"/>
              </a:rPr>
              <a:t> lain </a:t>
            </a:r>
            <a:r>
              <a:rPr lang="en-US" sz="2000" dirty="0" err="1" smtClean="0">
                <a:latin typeface="Tw Cen MT" pitchFamily="34" charset="0"/>
              </a:rPr>
              <a:t>dalam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masyarakat</a:t>
            </a:r>
            <a:r>
              <a:rPr lang="en-US" sz="2000" dirty="0" smtClean="0">
                <a:latin typeface="Tw Cen MT" pitchFamily="34" charset="0"/>
              </a:rPr>
              <a:t>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304800"/>
            <a:ext cx="8077200" cy="6248400"/>
          </a:xfrm>
        </p:spPr>
        <p:txBody>
          <a:bodyPr/>
          <a:lstStyle/>
          <a:p>
            <a:pPr>
              <a:buNone/>
            </a:pPr>
            <a:r>
              <a:rPr lang="en-US" u="sng" dirty="0" err="1" smtClean="0">
                <a:latin typeface="Tw Cen MT" pitchFamily="34" charset="0"/>
              </a:rPr>
              <a:t>Behavioural</a:t>
            </a:r>
            <a:r>
              <a:rPr lang="en-US" u="sng" dirty="0" smtClean="0">
                <a:latin typeface="Tw Cen MT" pitchFamily="34" charset="0"/>
              </a:rPr>
              <a:t> Science Perspectives on Fashion:</a:t>
            </a:r>
          </a:p>
          <a:p>
            <a:r>
              <a:rPr lang="en-US" dirty="0" smtClean="0">
                <a:latin typeface="Tw Cen MT" pitchFamily="34" charset="0"/>
              </a:rPr>
              <a:t>Psychological Models of Fashion</a:t>
            </a:r>
          </a:p>
          <a:p>
            <a:r>
              <a:rPr lang="en-US" dirty="0" smtClean="0">
                <a:latin typeface="Tw Cen MT" pitchFamily="34" charset="0"/>
              </a:rPr>
              <a:t>Economic Models of Fashion</a:t>
            </a:r>
          </a:p>
          <a:p>
            <a:r>
              <a:rPr lang="en-US" dirty="0" smtClean="0">
                <a:latin typeface="Tw Cen MT" pitchFamily="34" charset="0"/>
              </a:rPr>
              <a:t>Sociological Models of Fashion </a:t>
            </a:r>
            <a:r>
              <a:rPr lang="en-US" dirty="0" smtClean="0">
                <a:latin typeface="Tw Cen MT" pitchFamily="34" charset="0"/>
                <a:sym typeface="Wingdings" pitchFamily="2" charset="2"/>
              </a:rPr>
              <a:t>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i="1" dirty="0" smtClean="0">
                <a:latin typeface="Tw Cen MT" pitchFamily="34" charset="0"/>
              </a:rPr>
              <a:t>Trickle-down theory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latin typeface="Tw Cen MT" pitchFamily="34" charset="0"/>
              </a:rPr>
              <a:t>A ‘Medical’ Model of Fashion </a:t>
            </a:r>
            <a:r>
              <a:rPr lang="en-US" dirty="0" smtClean="0">
                <a:latin typeface="Tw Cen MT" pitchFamily="34" charset="0"/>
                <a:sym typeface="Wingdings" pitchFamily="2" charset="2"/>
              </a:rPr>
              <a:t>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i="1" dirty="0" smtClean="0">
                <a:latin typeface="Tw Cen MT" pitchFamily="34" charset="0"/>
              </a:rPr>
              <a:t>Meme theory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2362200"/>
            <a:ext cx="4876800" cy="1295400"/>
          </a:xfrm>
          <a:prstGeom prst="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perspektif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fashion </a:t>
            </a:r>
            <a:r>
              <a:rPr lang="en-US" sz="2000" dirty="0" err="1" smtClean="0"/>
              <a:t>menyebar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simbol</a:t>
            </a:r>
            <a:r>
              <a:rPr lang="en-US" sz="2000" dirty="0" smtClean="0"/>
              <a:t> </a:t>
            </a:r>
            <a:r>
              <a:rPr lang="en-US" sz="2000" dirty="0" err="1" smtClean="0"/>
              <a:t>yg</a:t>
            </a:r>
            <a:r>
              <a:rPr lang="en-US" sz="2000" dirty="0" smtClean="0"/>
              <a:t> </a:t>
            </a:r>
            <a:r>
              <a:rPr lang="en-US" sz="2000" dirty="0" err="1" smtClean="0"/>
              <a:t>terasosiasi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990600" y="4800600"/>
            <a:ext cx="4876800" cy="1295400"/>
          </a:xfrm>
          <a:prstGeom prst="rect">
            <a:avLst/>
          </a:prstGeom>
          <a:solidFill>
            <a:srgbClr val="FF99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sudut</a:t>
            </a:r>
            <a:r>
              <a:rPr lang="en-US" sz="2000" dirty="0" smtClean="0"/>
              <a:t> </a:t>
            </a:r>
            <a:r>
              <a:rPr lang="en-US" sz="2000" dirty="0" err="1" smtClean="0"/>
              <a:t>pandang</a:t>
            </a:r>
            <a:r>
              <a:rPr lang="en-US" sz="2000" dirty="0" smtClean="0"/>
              <a:t> </a:t>
            </a:r>
            <a:r>
              <a:rPr lang="en-US" sz="2000" dirty="0" err="1" smtClean="0"/>
              <a:t>yg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metafor</a:t>
            </a:r>
            <a:r>
              <a:rPr lang="en-US" sz="2000" dirty="0" smtClean="0"/>
              <a:t> </a:t>
            </a:r>
            <a:r>
              <a:rPr lang="en-US" sz="2000" dirty="0" err="1" smtClean="0"/>
              <a:t>medis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menjelaskan</a:t>
            </a:r>
            <a:r>
              <a:rPr lang="en-US" sz="2000" dirty="0" smtClean="0"/>
              <a:t> </a:t>
            </a:r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ide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memasuki</a:t>
            </a:r>
            <a:r>
              <a:rPr lang="en-US" sz="2000" dirty="0" smtClean="0"/>
              <a:t> </a:t>
            </a:r>
            <a:r>
              <a:rPr lang="en-US" sz="2000" dirty="0" err="1" smtClean="0"/>
              <a:t>alam</a:t>
            </a:r>
            <a:r>
              <a:rPr lang="en-US" sz="2000" dirty="0" smtClean="0"/>
              <a:t> </a:t>
            </a:r>
            <a:r>
              <a:rPr lang="en-US" sz="2000" dirty="0" err="1" smtClean="0"/>
              <a:t>sadar</a:t>
            </a:r>
            <a:r>
              <a:rPr lang="en-US" sz="2000" dirty="0" smtClean="0"/>
              <a:t> </a:t>
            </a:r>
            <a:r>
              <a:rPr lang="en-US" sz="2000" dirty="0" err="1" smtClean="0"/>
              <a:t>seseorang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6" name="Picture 5" descr="fashion-image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724400"/>
            <a:ext cx="2885440" cy="1828800"/>
          </a:xfrm>
          <a:prstGeom prst="rect">
            <a:avLst/>
          </a:prstGeom>
        </p:spPr>
      </p:pic>
      <p:pic>
        <p:nvPicPr>
          <p:cNvPr id="7" name="Picture 6" descr="93186d95353ac7ad2893ffabf1316aa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060" y="2209800"/>
            <a:ext cx="1268740" cy="1951495"/>
          </a:xfrm>
          <a:prstGeom prst="rect">
            <a:avLst/>
          </a:prstGeom>
        </p:spPr>
      </p:pic>
      <p:pic>
        <p:nvPicPr>
          <p:cNvPr id="8" name="Picture 7" descr="pink-co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7600" y="2209800"/>
            <a:ext cx="146561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81000"/>
            <a:ext cx="7772400" cy="5638800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Cycles of Fashion Adoption</a:t>
            </a:r>
          </a:p>
          <a:p>
            <a:r>
              <a:rPr lang="en-US" dirty="0" smtClean="0"/>
              <a:t>Fashion Life Cycles</a:t>
            </a:r>
            <a:endParaRPr lang="en-US" dirty="0"/>
          </a:p>
        </p:txBody>
      </p:sp>
      <p:pic>
        <p:nvPicPr>
          <p:cNvPr id="4" name="Picture 3" descr="slide_30.jpg"/>
          <p:cNvPicPr>
            <a:picLocks noChangeAspect="1"/>
          </p:cNvPicPr>
          <p:nvPr/>
        </p:nvPicPr>
        <p:blipFill>
          <a:blip r:embed="rId2"/>
          <a:srcRect l="5000" t="31111" r="3333" b="10000"/>
          <a:stretch>
            <a:fillRect/>
          </a:stretch>
        </p:blipFill>
        <p:spPr>
          <a:xfrm>
            <a:off x="685800" y="2514600"/>
            <a:ext cx="7749396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00" y="6248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Hal.512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2098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normal fashion cycle: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609600"/>
            <a:ext cx="3962400" cy="1524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b="1" dirty="0" smtClean="0">
              <a:solidFill>
                <a:schemeClr val="tx1"/>
              </a:solidFill>
              <a:latin typeface="Tw Cen MT" pitchFamily="34" charset="0"/>
            </a:endParaRPr>
          </a:p>
          <a:p>
            <a:pPr lvl="0" algn="ctr"/>
            <a:r>
              <a:rPr lang="en-US" b="1" dirty="0" smtClean="0">
                <a:solidFill>
                  <a:schemeClr val="tx1"/>
                </a:solidFill>
                <a:latin typeface="Tw Cen MT" pitchFamily="34" charset="0"/>
              </a:rPr>
              <a:t>Fashion acceptable cycle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  <a:sym typeface="Wingdings"/>
              </a:rPr>
              <a:t>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siklus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progress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dari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sebuah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item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atau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ide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yg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melalui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tahapan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dasar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dari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lahir-mati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tahap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pengenalan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tahap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penerimaan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tahap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regresi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).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ph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1828800"/>
            <a:ext cx="4457276" cy="3124200"/>
          </a:xfrm>
        </p:spPr>
      </p:pic>
      <p:sp>
        <p:nvSpPr>
          <p:cNvPr id="5" name="TextBox 4"/>
          <p:cNvSpPr txBox="1"/>
          <p:nvPr/>
        </p:nvSpPr>
        <p:spPr>
          <a:xfrm>
            <a:off x="762000" y="5334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Comparison of the acceptance cycles of fads, fashions and classics: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772400" y="6172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Hal.513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486400" y="1295400"/>
            <a:ext cx="3429000" cy="1981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w Cen MT" pitchFamily="34" charset="0"/>
              </a:rPr>
              <a:t>Classic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smtClean="0">
                <a:latin typeface="Tw Cen MT" pitchFamily="34" charset="0"/>
                <a:sym typeface="Wingdings" pitchFamily="2" charset="2"/>
              </a:rPr>
              <a:t> fashion </a:t>
            </a:r>
            <a:r>
              <a:rPr lang="en-US" sz="2000" dirty="0" err="1" smtClean="0">
                <a:latin typeface="Tw Cen MT" pitchFamily="34" charset="0"/>
                <a:sym typeface="Wingdings" pitchFamily="2" charset="2"/>
              </a:rPr>
              <a:t>dengan</a:t>
            </a:r>
            <a:r>
              <a:rPr lang="en-US" sz="2000" dirty="0" smtClean="0">
                <a:latin typeface="Tw Cen MT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w Cen MT" pitchFamily="34" charset="0"/>
                <a:sym typeface="Wingdings" pitchFamily="2" charset="2"/>
              </a:rPr>
              <a:t>siklus</a:t>
            </a:r>
            <a:r>
              <a:rPr lang="en-US" sz="2000" dirty="0" smtClean="0">
                <a:latin typeface="Tw Cen MT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w Cen MT" pitchFamily="34" charset="0"/>
                <a:sym typeface="Wingdings" pitchFamily="2" charset="2"/>
              </a:rPr>
              <a:t>penerimaan</a:t>
            </a:r>
            <a:r>
              <a:rPr lang="en-US" sz="2000" dirty="0" smtClean="0">
                <a:latin typeface="Tw Cen MT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w Cen MT" pitchFamily="34" charset="0"/>
                <a:sym typeface="Wingdings" pitchFamily="2" charset="2"/>
              </a:rPr>
              <a:t>yg</a:t>
            </a:r>
            <a:r>
              <a:rPr lang="en-US" sz="2000" dirty="0" smtClean="0">
                <a:latin typeface="Tw Cen MT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w Cen MT" pitchFamily="34" charset="0"/>
                <a:sym typeface="Wingdings" pitchFamily="2" charset="2"/>
              </a:rPr>
              <a:t>sangat</a:t>
            </a:r>
            <a:r>
              <a:rPr lang="en-US" sz="2000" dirty="0" smtClean="0">
                <a:latin typeface="Tw Cen MT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w Cen MT" pitchFamily="34" charset="0"/>
                <a:sym typeface="Wingdings" pitchFamily="2" charset="2"/>
              </a:rPr>
              <a:t>panjang</a:t>
            </a:r>
            <a:r>
              <a:rPr lang="en-US" sz="2000" dirty="0" smtClean="0">
                <a:latin typeface="Tw Cen MT" pitchFamily="34" charset="0"/>
                <a:sym typeface="Wingdings" pitchFamily="2" charset="2"/>
              </a:rPr>
              <a:t>/lama.</a:t>
            </a:r>
          </a:p>
          <a:p>
            <a:pPr algn="ctr"/>
            <a:endParaRPr lang="en-US" sz="2000" dirty="0" smtClean="0">
              <a:latin typeface="Tw Cen MT" pitchFamily="34" charset="0"/>
              <a:sym typeface="Wingdings" pitchFamily="2" charset="2"/>
            </a:endParaRPr>
          </a:p>
          <a:p>
            <a:pPr algn="ctr"/>
            <a:r>
              <a:rPr lang="en-US" sz="2000" b="1" dirty="0" smtClean="0">
                <a:latin typeface="Tw Cen MT" pitchFamily="34" charset="0"/>
                <a:sym typeface="Wingdings" pitchFamily="2" charset="2"/>
              </a:rPr>
              <a:t>Fad</a:t>
            </a:r>
            <a:r>
              <a:rPr lang="en-US" sz="2000" dirty="0" smtClean="0">
                <a:latin typeface="Tw Cen MT" pitchFamily="34" charset="0"/>
                <a:sym typeface="Wingdings" pitchFamily="2" charset="2"/>
              </a:rPr>
              <a:t>  fashion </a:t>
            </a:r>
            <a:r>
              <a:rPr lang="en-US" sz="2000" dirty="0" err="1" smtClean="0">
                <a:latin typeface="Tw Cen MT" pitchFamily="34" charset="0"/>
                <a:sym typeface="Wingdings" pitchFamily="2" charset="2"/>
              </a:rPr>
              <a:t>yg</a:t>
            </a:r>
            <a:r>
              <a:rPr lang="en-US" sz="2000" dirty="0" smtClean="0">
                <a:latin typeface="Tw Cen MT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w Cen MT" pitchFamily="34" charset="0"/>
                <a:sym typeface="Wingdings" pitchFamily="2" charset="2"/>
              </a:rPr>
              <a:t>hidupnya</a:t>
            </a:r>
            <a:r>
              <a:rPr lang="en-US" sz="2000" dirty="0" smtClean="0">
                <a:latin typeface="Tw Cen MT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w Cen MT" pitchFamily="34" charset="0"/>
                <a:sym typeface="Wingdings" pitchFamily="2" charset="2"/>
              </a:rPr>
              <a:t>pendek</a:t>
            </a:r>
            <a:r>
              <a:rPr lang="en-US" sz="2000" dirty="0" smtClean="0">
                <a:latin typeface="Tw Cen MT" pitchFamily="34" charset="0"/>
                <a:sym typeface="Wingdings" pitchFamily="2" charset="2"/>
              </a:rPr>
              <a:t>/</a:t>
            </a:r>
            <a:r>
              <a:rPr lang="en-US" sz="2000" dirty="0" err="1" smtClean="0">
                <a:latin typeface="Tw Cen MT" pitchFamily="34" charset="0"/>
                <a:sym typeface="Wingdings" pitchFamily="2" charset="2"/>
              </a:rPr>
              <a:t>tidak</a:t>
            </a:r>
            <a:r>
              <a:rPr lang="en-US" sz="2000" dirty="0" smtClean="0">
                <a:latin typeface="Tw Cen MT" pitchFamily="34" charset="0"/>
                <a:sym typeface="Wingdings" pitchFamily="2" charset="2"/>
              </a:rPr>
              <a:t> lama.</a:t>
            </a:r>
            <a:endParaRPr lang="en-US" sz="2000" dirty="0">
              <a:latin typeface="Tw Cen MT" pitchFamily="34" charset="0"/>
            </a:endParaRPr>
          </a:p>
        </p:txBody>
      </p:sp>
      <p:pic>
        <p:nvPicPr>
          <p:cNvPr id="8" name="Picture 7" descr="grid-cell-24232-1413569658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505200"/>
            <a:ext cx="1962150" cy="196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_3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5000" t="18333" r="6250" b="8333"/>
          <a:stretch>
            <a:fillRect/>
          </a:stretch>
        </p:blipFill>
        <p:spPr>
          <a:xfrm>
            <a:off x="838200" y="1344768"/>
            <a:ext cx="7543800" cy="4675032"/>
          </a:xfrm>
        </p:spPr>
      </p:pic>
      <p:sp>
        <p:nvSpPr>
          <p:cNvPr id="5" name="TextBox 4"/>
          <p:cNvSpPr txBox="1"/>
          <p:nvPr/>
        </p:nvSpPr>
        <p:spPr>
          <a:xfrm>
            <a:off x="914400" y="8382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err="1" smtClean="0"/>
              <a:t>behaviour</a:t>
            </a:r>
            <a:r>
              <a:rPr lang="en-US" sz="2000" dirty="0" smtClean="0"/>
              <a:t> of fads: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924800" y="61722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Hal.514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raftpetrock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066800"/>
            <a:ext cx="3216392" cy="1981200"/>
          </a:xfrm>
        </p:spPr>
      </p:pic>
      <p:pic>
        <p:nvPicPr>
          <p:cNvPr id="3" name="Picture 2" descr="Random-Color-Delivery-Wooden-Yoyo-Toys-Brinquedos-For-Children-Kids-Boy-Toys-Birthday-Gift-Educational-Lear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990600"/>
            <a:ext cx="2133600" cy="2133600"/>
          </a:xfrm>
          <a:prstGeom prst="rect">
            <a:avLst/>
          </a:prstGeom>
        </p:spPr>
      </p:pic>
      <p:pic>
        <p:nvPicPr>
          <p:cNvPr id="5" name="Picture 4" descr="barbie-doll-assortment-65203-0-1417083604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3429000"/>
            <a:ext cx="2667000" cy="2667000"/>
          </a:xfrm>
          <a:prstGeom prst="rect">
            <a:avLst/>
          </a:prstGeom>
        </p:spPr>
      </p:pic>
      <p:pic>
        <p:nvPicPr>
          <p:cNvPr id="6" name="Picture 5" descr="trolls-justin-timberlake-si-unisce-ad-anna-kendrick-nel-prossimo-film-d-animazione-della-dreamworks-v3-237726-1280x7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581400"/>
            <a:ext cx="4038600" cy="22717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600" y="381000"/>
            <a:ext cx="2743200" cy="4572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TRUE FAD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6172200"/>
            <a:ext cx="2743200" cy="457200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FAD-TO-FRANCHISE FAD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0" y="381000"/>
            <a:ext cx="2743200" cy="4572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CYCLICAL FAD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6172200"/>
            <a:ext cx="2743200" cy="457200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GENERATIONAL FAD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>
            <a:off x="609600" y="609600"/>
            <a:ext cx="8229600" cy="5715000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5400" dirty="0" smtClean="0">
                <a:solidFill>
                  <a:schemeClr val="tx1"/>
                </a:solidFill>
                <a:latin typeface="Berlin Sans FB Demi" pitchFamily="34" charset="0"/>
              </a:rPr>
              <a:t>Fad or Trend?</a:t>
            </a:r>
            <a:endParaRPr lang="en-US" sz="54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8" name="Picture 7" descr="think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2667000" cy="2667000"/>
          </a:xfrm>
          <a:prstGeom prst="rect">
            <a:avLst/>
          </a:prstGeom>
        </p:spPr>
      </p:pic>
      <p:pic>
        <p:nvPicPr>
          <p:cNvPr id="10" name="Picture 9" descr="think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733800"/>
            <a:ext cx="2667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Transferring Product Meaning to Other Cultures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>
                <a:latin typeface="Tw Cen MT" pitchFamily="34" charset="0"/>
              </a:rPr>
              <a:t>Think Globally, Act Locally</a:t>
            </a:r>
          </a:p>
          <a:p>
            <a:r>
              <a:rPr lang="en-US" dirty="0" smtClean="0">
                <a:latin typeface="Tw Cen MT" pitchFamily="34" charset="0"/>
              </a:rPr>
              <a:t>Adopt a </a:t>
            </a:r>
            <a:r>
              <a:rPr lang="en-US" dirty="0" err="1" smtClean="0">
                <a:latin typeface="Tw Cen MT" pitchFamily="34" charset="0"/>
              </a:rPr>
              <a:t>Standardised</a:t>
            </a:r>
            <a:r>
              <a:rPr lang="en-US" dirty="0" smtClean="0">
                <a:latin typeface="Tw Cen MT" pitchFamily="34" charset="0"/>
              </a:rPr>
              <a:t> Strategy </a:t>
            </a:r>
            <a:r>
              <a:rPr lang="en-US" dirty="0" smtClean="0">
                <a:latin typeface="Tw Cen MT" pitchFamily="34" charset="0"/>
                <a:sym typeface="Wingdings" pitchFamily="2" charset="2"/>
              </a:rPr>
              <a:t>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i="1" dirty="0" err="1" smtClean="0">
                <a:latin typeface="Tw Cen MT" pitchFamily="34" charset="0"/>
              </a:rPr>
              <a:t>Etic</a:t>
            </a:r>
            <a:r>
              <a:rPr lang="en-US" i="1" dirty="0" smtClean="0">
                <a:latin typeface="Tw Cen MT" pitchFamily="34" charset="0"/>
              </a:rPr>
              <a:t> perspective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latin typeface="Tw Cen MT" pitchFamily="34" charset="0"/>
              </a:rPr>
              <a:t>Adopt a </a:t>
            </a:r>
            <a:r>
              <a:rPr lang="en-US" dirty="0" err="1" smtClean="0">
                <a:latin typeface="Tw Cen MT" pitchFamily="34" charset="0"/>
              </a:rPr>
              <a:t>Localised</a:t>
            </a:r>
            <a:r>
              <a:rPr lang="en-US" dirty="0" smtClean="0">
                <a:latin typeface="Tw Cen MT" pitchFamily="34" charset="0"/>
              </a:rPr>
              <a:t> Strategy </a:t>
            </a:r>
            <a:r>
              <a:rPr lang="en-US" dirty="0" smtClean="0">
                <a:latin typeface="Tw Cen MT" pitchFamily="34" charset="0"/>
                <a:sym typeface="Wingdings" pitchFamily="2" charset="2"/>
              </a:rPr>
              <a:t>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i="1" dirty="0" err="1" smtClean="0">
                <a:latin typeface="Tw Cen MT" pitchFamily="34" charset="0"/>
              </a:rPr>
              <a:t>Emic</a:t>
            </a:r>
            <a:r>
              <a:rPr lang="en-US" i="1" dirty="0" smtClean="0">
                <a:latin typeface="Tw Cen MT" pitchFamily="34" charset="0"/>
              </a:rPr>
              <a:t> perspective</a:t>
            </a:r>
          </a:p>
          <a:p>
            <a:endParaRPr lang="en-US" dirty="0" smtClean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1600200" y="2590800"/>
            <a:ext cx="4419600" cy="129540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w Cen MT" pitchFamily="34" charset="0"/>
              </a:rPr>
              <a:t>sudut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pandang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yg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memfokuskan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pada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kesamaan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antarbudaya</a:t>
            </a:r>
            <a:r>
              <a:rPr lang="en-US" sz="2000" dirty="0" smtClean="0">
                <a:latin typeface="Tw Cen MT" pitchFamily="34" charset="0"/>
              </a:rPr>
              <a:t>.</a:t>
            </a:r>
            <a:endParaRPr lang="en-US" sz="2000" dirty="0">
              <a:latin typeface="Tw Cen MT" pitchFamily="34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600200" y="4953000"/>
            <a:ext cx="4419600" cy="129540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w Cen MT" pitchFamily="34" charset="0"/>
              </a:rPr>
              <a:t>sudut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pandang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yg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menekankan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variasi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antarbudaya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terutama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aspek-aspek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unik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dari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tiap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budaya</a:t>
            </a:r>
            <a:r>
              <a:rPr lang="en-US" sz="2000" dirty="0" smtClean="0">
                <a:latin typeface="Tw Cen MT" pitchFamily="34" charset="0"/>
              </a:rPr>
              <a:t>.</a:t>
            </a:r>
            <a:endParaRPr lang="en-US" sz="2000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685800"/>
            <a:ext cx="7772400" cy="5638800"/>
          </a:xfrm>
        </p:spPr>
        <p:txBody>
          <a:bodyPr/>
          <a:lstStyle/>
          <a:p>
            <a:r>
              <a:rPr lang="en-US" dirty="0" smtClean="0"/>
              <a:t>Cultural Differences Relevant to Marketers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Does Global Marketing Work?</a:t>
            </a:r>
          </a:p>
          <a:p>
            <a:endParaRPr lang="en-US" dirty="0"/>
          </a:p>
        </p:txBody>
      </p:sp>
      <p:pic>
        <p:nvPicPr>
          <p:cNvPr id="4" name="Picture 3" descr="post-24355-0-82064400-13645708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3302000" cy="2219960"/>
          </a:xfrm>
          <a:prstGeom prst="rect">
            <a:avLst/>
          </a:prstGeom>
        </p:spPr>
      </p:pic>
      <p:pic>
        <p:nvPicPr>
          <p:cNvPr id="5" name="Picture 4" descr="fresca_12oz_can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295400"/>
            <a:ext cx="2024743" cy="2362200"/>
          </a:xfrm>
          <a:prstGeom prst="rect">
            <a:avLst/>
          </a:prstGeom>
        </p:spPr>
      </p:pic>
      <p:pic>
        <p:nvPicPr>
          <p:cNvPr id="6" name="Picture 5" descr="Starbucks-Logo-H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3962400"/>
            <a:ext cx="3276600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Diffusion of Consumer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Emerging Consumer Cultures in Transitional Economies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71600" y="2286000"/>
            <a:ext cx="2971800" cy="1905000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b="1" dirty="0" err="1" smtClean="0"/>
          </a:p>
          <a:p>
            <a:pPr lvl="0" algn="ctr"/>
            <a:r>
              <a:rPr lang="en-US" b="1" dirty="0" smtClean="0">
                <a:solidFill>
                  <a:schemeClr val="tx1"/>
                </a:solidFill>
                <a:latin typeface="Tw Cen MT" pitchFamily="34" charset="0"/>
              </a:rPr>
              <a:t>Globalised consumption ethic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  <a:sym typeface="Wingdings"/>
              </a:rPr>
              <a:t>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global sharing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dari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gaya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hidup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material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termasuk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penilaian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merek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multinasional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terkenal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melambangkan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kemakmuran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71600" y="4495800"/>
            <a:ext cx="2971800" cy="1905000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b="1" dirty="0" err="1" smtClean="0">
                <a:latin typeface="Tw Cen MT" pitchFamily="34" charset="0"/>
              </a:rPr>
              <a:t>Creolization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smtClean="0">
                <a:latin typeface="Tw Cen MT" pitchFamily="34" charset="0"/>
                <a:sym typeface="Wingdings"/>
              </a:rPr>
              <a:t>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suatu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proses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yg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terjadi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ketika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pengaruh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asing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diserap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dan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terintegrasi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dengan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makna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lokal</a:t>
            </a:r>
            <a:r>
              <a:rPr lang="en-US" dirty="0" smtClean="0">
                <a:latin typeface="Tw Cen MT" pitchFamily="34" charset="0"/>
              </a:rPr>
              <a:t>. </a:t>
            </a: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24400" y="2286000"/>
            <a:ext cx="2971800" cy="1905000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b="1" dirty="0" smtClean="0">
                <a:latin typeface="Tw Cen MT" pitchFamily="34" charset="0"/>
              </a:rPr>
              <a:t>Transitional economies </a:t>
            </a:r>
            <a:r>
              <a:rPr lang="en-US" dirty="0" smtClean="0">
                <a:latin typeface="Tw Cen MT" pitchFamily="34" charset="0"/>
                <a:sym typeface="Wingdings"/>
              </a:rPr>
              <a:t>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suatu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negara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yg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beradaptasi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dari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ekonomi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terpusat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ke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sistem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pasar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bebas</a:t>
            </a:r>
            <a:r>
              <a:rPr lang="en-US" dirty="0" smtClean="0">
                <a:latin typeface="Tw Cen MT" pitchFamily="34" charset="0"/>
              </a:rPr>
              <a:t>.</a:t>
            </a:r>
          </a:p>
          <a:p>
            <a:pPr algn="ctr"/>
            <a:endParaRPr lang="en-US" dirty="0"/>
          </a:p>
        </p:txBody>
      </p:sp>
      <p:pic>
        <p:nvPicPr>
          <p:cNvPr id="10" name="Picture 9" descr="fashion-show-2016.jpg"/>
          <p:cNvPicPr>
            <a:picLocks noChangeAspect="1"/>
          </p:cNvPicPr>
          <p:nvPr/>
        </p:nvPicPr>
        <p:blipFill>
          <a:blip r:embed="rId2" cstate="print"/>
          <a:srcRect l="32500" t="919"/>
          <a:stretch>
            <a:fillRect/>
          </a:stretch>
        </p:blipFill>
        <p:spPr>
          <a:xfrm>
            <a:off x="5029200" y="4419600"/>
            <a:ext cx="2514600" cy="1942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2">
            <a:noAutofit/>
          </a:bodyPr>
          <a:lstStyle/>
          <a:p>
            <a:pPr algn="just"/>
            <a:r>
              <a:rPr lang="en-US" sz="1800" dirty="0" smtClean="0"/>
              <a:t>Styles are a mirror that reflects underlying cultural conditions.</a:t>
            </a:r>
          </a:p>
          <a:p>
            <a:pPr algn="just"/>
            <a:r>
              <a:rPr lang="en-US" sz="1800" dirty="0" smtClean="0"/>
              <a:t>We can distinguish between high and low culture.</a:t>
            </a:r>
          </a:p>
          <a:p>
            <a:pPr algn="just"/>
            <a:r>
              <a:rPr lang="en-US" sz="1800" dirty="0" smtClean="0"/>
              <a:t>Many modern marketers are reality engineers.</a:t>
            </a:r>
          </a:p>
          <a:p>
            <a:pPr algn="just"/>
            <a:r>
              <a:rPr lang="en-US" sz="1800" dirty="0" smtClean="0"/>
              <a:t>New products, services and ideas spread through a population, and different types of people are more or less likely to adopt them.</a:t>
            </a:r>
          </a:p>
          <a:p>
            <a:pPr algn="just"/>
            <a:r>
              <a:rPr lang="en-US" sz="1800" dirty="0" smtClean="0"/>
              <a:t>Many people and </a:t>
            </a:r>
            <a:r>
              <a:rPr lang="en-US" sz="1800" dirty="0" err="1" smtClean="0"/>
              <a:t>organisations</a:t>
            </a:r>
            <a:r>
              <a:rPr lang="en-US" sz="1800" dirty="0"/>
              <a:t> </a:t>
            </a:r>
            <a:r>
              <a:rPr lang="en-US" sz="1800" dirty="0" smtClean="0"/>
              <a:t>play a role in the fashion system that creates and communicates symbolic meanings to consumers.</a:t>
            </a:r>
          </a:p>
          <a:p>
            <a:pPr algn="just"/>
            <a:r>
              <a:rPr lang="en-US" sz="1800" dirty="0" smtClean="0"/>
              <a:t>Fashion follow cycles.</a:t>
            </a:r>
          </a:p>
          <a:p>
            <a:pPr algn="just"/>
            <a:r>
              <a:rPr lang="en-US" sz="1800" dirty="0" smtClean="0"/>
              <a:t>Products that succeed in one culture may fail in another if marketers do not understand the differences between consumers in each place.</a:t>
            </a:r>
          </a:p>
          <a:p>
            <a:pPr algn="just"/>
            <a:r>
              <a:rPr lang="en-US" sz="1800" dirty="0" smtClean="0"/>
              <a:t>Western (and particularly American) culture has a huge impact around the world, though people in other countries don’t necessarily ascribe the same meanings to products as American do.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696200" y="6019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Hal.491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nimated-thank-you-image-0078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28800" y="1828800"/>
            <a:ext cx="5437365" cy="29219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57250"/>
            <a:ext cx="7924800" cy="51435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>
                <a:latin typeface="Arial Narrow" pitchFamily="34" charset="0"/>
              </a:rPr>
              <a:t>Styles are a mirror that reflects underlying cultural conditions</a:t>
            </a:r>
          </a:p>
          <a:p>
            <a:pPr marL="0" indent="0" algn="ctr">
              <a:buNone/>
            </a:pPr>
            <a:endParaRPr lang="en-US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Arial Narrow" pitchFamily="34" charset="0"/>
              </a:rPr>
              <a:t>Karakteristik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dari</a:t>
            </a:r>
            <a:r>
              <a:rPr lang="en-US" dirty="0" smtClean="0">
                <a:latin typeface="Arial Narrow" pitchFamily="34" charset="0"/>
              </a:rPr>
              <a:t> fashion/</a:t>
            </a:r>
            <a:r>
              <a:rPr lang="en-US" dirty="0" err="1" smtClean="0">
                <a:latin typeface="Arial Narrow" pitchFamily="34" charset="0"/>
              </a:rPr>
              <a:t>budaya</a:t>
            </a:r>
            <a:r>
              <a:rPr lang="en-US" dirty="0" smtClean="0">
                <a:latin typeface="Arial Narrow" pitchFamily="34" charset="0"/>
              </a:rPr>
              <a:t> popular </a:t>
            </a:r>
            <a:r>
              <a:rPr lang="en-US" dirty="0" err="1" smtClean="0">
                <a:latin typeface="Arial Narrow" pitchFamily="34" charset="0"/>
              </a:rPr>
              <a:t>itu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ada</a:t>
            </a:r>
            <a:r>
              <a:rPr lang="en-US" dirty="0" smtClean="0">
                <a:latin typeface="Arial Narrow" pitchFamily="34" charset="0"/>
              </a:rPr>
              <a:t> 6, </a:t>
            </a:r>
            <a:r>
              <a:rPr lang="en-US" dirty="0" err="1" smtClean="0">
                <a:latin typeface="Arial Narrow" pitchFamily="34" charset="0"/>
              </a:rPr>
              <a:t>yaitu</a:t>
            </a:r>
            <a:r>
              <a:rPr lang="en-US" dirty="0" smtClean="0">
                <a:latin typeface="Arial Narrow" pitchFamily="34" charset="0"/>
              </a:rPr>
              <a:t>:</a:t>
            </a:r>
            <a:endParaRPr lang="en-US" dirty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Arial Narrow" pitchFamily="34" charset="0"/>
              </a:rPr>
              <a:t>Cerminan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dari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tren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masyarakat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yg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mendasar</a:t>
            </a:r>
            <a:r>
              <a:rPr lang="en-US" dirty="0" smtClean="0">
                <a:latin typeface="Arial Narrow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smtClean="0">
                <a:latin typeface="Arial Narrow" pitchFamily="34" charset="0"/>
              </a:rPr>
              <a:t>Style </a:t>
            </a:r>
            <a:r>
              <a:rPr lang="en-US" dirty="0" err="1" smtClean="0">
                <a:latin typeface="Arial Narrow" pitchFamily="34" charset="0"/>
              </a:rPr>
              <a:t>dimulai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sebagai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resiko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oleh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kelompok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kecil</a:t>
            </a:r>
            <a:r>
              <a:rPr lang="en-US" dirty="0" smtClean="0">
                <a:latin typeface="Arial Narrow" pitchFamily="34" charset="0"/>
              </a:rPr>
              <a:t> orang,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disebarkan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kepada</a:t>
            </a:r>
            <a:r>
              <a:rPr lang="en-US" dirty="0" smtClean="0">
                <a:latin typeface="Arial Narrow" pitchFamily="34" charset="0"/>
              </a:rPr>
              <a:t> orang lain </a:t>
            </a:r>
            <a:r>
              <a:rPr lang="en-US" dirty="0" err="1" smtClean="0">
                <a:latin typeface="Arial Narrow" pitchFamily="34" charset="0"/>
              </a:rPr>
              <a:t>untuk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jadi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percaya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diri</a:t>
            </a:r>
            <a:r>
              <a:rPr lang="en-US" dirty="0" smtClean="0">
                <a:latin typeface="Arial Narrow" pitchFamily="34" charset="0"/>
              </a:rPr>
              <a:t>.</a:t>
            </a:r>
            <a:endParaRPr lang="en-US" dirty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Arial Narrow" pitchFamily="34" charset="0"/>
              </a:rPr>
              <a:t>Style </a:t>
            </a:r>
            <a:r>
              <a:rPr lang="en-US" dirty="0" err="1" smtClean="0">
                <a:latin typeface="Arial Narrow" pitchFamily="34" charset="0"/>
              </a:rPr>
              <a:t>saling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mempengaruhi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antara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penemuan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yg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disengaja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konsumen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biasa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yg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memodifikasi</a:t>
            </a:r>
            <a:r>
              <a:rPr lang="en-US" dirty="0" smtClean="0">
                <a:latin typeface="Arial Narrow" pitchFamily="34" charset="0"/>
              </a:rPr>
              <a:t> style </a:t>
            </a:r>
            <a:r>
              <a:rPr lang="en-US" dirty="0" err="1" smtClean="0">
                <a:latin typeface="Arial Narrow" pitchFamily="34" charset="0"/>
              </a:rPr>
              <a:t>nya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sesuai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dgn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kebutuhan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mereka</a:t>
            </a:r>
            <a:r>
              <a:rPr lang="en-US" dirty="0" smtClean="0">
                <a:latin typeface="Arial Narrow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 Narrow" pitchFamily="34" charset="0"/>
              </a:rPr>
              <a:t>Produk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budaya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melakukan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perjalanan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scr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luas</a:t>
            </a:r>
            <a:r>
              <a:rPr lang="en-US" dirty="0" smtClean="0">
                <a:latin typeface="Arial Narrow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smtClean="0">
                <a:latin typeface="Arial Narrow" pitchFamily="34" charset="0"/>
              </a:rPr>
              <a:t>Orang – orang media </a:t>
            </a:r>
            <a:r>
              <a:rPr lang="en-US" dirty="0" err="1" smtClean="0">
                <a:latin typeface="Arial Narrow" pitchFamily="34" charset="0"/>
              </a:rPr>
              <a:t>berpengaruh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memutuskan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yg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berhasil</a:t>
            </a:r>
            <a:r>
              <a:rPr lang="en-US" dirty="0" smtClean="0">
                <a:latin typeface="Arial Narrow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 Narrow" pitchFamily="34" charset="0"/>
              </a:rPr>
              <a:t>Kebanyakan</a:t>
            </a:r>
            <a:r>
              <a:rPr lang="en-US" dirty="0" smtClean="0">
                <a:latin typeface="Arial Narrow" pitchFamily="34" charset="0"/>
              </a:rPr>
              <a:t> style </a:t>
            </a:r>
            <a:r>
              <a:rPr lang="en-US" dirty="0" err="1" smtClean="0">
                <a:latin typeface="Arial Narrow" pitchFamily="34" charset="0"/>
              </a:rPr>
              <a:t>akhirnya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habis</a:t>
            </a:r>
            <a:r>
              <a:rPr lang="en-US" dirty="0" smtClean="0">
                <a:latin typeface="Arial Narrow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88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57250"/>
            <a:ext cx="4800600" cy="51435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Arial Narrow" pitchFamily="34" charset="0"/>
              </a:rPr>
              <a:t>Styles are a mirror that reflects underlying cultural </a:t>
            </a:r>
            <a:r>
              <a:rPr lang="en-US" dirty="0" smtClean="0">
                <a:latin typeface="Arial Narrow" pitchFamily="34" charset="0"/>
              </a:rPr>
              <a:t>conditions</a:t>
            </a:r>
          </a:p>
          <a:p>
            <a:pPr marL="0" indent="0" algn="ctr">
              <a:buNone/>
            </a:pPr>
            <a:r>
              <a:rPr lang="en-US" dirty="0" smtClean="0">
                <a:latin typeface="Arial Narrow" pitchFamily="34" charset="0"/>
              </a:rPr>
              <a:t>(</a:t>
            </a:r>
            <a:r>
              <a:rPr lang="en-US" dirty="0" err="1" smtClean="0">
                <a:latin typeface="Arial Narrow" pitchFamily="34" charset="0"/>
              </a:rPr>
              <a:t>cont</a:t>
            </a:r>
            <a:r>
              <a:rPr lang="en-US" dirty="0" smtClean="0">
                <a:latin typeface="Arial Narrow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en-US" dirty="0" smtClean="0">
                <a:latin typeface="Arial Narrow" pitchFamily="34" charset="0"/>
              </a:rPr>
              <a:t>CPS (Culture Production System): </a:t>
            </a:r>
            <a:endParaRPr lang="en-US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	</a:t>
            </a:r>
            <a:r>
              <a:rPr lang="en-US" dirty="0" err="1" smtClean="0">
                <a:latin typeface="Arial Narrow" pitchFamily="34" charset="0"/>
              </a:rPr>
              <a:t>kumpulan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individu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organisasi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yg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bertanggung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jawab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untuk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menciptakan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memasarkan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produk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budaya</a:t>
            </a:r>
            <a:r>
              <a:rPr lang="en-US" dirty="0" smtClean="0">
                <a:latin typeface="Arial Narrow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smtClean="0">
                <a:latin typeface="Arial Narrow" pitchFamily="34" charset="0"/>
              </a:rPr>
              <a:t>3 </a:t>
            </a:r>
            <a:r>
              <a:rPr lang="en-US" dirty="0" err="1" smtClean="0">
                <a:latin typeface="Arial Narrow" pitchFamily="34" charset="0"/>
              </a:rPr>
              <a:t>subsistem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utama</a:t>
            </a:r>
            <a:r>
              <a:rPr lang="en-US" dirty="0" smtClean="0">
                <a:latin typeface="Arial Narrow" pitchFamily="34" charset="0"/>
              </a:rPr>
              <a:t> CPS:</a:t>
            </a:r>
          </a:p>
          <a:p>
            <a:pPr marL="385763" indent="-385763">
              <a:buAutoNum type="alphaLcPeriod"/>
            </a:pPr>
            <a:r>
              <a:rPr lang="en-US" dirty="0" smtClean="0">
                <a:latin typeface="Arial Narrow" pitchFamily="34" charset="0"/>
              </a:rPr>
              <a:t>Creative subsystem</a:t>
            </a:r>
          </a:p>
          <a:p>
            <a:pPr marL="385763" indent="-385763">
              <a:buAutoNum type="alphaLcPeriod"/>
            </a:pPr>
            <a:r>
              <a:rPr lang="en-US" dirty="0" smtClean="0">
                <a:latin typeface="Arial Narrow" pitchFamily="34" charset="0"/>
              </a:rPr>
              <a:t>Managerial subsystem</a:t>
            </a:r>
          </a:p>
          <a:p>
            <a:pPr marL="385763" indent="-385763">
              <a:buAutoNum type="alphaLcPeriod"/>
            </a:pPr>
            <a:r>
              <a:rPr lang="en-US" dirty="0" smtClean="0">
                <a:latin typeface="Arial Narrow" pitchFamily="34" charset="0"/>
              </a:rPr>
              <a:t>Communications subsystem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s://o.quizlet.com/4ENABL6HiaO-g3eWzaNrw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3421061" cy="440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906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533400"/>
            <a:ext cx="8153400" cy="5334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rial Narrow" pitchFamily="34" charset="0"/>
              </a:rPr>
              <a:t>CULTURAL </a:t>
            </a:r>
            <a:r>
              <a:rPr lang="en-US" dirty="0" smtClean="0">
                <a:latin typeface="Arial Narrow" pitchFamily="34" charset="0"/>
              </a:rPr>
              <a:t>GATEKEEPER</a:t>
            </a:r>
          </a:p>
          <a:p>
            <a:pPr marL="0" indent="0" algn="ctr">
              <a:buNone/>
            </a:pPr>
            <a:endParaRPr lang="en-US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Arial Narrow" pitchFamily="34" charset="0"/>
              </a:rPr>
              <a:t>individu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yg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bertanggung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jawab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untuk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menyaring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berbagai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informasi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dan</a:t>
            </a:r>
            <a:r>
              <a:rPr lang="en-US" dirty="0">
                <a:latin typeface="Arial Narrow" pitchFamily="34" charset="0"/>
              </a:rPr>
              <a:t> material </a:t>
            </a:r>
            <a:r>
              <a:rPr lang="en-US" dirty="0" err="1">
                <a:latin typeface="Arial Narrow" pitchFamily="34" charset="0"/>
              </a:rPr>
              <a:t>yg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dimaksudkan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untuk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konsumen</a:t>
            </a:r>
            <a:r>
              <a:rPr lang="en-US" dirty="0" smtClean="0">
                <a:latin typeface="Arial Narrow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smtClean="0">
                <a:latin typeface="Arial Narrow" pitchFamily="34" charset="0"/>
              </a:rPr>
              <a:t>“tastemakers” </a:t>
            </a:r>
            <a:r>
              <a:rPr lang="en-US" dirty="0" err="1" smtClean="0">
                <a:latin typeface="Arial Narrow" pitchFamily="34" charset="0"/>
              </a:rPr>
              <a:t>mempengaruhi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konsumen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produk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untuk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mempertimbangkan</a:t>
            </a:r>
            <a:r>
              <a:rPr lang="en-US" dirty="0" smtClean="0">
                <a:latin typeface="Arial Narrow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smtClean="0">
                <a:latin typeface="Arial Narrow" pitchFamily="34" charset="0"/>
              </a:rPr>
              <a:t>Gatekeeper </a:t>
            </a:r>
            <a:r>
              <a:rPr lang="en-US" dirty="0" err="1" smtClean="0">
                <a:latin typeface="Arial Narrow" pitchFamily="34" charset="0"/>
              </a:rPr>
              <a:t>termasuk</a:t>
            </a:r>
            <a:r>
              <a:rPr lang="en-US" dirty="0" smtClean="0">
                <a:latin typeface="Arial Narrow" pitchFamily="34" charset="0"/>
              </a:rPr>
              <a:t>: </a:t>
            </a:r>
          </a:p>
          <a:p>
            <a:pPr marL="0" indent="0">
              <a:buNone/>
            </a:pPr>
            <a:r>
              <a:rPr lang="en-US" dirty="0">
                <a:latin typeface="Arial Narrow" pitchFamily="34" charset="0"/>
              </a:rPr>
              <a:t>	</a:t>
            </a:r>
            <a:r>
              <a:rPr lang="en-US" dirty="0" smtClean="0">
                <a:latin typeface="Arial Narrow" pitchFamily="34" charset="0"/>
              </a:rPr>
              <a:t>a. </a:t>
            </a:r>
            <a:r>
              <a:rPr lang="en-US" dirty="0" err="1" smtClean="0">
                <a:latin typeface="Arial Narrow" pitchFamily="34" charset="0"/>
              </a:rPr>
              <a:t>pengulas</a:t>
            </a:r>
            <a:r>
              <a:rPr lang="en-US" dirty="0" smtClean="0">
                <a:latin typeface="Arial Narrow" pitchFamily="34" charset="0"/>
              </a:rPr>
              <a:t> film, </a:t>
            </a:r>
            <a:r>
              <a:rPr lang="en-US" dirty="0" err="1" smtClean="0">
                <a:latin typeface="Arial Narrow" pitchFamily="34" charset="0"/>
              </a:rPr>
              <a:t>restoran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mobil</a:t>
            </a:r>
            <a:endParaRPr lang="en-US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Narrow" pitchFamily="34" charset="0"/>
              </a:rPr>
              <a:t>	</a:t>
            </a:r>
            <a:r>
              <a:rPr lang="en-US" dirty="0" smtClean="0">
                <a:latin typeface="Arial Narrow" pitchFamily="34" charset="0"/>
              </a:rPr>
              <a:t>b. interior </a:t>
            </a:r>
            <a:r>
              <a:rPr lang="en-US" dirty="0" err="1" smtClean="0">
                <a:latin typeface="Arial Narrow" pitchFamily="34" charset="0"/>
              </a:rPr>
              <a:t>desainer</a:t>
            </a:r>
            <a:endParaRPr lang="en-US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Narrow" pitchFamily="34" charset="0"/>
              </a:rPr>
              <a:t>	</a:t>
            </a:r>
            <a:r>
              <a:rPr lang="en-US" dirty="0" smtClean="0">
                <a:latin typeface="Arial Narrow" pitchFamily="34" charset="0"/>
              </a:rPr>
              <a:t>c. DJ</a:t>
            </a:r>
          </a:p>
          <a:p>
            <a:pPr marL="0" indent="0">
              <a:buNone/>
            </a:pPr>
            <a:r>
              <a:rPr lang="en-US" dirty="0">
                <a:latin typeface="Arial Narrow" pitchFamily="34" charset="0"/>
              </a:rPr>
              <a:t>	</a:t>
            </a:r>
            <a:r>
              <a:rPr lang="en-US" dirty="0" smtClean="0">
                <a:latin typeface="Arial Narrow" pitchFamily="34" charset="0"/>
              </a:rPr>
              <a:t>d. </a:t>
            </a:r>
            <a:r>
              <a:rPr lang="en-US" dirty="0" err="1" smtClean="0">
                <a:latin typeface="Arial Narrow" pitchFamily="34" charset="0"/>
              </a:rPr>
              <a:t>pembeli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eceran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editor </a:t>
            </a:r>
            <a:r>
              <a:rPr lang="en-US" dirty="0" err="1" smtClean="0">
                <a:latin typeface="Arial Narrow" pitchFamily="34" charset="0"/>
              </a:rPr>
              <a:t>majalah</a:t>
            </a:r>
            <a:r>
              <a:rPr lang="en-US" dirty="0" smtClean="0"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14859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50"/>
            <a:ext cx="9144000" cy="51435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rial Narrow" pitchFamily="34" charset="0"/>
              </a:rPr>
              <a:t>Distinguish between high and low culture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1028" name="Picture 4" descr="http://image.slidesharecdn.com/culture-130824053825-phpapp01/95/culture-31-638.jpg?cb=13804466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618774" cy="4218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097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200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rial Narrow" pitchFamily="34" charset="0"/>
              </a:rPr>
              <a:t>Many modern marketer are reality engineers</a:t>
            </a:r>
          </a:p>
          <a:p>
            <a:pPr>
              <a:buFontTx/>
              <a:buChar char="-"/>
            </a:pPr>
            <a:r>
              <a:rPr lang="en-US" dirty="0" smtClean="0">
                <a:latin typeface="Arial Narrow" pitchFamily="34" charset="0"/>
              </a:rPr>
              <a:t>Reality engineers </a:t>
            </a:r>
            <a:r>
              <a:rPr lang="en-US" dirty="0" err="1" smtClean="0">
                <a:latin typeface="Arial Narrow" pitchFamily="34" charset="0"/>
              </a:rPr>
              <a:t>terjadi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ketika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pemasar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sebagai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elemen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yg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tepat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dari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budaya</a:t>
            </a:r>
            <a:r>
              <a:rPr lang="en-US" dirty="0" smtClean="0">
                <a:latin typeface="Arial Narrow" pitchFamily="34" charset="0"/>
              </a:rPr>
              <a:t> popular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mengkonversi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mereka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untuk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digunakan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sebagai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kendaraan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mereka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untuk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promosi</a:t>
            </a:r>
            <a:r>
              <a:rPr lang="en-US" dirty="0" smtClean="0">
                <a:latin typeface="Arial Narrow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 Narrow" pitchFamily="34" charset="0"/>
              </a:rPr>
              <a:t>Elemen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digunakan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oleh</a:t>
            </a:r>
            <a:r>
              <a:rPr lang="en-US" dirty="0" smtClean="0">
                <a:latin typeface="Arial Narrow" pitchFamily="34" charset="0"/>
              </a:rPr>
              <a:t> reality engineers </a:t>
            </a:r>
            <a:r>
              <a:rPr lang="en-US" dirty="0" err="1" smtClean="0">
                <a:latin typeface="Arial Narrow" pitchFamily="34" charset="0"/>
              </a:rPr>
              <a:t>untuk</a:t>
            </a:r>
            <a:r>
              <a:rPr lang="en-US" dirty="0" smtClean="0">
                <a:latin typeface="Arial Narrow" pitchFamily="34" charset="0"/>
              </a:rPr>
              <a:t> sensory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spatial.  </a:t>
            </a:r>
          </a:p>
        </p:txBody>
      </p:sp>
    </p:spTree>
    <p:extLst>
      <p:ext uri="{BB962C8B-B14F-4D97-AF65-F5344CB8AC3E}">
        <p14:creationId xmlns:p14="http://schemas.microsoft.com/office/powerpoint/2010/main" xmlns="" val="4339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305800" cy="60960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3200" dirty="0">
                <a:latin typeface="Arial Narrow" pitchFamily="34" charset="0"/>
              </a:rPr>
              <a:t>New products, services and idea spread through a population, and different types of people are more or less likely to adopt </a:t>
            </a:r>
            <a:r>
              <a:rPr lang="en-US" sz="3200" dirty="0" smtClean="0">
                <a:latin typeface="Arial Narrow" pitchFamily="34" charset="0"/>
              </a:rPr>
              <a:t>them</a:t>
            </a:r>
          </a:p>
          <a:p>
            <a:r>
              <a:rPr lang="en-US" sz="3200" dirty="0" smtClean="0">
                <a:latin typeface="Arial Narrow" pitchFamily="34" charset="0"/>
              </a:rPr>
              <a:t>THE DIFFUSION OF INNOVATION</a:t>
            </a:r>
          </a:p>
          <a:p>
            <a:pPr>
              <a:buFontTx/>
              <a:buChar char="-"/>
            </a:pPr>
            <a:r>
              <a:rPr lang="en-US" sz="3200" dirty="0" err="1" smtClean="0">
                <a:latin typeface="Arial Narrow" pitchFamily="34" charset="0"/>
              </a:rPr>
              <a:t>Apa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itu</a:t>
            </a:r>
            <a:r>
              <a:rPr lang="en-US" sz="3200" dirty="0" smtClean="0">
                <a:latin typeface="Arial Narrow" pitchFamily="34" charset="0"/>
              </a:rPr>
              <a:t> “</a:t>
            </a:r>
            <a:r>
              <a:rPr lang="en-US" sz="3200" b="1" dirty="0" smtClean="0">
                <a:latin typeface="Arial Narrow" pitchFamily="34" charset="0"/>
              </a:rPr>
              <a:t>Innovation</a:t>
            </a:r>
            <a:r>
              <a:rPr lang="en-US" sz="3200" dirty="0" smtClean="0">
                <a:latin typeface="Arial Narrow" pitchFamily="34" charset="0"/>
              </a:rPr>
              <a:t>”?</a:t>
            </a:r>
          </a:p>
          <a:p>
            <a:pPr marL="0" indent="0">
              <a:buNone/>
            </a:pPr>
            <a:r>
              <a:rPr lang="en-US" sz="3200" dirty="0">
                <a:latin typeface="Arial Narrow" pitchFamily="34" charset="0"/>
              </a:rPr>
              <a:t>	</a:t>
            </a:r>
            <a:r>
              <a:rPr lang="en-US" sz="3200" dirty="0" smtClean="0">
                <a:latin typeface="Arial Narrow" pitchFamily="34" charset="0"/>
              </a:rPr>
              <a:t>Innovation: </a:t>
            </a:r>
            <a:r>
              <a:rPr lang="en-US" sz="3200" dirty="0" err="1" smtClean="0">
                <a:latin typeface="Arial Narrow" pitchFamily="34" charset="0"/>
              </a:rPr>
              <a:t>sebuah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produk</a:t>
            </a:r>
            <a:r>
              <a:rPr lang="en-US" sz="3200" dirty="0" smtClean="0">
                <a:latin typeface="Arial Narrow" pitchFamily="34" charset="0"/>
              </a:rPr>
              <a:t> lama </a:t>
            </a:r>
            <a:r>
              <a:rPr lang="en-US" sz="3200" dirty="0" err="1" smtClean="0">
                <a:latin typeface="Arial Narrow" pitchFamily="34" charset="0"/>
              </a:rPr>
              <a:t>yg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dianggap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sebagai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produk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baru</a:t>
            </a:r>
            <a:r>
              <a:rPr lang="en-US" sz="3200" dirty="0" smtClean="0">
                <a:latin typeface="Arial Narrow" pitchFamily="34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latin typeface="Arial Narrow" pitchFamily="34" charset="0"/>
              </a:rPr>
              <a:t>	</a:t>
            </a:r>
            <a:r>
              <a:rPr lang="en-US" sz="3200" dirty="0" smtClean="0">
                <a:latin typeface="Arial Narrow" pitchFamily="34" charset="0"/>
              </a:rPr>
              <a:t>- New manufacturing technique.</a:t>
            </a:r>
          </a:p>
          <a:p>
            <a:pPr marL="0" indent="0">
              <a:buNone/>
            </a:pPr>
            <a:r>
              <a:rPr lang="en-US" sz="3200" dirty="0">
                <a:latin typeface="Arial Narrow" pitchFamily="34" charset="0"/>
              </a:rPr>
              <a:t>	</a:t>
            </a:r>
            <a:r>
              <a:rPr lang="en-US" sz="3200" dirty="0" smtClean="0">
                <a:latin typeface="Arial Narrow" pitchFamily="34" charset="0"/>
              </a:rPr>
              <a:t>- New product variation.</a:t>
            </a:r>
          </a:p>
          <a:p>
            <a:pPr marL="0" indent="0">
              <a:buNone/>
            </a:pPr>
            <a:r>
              <a:rPr lang="en-US" sz="3200" dirty="0">
                <a:latin typeface="Arial Narrow" pitchFamily="34" charset="0"/>
              </a:rPr>
              <a:t>	</a:t>
            </a:r>
            <a:r>
              <a:rPr lang="en-US" sz="3200" dirty="0" smtClean="0">
                <a:latin typeface="Arial Narrow" pitchFamily="34" charset="0"/>
              </a:rPr>
              <a:t>- New way to deliver product.</a:t>
            </a:r>
          </a:p>
          <a:p>
            <a:pPr marL="0" indent="0">
              <a:buNone/>
            </a:pPr>
            <a:r>
              <a:rPr lang="en-US" sz="3200" dirty="0">
                <a:latin typeface="Arial Narrow" pitchFamily="34" charset="0"/>
              </a:rPr>
              <a:t>	</a:t>
            </a:r>
            <a:r>
              <a:rPr lang="en-US" sz="3200" dirty="0" smtClean="0">
                <a:latin typeface="Arial Narrow" pitchFamily="34" charset="0"/>
              </a:rPr>
              <a:t>- New way to package product.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Arial Narrow" pitchFamily="34" charset="0"/>
              </a:rPr>
              <a:t>Diffusion of Innovation</a:t>
            </a:r>
          </a:p>
          <a:p>
            <a:pPr marL="0" indent="0">
              <a:buNone/>
            </a:pPr>
            <a:r>
              <a:rPr lang="en-US" sz="3200" dirty="0">
                <a:latin typeface="Arial Narrow" pitchFamily="34" charset="0"/>
              </a:rPr>
              <a:t>	</a:t>
            </a:r>
            <a:r>
              <a:rPr lang="en-US" sz="3200" dirty="0" err="1" smtClean="0">
                <a:latin typeface="Arial Narrow" pitchFamily="34" charset="0"/>
              </a:rPr>
              <a:t>Inovasi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yg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sukses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akan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tersebar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lewat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populasi</a:t>
            </a:r>
            <a:r>
              <a:rPr lang="en-US" sz="3200" dirty="0" smtClean="0">
                <a:latin typeface="Arial Narrow" pitchFamily="34" charset="0"/>
              </a:rPr>
              <a:t> di </a:t>
            </a:r>
            <a:r>
              <a:rPr lang="en-US" sz="3200" dirty="0" err="1" smtClean="0">
                <a:latin typeface="Arial Narrow" pitchFamily="34" charset="0"/>
              </a:rPr>
              <a:t>berbagai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tingkat</a:t>
            </a:r>
            <a:r>
              <a:rPr lang="en-US" sz="3200" dirty="0" smtClean="0">
                <a:latin typeface="Arial Narrow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</a:rPr>
            </a:br>
            <a:endParaRPr lang="en-US" sz="2000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/>
          </a:p>
        </p:txBody>
      </p:sp>
      <p:pic>
        <p:nvPicPr>
          <p:cNvPr id="5" name="Picture 4" descr="Hasil gambar untuk kue cubit tradis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91000"/>
            <a:ext cx="2375381" cy="193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171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534400" cy="6248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rial Narrow" pitchFamily="34" charset="0"/>
              </a:rPr>
              <a:t>ADOPTING INNOVATION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 Narrow" pitchFamily="34" charset="0"/>
              </a:rPr>
              <a:t>Adopsi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inovasi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menyerupai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pengambilan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keputusan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konsumen</a:t>
            </a:r>
            <a:endParaRPr lang="en-US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Arial Narrow" pitchFamily="34" charset="0"/>
              </a:rPr>
              <a:t>Studi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dari</a:t>
            </a:r>
            <a:r>
              <a:rPr lang="en-US" dirty="0" smtClean="0">
                <a:latin typeface="Arial Narrow" pitchFamily="34" charset="0"/>
              </a:rPr>
              <a:t> 11 Negara di </a:t>
            </a:r>
            <a:r>
              <a:rPr lang="en-US" dirty="0" err="1" smtClean="0">
                <a:latin typeface="Arial Narrow" pitchFamily="34" charset="0"/>
              </a:rPr>
              <a:t>Eropa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menemukan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bahwa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k</a:t>
            </a:r>
            <a:r>
              <a:rPr lang="en-US" dirty="0" err="1" smtClean="0">
                <a:latin typeface="Arial Narrow" pitchFamily="34" charset="0"/>
              </a:rPr>
              <a:t>onsumen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individualistik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itu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lebih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inovatif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daripada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konsumen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kolektif</a:t>
            </a:r>
            <a:endParaRPr lang="en-US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Arial Narrow" pitchFamily="34" charset="0"/>
              </a:rPr>
              <a:t>Tipe</a:t>
            </a:r>
            <a:r>
              <a:rPr lang="en-US" dirty="0" smtClean="0">
                <a:latin typeface="Arial Narrow" pitchFamily="34" charset="0"/>
              </a:rPr>
              <a:t> - </a:t>
            </a:r>
            <a:r>
              <a:rPr lang="en-US" dirty="0" err="1" smtClean="0">
                <a:latin typeface="Arial Narrow" pitchFamily="34" charset="0"/>
              </a:rPr>
              <a:t>tipe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adopsi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inovasi</a:t>
            </a:r>
            <a:r>
              <a:rPr lang="en-US" dirty="0" smtClean="0">
                <a:latin typeface="Arial Narrow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Arial Narrow" pitchFamily="34" charset="0"/>
              </a:rPr>
              <a:t>	</a:t>
            </a:r>
            <a:r>
              <a:rPr lang="en-US" dirty="0" smtClean="0">
                <a:latin typeface="Arial Narrow" pitchFamily="34" charset="0"/>
              </a:rPr>
              <a:t>a. Innovators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early adopters</a:t>
            </a:r>
          </a:p>
          <a:p>
            <a:pPr marL="0" indent="0">
              <a:buNone/>
            </a:pPr>
            <a:r>
              <a:rPr lang="en-US" dirty="0">
                <a:latin typeface="Arial Narrow" pitchFamily="34" charset="0"/>
              </a:rPr>
              <a:t>	</a:t>
            </a:r>
            <a:r>
              <a:rPr lang="en-US" dirty="0" smtClean="0">
                <a:latin typeface="Arial Narrow" pitchFamily="34" charset="0"/>
              </a:rPr>
              <a:t>b. Laggards</a:t>
            </a:r>
          </a:p>
          <a:p>
            <a:pPr marL="0" indent="0">
              <a:buNone/>
            </a:pPr>
            <a:r>
              <a:rPr lang="en-US" dirty="0">
                <a:latin typeface="Arial Narrow" pitchFamily="34" charset="0"/>
              </a:rPr>
              <a:t>	</a:t>
            </a:r>
            <a:r>
              <a:rPr lang="en-US" dirty="0" smtClean="0">
                <a:latin typeface="Arial Narrow" pitchFamily="34" charset="0"/>
              </a:rPr>
              <a:t>c. Late adopters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 descr="https://www.qualitylogoproducts.com/blog/wp-content/uploads/2011/07/adoption-cur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91000"/>
            <a:ext cx="6439437" cy="227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621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1060</TotalTime>
  <Words>742</Words>
  <Application>Microsoft Office PowerPoint</Application>
  <PresentationFormat>On-screen Show (4:3)</PresentationFormat>
  <Paragraphs>126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Equity</vt:lpstr>
      <vt:lpstr>  The Creation and Diffusion of Global Consumer Culture</vt:lpstr>
      <vt:lpstr>Chapter Objectives</vt:lpstr>
      <vt:lpstr>Slide 3</vt:lpstr>
      <vt:lpstr>Slide 4</vt:lpstr>
      <vt:lpstr>Slide 5</vt:lpstr>
      <vt:lpstr>Slide 6</vt:lpstr>
      <vt:lpstr>Slide 7</vt:lpstr>
      <vt:lpstr>Slide 8</vt:lpstr>
      <vt:lpstr>Slide 9</vt:lpstr>
      <vt:lpstr>The Fashion System</vt:lpstr>
      <vt:lpstr>Slide 11</vt:lpstr>
      <vt:lpstr>Slide 12</vt:lpstr>
      <vt:lpstr>Slide 13</vt:lpstr>
      <vt:lpstr>Slide 14</vt:lpstr>
      <vt:lpstr>Slide 15</vt:lpstr>
      <vt:lpstr>Slide 16</vt:lpstr>
      <vt:lpstr>Transferring Product Meaning to Other Cultures</vt:lpstr>
      <vt:lpstr>Slide 18</vt:lpstr>
      <vt:lpstr>The Diffusion of Consumer Culture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Creation and Diffusion of Global Consumer Culture</dc:title>
  <dc:creator>user</dc:creator>
  <cp:lastModifiedBy>user</cp:lastModifiedBy>
  <cp:revision>82</cp:revision>
  <dcterms:created xsi:type="dcterms:W3CDTF">2016-09-18T11:01:44Z</dcterms:created>
  <dcterms:modified xsi:type="dcterms:W3CDTF">2016-10-06T12:40:38Z</dcterms:modified>
</cp:coreProperties>
</file>