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72" r:id="rId4"/>
    <p:sldId id="271" r:id="rId5"/>
    <p:sldId id="258" r:id="rId6"/>
    <p:sldId id="270" r:id="rId7"/>
    <p:sldId id="261" r:id="rId8"/>
    <p:sldId id="259" r:id="rId9"/>
    <p:sldId id="273" r:id="rId10"/>
    <p:sldId id="260" r:id="rId11"/>
    <p:sldId id="262" r:id="rId12"/>
    <p:sldId id="263" r:id="rId13"/>
    <p:sldId id="275" r:id="rId14"/>
    <p:sldId id="276" r:id="rId15"/>
    <p:sldId id="266" r:id="rId16"/>
    <p:sldId id="267" r:id="rId17"/>
    <p:sldId id="268" r:id="rId18"/>
    <p:sldId id="269"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7" d="100"/>
          <a:sy n="87" d="100"/>
        </p:scale>
        <p:origin x="6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9/29/2016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338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31649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088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43574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78937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00710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35847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4015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126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660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898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918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436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813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642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866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700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9/29/2016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571280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AGE SUBCULTURE</a:t>
            </a:r>
            <a:endParaRPr lang="en-US" b="1" dirty="0"/>
          </a:p>
        </p:txBody>
      </p:sp>
      <p:sp>
        <p:nvSpPr>
          <p:cNvPr id="3" name="Subtitle 2"/>
          <p:cNvSpPr>
            <a:spLocks noGrp="1"/>
          </p:cNvSpPr>
          <p:nvPr>
            <p:ph type="subTitle" idx="1"/>
          </p:nvPr>
        </p:nvSpPr>
        <p:spPr/>
        <p:txBody>
          <a:bodyPr/>
          <a:lstStyle/>
          <a:p>
            <a:r>
              <a:rPr lang="en-US" b="1" dirty="0" err="1" smtClean="0"/>
              <a:t>Dinda</a:t>
            </a:r>
            <a:r>
              <a:rPr lang="en-US" b="1" dirty="0" smtClean="0"/>
              <a:t> </a:t>
            </a:r>
            <a:r>
              <a:rPr lang="en-US" b="1" dirty="0" err="1" smtClean="0"/>
              <a:t>Ayu</a:t>
            </a:r>
            <a:r>
              <a:rPr lang="en-US" b="1" dirty="0" smtClean="0"/>
              <a:t> </a:t>
            </a:r>
            <a:r>
              <a:rPr lang="en-US" b="1" dirty="0" err="1" smtClean="0"/>
              <a:t>Dwi</a:t>
            </a:r>
            <a:r>
              <a:rPr lang="en-US" b="1" dirty="0" smtClean="0"/>
              <a:t> </a:t>
            </a:r>
            <a:r>
              <a:rPr lang="en-US" b="1" dirty="0" err="1" smtClean="0"/>
              <a:t>Innesia</a:t>
            </a:r>
            <a:r>
              <a:rPr lang="en-US" b="1" dirty="0" smtClean="0"/>
              <a:t> (2015031016) PSI</a:t>
            </a:r>
          </a:p>
          <a:p>
            <a:r>
              <a:rPr lang="en-US" b="1" dirty="0" smtClean="0"/>
              <a:t>Joseph </a:t>
            </a:r>
            <a:r>
              <a:rPr lang="en-US" b="1" dirty="0" err="1" smtClean="0"/>
              <a:t>Setia</a:t>
            </a:r>
            <a:r>
              <a:rPr lang="en-US" b="1" dirty="0" smtClean="0"/>
              <a:t> Budi (2015091002) TSP</a:t>
            </a:r>
            <a:endParaRPr lang="en-US" b="1" dirty="0"/>
          </a:p>
        </p:txBody>
      </p:sp>
    </p:spTree>
    <p:extLst>
      <p:ext uri="{BB962C8B-B14F-4D97-AF65-F5344CB8AC3E}">
        <p14:creationId xmlns:p14="http://schemas.microsoft.com/office/powerpoint/2010/main" val="3464204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APPEALING TO THE YOUTH MARKET</a:t>
            </a:r>
            <a:endParaRPr lang="en-US" b="1" dirty="0"/>
          </a:p>
        </p:txBody>
      </p:sp>
      <p:sp>
        <p:nvSpPr>
          <p:cNvPr id="4" name="Content Placeholder 3"/>
          <p:cNvSpPr>
            <a:spLocks noGrp="1"/>
          </p:cNvSpPr>
          <p:nvPr>
            <p:ph idx="1"/>
          </p:nvPr>
        </p:nvSpPr>
        <p:spPr>
          <a:solidFill>
            <a:schemeClr val="accent2"/>
          </a:solidFill>
        </p:spPr>
        <p:txBody>
          <a:bodyPr>
            <a:normAutofit fontScale="77500" lnSpcReduction="20000"/>
          </a:bodyPr>
          <a:lstStyle/>
          <a:p>
            <a:pPr marL="0" indent="0">
              <a:buNone/>
            </a:pPr>
            <a:endParaRPr lang="en-US" dirty="0" smtClean="0"/>
          </a:p>
          <a:p>
            <a:pPr marL="0" indent="0">
              <a:buNone/>
            </a:pPr>
            <a:r>
              <a:rPr lang="en-US" dirty="0" err="1" smtClean="0"/>
              <a:t>Konsumen</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remaja</a:t>
            </a:r>
            <a:r>
              <a:rPr lang="en-US" dirty="0" smtClean="0"/>
              <a:t> </a:t>
            </a:r>
            <a:r>
              <a:rPr lang="en-US" dirty="0" err="1" smtClean="0"/>
              <a:t>memiliki</a:t>
            </a:r>
            <a:r>
              <a:rPr lang="en-US" dirty="0" smtClean="0"/>
              <a:t> </a:t>
            </a:r>
            <a:r>
              <a:rPr lang="en-US" dirty="0" err="1" smtClean="0"/>
              <a:t>banyak</a:t>
            </a:r>
            <a:r>
              <a:rPr lang="en-US" dirty="0" smtClean="0"/>
              <a:t> </a:t>
            </a:r>
            <a:r>
              <a:rPr lang="en-US" dirty="0" err="1" smtClean="0"/>
              <a:t>pengeluaran</a:t>
            </a:r>
            <a:r>
              <a:rPr lang="en-US" dirty="0" smtClean="0"/>
              <a:t> </a:t>
            </a:r>
            <a:r>
              <a:rPr lang="en-US" dirty="0" err="1" smtClean="0"/>
              <a:t>seperti</a:t>
            </a:r>
            <a:r>
              <a:rPr lang="en-US" dirty="0" smtClean="0"/>
              <a:t> </a:t>
            </a:r>
            <a:r>
              <a:rPr lang="en-US" dirty="0" err="1" smtClean="0"/>
              <a:t>remaja-remaja</a:t>
            </a:r>
            <a:r>
              <a:rPr lang="en-US" dirty="0" smtClean="0"/>
              <a:t> di </a:t>
            </a:r>
            <a:r>
              <a:rPr lang="en-US" dirty="0" err="1" smtClean="0"/>
              <a:t>Amerika</a:t>
            </a:r>
            <a:r>
              <a:rPr lang="en-US" dirty="0" smtClean="0"/>
              <a:t> yang </a:t>
            </a:r>
            <a:r>
              <a:rPr lang="en-US" dirty="0" err="1" smtClean="0"/>
              <a:t>mengeluarkan</a:t>
            </a:r>
            <a:r>
              <a:rPr lang="en-US" dirty="0" smtClean="0"/>
              <a:t> </a:t>
            </a:r>
            <a:r>
              <a:rPr lang="en-US" dirty="0" err="1" smtClean="0"/>
              <a:t>uang</a:t>
            </a:r>
            <a:r>
              <a:rPr lang="en-US" dirty="0" smtClean="0"/>
              <a:t> </a:t>
            </a:r>
            <a:r>
              <a:rPr lang="en-US" dirty="0" err="1" smtClean="0"/>
              <a:t>sebanyak</a:t>
            </a:r>
            <a:r>
              <a:rPr lang="en-US" dirty="0" smtClean="0"/>
              <a:t> 172 billion dollar </a:t>
            </a:r>
            <a:r>
              <a:rPr lang="en-US" dirty="0" err="1" smtClean="0"/>
              <a:t>pada</a:t>
            </a:r>
            <a:r>
              <a:rPr lang="en-US" dirty="0" smtClean="0"/>
              <a:t> </a:t>
            </a:r>
            <a:r>
              <a:rPr lang="en-US" dirty="0" err="1" smtClean="0"/>
              <a:t>tahun</a:t>
            </a:r>
            <a:r>
              <a:rPr lang="en-US" dirty="0" smtClean="0"/>
              <a:t> 2001 (</a:t>
            </a:r>
            <a:r>
              <a:rPr lang="en-US" dirty="0" err="1" smtClean="0"/>
              <a:t>Slurpees</a:t>
            </a:r>
            <a:r>
              <a:rPr lang="en-US" dirty="0" smtClean="0"/>
              <a:t>). </a:t>
            </a:r>
            <a:r>
              <a:rPr lang="en-US" dirty="0" err="1" smtClean="0"/>
              <a:t>Remaja-remaja</a:t>
            </a:r>
            <a:r>
              <a:rPr lang="en-US" dirty="0" smtClean="0"/>
              <a:t> di </a:t>
            </a:r>
            <a:r>
              <a:rPr lang="en-US" dirty="0" err="1" smtClean="0"/>
              <a:t>Amerika</a:t>
            </a:r>
            <a:r>
              <a:rPr lang="en-US" dirty="0" smtClean="0"/>
              <a:t> (18-19 </a:t>
            </a:r>
            <a:r>
              <a:rPr lang="en-US" dirty="0" err="1" smtClean="0"/>
              <a:t>tahun</a:t>
            </a:r>
            <a:r>
              <a:rPr lang="en-US" dirty="0" smtClean="0"/>
              <a:t>) 42% </a:t>
            </a:r>
            <a:r>
              <a:rPr lang="en-US" dirty="0" err="1" smtClean="0"/>
              <a:t>memiliki</a:t>
            </a:r>
            <a:r>
              <a:rPr lang="en-US" dirty="0" smtClean="0"/>
              <a:t> </a:t>
            </a:r>
            <a:r>
              <a:rPr lang="en-US" dirty="0" err="1" smtClean="0"/>
              <a:t>kartu</a:t>
            </a:r>
            <a:r>
              <a:rPr lang="en-US" dirty="0" smtClean="0"/>
              <a:t> </a:t>
            </a:r>
            <a:r>
              <a:rPr lang="en-US" dirty="0" err="1" smtClean="0"/>
              <a:t>kredit</a:t>
            </a:r>
            <a:r>
              <a:rPr lang="en-US" dirty="0" smtClean="0"/>
              <a:t> </a:t>
            </a:r>
            <a:r>
              <a:rPr lang="en-US" dirty="0" err="1" smtClean="0"/>
              <a:t>dengan</a:t>
            </a:r>
            <a:r>
              <a:rPr lang="en-US" dirty="0" smtClean="0"/>
              <a:t> </a:t>
            </a:r>
            <a:r>
              <a:rPr lang="en-US" dirty="0" err="1" smtClean="0"/>
              <a:t>nama</a:t>
            </a:r>
            <a:r>
              <a:rPr lang="en-US" dirty="0" smtClean="0"/>
              <a:t> </a:t>
            </a:r>
            <a:r>
              <a:rPr lang="en-US" dirty="0" err="1" smtClean="0"/>
              <a:t>mereka</a:t>
            </a:r>
            <a:r>
              <a:rPr lang="en-US" dirty="0" smtClean="0"/>
              <a:t> </a:t>
            </a:r>
            <a:r>
              <a:rPr lang="en-US" dirty="0" err="1" smtClean="0"/>
              <a:t>sendiri</a:t>
            </a:r>
            <a:r>
              <a:rPr lang="en-US" dirty="0" smtClean="0"/>
              <a:t>.</a:t>
            </a:r>
          </a:p>
          <a:p>
            <a:pPr marL="0" indent="0">
              <a:buNone/>
            </a:pPr>
            <a:r>
              <a:rPr lang="en-US" dirty="0" err="1" smtClean="0"/>
              <a:t>Jadi</a:t>
            </a:r>
            <a:r>
              <a:rPr lang="en-US" dirty="0" smtClean="0"/>
              <a:t> para </a:t>
            </a:r>
            <a:r>
              <a:rPr lang="en-US" dirty="0" err="1" smtClean="0"/>
              <a:t>markerter</a:t>
            </a:r>
            <a:r>
              <a:rPr lang="en-US" dirty="0" smtClean="0"/>
              <a:t> </a:t>
            </a:r>
            <a:r>
              <a:rPr lang="en-US" dirty="0" err="1" smtClean="0"/>
              <a:t>berusaha</a:t>
            </a:r>
            <a:r>
              <a:rPr lang="en-US" dirty="0" smtClean="0"/>
              <a:t> </a:t>
            </a:r>
            <a:r>
              <a:rPr lang="en-US" dirty="0" err="1" smtClean="0"/>
              <a:t>untuk</a:t>
            </a:r>
            <a:r>
              <a:rPr lang="en-US" dirty="0" smtClean="0"/>
              <a:t> </a:t>
            </a:r>
            <a:r>
              <a:rPr lang="en-US" dirty="0" err="1" smtClean="0"/>
              <a:t>mendekati</a:t>
            </a:r>
            <a:r>
              <a:rPr lang="en-US" dirty="0" smtClean="0"/>
              <a:t> </a:t>
            </a:r>
            <a:r>
              <a:rPr lang="en-US" dirty="0" err="1" smtClean="0"/>
              <a:t>remaja</a:t>
            </a:r>
            <a:r>
              <a:rPr lang="en-US" dirty="0" smtClean="0"/>
              <a:t> </a:t>
            </a:r>
            <a:r>
              <a:rPr lang="en-US" dirty="0" err="1" smtClean="0"/>
              <a:t>dengan</a:t>
            </a:r>
            <a:r>
              <a:rPr lang="en-US" dirty="0" smtClean="0"/>
              <a:t> </a:t>
            </a:r>
            <a:r>
              <a:rPr lang="en-US" dirty="0" err="1" smtClean="0"/>
              <a:t>beberapa</a:t>
            </a:r>
            <a:r>
              <a:rPr lang="en-US" dirty="0" smtClean="0"/>
              <a:t> </a:t>
            </a:r>
            <a:r>
              <a:rPr lang="en-US" dirty="0" err="1" smtClean="0"/>
              <a:t>metode</a:t>
            </a:r>
            <a:r>
              <a:rPr lang="en-US" dirty="0"/>
              <a:t> </a:t>
            </a:r>
            <a:r>
              <a:rPr lang="en-US" dirty="0" err="1" smtClean="0"/>
              <a:t>sebagai</a:t>
            </a:r>
            <a:r>
              <a:rPr lang="en-US" dirty="0" smtClean="0"/>
              <a:t> </a:t>
            </a:r>
            <a:r>
              <a:rPr lang="en-US" dirty="0" err="1" smtClean="0"/>
              <a:t>berikut</a:t>
            </a:r>
            <a:r>
              <a:rPr lang="en-US" dirty="0" smtClean="0"/>
              <a:t>:</a:t>
            </a:r>
          </a:p>
          <a:p>
            <a:r>
              <a:rPr lang="en-US" b="1" dirty="0" smtClean="0"/>
              <a:t>Tweens.</a:t>
            </a:r>
          </a:p>
          <a:p>
            <a:r>
              <a:rPr lang="en-US" b="1" dirty="0" smtClean="0"/>
              <a:t>Speaking to Teen in Their Language.</a:t>
            </a:r>
          </a:p>
          <a:p>
            <a:r>
              <a:rPr lang="en-US" b="1" dirty="0" smtClean="0"/>
              <a:t>Youth Tribes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3175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RESEARCHING THE YOUTH MARKET</a:t>
            </a:r>
            <a:endParaRPr lang="id-ID" b="1"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45720" indent="0" algn="ctr">
              <a:buNone/>
            </a:pPr>
            <a:r>
              <a:rPr lang="id-ID" dirty="0" smtClean="0"/>
              <a:t>satu </a:t>
            </a:r>
            <a:r>
              <a:rPr lang="id-ID" dirty="0"/>
              <a:t>studi meminta orang-orang muda di Amerika Serikat dan belanda untuk menulis esai tentang apa yang 'cool' dan 'uncool' dan membuat kolase visual yang mewakili hal-hal yang mewakili menjadi </a:t>
            </a:r>
            <a:r>
              <a:rPr lang="id-ID" dirty="0" smtClean="0"/>
              <a:t>cool </a:t>
            </a:r>
            <a:r>
              <a:rPr lang="id-ID" dirty="0"/>
              <a:t>kepada mereka</a:t>
            </a:r>
          </a:p>
        </p:txBody>
      </p:sp>
    </p:spTree>
    <p:extLst>
      <p:ext uri="{BB962C8B-B14F-4D97-AF65-F5344CB8AC3E}">
        <p14:creationId xmlns:p14="http://schemas.microsoft.com/office/powerpoint/2010/main" val="1329492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Big Women/Man on Campus: we’re Talking to you!</a:t>
            </a:r>
            <a:endParaRPr lang="id-ID"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d-ID" dirty="0"/>
              <a:t>ada sekitar 730,000 mahasiswa di australia, yang merupakan pasar besar dan sulit dijangkau (berusia 18-19 tahun</a:t>
            </a:r>
            <a:r>
              <a:rPr lang="id-ID" dirty="0" smtClean="0"/>
              <a:t>). </a:t>
            </a:r>
            <a:r>
              <a:rPr lang="id-ID" dirty="0"/>
              <a:t>mereka sulit dijangkau melalui media konvensional seperti surat </a:t>
            </a:r>
            <a:r>
              <a:rPr lang="id-ID" dirty="0" smtClean="0"/>
              <a:t>kabar.</a:t>
            </a:r>
          </a:p>
          <a:p>
            <a:r>
              <a:rPr lang="id-ID" dirty="0" smtClean="0"/>
              <a:t>iklan </a:t>
            </a:r>
            <a:r>
              <a:rPr lang="id-ID" dirty="0"/>
              <a:t>online sangat efektif: 99% dari </a:t>
            </a:r>
            <a:r>
              <a:rPr lang="id-ID" dirty="0" smtClean="0"/>
              <a:t>siswa yang </a:t>
            </a:r>
            <a:r>
              <a:rPr lang="id-ID" dirty="0"/>
              <a:t>online setidaknya beberapa kali per minggu dan 90% melakukannya setiap </a:t>
            </a:r>
            <a:r>
              <a:rPr lang="id-ID" dirty="0" smtClean="0"/>
              <a:t>hari,</a:t>
            </a:r>
            <a:endParaRPr lang="id-ID" dirty="0"/>
          </a:p>
        </p:txBody>
      </p:sp>
    </p:spTree>
    <p:extLst>
      <p:ext uri="{BB962C8B-B14F-4D97-AF65-F5344CB8AC3E}">
        <p14:creationId xmlns:p14="http://schemas.microsoft.com/office/powerpoint/2010/main" val="2934523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BABY BUSTERS: GENERATION X</a:t>
            </a:r>
            <a:endParaRPr lang="en-US" b="1" dirty="0"/>
          </a:p>
        </p:txBody>
      </p:sp>
      <p:sp>
        <p:nvSpPr>
          <p:cNvPr id="3" name="Content Placeholder 2"/>
          <p:cNvSpPr>
            <a:spLocks noGrp="1"/>
          </p:cNvSpPr>
          <p:nvPr>
            <p:ph idx="1"/>
          </p:nvPr>
        </p:nvSpPr>
        <p:spPr>
          <a:solidFill>
            <a:schemeClr val="accent2"/>
          </a:solidFill>
        </p:spPr>
        <p:txBody>
          <a:bodyPr/>
          <a:lstStyle/>
          <a:p>
            <a:r>
              <a:rPr lang="en-US" dirty="0" err="1" smtClean="0"/>
              <a:t>Konsumen</a:t>
            </a:r>
            <a:r>
              <a:rPr lang="en-US" dirty="0" smtClean="0"/>
              <a:t> yang </a:t>
            </a:r>
            <a:r>
              <a:rPr lang="en-US" dirty="0" err="1" smtClean="0"/>
              <a:t>lahir</a:t>
            </a:r>
            <a:r>
              <a:rPr lang="en-US" dirty="0" smtClean="0"/>
              <a:t> </a:t>
            </a:r>
            <a:r>
              <a:rPr lang="en-US" dirty="0" err="1" smtClean="0"/>
              <a:t>pada</a:t>
            </a:r>
            <a:r>
              <a:rPr lang="en-US" dirty="0" smtClean="0"/>
              <a:t> </a:t>
            </a:r>
            <a:r>
              <a:rPr lang="en-US" dirty="0" err="1" smtClean="0"/>
              <a:t>tahun</a:t>
            </a:r>
            <a:r>
              <a:rPr lang="en-US" dirty="0" smtClean="0"/>
              <a:t> 1966-1976</a:t>
            </a:r>
          </a:p>
          <a:p>
            <a:r>
              <a:rPr lang="en-US" dirty="0" err="1" smtClean="0"/>
              <a:t>Generasi</a:t>
            </a:r>
            <a:r>
              <a:rPr lang="en-US" dirty="0" smtClean="0"/>
              <a:t> X </a:t>
            </a:r>
            <a:r>
              <a:rPr lang="en-US" dirty="0" err="1" smtClean="0"/>
              <a:t>itu</a:t>
            </a:r>
            <a:r>
              <a:rPr lang="en-US" dirty="0" smtClean="0"/>
              <a:t> </a:t>
            </a:r>
            <a:r>
              <a:rPr lang="en-US" dirty="0" err="1" smtClean="0"/>
              <a:t>terkenal</a:t>
            </a:r>
            <a:r>
              <a:rPr lang="en-US" dirty="0" smtClean="0"/>
              <a:t> </a:t>
            </a:r>
            <a:r>
              <a:rPr lang="en-US" dirty="0" err="1" smtClean="0"/>
              <a:t>pemalas</a:t>
            </a:r>
            <a:r>
              <a:rPr lang="en-US" dirty="0" smtClean="0"/>
              <a:t> </a:t>
            </a:r>
            <a:r>
              <a:rPr lang="en-US" dirty="0" err="1" smtClean="0"/>
              <a:t>karena</a:t>
            </a:r>
            <a:r>
              <a:rPr lang="en-US" dirty="0" smtClean="0"/>
              <a:t> </a:t>
            </a:r>
            <a:r>
              <a:rPr lang="en-US" dirty="0" err="1" smtClean="0"/>
              <a:t>mereka</a:t>
            </a:r>
            <a:r>
              <a:rPr lang="en-US" dirty="0" smtClean="0"/>
              <a:t> </a:t>
            </a:r>
            <a:r>
              <a:rPr lang="en-US" dirty="0" err="1" smtClean="0"/>
              <a:t>dianggap</a:t>
            </a:r>
            <a:r>
              <a:rPr lang="en-US" dirty="0" smtClean="0"/>
              <a:t> </a:t>
            </a:r>
            <a:r>
              <a:rPr lang="en-US" dirty="0" err="1" smtClean="0"/>
              <a:t>mengasingkan</a:t>
            </a:r>
            <a:r>
              <a:rPr lang="en-US" dirty="0" smtClean="0"/>
              <a:t> </a:t>
            </a:r>
            <a:r>
              <a:rPr lang="en-US" dirty="0" err="1" smtClean="0"/>
              <a:t>diri</a:t>
            </a:r>
            <a:r>
              <a:rPr lang="en-US" dirty="0" smtClean="0"/>
              <a:t> </a:t>
            </a:r>
            <a:r>
              <a:rPr lang="en-US" dirty="0" err="1" smtClean="0"/>
              <a:t>dan</a:t>
            </a:r>
            <a:r>
              <a:rPr lang="en-US" dirty="0" smtClean="0"/>
              <a:t> </a:t>
            </a:r>
            <a:r>
              <a:rPr lang="en-US" dirty="0" err="1" smtClean="0"/>
              <a:t>memiliki</a:t>
            </a:r>
            <a:r>
              <a:rPr lang="en-US" dirty="0" smtClean="0"/>
              <a:t> </a:t>
            </a:r>
            <a:r>
              <a:rPr lang="en-US" dirty="0" err="1" smtClean="0"/>
              <a:t>sifat</a:t>
            </a:r>
            <a:r>
              <a:rPr lang="en-US" dirty="0" smtClean="0"/>
              <a:t> </a:t>
            </a:r>
            <a:r>
              <a:rPr lang="en-US" dirty="0" err="1" smtClean="0"/>
              <a:t>malas</a:t>
            </a:r>
            <a:r>
              <a:rPr lang="en-US" dirty="0" smtClean="0"/>
              <a:t> </a:t>
            </a:r>
            <a:r>
              <a:rPr lang="en-US" dirty="0" err="1" smtClean="0"/>
              <a:t>seperti</a:t>
            </a:r>
            <a:r>
              <a:rPr lang="en-US" dirty="0" smtClean="0"/>
              <a:t> di film clueless.</a:t>
            </a:r>
            <a:endParaRPr lang="en-US" dirty="0"/>
          </a:p>
        </p:txBody>
      </p:sp>
    </p:spTree>
    <p:extLst>
      <p:ext uri="{BB962C8B-B14F-4D97-AF65-F5344CB8AC3E}">
        <p14:creationId xmlns:p14="http://schemas.microsoft.com/office/powerpoint/2010/main" val="305637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BABY BOOMERS</a:t>
            </a:r>
            <a:endParaRPr lang="en-US" b="1" dirty="0"/>
          </a:p>
        </p:txBody>
      </p:sp>
      <p:sp>
        <p:nvSpPr>
          <p:cNvPr id="3" name="Content Placeholder 2"/>
          <p:cNvSpPr>
            <a:spLocks noGrp="1"/>
          </p:cNvSpPr>
          <p:nvPr>
            <p:ph idx="1"/>
          </p:nvPr>
        </p:nvSpPr>
        <p:spPr>
          <a:solidFill>
            <a:schemeClr val="accent2"/>
          </a:solidFill>
        </p:spPr>
        <p:txBody>
          <a:bodyPr/>
          <a:lstStyle/>
          <a:p>
            <a:r>
              <a:rPr lang="en-US" dirty="0" smtClean="0"/>
              <a:t>Baby boomer </a:t>
            </a:r>
            <a:r>
              <a:rPr lang="en-US" dirty="0" err="1" smtClean="0"/>
              <a:t>lahir</a:t>
            </a:r>
            <a:r>
              <a:rPr lang="en-US" dirty="0" smtClean="0"/>
              <a:t> </a:t>
            </a:r>
            <a:r>
              <a:rPr lang="en-US" dirty="0" err="1" smtClean="0"/>
              <a:t>pada</a:t>
            </a:r>
            <a:r>
              <a:rPr lang="en-US" dirty="0" smtClean="0"/>
              <a:t> </a:t>
            </a:r>
            <a:r>
              <a:rPr lang="en-US" dirty="0" err="1" smtClean="0"/>
              <a:t>tahun</a:t>
            </a:r>
            <a:r>
              <a:rPr lang="en-US" dirty="0" smtClean="0"/>
              <a:t> 1946-1965, </a:t>
            </a:r>
            <a:r>
              <a:rPr lang="en-US" dirty="0" err="1" smtClean="0"/>
              <a:t>terdiri</a:t>
            </a:r>
            <a:r>
              <a:rPr lang="en-US" dirty="0" smtClean="0"/>
              <a:t> </a:t>
            </a:r>
            <a:r>
              <a:rPr lang="en-US" dirty="0" err="1" smtClean="0"/>
              <a:t>remaja</a:t>
            </a:r>
            <a:r>
              <a:rPr lang="en-US" dirty="0" smtClean="0"/>
              <a:t> yang </a:t>
            </a:r>
            <a:r>
              <a:rPr lang="en-US" dirty="0" err="1" smtClean="0"/>
              <a:t>memiliki</a:t>
            </a:r>
            <a:r>
              <a:rPr lang="en-US" dirty="0" smtClean="0"/>
              <a:t> orang </a:t>
            </a:r>
            <a:r>
              <a:rPr lang="en-US" dirty="0" err="1" smtClean="0"/>
              <a:t>tua</a:t>
            </a:r>
            <a:r>
              <a:rPr lang="en-US" dirty="0" smtClean="0"/>
              <a:t> yang </a:t>
            </a:r>
            <a:r>
              <a:rPr lang="en-US" dirty="0" err="1" smtClean="0"/>
              <a:t>mapan</a:t>
            </a:r>
            <a:r>
              <a:rPr lang="en-US" dirty="0" smtClean="0"/>
              <a:t> </a:t>
            </a:r>
            <a:r>
              <a:rPr lang="en-US" dirty="0" err="1" smtClean="0"/>
              <a:t>pada</a:t>
            </a:r>
            <a:r>
              <a:rPr lang="en-US" dirty="0" smtClean="0"/>
              <a:t> </a:t>
            </a:r>
            <a:r>
              <a:rPr lang="en-US" dirty="0" err="1" smtClean="0"/>
              <a:t>saat</a:t>
            </a:r>
            <a:r>
              <a:rPr lang="en-US" dirty="0" smtClean="0"/>
              <a:t> </a:t>
            </a:r>
            <a:r>
              <a:rPr lang="en-US" dirty="0" err="1" smtClean="0"/>
              <a:t>akhir</a:t>
            </a:r>
            <a:r>
              <a:rPr lang="en-US" dirty="0" smtClean="0"/>
              <a:t> </a:t>
            </a:r>
            <a:r>
              <a:rPr lang="en-US" dirty="0" err="1" smtClean="0"/>
              <a:t>perang</a:t>
            </a:r>
            <a:r>
              <a:rPr lang="en-US" dirty="0" smtClean="0"/>
              <a:t> </a:t>
            </a:r>
            <a:r>
              <a:rPr lang="en-US" dirty="0" err="1" smtClean="0"/>
              <a:t>dunia</a:t>
            </a:r>
            <a:r>
              <a:rPr lang="en-US" dirty="0" smtClean="0"/>
              <a:t> ke-2 </a:t>
            </a:r>
            <a:r>
              <a:rPr lang="en-US" dirty="0" err="1" smtClean="0"/>
              <a:t>dan</a:t>
            </a:r>
            <a:r>
              <a:rPr lang="en-US" dirty="0" smtClean="0"/>
              <a:t> </a:t>
            </a:r>
            <a:r>
              <a:rPr lang="en-US" dirty="0" err="1" smtClean="0"/>
              <a:t>ekonomi</a:t>
            </a:r>
            <a:r>
              <a:rPr lang="en-US" dirty="0" smtClean="0"/>
              <a:t> </a:t>
            </a:r>
            <a:r>
              <a:rPr lang="en-US" dirty="0" err="1" smtClean="0"/>
              <a:t>stabil</a:t>
            </a:r>
            <a:endParaRPr lang="en-US" dirty="0" smtClean="0"/>
          </a:p>
          <a:p>
            <a:r>
              <a:rPr lang="en-US" dirty="0" err="1" smtClean="0"/>
              <a:t>Besarnya</a:t>
            </a:r>
            <a:r>
              <a:rPr lang="en-US" dirty="0" smtClean="0"/>
              <a:t> </a:t>
            </a:r>
            <a:r>
              <a:rPr lang="en-US" dirty="0" err="1" smtClean="0"/>
              <a:t>pengaruh</a:t>
            </a:r>
            <a:r>
              <a:rPr lang="en-US" dirty="0" smtClean="0"/>
              <a:t> </a:t>
            </a:r>
            <a:r>
              <a:rPr lang="en-US" dirty="0" err="1" smtClean="0"/>
              <a:t>dari</a:t>
            </a:r>
            <a:r>
              <a:rPr lang="en-US" dirty="0" smtClean="0"/>
              <a:t> </a:t>
            </a:r>
            <a:r>
              <a:rPr lang="en-US" dirty="0" err="1" smtClean="0"/>
              <a:t>kelompok</a:t>
            </a:r>
            <a:r>
              <a:rPr lang="en-US" dirty="0" smtClean="0"/>
              <a:t> </a:t>
            </a:r>
            <a:r>
              <a:rPr lang="en-US" dirty="0" err="1" smtClean="0"/>
              <a:t>usia</a:t>
            </a:r>
            <a:r>
              <a:rPr lang="en-US" dirty="0" smtClean="0"/>
              <a:t> </a:t>
            </a:r>
            <a:r>
              <a:rPr lang="en-US" dirty="0" err="1" smtClean="0"/>
              <a:t>ini</a:t>
            </a:r>
            <a:r>
              <a:rPr lang="en-US" dirty="0" smtClean="0"/>
              <a:t> </a:t>
            </a:r>
            <a:r>
              <a:rPr lang="en-US" dirty="0" err="1" smtClean="0"/>
              <a:t>menjadi</a:t>
            </a:r>
            <a:r>
              <a:rPr lang="en-US" dirty="0" smtClean="0"/>
              <a:t> </a:t>
            </a:r>
            <a:r>
              <a:rPr lang="en-US" dirty="0" err="1" smtClean="0"/>
              <a:t>sumber</a:t>
            </a:r>
            <a:r>
              <a:rPr lang="en-US" dirty="0" smtClean="0"/>
              <a:t> fundamental </a:t>
            </a:r>
            <a:r>
              <a:rPr lang="en-US" dirty="0" err="1" smtClean="0"/>
              <a:t>kultur</a:t>
            </a:r>
            <a:r>
              <a:rPr lang="en-US" dirty="0" smtClean="0"/>
              <a:t> </a:t>
            </a:r>
            <a:r>
              <a:rPr lang="en-US" dirty="0" err="1" smtClean="0"/>
              <a:t>dan</a:t>
            </a:r>
            <a:r>
              <a:rPr lang="en-US" dirty="0" smtClean="0"/>
              <a:t> </a:t>
            </a:r>
            <a:r>
              <a:rPr lang="en-US" dirty="0" err="1" smtClean="0"/>
              <a:t>perubahan</a:t>
            </a:r>
            <a:r>
              <a:rPr lang="en-US" dirty="0" smtClean="0"/>
              <a:t> </a:t>
            </a:r>
            <a:r>
              <a:rPr lang="en-US" dirty="0" err="1" smtClean="0"/>
              <a:t>ekonomi</a:t>
            </a:r>
            <a:endParaRPr lang="en-US" dirty="0" smtClean="0"/>
          </a:p>
          <a:p>
            <a:r>
              <a:rPr lang="en-US" dirty="0" err="1" smtClean="0"/>
              <a:t>Sebagai</a:t>
            </a:r>
            <a:r>
              <a:rPr lang="en-US" dirty="0" smtClean="0"/>
              <a:t> </a:t>
            </a:r>
            <a:r>
              <a:rPr lang="en-US" dirty="0" err="1" smtClean="0"/>
              <a:t>remaja</a:t>
            </a:r>
            <a:r>
              <a:rPr lang="en-US" dirty="0" smtClean="0"/>
              <a:t> </a:t>
            </a:r>
            <a:r>
              <a:rPr lang="en-US" dirty="0" err="1" smtClean="0"/>
              <a:t>pada</a:t>
            </a:r>
            <a:r>
              <a:rPr lang="en-US" dirty="0" smtClean="0"/>
              <a:t> </a:t>
            </a:r>
            <a:r>
              <a:rPr lang="en-US" dirty="0" err="1" smtClean="0"/>
              <a:t>tahun</a:t>
            </a:r>
            <a:r>
              <a:rPr lang="en-US" dirty="0" smtClean="0"/>
              <a:t> 1960-1970, the “Woodstock Generation” </a:t>
            </a:r>
            <a:r>
              <a:rPr lang="en-US" dirty="0" err="1" smtClean="0"/>
              <a:t>menciptakan</a:t>
            </a:r>
            <a:r>
              <a:rPr lang="en-US" dirty="0" smtClean="0"/>
              <a:t> </a:t>
            </a:r>
            <a:r>
              <a:rPr lang="en-US" dirty="0" err="1" smtClean="0"/>
              <a:t>revolusi</a:t>
            </a:r>
            <a:r>
              <a:rPr lang="en-US" dirty="0" smtClean="0"/>
              <a:t> style, </a:t>
            </a:r>
            <a:r>
              <a:rPr lang="en-US" dirty="0" err="1" smtClean="0"/>
              <a:t>politik</a:t>
            </a:r>
            <a:r>
              <a:rPr lang="en-US" dirty="0" smtClean="0"/>
              <a:t> </a:t>
            </a:r>
            <a:r>
              <a:rPr lang="en-US" dirty="0" err="1" smtClean="0"/>
              <a:t>dan</a:t>
            </a:r>
            <a:r>
              <a:rPr lang="en-US" dirty="0" smtClean="0"/>
              <a:t> </a:t>
            </a:r>
            <a:r>
              <a:rPr lang="en-US" dirty="0" err="1" smtClean="0"/>
              <a:t>prilaku</a:t>
            </a:r>
            <a:r>
              <a:rPr lang="en-US" dirty="0" smtClean="0"/>
              <a:t> </a:t>
            </a:r>
            <a:r>
              <a:rPr lang="en-US" dirty="0" err="1" smtClean="0"/>
              <a:t>konsumen</a:t>
            </a:r>
            <a:r>
              <a:rPr lang="en-US" dirty="0" smtClean="0"/>
              <a:t>. </a:t>
            </a:r>
            <a:endParaRPr lang="en-US" dirty="0"/>
          </a:p>
        </p:txBody>
      </p:sp>
    </p:spTree>
    <p:extLst>
      <p:ext uri="{BB962C8B-B14F-4D97-AF65-F5344CB8AC3E}">
        <p14:creationId xmlns:p14="http://schemas.microsoft.com/office/powerpoint/2010/main" val="186144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4625"/>
            <a:ext cx="7315200" cy="1154097"/>
          </a:xfrm>
        </p:spPr>
        <p:txBody>
          <a:bodyPr>
            <a:normAutofit/>
          </a:bodyPr>
          <a:lstStyle/>
          <a:p>
            <a:r>
              <a:rPr lang="id-ID" b="1" dirty="0"/>
              <a:t>THE GREY </a:t>
            </a:r>
            <a:r>
              <a:rPr lang="id-ID" b="1" dirty="0" smtClean="0"/>
              <a:t>MARKET</a:t>
            </a:r>
            <a:endParaRPr lang="id-ID" dirty="0"/>
          </a:p>
        </p:txBody>
      </p:sp>
      <p:sp>
        <p:nvSpPr>
          <p:cNvPr id="3" name="Content Placeholder 2"/>
          <p:cNvSpPr>
            <a:spLocks noGrp="1"/>
          </p:cNvSpPr>
          <p:nvPr>
            <p:ph idx="1"/>
          </p:nvPr>
        </p:nvSpPr>
        <p:spPr>
          <a:xfrm>
            <a:off x="2207568" y="2060848"/>
            <a:ext cx="3600400" cy="1296144"/>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lgn="ctr">
              <a:lnSpc>
                <a:spcPct val="150000"/>
              </a:lnSpc>
              <a:buNone/>
            </a:pPr>
            <a:r>
              <a:rPr lang="id-ID" b="1" dirty="0"/>
              <a:t>Grey power: Seniors’ economic clout</a:t>
            </a:r>
            <a:endParaRPr lang="id-ID" dirty="0"/>
          </a:p>
          <a:p>
            <a:pPr marL="45720" indent="0">
              <a:buNone/>
            </a:pPr>
            <a:endParaRPr lang="id-ID" dirty="0"/>
          </a:p>
        </p:txBody>
      </p:sp>
      <p:sp>
        <p:nvSpPr>
          <p:cNvPr id="4" name="Rectangle 3"/>
          <p:cNvSpPr/>
          <p:nvPr/>
        </p:nvSpPr>
        <p:spPr>
          <a:xfrm>
            <a:off x="6384032" y="3933056"/>
            <a:ext cx="36004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Understanding seniors</a:t>
            </a:r>
            <a:endParaRPr lang="id-ID" sz="2400" dirty="0"/>
          </a:p>
        </p:txBody>
      </p:sp>
    </p:spTree>
    <p:extLst>
      <p:ext uri="{BB962C8B-B14F-4D97-AF65-F5344CB8AC3E}">
        <p14:creationId xmlns:p14="http://schemas.microsoft.com/office/powerpoint/2010/main" val="3040648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3592" y="332656"/>
            <a:ext cx="7315200" cy="1512168"/>
          </a:xfrm>
        </p:spPr>
        <p:style>
          <a:lnRef idx="1">
            <a:schemeClr val="accent3"/>
          </a:lnRef>
          <a:fillRef idx="2">
            <a:schemeClr val="accent3"/>
          </a:fillRef>
          <a:effectRef idx="1">
            <a:schemeClr val="accent3"/>
          </a:effectRef>
          <a:fontRef idx="minor">
            <a:schemeClr val="dk1"/>
          </a:fontRef>
        </p:style>
        <p:txBody>
          <a:bodyPr anchor="ctr">
            <a:normAutofit/>
          </a:bodyPr>
          <a:lstStyle/>
          <a:p>
            <a:pPr marL="45720" indent="0" algn="ctr">
              <a:buNone/>
            </a:pPr>
            <a:r>
              <a:rPr lang="id-ID" b="1" dirty="0"/>
              <a:t>Perceived age: you’re only as old as you </a:t>
            </a:r>
            <a:r>
              <a:rPr lang="id-ID" b="1" dirty="0"/>
              <a:t>feel</a:t>
            </a:r>
          </a:p>
          <a:p>
            <a:pPr marL="45720" indent="0" algn="ctr">
              <a:buNone/>
            </a:pPr>
            <a:r>
              <a:rPr lang="id-ID" sz="1600" dirty="0"/>
              <a:t>konsumen yang lebih tua </a:t>
            </a:r>
            <a:r>
              <a:rPr lang="id-ID" sz="1600" dirty="0"/>
              <a:t>sering </a:t>
            </a:r>
            <a:r>
              <a:rPr lang="id-ID" sz="1600" dirty="0"/>
              <a:t>menganggap diri mereka sebagai 10 sampai 15 tahun lebih muda daripada yang sebenarnya</a:t>
            </a:r>
          </a:p>
        </p:txBody>
      </p:sp>
      <p:sp>
        <p:nvSpPr>
          <p:cNvPr id="4" name="Rectangle 3"/>
          <p:cNvSpPr/>
          <p:nvPr/>
        </p:nvSpPr>
        <p:spPr>
          <a:xfrm>
            <a:off x="2423592" y="2204864"/>
            <a:ext cx="7272808"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d-ID" sz="2400" b="1" dirty="0"/>
              <a:t>Segmenting seniors</a:t>
            </a:r>
            <a:endParaRPr lang="id-ID" sz="2400" dirty="0"/>
          </a:p>
          <a:p>
            <a:pPr algn="ctr"/>
            <a:endParaRPr lang="id-ID"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16" y="2708920"/>
            <a:ext cx="6912768" cy="3888432"/>
          </a:xfrm>
          <a:prstGeom prst="rect">
            <a:avLst/>
          </a:prstGeom>
        </p:spPr>
      </p:pic>
    </p:spTree>
    <p:extLst>
      <p:ext uri="{BB962C8B-B14F-4D97-AF65-F5344CB8AC3E}">
        <p14:creationId xmlns:p14="http://schemas.microsoft.com/office/powerpoint/2010/main" val="1082545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056" y="836712"/>
            <a:ext cx="6300192" cy="2016224"/>
          </a:xfrm>
        </p:spPr>
        <p:style>
          <a:lnRef idx="1">
            <a:schemeClr val="accent5"/>
          </a:lnRef>
          <a:fillRef idx="2">
            <a:schemeClr val="accent5"/>
          </a:fillRef>
          <a:effectRef idx="1">
            <a:schemeClr val="accent5"/>
          </a:effectRef>
          <a:fontRef idx="minor">
            <a:schemeClr val="dk1"/>
          </a:fontRef>
        </p:style>
        <p:txBody>
          <a:bodyPr anchor="ctr">
            <a:normAutofit/>
          </a:bodyPr>
          <a:lstStyle/>
          <a:p>
            <a:pPr algn="ctr"/>
            <a:r>
              <a:rPr lang="id-ID" sz="2800" b="1" dirty="0"/>
              <a:t>Selling to </a:t>
            </a:r>
            <a:r>
              <a:rPr lang="id-ID" sz="2800" b="1" dirty="0"/>
              <a:t>seniors</a:t>
            </a:r>
            <a:r>
              <a:rPr lang="id-ID" sz="2000" b="1" dirty="0"/>
              <a:t/>
            </a:r>
            <a:br>
              <a:rPr lang="id-ID" sz="2000" b="1" dirty="0"/>
            </a:br>
            <a:r>
              <a:rPr lang="id-ID" sz="2000" dirty="0"/>
              <a:t>editor kematangan modern menolak sekitar sepertiga dari iklan yang disampaikan kepada mereka karena mereka menggambarkan orang tua dalam cahaya yang negatif.</a:t>
            </a:r>
          </a:p>
        </p:txBody>
      </p:sp>
      <p:sp>
        <p:nvSpPr>
          <p:cNvPr id="3" name="Content Placeholder 2"/>
          <p:cNvSpPr>
            <a:spLocks noGrp="1"/>
          </p:cNvSpPr>
          <p:nvPr>
            <p:ph idx="1"/>
          </p:nvPr>
        </p:nvSpPr>
        <p:spPr>
          <a:xfrm>
            <a:off x="4007768" y="3789040"/>
            <a:ext cx="6105872" cy="2664296"/>
          </a:xfrm>
        </p:spPr>
        <p:style>
          <a:lnRef idx="1">
            <a:schemeClr val="accent4"/>
          </a:lnRef>
          <a:fillRef idx="2">
            <a:schemeClr val="accent4"/>
          </a:fillRef>
          <a:effectRef idx="1">
            <a:schemeClr val="accent4"/>
          </a:effectRef>
          <a:fontRef idx="minor">
            <a:schemeClr val="dk1"/>
          </a:fontRef>
        </p:style>
        <p:txBody>
          <a:bodyPr anchor="ctr">
            <a:normAutofit/>
          </a:bodyPr>
          <a:lstStyle/>
          <a:p>
            <a:pPr marL="45720" indent="0" algn="ctr">
              <a:buNone/>
            </a:pPr>
            <a:r>
              <a:rPr lang="id-ID" sz="2800" b="1" dirty="0"/>
              <a:t>Product </a:t>
            </a:r>
            <a:r>
              <a:rPr lang="id-ID" sz="2800" b="1" dirty="0"/>
              <a:t>adaptations</a:t>
            </a:r>
          </a:p>
          <a:p>
            <a:pPr marL="45720" indent="0" algn="ctr">
              <a:buNone/>
            </a:pPr>
            <a:r>
              <a:rPr lang="id-ID" sz="1400" dirty="0"/>
              <a:t>banyak produk konsumen akan menghadapi penerimaan lebih simpatik dari senior jika produk dan paket mereka datang dalam yang didesain ulang untuk peka terhadap keterbatasan fisik</a:t>
            </a:r>
            <a:r>
              <a:rPr lang="id-ID" sz="1400" dirty="0"/>
              <a:t>. Karena </a:t>
            </a:r>
            <a:r>
              <a:rPr lang="id-ID" sz="1400" dirty="0"/>
              <a:t>sulit untuk mengelola, terutama bagi mereka yang lemah atau rematik. juga, banyak ukuran porsi tidak ditujukan untuk keluarga kecil, janda dan orang lain yang hidup sendiri, dan kupon cenderung untuk produk ukuran keluarga, bukan untuk porsi tunggal</a:t>
            </a:r>
            <a:r>
              <a:rPr lang="id-ID" sz="1400" dirty="0"/>
              <a:t>.</a:t>
            </a:r>
            <a:endParaRPr lang="id-ID" sz="1400" dirty="0"/>
          </a:p>
        </p:txBody>
      </p:sp>
    </p:spTree>
    <p:extLst>
      <p:ext uri="{BB962C8B-B14F-4D97-AF65-F5344CB8AC3E}">
        <p14:creationId xmlns:p14="http://schemas.microsoft.com/office/powerpoint/2010/main" val="2926417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6633"/>
            <a:ext cx="7315200" cy="1154097"/>
          </a:xfrm>
        </p:spPr>
        <p:txBody>
          <a:bodyPr>
            <a:normAutofit/>
          </a:bodyPr>
          <a:lstStyle/>
          <a:p>
            <a:r>
              <a:rPr lang="id-ID" b="1" dirty="0"/>
              <a:t>Mature Marketing </a:t>
            </a:r>
            <a:r>
              <a:rPr lang="id-ID" b="1" dirty="0" smtClean="0"/>
              <a:t>Massages</a:t>
            </a:r>
            <a:endParaRPr lang="id-ID" dirty="0"/>
          </a:p>
        </p:txBody>
      </p:sp>
      <p:sp>
        <p:nvSpPr>
          <p:cNvPr id="3" name="Content Placeholder 2"/>
          <p:cNvSpPr>
            <a:spLocks noGrp="1"/>
          </p:cNvSpPr>
          <p:nvPr>
            <p:ph idx="1"/>
          </p:nvPr>
        </p:nvSpPr>
        <p:spPr>
          <a:xfrm>
            <a:off x="2438400" y="1916833"/>
            <a:ext cx="7315200" cy="4248471"/>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45720" indent="0">
              <a:buNone/>
            </a:pPr>
            <a:r>
              <a:rPr lang="id-ID" dirty="0" smtClean="0"/>
              <a:t>Beberapa </a:t>
            </a:r>
            <a:r>
              <a:rPr lang="id-ID" dirty="0"/>
              <a:t>pedoman dasar telah diusulkan untuk iklan yang efektif untuk orang lanjut usia. Ini meliputi:</a:t>
            </a:r>
          </a:p>
          <a:p>
            <a:r>
              <a:rPr lang="id-ID" dirty="0" smtClean="0"/>
              <a:t>Jauhkan </a:t>
            </a:r>
            <a:r>
              <a:rPr lang="id-ID" dirty="0"/>
              <a:t>bahasa yang sederhana.</a:t>
            </a:r>
          </a:p>
          <a:p>
            <a:r>
              <a:rPr lang="id-ID" dirty="0" smtClean="0"/>
              <a:t>Gunakan </a:t>
            </a:r>
            <a:r>
              <a:rPr lang="id-ID" dirty="0"/>
              <a:t>jelas, gambar terang.</a:t>
            </a:r>
          </a:p>
          <a:p>
            <a:r>
              <a:rPr lang="id-ID" dirty="0" smtClean="0"/>
              <a:t>Gunakan </a:t>
            </a:r>
            <a:r>
              <a:rPr lang="id-ID" dirty="0"/>
              <a:t>tindakan untuk menarik perhatian.</a:t>
            </a:r>
          </a:p>
          <a:p>
            <a:r>
              <a:rPr lang="id-ID" dirty="0" smtClean="0"/>
              <a:t>Berbicara </a:t>
            </a:r>
            <a:r>
              <a:rPr lang="id-ID" dirty="0"/>
              <a:t>dengan jelas, dan menjaga jumlah kata yang rendah.</a:t>
            </a:r>
          </a:p>
          <a:p>
            <a:r>
              <a:rPr lang="id-ID" dirty="0" smtClean="0"/>
              <a:t>Gunakan </a:t>
            </a:r>
            <a:r>
              <a:rPr lang="id-ID" dirty="0"/>
              <a:t>pesan penjualan tunggal, dan menekankan perluasan merek untuk memanfaatkan </a:t>
            </a:r>
            <a:r>
              <a:rPr lang="id-ID" dirty="0" smtClean="0"/>
              <a:t>konsumen keakraban</a:t>
            </a:r>
            <a:r>
              <a:rPr lang="id-ID" dirty="0"/>
              <a:t>.</a:t>
            </a:r>
          </a:p>
          <a:p>
            <a:r>
              <a:rPr lang="id-ID" dirty="0" smtClean="0"/>
              <a:t>Hindari </a:t>
            </a:r>
            <a:r>
              <a:rPr lang="id-ID" dirty="0"/>
              <a:t>rangsangan asing (gambar yang berlebihan dan grafis dapat mengurangi </a:t>
            </a:r>
            <a:r>
              <a:rPr lang="id-ID" dirty="0" smtClean="0"/>
              <a:t>dari pesan).</a:t>
            </a:r>
            <a:endParaRPr lang="id-ID" dirty="0"/>
          </a:p>
        </p:txBody>
      </p:sp>
    </p:spTree>
    <p:extLst>
      <p:ext uri="{BB962C8B-B14F-4D97-AF65-F5344CB8AC3E}">
        <p14:creationId xmlns:p14="http://schemas.microsoft.com/office/powerpoint/2010/main" val="3994902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3843" cy="6858001"/>
          </a:xfrm>
          <a:prstGeom prst="rect">
            <a:avLst/>
          </a:prstGeom>
        </p:spPr>
      </p:pic>
    </p:spTree>
    <p:extLst>
      <p:ext uri="{BB962C8B-B14F-4D97-AF65-F5344CB8AC3E}">
        <p14:creationId xmlns:p14="http://schemas.microsoft.com/office/powerpoint/2010/main" val="3491649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 &amp; CONSUMER IDENTITY</a:t>
            </a:r>
            <a:endParaRPr lang="en-US" b="1" dirty="0"/>
          </a:p>
        </p:txBody>
      </p:sp>
      <p:sp>
        <p:nvSpPr>
          <p:cNvPr id="5" name="Subtitle 4"/>
          <p:cNvSpPr>
            <a:spLocks noGrp="1"/>
          </p:cNvSpPr>
          <p:nvPr>
            <p:ph idx="1"/>
          </p:nvPr>
        </p:nvSpPr>
        <p:spPr>
          <a:solidFill>
            <a:schemeClr val="accent2"/>
          </a:solidFill>
        </p:spPr>
        <p:txBody>
          <a:bodyPr>
            <a:normAutofit lnSpcReduction="10000"/>
          </a:bodyPr>
          <a:lstStyle/>
          <a:p>
            <a:pPr marL="0" indent="0" algn="just">
              <a:buNone/>
            </a:pPr>
            <a:r>
              <a:rPr lang="en-US" dirty="0" err="1"/>
              <a:t>Prilaku</a:t>
            </a:r>
            <a:r>
              <a:rPr lang="en-US" dirty="0"/>
              <a:t> </a:t>
            </a:r>
            <a:r>
              <a:rPr lang="en-US" dirty="0" err="1"/>
              <a:t>konsumen</a:t>
            </a:r>
            <a:r>
              <a:rPr lang="en-US" dirty="0"/>
              <a:t> </a:t>
            </a:r>
            <a:r>
              <a:rPr lang="en-US" dirty="0" err="1"/>
              <a:t>untuk</a:t>
            </a:r>
            <a:r>
              <a:rPr lang="en-US" dirty="0"/>
              <a:t> </a:t>
            </a:r>
            <a:r>
              <a:rPr lang="en-US" dirty="0" err="1"/>
              <a:t>membeli</a:t>
            </a:r>
            <a:r>
              <a:rPr lang="en-US" dirty="0"/>
              <a:t> </a:t>
            </a:r>
            <a:r>
              <a:rPr lang="en-US" dirty="0" err="1"/>
              <a:t>suatu</a:t>
            </a:r>
            <a:r>
              <a:rPr lang="en-US" dirty="0"/>
              <a:t> </a:t>
            </a:r>
            <a:r>
              <a:rPr lang="en-US" dirty="0" err="1"/>
              <a:t>barang</a:t>
            </a:r>
            <a:r>
              <a:rPr lang="en-US" dirty="0"/>
              <a:t> </a:t>
            </a:r>
            <a:r>
              <a:rPr lang="en-US" dirty="0" err="1"/>
              <a:t>atau</a:t>
            </a:r>
            <a:r>
              <a:rPr lang="en-US" dirty="0"/>
              <a:t> </a:t>
            </a:r>
            <a:r>
              <a:rPr lang="en-US" dirty="0" err="1"/>
              <a:t>jasa</a:t>
            </a:r>
            <a:r>
              <a:rPr lang="en-US" dirty="0"/>
              <a:t> </a:t>
            </a:r>
            <a:r>
              <a:rPr lang="en-US" dirty="0" err="1"/>
              <a:t>juga</a:t>
            </a:r>
            <a:r>
              <a:rPr lang="en-US" dirty="0"/>
              <a:t> </a:t>
            </a:r>
            <a:r>
              <a:rPr lang="en-US" dirty="0" err="1"/>
              <a:t>dipengaruhi</a:t>
            </a:r>
            <a:r>
              <a:rPr lang="en-US" dirty="0"/>
              <a:t> </a:t>
            </a:r>
            <a:r>
              <a:rPr lang="en-US" dirty="0" err="1"/>
              <a:t>umur</a:t>
            </a:r>
            <a:r>
              <a:rPr lang="en-US" dirty="0"/>
              <a:t> </a:t>
            </a:r>
            <a:r>
              <a:rPr lang="en-US" dirty="0" err="1"/>
              <a:t>si</a:t>
            </a:r>
            <a:r>
              <a:rPr lang="en-US" dirty="0"/>
              <a:t> </a:t>
            </a:r>
            <a:r>
              <a:rPr lang="en-US" dirty="0" err="1"/>
              <a:t>konsumen</a:t>
            </a:r>
            <a:r>
              <a:rPr lang="en-US" dirty="0"/>
              <a:t>. </a:t>
            </a:r>
            <a:r>
              <a:rPr lang="en-US" dirty="0" err="1"/>
              <a:t>Semakin</a:t>
            </a:r>
            <a:r>
              <a:rPr lang="en-US" dirty="0"/>
              <a:t> </a:t>
            </a:r>
            <a:r>
              <a:rPr lang="en-US" dirty="0" err="1"/>
              <a:t>konsumen</a:t>
            </a:r>
            <a:r>
              <a:rPr lang="en-US" dirty="0"/>
              <a:t> </a:t>
            </a:r>
            <a:r>
              <a:rPr lang="en-US" dirty="0" err="1"/>
              <a:t>bertumbuh</a:t>
            </a:r>
            <a:r>
              <a:rPr lang="en-US" dirty="0"/>
              <a:t>, </a:t>
            </a:r>
            <a:r>
              <a:rPr lang="en-US" dirty="0" err="1"/>
              <a:t>kebutuhan</a:t>
            </a:r>
            <a:r>
              <a:rPr lang="en-US" dirty="0"/>
              <a:t> </a:t>
            </a:r>
            <a:r>
              <a:rPr lang="en-US" dirty="0" err="1"/>
              <a:t>dan</a:t>
            </a:r>
            <a:r>
              <a:rPr lang="en-US" dirty="0"/>
              <a:t> </a:t>
            </a:r>
            <a:r>
              <a:rPr lang="en-US" dirty="0" err="1"/>
              <a:t>pilihan</a:t>
            </a:r>
            <a:r>
              <a:rPr lang="en-US" dirty="0"/>
              <a:t> </a:t>
            </a:r>
            <a:r>
              <a:rPr lang="en-US" dirty="0" err="1"/>
              <a:t>si</a:t>
            </a:r>
            <a:r>
              <a:rPr lang="en-US" dirty="0"/>
              <a:t> </a:t>
            </a:r>
            <a:r>
              <a:rPr lang="en-US" dirty="0" err="1"/>
              <a:t>konsumen</a:t>
            </a:r>
            <a:r>
              <a:rPr lang="en-US" dirty="0"/>
              <a:t> </a:t>
            </a:r>
            <a:r>
              <a:rPr lang="en-US" dirty="0" err="1"/>
              <a:t>akan</a:t>
            </a:r>
            <a:r>
              <a:rPr lang="en-US" dirty="0"/>
              <a:t> </a:t>
            </a:r>
            <a:r>
              <a:rPr lang="en-US" dirty="0" err="1"/>
              <a:t>terus</a:t>
            </a:r>
            <a:r>
              <a:rPr lang="en-US" dirty="0"/>
              <a:t> </a:t>
            </a:r>
            <a:r>
              <a:rPr lang="en-US" dirty="0" err="1"/>
              <a:t>berubah</a:t>
            </a:r>
            <a:r>
              <a:rPr lang="en-US" dirty="0"/>
              <a:t>. </a:t>
            </a:r>
            <a:r>
              <a:rPr lang="en-US" dirty="0" err="1"/>
              <a:t>Konsumen</a:t>
            </a:r>
            <a:r>
              <a:rPr lang="en-US" dirty="0"/>
              <a:t> </a:t>
            </a:r>
            <a:r>
              <a:rPr lang="en-US" dirty="0" err="1"/>
              <a:t>selalu</a:t>
            </a:r>
            <a:r>
              <a:rPr lang="en-US" dirty="0"/>
              <a:t> </a:t>
            </a:r>
            <a:r>
              <a:rPr lang="en-US" dirty="0" err="1"/>
              <a:t>berkaitan</a:t>
            </a:r>
            <a:r>
              <a:rPr lang="en-US" dirty="0"/>
              <a:t> </a:t>
            </a:r>
            <a:r>
              <a:rPr lang="en-US" dirty="0" err="1"/>
              <a:t>dengan</a:t>
            </a:r>
            <a:r>
              <a:rPr lang="en-US" dirty="0"/>
              <a:t> </a:t>
            </a:r>
            <a:r>
              <a:rPr lang="en-US" dirty="0" err="1"/>
              <a:t>konsumen</a:t>
            </a:r>
            <a:r>
              <a:rPr lang="en-US" dirty="0"/>
              <a:t> yang lain </a:t>
            </a:r>
            <a:r>
              <a:rPr lang="en-US" dirty="0" err="1"/>
              <a:t>dengan</a:t>
            </a:r>
            <a:r>
              <a:rPr lang="en-US" dirty="0"/>
              <a:t> </a:t>
            </a:r>
            <a:r>
              <a:rPr lang="en-US" dirty="0" err="1"/>
              <a:t>umur</a:t>
            </a:r>
            <a:r>
              <a:rPr lang="en-US" dirty="0"/>
              <a:t> yang </a:t>
            </a:r>
            <a:r>
              <a:rPr lang="en-US" dirty="0" err="1"/>
              <a:t>sepantaran</a:t>
            </a:r>
            <a:r>
              <a:rPr lang="en-US" dirty="0"/>
              <a:t>. </a:t>
            </a:r>
            <a:r>
              <a:rPr lang="en-US" dirty="0" err="1"/>
              <a:t>Biasanya</a:t>
            </a:r>
            <a:r>
              <a:rPr lang="en-US" dirty="0"/>
              <a:t> </a:t>
            </a:r>
            <a:r>
              <a:rPr lang="en-US" dirty="0" err="1"/>
              <a:t>konsumen</a:t>
            </a:r>
            <a:r>
              <a:rPr lang="en-US" dirty="0"/>
              <a:t> </a:t>
            </a:r>
            <a:r>
              <a:rPr lang="en-US" dirty="0" err="1"/>
              <a:t>akan</a:t>
            </a:r>
            <a:r>
              <a:rPr lang="en-US" dirty="0"/>
              <a:t> </a:t>
            </a:r>
            <a:r>
              <a:rPr lang="en-US" dirty="0" err="1"/>
              <a:t>memilih</a:t>
            </a:r>
            <a:r>
              <a:rPr lang="en-US" dirty="0"/>
              <a:t> </a:t>
            </a:r>
            <a:r>
              <a:rPr lang="en-US" dirty="0" err="1"/>
              <a:t>kebutuhan</a:t>
            </a:r>
            <a:r>
              <a:rPr lang="en-US" dirty="0"/>
              <a:t> </a:t>
            </a:r>
            <a:r>
              <a:rPr lang="en-US" dirty="0" err="1"/>
              <a:t>sesuai</a:t>
            </a:r>
            <a:r>
              <a:rPr lang="en-US" dirty="0"/>
              <a:t> orang-orang di </a:t>
            </a:r>
            <a:r>
              <a:rPr lang="en-US" dirty="0" err="1"/>
              <a:t>sekitar</a:t>
            </a:r>
            <a:r>
              <a:rPr lang="en-US" dirty="0"/>
              <a:t> </a:t>
            </a:r>
            <a:r>
              <a:rPr lang="en-US" dirty="0" err="1"/>
              <a:t>konsumen</a:t>
            </a:r>
            <a:r>
              <a:rPr lang="en-US" dirty="0"/>
              <a:t> yang </a:t>
            </a:r>
            <a:r>
              <a:rPr lang="en-US" dirty="0" err="1"/>
              <a:t>sepantaran</a:t>
            </a:r>
            <a:r>
              <a:rPr lang="en-US" dirty="0"/>
              <a:t>. </a:t>
            </a:r>
            <a:r>
              <a:rPr lang="en-US" dirty="0" err="1"/>
              <a:t>Karena</a:t>
            </a:r>
            <a:r>
              <a:rPr lang="en-US" dirty="0"/>
              <a:t> </a:t>
            </a:r>
            <a:r>
              <a:rPr lang="en-US" dirty="0" err="1"/>
              <a:t>inilah</a:t>
            </a:r>
            <a:r>
              <a:rPr lang="en-US" dirty="0"/>
              <a:t> </a:t>
            </a:r>
            <a:r>
              <a:rPr lang="en-US" dirty="0" err="1"/>
              <a:t>umur</a:t>
            </a:r>
            <a:r>
              <a:rPr lang="en-US" dirty="0"/>
              <a:t> </a:t>
            </a:r>
            <a:r>
              <a:rPr lang="en-US" dirty="0" err="1"/>
              <a:t>konsumen</a:t>
            </a:r>
            <a:r>
              <a:rPr lang="en-US" dirty="0"/>
              <a:t> </a:t>
            </a:r>
            <a:r>
              <a:rPr lang="en-US" dirty="0" err="1"/>
              <a:t>sangat</a:t>
            </a:r>
            <a:r>
              <a:rPr lang="en-US" dirty="0"/>
              <a:t> </a:t>
            </a:r>
            <a:r>
              <a:rPr lang="en-US" dirty="0" err="1"/>
              <a:t>mempengaruhi</a:t>
            </a:r>
            <a:r>
              <a:rPr lang="en-US" dirty="0"/>
              <a:t> </a:t>
            </a:r>
            <a:r>
              <a:rPr lang="en-US" dirty="0" err="1"/>
              <a:t>identitas</a:t>
            </a:r>
            <a:r>
              <a:rPr lang="en-US" dirty="0"/>
              <a:t> </a:t>
            </a:r>
            <a:r>
              <a:rPr lang="en-US" dirty="0" err="1"/>
              <a:t>mereka</a:t>
            </a:r>
            <a:r>
              <a:rPr lang="en-US" dirty="0" smtClean="0"/>
              <a:t>.</a:t>
            </a:r>
          </a:p>
          <a:p>
            <a:pPr marL="0" indent="0" algn="just">
              <a:buNone/>
            </a:pPr>
            <a:r>
              <a:rPr lang="en-US" b="1" dirty="0" smtClean="0"/>
              <a:t>An </a:t>
            </a:r>
            <a:r>
              <a:rPr lang="en-US" b="1" dirty="0"/>
              <a:t>age cohort </a:t>
            </a:r>
            <a:r>
              <a:rPr lang="en-US" dirty="0"/>
              <a:t>(</a:t>
            </a:r>
            <a:r>
              <a:rPr lang="en-US" dirty="0" err="1"/>
              <a:t>kelompok</a:t>
            </a:r>
            <a:r>
              <a:rPr lang="en-US" dirty="0"/>
              <a:t> </a:t>
            </a:r>
            <a:r>
              <a:rPr lang="en-US" dirty="0" err="1"/>
              <a:t>usia</a:t>
            </a:r>
            <a:r>
              <a:rPr lang="en-US" dirty="0"/>
              <a:t>) </a:t>
            </a:r>
            <a:r>
              <a:rPr lang="en-US" dirty="0" err="1"/>
              <a:t>terdiri</a:t>
            </a:r>
            <a:r>
              <a:rPr lang="en-US" dirty="0"/>
              <a:t> </a:t>
            </a:r>
            <a:r>
              <a:rPr lang="en-US" dirty="0" err="1"/>
              <a:t>dari</a:t>
            </a:r>
            <a:r>
              <a:rPr lang="en-US" dirty="0"/>
              <a:t> orang yang </a:t>
            </a:r>
            <a:r>
              <a:rPr lang="en-US" dirty="0" err="1"/>
              <a:t>memiliki</a:t>
            </a:r>
            <a:r>
              <a:rPr lang="en-US" dirty="0"/>
              <a:t> </a:t>
            </a:r>
            <a:r>
              <a:rPr lang="en-US" dirty="0" err="1"/>
              <a:t>umur</a:t>
            </a:r>
            <a:r>
              <a:rPr lang="en-US" dirty="0"/>
              <a:t> yang </a:t>
            </a:r>
            <a:r>
              <a:rPr lang="en-US" dirty="0" err="1"/>
              <a:t>sama</a:t>
            </a:r>
            <a:r>
              <a:rPr lang="en-US" dirty="0"/>
              <a:t> </a:t>
            </a:r>
            <a:r>
              <a:rPr lang="en-US" dirty="0" err="1"/>
              <a:t>dan</a:t>
            </a:r>
            <a:r>
              <a:rPr lang="en-US" dirty="0"/>
              <a:t> </a:t>
            </a:r>
            <a:r>
              <a:rPr lang="en-US" dirty="0" err="1"/>
              <a:t>mengalami</a:t>
            </a:r>
            <a:r>
              <a:rPr lang="en-US" dirty="0"/>
              <a:t> </a:t>
            </a:r>
            <a:r>
              <a:rPr lang="en-US" dirty="0" err="1"/>
              <a:t>pengalaman</a:t>
            </a:r>
            <a:r>
              <a:rPr lang="en-US" dirty="0"/>
              <a:t> yang </a:t>
            </a:r>
            <a:r>
              <a:rPr lang="en-US" dirty="0" err="1"/>
              <a:t>sama</a:t>
            </a:r>
            <a:endParaRPr lang="en-US" dirty="0"/>
          </a:p>
        </p:txBody>
      </p:sp>
    </p:spTree>
    <p:extLst>
      <p:ext uri="{BB962C8B-B14F-4D97-AF65-F5344CB8AC3E}">
        <p14:creationId xmlns:p14="http://schemas.microsoft.com/office/powerpoint/2010/main" val="1867555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78" y="720969"/>
            <a:ext cx="2708030" cy="2708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809" y="730910"/>
            <a:ext cx="2698090" cy="26980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195" y="4041111"/>
            <a:ext cx="2719754" cy="27197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883" y="4052834"/>
            <a:ext cx="2708031" cy="27080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414" y="720968"/>
            <a:ext cx="2708031" cy="2708031"/>
          </a:xfrm>
          <a:prstGeom prst="rect">
            <a:avLst/>
          </a:prstGeom>
        </p:spPr>
      </p:pic>
      <p:sp>
        <p:nvSpPr>
          <p:cNvPr id="9" name="TextBox 8"/>
          <p:cNvSpPr txBox="1"/>
          <p:nvPr/>
        </p:nvSpPr>
        <p:spPr>
          <a:xfrm>
            <a:off x="776078" y="293914"/>
            <a:ext cx="2708030" cy="369332"/>
          </a:xfrm>
          <a:prstGeom prst="rect">
            <a:avLst/>
          </a:prstGeom>
          <a:noFill/>
        </p:spPr>
        <p:txBody>
          <a:bodyPr wrap="square" rtlCol="0">
            <a:spAutoFit/>
          </a:bodyPr>
          <a:lstStyle/>
          <a:p>
            <a:pPr algn="ctr"/>
            <a:r>
              <a:rPr lang="en-US" b="1" dirty="0" smtClean="0"/>
              <a:t>Style 1920-an</a:t>
            </a:r>
            <a:endParaRPr lang="en-US" b="1" dirty="0"/>
          </a:p>
        </p:txBody>
      </p:sp>
      <p:sp>
        <p:nvSpPr>
          <p:cNvPr id="10" name="TextBox 9"/>
          <p:cNvSpPr txBox="1"/>
          <p:nvPr/>
        </p:nvSpPr>
        <p:spPr>
          <a:xfrm>
            <a:off x="4949415" y="348342"/>
            <a:ext cx="2708030" cy="369332"/>
          </a:xfrm>
          <a:prstGeom prst="rect">
            <a:avLst/>
          </a:prstGeom>
          <a:noFill/>
        </p:spPr>
        <p:txBody>
          <a:bodyPr wrap="square" rtlCol="0">
            <a:spAutoFit/>
          </a:bodyPr>
          <a:lstStyle/>
          <a:p>
            <a:pPr algn="ctr"/>
            <a:r>
              <a:rPr lang="en-US" b="1" dirty="0" smtClean="0"/>
              <a:t>Style 1930-an</a:t>
            </a:r>
            <a:endParaRPr lang="en-US" b="1" dirty="0"/>
          </a:p>
        </p:txBody>
      </p:sp>
      <p:sp>
        <p:nvSpPr>
          <p:cNvPr id="11" name="TextBox 10"/>
          <p:cNvSpPr txBox="1"/>
          <p:nvPr/>
        </p:nvSpPr>
        <p:spPr>
          <a:xfrm>
            <a:off x="8850869" y="348342"/>
            <a:ext cx="2708030" cy="369332"/>
          </a:xfrm>
          <a:prstGeom prst="rect">
            <a:avLst/>
          </a:prstGeom>
          <a:noFill/>
        </p:spPr>
        <p:txBody>
          <a:bodyPr wrap="square" rtlCol="0">
            <a:spAutoFit/>
          </a:bodyPr>
          <a:lstStyle/>
          <a:p>
            <a:pPr algn="ctr"/>
            <a:r>
              <a:rPr lang="en-US" b="1" dirty="0" smtClean="0"/>
              <a:t>Style 1940-an</a:t>
            </a:r>
            <a:endParaRPr lang="en-US" b="1" dirty="0"/>
          </a:p>
        </p:txBody>
      </p:sp>
      <p:sp>
        <p:nvSpPr>
          <p:cNvPr id="12" name="TextBox 11"/>
          <p:cNvSpPr txBox="1"/>
          <p:nvPr/>
        </p:nvSpPr>
        <p:spPr>
          <a:xfrm>
            <a:off x="1841884" y="3671779"/>
            <a:ext cx="2708030" cy="369332"/>
          </a:xfrm>
          <a:prstGeom prst="rect">
            <a:avLst/>
          </a:prstGeom>
          <a:noFill/>
        </p:spPr>
        <p:txBody>
          <a:bodyPr wrap="square" rtlCol="0">
            <a:spAutoFit/>
          </a:bodyPr>
          <a:lstStyle/>
          <a:p>
            <a:pPr algn="ctr"/>
            <a:r>
              <a:rPr lang="en-US" b="1" dirty="0" smtClean="0"/>
              <a:t>Style 1950-an</a:t>
            </a:r>
            <a:endParaRPr lang="en-US" b="1" dirty="0"/>
          </a:p>
        </p:txBody>
      </p:sp>
      <p:sp>
        <p:nvSpPr>
          <p:cNvPr id="13" name="TextBox 12"/>
          <p:cNvSpPr txBox="1"/>
          <p:nvPr/>
        </p:nvSpPr>
        <p:spPr>
          <a:xfrm>
            <a:off x="7772919" y="3683502"/>
            <a:ext cx="2708030" cy="369332"/>
          </a:xfrm>
          <a:prstGeom prst="rect">
            <a:avLst/>
          </a:prstGeom>
          <a:noFill/>
        </p:spPr>
        <p:txBody>
          <a:bodyPr wrap="square" rtlCol="0">
            <a:spAutoFit/>
          </a:bodyPr>
          <a:lstStyle/>
          <a:p>
            <a:pPr algn="ctr"/>
            <a:r>
              <a:rPr lang="en-US" b="1" dirty="0" smtClean="0"/>
              <a:t>Style 1960-an</a:t>
            </a:r>
            <a:endParaRPr lang="en-US" b="1" dirty="0"/>
          </a:p>
        </p:txBody>
      </p:sp>
    </p:spTree>
    <p:extLst>
      <p:ext uri="{BB962C8B-B14F-4D97-AF65-F5344CB8AC3E}">
        <p14:creationId xmlns:p14="http://schemas.microsoft.com/office/powerpoint/2010/main" val="233837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86479" y="816429"/>
            <a:ext cx="10018713" cy="1752599"/>
          </a:xfrm>
        </p:spPr>
        <p:txBody>
          <a:bodyPr/>
          <a:lstStyle/>
          <a:p>
            <a:r>
              <a:rPr lang="en-US" b="1" dirty="0" smtClean="0"/>
              <a:t>STYLE ’80-an </a:t>
            </a:r>
            <a:r>
              <a:rPr lang="en-US" b="1" dirty="0" err="1" smtClean="0"/>
              <a:t>dan</a:t>
            </a:r>
            <a:r>
              <a:rPr lang="en-US" b="1" dirty="0" smtClean="0"/>
              <a:t> JAMAN SEKARANG</a:t>
            </a:r>
            <a:br>
              <a:rPr lang="en-US" b="1" dirty="0" smtClean="0"/>
            </a:br>
            <a:r>
              <a:rPr lang="en-US" b="1" dirty="0" smtClean="0"/>
              <a:t>(SLANK)</a:t>
            </a:r>
            <a:endParaRPr lang="en-US" b="1"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4313" y="2872815"/>
            <a:ext cx="4894262" cy="2712570"/>
          </a:xfrm>
        </p:spPr>
      </p:pic>
      <p:sp>
        <p:nvSpPr>
          <p:cNvPr id="12" name="Title 7"/>
          <p:cNvSpPr txBox="1">
            <a:spLocks/>
          </p:cNvSpPr>
          <p:nvPr/>
        </p:nvSpPr>
        <p:spPr>
          <a:xfrm>
            <a:off x="874710" y="1393373"/>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13" name="Title 7"/>
          <p:cNvSpPr txBox="1">
            <a:spLocks/>
          </p:cNvSpPr>
          <p:nvPr/>
        </p:nvSpPr>
        <p:spPr>
          <a:xfrm>
            <a:off x="576943" y="2155372"/>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1950" y="2667000"/>
            <a:ext cx="4686300" cy="3124200"/>
          </a:xfrm>
        </p:spPr>
      </p:pic>
    </p:spTree>
    <p:extLst>
      <p:ext uri="{BB962C8B-B14F-4D97-AF65-F5344CB8AC3E}">
        <p14:creationId xmlns:p14="http://schemas.microsoft.com/office/powerpoint/2010/main" val="359875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TEEN Market: Gen </a:t>
            </a:r>
            <a:r>
              <a:rPr lang="en-US" b="1" dirty="0" smtClean="0"/>
              <a:t>Y</a:t>
            </a:r>
            <a:r>
              <a:rPr lang="en-US" b="1" dirty="0" smtClean="0"/>
              <a:t> </a:t>
            </a:r>
            <a:r>
              <a:rPr lang="en-US" b="1" dirty="0" smtClean="0"/>
              <a:t>L</a:t>
            </a:r>
            <a:r>
              <a:rPr lang="en-US" b="1" dirty="0" smtClean="0"/>
              <a:t>ike </a:t>
            </a:r>
            <a:r>
              <a:rPr lang="en-US" b="1" dirty="0" err="1" smtClean="0"/>
              <a:t>T</a:t>
            </a:r>
            <a:r>
              <a:rPr lang="en-US" b="1" dirty="0" err="1" smtClean="0"/>
              <a:t>ottaly</a:t>
            </a:r>
            <a:r>
              <a:rPr lang="en-US" b="1" dirty="0" smtClean="0"/>
              <a:t> Rules</a:t>
            </a:r>
            <a:endParaRPr lang="en-US" b="1" dirty="0"/>
          </a:p>
        </p:txBody>
      </p:sp>
      <p:sp>
        <p:nvSpPr>
          <p:cNvPr id="5" name="Subtitle 4"/>
          <p:cNvSpPr>
            <a:spLocks noGrp="1"/>
          </p:cNvSpPr>
          <p:nvPr>
            <p:ph idx="1"/>
          </p:nvPr>
        </p:nvSpPr>
        <p:spPr>
          <a:solidFill>
            <a:schemeClr val="accent2"/>
          </a:solidFill>
        </p:spPr>
        <p:txBody>
          <a:bodyPr>
            <a:normAutofit fontScale="92500"/>
          </a:bodyPr>
          <a:lstStyle/>
          <a:p>
            <a:pPr marL="0" lvl="0" indent="0">
              <a:buNone/>
            </a:pPr>
            <a:r>
              <a:rPr lang="en-US" dirty="0"/>
              <a:t>Di </a:t>
            </a:r>
            <a:r>
              <a:rPr lang="en-US" dirty="0" err="1"/>
              <a:t>tahun</a:t>
            </a:r>
            <a:r>
              <a:rPr lang="en-US" dirty="0"/>
              <a:t> 1956, label </a:t>
            </a:r>
            <a:r>
              <a:rPr lang="en-US" dirty="0" err="1"/>
              <a:t>remaja</a:t>
            </a:r>
            <a:r>
              <a:rPr lang="en-US" dirty="0"/>
              <a:t> </a:t>
            </a:r>
            <a:r>
              <a:rPr lang="en-US" dirty="0" err="1"/>
              <a:t>pertama</a:t>
            </a:r>
            <a:r>
              <a:rPr lang="en-US" dirty="0"/>
              <a:t> kali </a:t>
            </a:r>
            <a:r>
              <a:rPr lang="en-US" dirty="0" err="1"/>
              <a:t>masuk</a:t>
            </a:r>
            <a:r>
              <a:rPr lang="en-US" dirty="0"/>
              <a:t> </a:t>
            </a:r>
            <a:r>
              <a:rPr lang="en-US" dirty="0" err="1"/>
              <a:t>ke</a:t>
            </a:r>
            <a:r>
              <a:rPr lang="en-US" dirty="0"/>
              <a:t> </a:t>
            </a:r>
            <a:r>
              <a:rPr lang="en-US" dirty="0" err="1"/>
              <a:t>dalam</a:t>
            </a:r>
            <a:r>
              <a:rPr lang="en-US" dirty="0"/>
              <a:t> market </a:t>
            </a:r>
            <a:r>
              <a:rPr lang="en-US" dirty="0" err="1"/>
              <a:t>saat</a:t>
            </a:r>
            <a:r>
              <a:rPr lang="en-US" dirty="0"/>
              <a:t> Frankie </a:t>
            </a:r>
            <a:r>
              <a:rPr lang="en-US" dirty="0" err="1"/>
              <a:t>lymon</a:t>
            </a:r>
            <a:r>
              <a:rPr lang="en-US" dirty="0"/>
              <a:t> and the teenagers </a:t>
            </a:r>
            <a:r>
              <a:rPr lang="en-US" dirty="0" err="1"/>
              <a:t>menjadi</a:t>
            </a:r>
            <a:r>
              <a:rPr lang="en-US" dirty="0"/>
              <a:t> </a:t>
            </a:r>
            <a:r>
              <a:rPr lang="en-US" dirty="0" err="1"/>
              <a:t>kelompok</a:t>
            </a:r>
            <a:r>
              <a:rPr lang="en-US" dirty="0"/>
              <a:t> </a:t>
            </a:r>
            <a:r>
              <a:rPr lang="en-US" dirty="0" err="1" smtClean="0"/>
              <a:t>musik</a:t>
            </a:r>
            <a:r>
              <a:rPr lang="en-US" dirty="0" smtClean="0"/>
              <a:t> pop. </a:t>
            </a:r>
            <a:r>
              <a:rPr lang="en-US" dirty="0" err="1"/>
              <a:t>Percaya</a:t>
            </a:r>
            <a:r>
              <a:rPr lang="en-US" dirty="0"/>
              <a:t> </a:t>
            </a:r>
            <a:r>
              <a:rPr lang="en-US" dirty="0" err="1"/>
              <a:t>atau</a:t>
            </a:r>
            <a:r>
              <a:rPr lang="en-US" dirty="0"/>
              <a:t> </a:t>
            </a:r>
            <a:r>
              <a:rPr lang="en-US" dirty="0" err="1"/>
              <a:t>tidak</a:t>
            </a:r>
            <a:r>
              <a:rPr lang="en-US" dirty="0"/>
              <a:t> </a:t>
            </a:r>
            <a:r>
              <a:rPr lang="en-US" dirty="0" err="1"/>
              <a:t>konsep</a:t>
            </a:r>
            <a:r>
              <a:rPr lang="en-US" dirty="0"/>
              <a:t> </a:t>
            </a:r>
            <a:r>
              <a:rPr lang="en-US" dirty="0" err="1"/>
              <a:t>untuk</a:t>
            </a:r>
            <a:r>
              <a:rPr lang="en-US" dirty="0"/>
              <a:t> </a:t>
            </a:r>
            <a:r>
              <a:rPr lang="en-US" dirty="0" err="1"/>
              <a:t>menggunakan</a:t>
            </a:r>
            <a:r>
              <a:rPr lang="en-US" dirty="0"/>
              <a:t> label </a:t>
            </a:r>
            <a:r>
              <a:rPr lang="en-US" dirty="0" err="1"/>
              <a:t>remaja</a:t>
            </a:r>
            <a:r>
              <a:rPr lang="en-US" dirty="0"/>
              <a:t> </a:t>
            </a:r>
            <a:r>
              <a:rPr lang="en-US" dirty="0" err="1"/>
              <a:t>merupakan</a:t>
            </a:r>
            <a:r>
              <a:rPr lang="en-US" dirty="0"/>
              <a:t> ide yang </a:t>
            </a:r>
            <a:r>
              <a:rPr lang="en-US" dirty="0" err="1"/>
              <a:t>baru</a:t>
            </a:r>
            <a:r>
              <a:rPr lang="en-US" dirty="0"/>
              <a:t>. </a:t>
            </a:r>
            <a:r>
              <a:rPr lang="en-US" dirty="0" err="1"/>
              <a:t>Biasanya</a:t>
            </a:r>
            <a:r>
              <a:rPr lang="en-US" dirty="0"/>
              <a:t> </a:t>
            </a:r>
            <a:r>
              <a:rPr lang="en-US" dirty="0" err="1"/>
              <a:t>konsep</a:t>
            </a:r>
            <a:r>
              <a:rPr lang="en-US" dirty="0"/>
              <a:t> yang </a:t>
            </a:r>
            <a:r>
              <a:rPr lang="en-US" dirty="0" err="1"/>
              <a:t>dimunculkan</a:t>
            </a:r>
            <a:r>
              <a:rPr lang="en-US" dirty="0"/>
              <a:t> </a:t>
            </a:r>
            <a:r>
              <a:rPr lang="en-US" dirty="0" err="1"/>
              <a:t>berupa</a:t>
            </a:r>
            <a:r>
              <a:rPr lang="en-US" dirty="0"/>
              <a:t> proses </a:t>
            </a:r>
            <a:r>
              <a:rPr lang="en-US" dirty="0" err="1"/>
              <a:t>transisi</a:t>
            </a:r>
            <a:r>
              <a:rPr lang="en-US" dirty="0"/>
              <a:t> </a:t>
            </a:r>
            <a:r>
              <a:rPr lang="en-US" dirty="0" err="1"/>
              <a:t>dari</a:t>
            </a:r>
            <a:r>
              <a:rPr lang="en-US" dirty="0"/>
              <a:t> </a:t>
            </a:r>
            <a:r>
              <a:rPr lang="en-US" dirty="0" err="1"/>
              <a:t>anak</a:t>
            </a:r>
            <a:r>
              <a:rPr lang="en-US" dirty="0"/>
              <a:t> </a:t>
            </a:r>
            <a:r>
              <a:rPr lang="en-US" dirty="0" err="1"/>
              <a:t>kecil</a:t>
            </a:r>
            <a:r>
              <a:rPr lang="en-US" dirty="0"/>
              <a:t> </a:t>
            </a:r>
            <a:r>
              <a:rPr lang="en-US" dirty="0" err="1"/>
              <a:t>menjadi</a:t>
            </a:r>
            <a:r>
              <a:rPr lang="en-US" dirty="0"/>
              <a:t> </a:t>
            </a:r>
            <a:r>
              <a:rPr lang="en-US" dirty="0" err="1"/>
              <a:t>dewasa</a:t>
            </a:r>
            <a:r>
              <a:rPr lang="en-US" dirty="0"/>
              <a:t>. </a:t>
            </a:r>
            <a:endParaRPr lang="en-US" dirty="0" smtClean="0"/>
          </a:p>
          <a:p>
            <a:pPr marL="0" lvl="0" indent="0">
              <a:buNone/>
            </a:pPr>
            <a:r>
              <a:rPr lang="en-US" b="1" dirty="0" smtClean="0"/>
              <a:t>GENERASI </a:t>
            </a:r>
            <a:r>
              <a:rPr lang="en-US" b="1" dirty="0"/>
              <a:t>Y</a:t>
            </a:r>
            <a:r>
              <a:rPr lang="en-US" dirty="0"/>
              <a:t> (yang </a:t>
            </a:r>
            <a:r>
              <a:rPr lang="en-US" dirty="0" err="1"/>
              <a:t>lahir</a:t>
            </a:r>
            <a:r>
              <a:rPr lang="en-US" dirty="0"/>
              <a:t> </a:t>
            </a:r>
            <a:r>
              <a:rPr lang="en-US" dirty="0" err="1"/>
              <a:t>diantara</a:t>
            </a:r>
            <a:r>
              <a:rPr lang="en-US" dirty="0"/>
              <a:t> 1979-1993</a:t>
            </a:r>
            <a:r>
              <a:rPr lang="en-US" dirty="0" smtClean="0"/>
              <a:t>). </a:t>
            </a:r>
          </a:p>
          <a:p>
            <a:pPr marL="0" lvl="0" indent="0">
              <a:buNone/>
            </a:pPr>
            <a:r>
              <a:rPr lang="en-US" b="1" dirty="0" err="1" smtClean="0"/>
              <a:t>Generasi</a:t>
            </a:r>
            <a:r>
              <a:rPr lang="en-US" b="1" dirty="0" smtClean="0"/>
              <a:t> </a:t>
            </a:r>
            <a:r>
              <a:rPr lang="en-US" b="1" dirty="0" err="1"/>
              <a:t>Yers</a:t>
            </a:r>
            <a:r>
              <a:rPr lang="en-US" b="1" dirty="0"/>
              <a:t> </a:t>
            </a:r>
            <a:r>
              <a:rPr lang="en-US" dirty="0" err="1"/>
              <a:t>cenderung</a:t>
            </a:r>
            <a:r>
              <a:rPr lang="en-US" dirty="0"/>
              <a:t> </a:t>
            </a:r>
            <a:r>
              <a:rPr lang="en-US" dirty="0" err="1"/>
              <a:t>lebih</a:t>
            </a:r>
            <a:r>
              <a:rPr lang="en-US" dirty="0"/>
              <a:t> </a:t>
            </a:r>
            <a:r>
              <a:rPr lang="en-US" dirty="0" err="1"/>
              <a:t>semangat</a:t>
            </a:r>
            <a:r>
              <a:rPr lang="en-US" dirty="0"/>
              <a:t> </a:t>
            </a:r>
            <a:r>
              <a:rPr lang="en-US" dirty="0" err="1"/>
              <a:t>dalam</a:t>
            </a:r>
            <a:r>
              <a:rPr lang="en-US" dirty="0"/>
              <a:t> </a:t>
            </a:r>
            <a:r>
              <a:rPr lang="en-US" dirty="0" err="1"/>
              <a:t>kehidupan</a:t>
            </a:r>
            <a:r>
              <a:rPr lang="en-US" dirty="0"/>
              <a:t> </a:t>
            </a:r>
            <a:r>
              <a:rPr lang="en-US" dirty="0" err="1"/>
              <a:t>mereka</a:t>
            </a:r>
            <a:r>
              <a:rPr lang="en-US" dirty="0"/>
              <a:t> </a:t>
            </a:r>
            <a:r>
              <a:rPr lang="en-US" dirty="0" err="1"/>
              <a:t>dan</a:t>
            </a:r>
            <a:r>
              <a:rPr lang="en-US" dirty="0"/>
              <a:t> </a:t>
            </a:r>
            <a:r>
              <a:rPr lang="en-US" dirty="0" err="1"/>
              <a:t>prospek</a:t>
            </a:r>
            <a:r>
              <a:rPr lang="en-US" dirty="0"/>
              <a:t> </a:t>
            </a:r>
            <a:r>
              <a:rPr lang="en-US" dirty="0" err="1"/>
              <a:t>mereka</a:t>
            </a:r>
            <a:r>
              <a:rPr lang="en-US" dirty="0"/>
              <a:t>. </a:t>
            </a:r>
            <a:r>
              <a:rPr lang="en-US" dirty="0" err="1"/>
              <a:t>Penggunaan</a:t>
            </a:r>
            <a:r>
              <a:rPr lang="en-US" dirty="0"/>
              <a:t> alcohol, </a:t>
            </a:r>
            <a:r>
              <a:rPr lang="en-US" dirty="0" err="1"/>
              <a:t>obat-obatan</a:t>
            </a:r>
            <a:r>
              <a:rPr lang="en-US" dirty="0"/>
              <a:t>, </a:t>
            </a:r>
            <a:r>
              <a:rPr lang="en-US" dirty="0" err="1"/>
              <a:t>pembunuhan</a:t>
            </a:r>
            <a:r>
              <a:rPr lang="en-US" dirty="0"/>
              <a:t> </a:t>
            </a:r>
            <a:r>
              <a:rPr lang="en-US" dirty="0" err="1"/>
              <a:t>turun</a:t>
            </a:r>
            <a:r>
              <a:rPr lang="en-US" dirty="0"/>
              <a:t> </a:t>
            </a:r>
            <a:r>
              <a:rPr lang="en-US" dirty="0" err="1"/>
              <a:t>drastis</a:t>
            </a:r>
            <a:r>
              <a:rPr lang="en-US" dirty="0"/>
              <a:t>.</a:t>
            </a:r>
          </a:p>
        </p:txBody>
      </p:sp>
    </p:spTree>
    <p:extLst>
      <p:ext uri="{BB962C8B-B14F-4D97-AF65-F5344CB8AC3E}">
        <p14:creationId xmlns:p14="http://schemas.microsoft.com/office/powerpoint/2010/main" val="36960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739"/>
            <a:ext cx="12192000" cy="5538522"/>
          </a:xfrm>
          <a:prstGeom prst="rect">
            <a:avLst/>
          </a:prstGeom>
        </p:spPr>
      </p:pic>
    </p:spTree>
    <p:extLst>
      <p:ext uri="{BB962C8B-B14F-4D97-AF65-F5344CB8AC3E}">
        <p14:creationId xmlns:p14="http://schemas.microsoft.com/office/powerpoint/2010/main" val="56385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72" y="430050"/>
            <a:ext cx="4401058" cy="60653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830" y="430050"/>
            <a:ext cx="3343610" cy="45071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440" y="3358739"/>
            <a:ext cx="4203511" cy="315699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440" y="430050"/>
            <a:ext cx="4203511" cy="304117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6830" y="4128543"/>
            <a:ext cx="3343610" cy="2366825"/>
          </a:xfrm>
          <a:prstGeom prst="rect">
            <a:avLst/>
          </a:prstGeom>
        </p:spPr>
      </p:pic>
    </p:spTree>
    <p:extLst>
      <p:ext uri="{BB962C8B-B14F-4D97-AF65-F5344CB8AC3E}">
        <p14:creationId xmlns:p14="http://schemas.microsoft.com/office/powerpoint/2010/main" val="1194132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TEEN VALUES, CONFLICTS AND DESIRES </a:t>
            </a:r>
            <a:endParaRPr lang="en-US" b="1" dirty="0"/>
          </a:p>
        </p:txBody>
      </p:sp>
      <p:sp>
        <p:nvSpPr>
          <p:cNvPr id="2" name="Content Placeholder 1"/>
          <p:cNvSpPr>
            <a:spLocks noGrp="1"/>
          </p:cNvSpPr>
          <p:nvPr>
            <p:ph idx="1"/>
          </p:nvPr>
        </p:nvSpPr>
        <p:spPr>
          <a:solidFill>
            <a:schemeClr val="accent2"/>
          </a:solidFill>
        </p:spPr>
        <p:txBody>
          <a:bodyPr/>
          <a:lstStyle/>
          <a:p>
            <a:pPr marL="0" indent="0">
              <a:buNone/>
            </a:pPr>
            <a:r>
              <a:rPr lang="en-US" dirty="0" smtClean="0"/>
              <a:t>Di </a:t>
            </a:r>
            <a:r>
              <a:rPr lang="en-US" dirty="0" err="1" smtClean="0"/>
              <a:t>masa</a:t>
            </a:r>
            <a:r>
              <a:rPr lang="en-US" dirty="0" smtClean="0"/>
              <a:t> </a:t>
            </a:r>
            <a:r>
              <a:rPr lang="en-US" dirty="0" err="1" smtClean="0"/>
              <a:t>remaja</a:t>
            </a:r>
            <a:r>
              <a:rPr lang="en-US" dirty="0" smtClean="0"/>
              <a:t> </a:t>
            </a:r>
            <a:r>
              <a:rPr lang="en-US" dirty="0" err="1" smtClean="0"/>
              <a:t>akan</a:t>
            </a:r>
            <a:r>
              <a:rPr lang="en-US" dirty="0" smtClean="0"/>
              <a:t> </a:t>
            </a:r>
            <a:r>
              <a:rPr lang="en-US" dirty="0" err="1" smtClean="0"/>
              <a:t>sangat</a:t>
            </a:r>
            <a:r>
              <a:rPr lang="en-US" dirty="0" smtClean="0"/>
              <a:t> </a:t>
            </a:r>
            <a:r>
              <a:rPr lang="en-US" dirty="0" err="1" smtClean="0"/>
              <a:t>menentukan</a:t>
            </a:r>
            <a:r>
              <a:rPr lang="en-US" dirty="0" smtClean="0"/>
              <a:t> </a:t>
            </a:r>
            <a:r>
              <a:rPr lang="en-US" dirty="0" err="1" smtClean="0"/>
              <a:t>identitas</a:t>
            </a:r>
            <a:r>
              <a:rPr lang="en-US" dirty="0" smtClean="0"/>
              <a:t> </a:t>
            </a:r>
            <a:r>
              <a:rPr lang="en-US" dirty="0" err="1" smtClean="0"/>
              <a:t>si</a:t>
            </a:r>
            <a:r>
              <a:rPr lang="en-US" dirty="0" smtClean="0"/>
              <a:t> </a:t>
            </a:r>
            <a:r>
              <a:rPr lang="en-US" dirty="0" err="1" smtClean="0"/>
              <a:t>konsumen</a:t>
            </a:r>
            <a:r>
              <a:rPr lang="en-US" dirty="0" smtClean="0"/>
              <a:t>, </a:t>
            </a:r>
            <a:r>
              <a:rPr lang="en-US" dirty="0" err="1" smtClean="0"/>
              <a:t>karena</a:t>
            </a:r>
            <a:r>
              <a:rPr lang="en-US" dirty="0" smtClean="0"/>
              <a:t> </a:t>
            </a:r>
            <a:r>
              <a:rPr lang="en-US" dirty="0" err="1" smtClean="0"/>
              <a:t>dimasa</a:t>
            </a:r>
            <a:r>
              <a:rPr lang="en-US" dirty="0" smtClean="0"/>
              <a:t> </a:t>
            </a:r>
            <a:r>
              <a:rPr lang="en-US" dirty="0" err="1" smtClean="0"/>
              <a:t>remaja</a:t>
            </a:r>
            <a:r>
              <a:rPr lang="en-US" dirty="0" smtClean="0"/>
              <a:t> </a:t>
            </a:r>
            <a:r>
              <a:rPr lang="en-US" dirty="0" err="1" smtClean="0"/>
              <a:t>ini</a:t>
            </a:r>
            <a:r>
              <a:rPr lang="en-US" dirty="0" smtClean="0"/>
              <a:t> </a:t>
            </a:r>
            <a:r>
              <a:rPr lang="en-US" dirty="0" err="1" smtClean="0"/>
              <a:t>cara</a:t>
            </a:r>
            <a:r>
              <a:rPr lang="en-US" dirty="0" smtClean="0"/>
              <a:t> </a:t>
            </a:r>
            <a:r>
              <a:rPr lang="en-US" dirty="0" err="1" smtClean="0"/>
              <a:t>bertingkah</a:t>
            </a:r>
            <a:r>
              <a:rPr lang="en-US" dirty="0" smtClean="0"/>
              <a:t>, </a:t>
            </a:r>
            <a:r>
              <a:rPr lang="en-US" dirty="0" err="1" smtClean="0"/>
              <a:t>dan</a:t>
            </a:r>
            <a:r>
              <a:rPr lang="en-US" dirty="0" smtClean="0"/>
              <a:t> </a:t>
            </a:r>
            <a:r>
              <a:rPr lang="en-US" dirty="0" err="1" smtClean="0"/>
              <a:t>berpakaian</a:t>
            </a:r>
            <a:r>
              <a:rPr lang="en-US" dirty="0"/>
              <a:t> </a:t>
            </a:r>
            <a:r>
              <a:rPr lang="en-US" dirty="0" err="1" smtClean="0"/>
              <a:t>akan</a:t>
            </a:r>
            <a:r>
              <a:rPr lang="en-US" dirty="0" smtClean="0"/>
              <a:t> </a:t>
            </a:r>
            <a:r>
              <a:rPr lang="en-US" dirty="0" err="1" smtClean="0"/>
              <a:t>menentukan</a:t>
            </a:r>
            <a:r>
              <a:rPr lang="en-US" dirty="0" smtClean="0"/>
              <a:t> </a:t>
            </a:r>
            <a:r>
              <a:rPr lang="en-US" dirty="0" err="1" smtClean="0"/>
              <a:t>diterima</a:t>
            </a:r>
            <a:r>
              <a:rPr lang="en-US" dirty="0" smtClean="0"/>
              <a:t> </a:t>
            </a:r>
            <a:r>
              <a:rPr lang="en-US" dirty="0" err="1" smtClean="0"/>
              <a:t>oleh</a:t>
            </a:r>
            <a:r>
              <a:rPr lang="en-US" dirty="0" smtClean="0"/>
              <a:t> </a:t>
            </a:r>
            <a:r>
              <a:rPr lang="en-US" dirty="0" err="1" smtClean="0"/>
              <a:t>lingkungan</a:t>
            </a:r>
            <a:r>
              <a:rPr lang="en-US" dirty="0" smtClean="0"/>
              <a:t> </a:t>
            </a:r>
            <a:r>
              <a:rPr lang="en-US" dirty="0" err="1" smtClean="0"/>
              <a:t>sosialnya</a:t>
            </a:r>
            <a:r>
              <a:rPr lang="en-US" dirty="0" smtClean="0"/>
              <a:t>. </a:t>
            </a:r>
          </a:p>
          <a:p>
            <a:pPr marL="0" indent="0">
              <a:buNone/>
            </a:pPr>
            <a:r>
              <a:rPr lang="en-US" dirty="0" err="1" smtClean="0"/>
              <a:t>Konsumen</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remaja</a:t>
            </a:r>
            <a:r>
              <a:rPr lang="en-US" dirty="0" smtClean="0"/>
              <a:t>, </a:t>
            </a:r>
            <a:r>
              <a:rPr lang="en-US" dirty="0" err="1" smtClean="0"/>
              <a:t>memiliki</a:t>
            </a:r>
            <a:r>
              <a:rPr lang="en-US" dirty="0" smtClean="0"/>
              <a:t> </a:t>
            </a:r>
            <a:r>
              <a:rPr lang="en-US" dirty="0" err="1" smtClean="0"/>
              <a:t>banyak</a:t>
            </a:r>
            <a:r>
              <a:rPr lang="en-US" dirty="0" smtClean="0"/>
              <a:t> </a:t>
            </a:r>
            <a:r>
              <a:rPr lang="en-US" dirty="0" err="1" smtClean="0"/>
              <a:t>kebutuhan</a:t>
            </a:r>
            <a:r>
              <a:rPr lang="en-US" dirty="0"/>
              <a:t> </a:t>
            </a:r>
            <a:r>
              <a:rPr lang="en-US" dirty="0" err="1" smtClean="0"/>
              <a:t>termasuk</a:t>
            </a:r>
            <a:r>
              <a:rPr lang="en-US" dirty="0" smtClean="0"/>
              <a:t> </a:t>
            </a:r>
            <a:r>
              <a:rPr lang="en-US" dirty="0" err="1" smtClean="0"/>
              <a:t>kebebasan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diakui</a:t>
            </a:r>
            <a:r>
              <a:rPr lang="en-US" dirty="0" smtClean="0"/>
              <a:t> </a:t>
            </a:r>
            <a:r>
              <a:rPr lang="en-US" dirty="0" err="1" smtClean="0"/>
              <a:t>oleh</a:t>
            </a:r>
            <a:r>
              <a:rPr lang="en-US" dirty="0" smtClean="0"/>
              <a:t> </a:t>
            </a:r>
            <a:r>
              <a:rPr lang="en-US" dirty="0" err="1" smtClean="0"/>
              <a:t>remaja</a:t>
            </a:r>
            <a:r>
              <a:rPr lang="en-US" dirty="0" smtClean="0"/>
              <a:t> </a:t>
            </a:r>
            <a:r>
              <a:rPr lang="en-US" dirty="0" err="1" smtClean="0"/>
              <a:t>lainnya</a:t>
            </a:r>
            <a:r>
              <a:rPr lang="en-US" dirty="0" smtClean="0"/>
              <a:t>, </a:t>
            </a:r>
            <a:r>
              <a:rPr lang="en-US" dirty="0" err="1" smtClean="0"/>
              <a:t>eksperimen</a:t>
            </a:r>
            <a:r>
              <a:rPr lang="en-US" dirty="0" smtClean="0"/>
              <a:t>.</a:t>
            </a:r>
            <a:endParaRPr lang="en-US" dirty="0"/>
          </a:p>
        </p:txBody>
      </p:sp>
    </p:spTree>
    <p:extLst>
      <p:ext uri="{BB962C8B-B14F-4D97-AF65-F5344CB8AC3E}">
        <p14:creationId xmlns:p14="http://schemas.microsoft.com/office/powerpoint/2010/main" val="333128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MASALAH YANG SERING TERJADI DI MASA REMAJA </a:t>
            </a:r>
            <a:endParaRPr lang="en-US" b="1" dirty="0"/>
          </a:p>
        </p:txBody>
      </p:sp>
      <p:sp>
        <p:nvSpPr>
          <p:cNvPr id="3" name="Content Placeholder 2"/>
          <p:cNvSpPr>
            <a:spLocks noGrp="1"/>
          </p:cNvSpPr>
          <p:nvPr>
            <p:ph idx="1"/>
          </p:nvPr>
        </p:nvSpPr>
        <p:spPr>
          <a:solidFill>
            <a:schemeClr val="accent2"/>
          </a:solidFill>
        </p:spPr>
        <p:txBody>
          <a:bodyPr/>
          <a:lstStyle/>
          <a:p>
            <a:r>
              <a:rPr lang="en-US" b="1" dirty="0" smtClean="0"/>
              <a:t>Autonomy versus belonging</a:t>
            </a:r>
          </a:p>
          <a:p>
            <a:r>
              <a:rPr lang="en-US" b="1" dirty="0" smtClean="0"/>
              <a:t>Rebellion versus conformity</a:t>
            </a:r>
          </a:p>
          <a:p>
            <a:r>
              <a:rPr lang="en-US" b="1" dirty="0" smtClean="0"/>
              <a:t>Idealism versus pragmatism</a:t>
            </a:r>
          </a:p>
          <a:p>
            <a:r>
              <a:rPr lang="en-US" b="1" dirty="0" smtClean="0"/>
              <a:t>Narcissism versus intimacy</a:t>
            </a:r>
            <a:endParaRPr lang="en-US" b="1" dirty="0"/>
          </a:p>
        </p:txBody>
      </p:sp>
    </p:spTree>
    <p:extLst>
      <p:ext uri="{BB962C8B-B14F-4D97-AF65-F5344CB8AC3E}">
        <p14:creationId xmlns:p14="http://schemas.microsoft.com/office/powerpoint/2010/main" val="4079383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1525</TotalTime>
  <Words>730</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Corbel</vt:lpstr>
      <vt:lpstr>Parallax</vt:lpstr>
      <vt:lpstr>AGE SUBCULTURE</vt:lpstr>
      <vt:lpstr>AGE &amp; CONSUMER IDENTITY</vt:lpstr>
      <vt:lpstr>PowerPoint Presentation</vt:lpstr>
      <vt:lpstr>STYLE ’80-an dan JAMAN SEKARANG (SLANK)</vt:lpstr>
      <vt:lpstr>THE TEEN Market: Gen Y Like Tottaly Rules</vt:lpstr>
      <vt:lpstr>PowerPoint Presentation</vt:lpstr>
      <vt:lpstr>PowerPoint Presentation</vt:lpstr>
      <vt:lpstr>TEEN VALUES, CONFLICTS AND DESIRES </vt:lpstr>
      <vt:lpstr>4 MASALAH YANG SERING TERJADI DI MASA REMAJA </vt:lpstr>
      <vt:lpstr>APPEALING TO THE YOUTH MARKET</vt:lpstr>
      <vt:lpstr>RESEARCHING THE YOUTH MARKET</vt:lpstr>
      <vt:lpstr>Big Women/Man on Campus: we’re Talking to you!</vt:lpstr>
      <vt:lpstr>BABY BUSTERS: GENERATION X</vt:lpstr>
      <vt:lpstr>BABY BOOMERS</vt:lpstr>
      <vt:lpstr>THE GREY MARKET</vt:lpstr>
      <vt:lpstr>PowerPoint Presentation</vt:lpstr>
      <vt:lpstr>Selling to seniors editor kematangan modern menolak sekitar sepertiga dari iklan yang disampaikan kepada mereka karena mereka menggambarkan orang tua dalam cahaya yang negatif.</vt:lpstr>
      <vt:lpstr>Mature Marketing Massages</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subculture</dc:title>
  <dc:creator>USER</dc:creator>
  <cp:lastModifiedBy>USER</cp:lastModifiedBy>
  <cp:revision>32</cp:revision>
  <dcterms:created xsi:type="dcterms:W3CDTF">2016-09-26T02:43:20Z</dcterms:created>
  <dcterms:modified xsi:type="dcterms:W3CDTF">2016-09-30T16:10:32Z</dcterms:modified>
</cp:coreProperties>
</file>