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4" r:id="rId9"/>
    <p:sldId id="263" r:id="rId10"/>
    <p:sldId id="264" r:id="rId11"/>
    <p:sldId id="265" r:id="rId12"/>
    <p:sldId id="275" r:id="rId13"/>
    <p:sldId id="269" r:id="rId14"/>
    <p:sldId id="276" r:id="rId15"/>
    <p:sldId id="277" r:id="rId16"/>
    <p:sldId id="278" r:id="rId17"/>
    <p:sldId id="279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2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67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3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4483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33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3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6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1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B5D8-1A70-45A6-B618-A1F555746720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9FB662-E24E-4A9C-BD1D-8D291C819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598"/>
            <a:ext cx="8915399" cy="2262781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Managing Global Human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338" y="4585205"/>
            <a:ext cx="8521148" cy="2034239"/>
          </a:xfrm>
        </p:spPr>
        <p:txBody>
          <a:bodyPr>
            <a:norm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800" b="1" dirty="0"/>
              <a:t>Anggita Kusuma Dewi </a:t>
            </a:r>
            <a:endParaRPr lang="en-US" sz="2800" b="1" i="1" dirty="0"/>
          </a:p>
          <a:p>
            <a:pPr algn="ctr"/>
            <a:r>
              <a:rPr lang="en-US" sz="2800" b="1" dirty="0" err="1"/>
              <a:t>Dyah</a:t>
            </a:r>
            <a:r>
              <a:rPr lang="en-US" sz="2800" b="1" dirty="0"/>
              <a:t> </a:t>
            </a:r>
            <a:r>
              <a:rPr lang="en-US" sz="2800" b="1" dirty="0" err="1"/>
              <a:t>Ayu</a:t>
            </a:r>
            <a:r>
              <a:rPr lang="en-US" sz="2800" b="1" dirty="0"/>
              <a:t> </a:t>
            </a:r>
            <a:r>
              <a:rPr lang="en-US" sz="2800" b="1" dirty="0" err="1"/>
              <a:t>Karyanti</a:t>
            </a:r>
            <a:endParaRPr lang="en-US" sz="2800" b="1" dirty="0"/>
          </a:p>
          <a:p>
            <a:pPr algn="ctr"/>
            <a:r>
              <a:rPr lang="en-US" sz="2800" b="1" dirty="0" err="1"/>
              <a:t>Syahda</a:t>
            </a:r>
            <a:r>
              <a:rPr lang="en-US" sz="2800" b="1" dirty="0"/>
              <a:t> </a:t>
            </a:r>
            <a:r>
              <a:rPr lang="en-US" sz="2800" b="1" dirty="0" err="1"/>
              <a:t>Faturahmalia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92765" y="4426226"/>
            <a:ext cx="1391478" cy="5234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CHAPTER 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646" y="165649"/>
            <a:ext cx="1524003" cy="1524003"/>
          </a:xfrm>
          <a:prstGeom prst="rect">
            <a:avLst/>
          </a:prstGeom>
        </p:spPr>
      </p:pic>
      <p:sp>
        <p:nvSpPr>
          <p:cNvPr id="5" name="AutoShape 2" descr="http://cdn2.hubspot.net/hub/63683/file-499620128-jpg/images/istock_000011740543_sm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ttp://cdn2.hubspot.net/hub/63683/file-499620128-jpg/images/istock_000011740543_smal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47" y="856418"/>
            <a:ext cx="3630344" cy="2115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0300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652" y="703820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Human Resources Abroad </a:t>
            </a:r>
            <a:br>
              <a:rPr lang="en-US" dirty="0"/>
            </a:br>
            <a:r>
              <a:rPr lang="en-US" dirty="0"/>
              <a:t>example: China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27743" y="2107094"/>
            <a:ext cx="4642761" cy="6874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HRM di China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Barat </a:t>
            </a:r>
          </a:p>
        </p:txBody>
      </p:sp>
      <p:sp>
        <p:nvSpPr>
          <p:cNvPr id="5" name="Oval 4"/>
          <p:cNvSpPr/>
          <p:nvPr/>
        </p:nvSpPr>
        <p:spPr>
          <a:xfrm>
            <a:off x="2849218" y="3208681"/>
            <a:ext cx="1828800" cy="9806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Recruiting</a:t>
            </a:r>
          </a:p>
        </p:txBody>
      </p:sp>
      <p:sp>
        <p:nvSpPr>
          <p:cNvPr id="6" name="Oval 5"/>
          <p:cNvSpPr/>
          <p:nvPr/>
        </p:nvSpPr>
        <p:spPr>
          <a:xfrm>
            <a:off x="4678018" y="4734338"/>
            <a:ext cx="1828800" cy="9806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Selection</a:t>
            </a:r>
          </a:p>
        </p:txBody>
      </p:sp>
      <p:sp>
        <p:nvSpPr>
          <p:cNvPr id="7" name="Oval 6"/>
          <p:cNvSpPr/>
          <p:nvPr/>
        </p:nvSpPr>
        <p:spPr>
          <a:xfrm>
            <a:off x="6995759" y="4734338"/>
            <a:ext cx="1949457" cy="98066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Appraising</a:t>
            </a:r>
          </a:p>
        </p:txBody>
      </p:sp>
      <p:sp>
        <p:nvSpPr>
          <p:cNvPr id="8" name="Oval 7"/>
          <p:cNvSpPr/>
          <p:nvPr/>
        </p:nvSpPr>
        <p:spPr>
          <a:xfrm>
            <a:off x="8527773" y="3208682"/>
            <a:ext cx="2683566" cy="111152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Compensation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4895" y="743776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607-608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02833" y="2809859"/>
            <a:ext cx="702365" cy="529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24939" y="2809859"/>
            <a:ext cx="516835" cy="1510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88695" y="2794551"/>
            <a:ext cx="357809" cy="1525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169965" y="2809859"/>
            <a:ext cx="775251" cy="398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94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Staffing The Global Organization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919188" y="1564983"/>
            <a:ext cx="2592188" cy="14312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Internasional</a:t>
            </a:r>
            <a:r>
              <a:rPr lang="en-US" dirty="0"/>
              <a:t> Staffing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8044068" y="1939222"/>
            <a:ext cx="3460543" cy="24375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Home OR Locals ?</a:t>
            </a:r>
          </a:p>
          <a:p>
            <a:pPr algn="ctr"/>
            <a:endParaRPr lang="en-US" dirty="0"/>
          </a:p>
          <a:p>
            <a:pPr marL="342900" indent="-342900" algn="ctr">
              <a:buAutoNum type="arabicPeriod"/>
            </a:pPr>
            <a:r>
              <a:rPr lang="en-US" dirty="0"/>
              <a:t>Locals</a:t>
            </a:r>
          </a:p>
          <a:p>
            <a:pPr marL="342900" indent="-342900" algn="ctr">
              <a:buAutoNum type="arabicPeriod"/>
            </a:pPr>
            <a:r>
              <a:rPr lang="en-US" dirty="0"/>
              <a:t>Expatriate</a:t>
            </a:r>
          </a:p>
          <a:p>
            <a:pPr marL="342900" indent="-342900" algn="ctr">
              <a:buAutoNum type="arabicPeriod"/>
            </a:pPr>
            <a:r>
              <a:rPr lang="en-US" dirty="0"/>
              <a:t>Home-Country Nationals</a:t>
            </a:r>
          </a:p>
          <a:p>
            <a:pPr marL="342900" indent="-342900" algn="ctr">
              <a:buAutoNum type="arabicPeriod"/>
            </a:pPr>
            <a:r>
              <a:rPr lang="en-US" dirty="0"/>
              <a:t>Third-Country Nationals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216823" y="2656202"/>
            <a:ext cx="702365" cy="529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1536" y="2996219"/>
            <a:ext cx="19878" cy="804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85550" y="2724649"/>
            <a:ext cx="530087" cy="543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26294" y="3333422"/>
            <a:ext cx="1948070" cy="6955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Using Locals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10409" y="3870334"/>
            <a:ext cx="1948070" cy="6955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Using Expats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58097" y="3681192"/>
            <a:ext cx="1948070" cy="6955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Using Virtual Teams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2784092" y="1159035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815637" y="2009297"/>
            <a:ext cx="2777859" cy="618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71061" y="768626"/>
            <a:ext cx="845762" cy="3904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7652" y="0"/>
            <a:ext cx="45719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8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76512" y="1283177"/>
            <a:ext cx="2592188" cy="14312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Offshoring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2955162" y="910194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5999" y="1457739"/>
            <a:ext cx="4810539" cy="12566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Menugaskan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996070" y="1974574"/>
            <a:ext cx="662608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03157" y="3880601"/>
            <a:ext cx="2773784" cy="192384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Management Values and International Staffing Policy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3372606" y="3507619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052391" y="3933609"/>
            <a:ext cx="1391478" cy="424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17635" y="3507619"/>
            <a:ext cx="3114261" cy="745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Ethnocentric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17635" y="4523829"/>
            <a:ext cx="3114261" cy="745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Polycentric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17634" y="5606300"/>
            <a:ext cx="3114261" cy="745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Geocentric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76941" y="4999254"/>
            <a:ext cx="1391478" cy="34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81279" y="5544548"/>
            <a:ext cx="1517374" cy="359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1304" y="781878"/>
            <a:ext cx="742122" cy="2915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611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0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97608" y="1455455"/>
            <a:ext cx="2592188" cy="14312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Selecting Expatriate Managers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2776259" y="910194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53969" y="1406189"/>
            <a:ext cx="1179443" cy="49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89982" y="910194"/>
            <a:ext cx="3127513" cy="7265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Selection Testing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989983" y="2276518"/>
            <a:ext cx="3127513" cy="7265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Legal Issues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89796" y="2171073"/>
            <a:ext cx="1179443" cy="210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41224" y="4125769"/>
            <a:ext cx="2592188" cy="14312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Advoiding Early Expatriate Returns</a:t>
            </a:r>
          </a:p>
        </p:txBody>
      </p:sp>
      <p:sp>
        <p:nvSpPr>
          <p:cNvPr id="18" name="5-Point Star 17"/>
          <p:cNvSpPr/>
          <p:nvPr/>
        </p:nvSpPr>
        <p:spPr>
          <a:xfrm>
            <a:off x="3611146" y="3642248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171974" y="4181739"/>
            <a:ext cx="1185755" cy="157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97178" y="5531544"/>
            <a:ext cx="949591" cy="521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66836" y="5038837"/>
            <a:ext cx="1046291" cy="17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78487" y="3612962"/>
            <a:ext cx="2339008" cy="7265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Traits Of Successful Expatriate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78488" y="4692572"/>
            <a:ext cx="2339008" cy="6878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Family Pressures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38968" y="5776030"/>
            <a:ext cx="2337623" cy="5992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Employers Can Do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19269" y="795130"/>
            <a:ext cx="1232454" cy="313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612-615</a:t>
            </a:r>
          </a:p>
        </p:txBody>
      </p:sp>
    </p:spTree>
    <p:extLst>
      <p:ext uri="{BB962C8B-B14F-4D97-AF65-F5344CB8AC3E}">
        <p14:creationId xmlns:p14="http://schemas.microsoft.com/office/powerpoint/2010/main" val="417430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 and maintaining employees abroad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11155" y="2191985"/>
            <a:ext cx="3007835" cy="16657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ORIENTING AND TRAINING EMPLOYEES ON INTERNASIONAL ASSIGNMENT</a:t>
            </a:r>
          </a:p>
        </p:txBody>
      </p:sp>
      <p:sp>
        <p:nvSpPr>
          <p:cNvPr id="6" name="Oval 5"/>
          <p:cNvSpPr/>
          <p:nvPr/>
        </p:nvSpPr>
        <p:spPr>
          <a:xfrm>
            <a:off x="4783870" y="4735499"/>
            <a:ext cx="2264898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APPRAISING MANAGERS ABROAD</a:t>
            </a:r>
          </a:p>
        </p:txBody>
      </p:sp>
      <p:sp>
        <p:nvSpPr>
          <p:cNvPr id="9" name="Down Arrow 8"/>
          <p:cNvSpPr/>
          <p:nvPr/>
        </p:nvSpPr>
        <p:spPr>
          <a:xfrm rot="16200000">
            <a:off x="5118956" y="2667063"/>
            <a:ext cx="248175" cy="715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75563" y="2367560"/>
            <a:ext cx="2305471" cy="104829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ONGOING TRAINING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2597628" y="1621595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5498875" y="4144743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035" y="742122"/>
            <a:ext cx="914400" cy="3710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616</a:t>
            </a:r>
          </a:p>
        </p:txBody>
      </p:sp>
    </p:spTree>
    <p:extLst>
      <p:ext uri="{BB962C8B-B14F-4D97-AF65-F5344CB8AC3E}">
        <p14:creationId xmlns:p14="http://schemas.microsoft.com/office/powerpoint/2010/main" val="388766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>
            <a:off x="2696614" y="990194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5" name="Oval 4"/>
          <p:cNvSpPr/>
          <p:nvPr/>
        </p:nvSpPr>
        <p:spPr>
          <a:xfrm>
            <a:off x="1718322" y="1736159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COMPENSATING MANAGERS ABROAD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05800" y="1057412"/>
            <a:ext cx="1614241" cy="84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372454" y="372191"/>
            <a:ext cx="2517915" cy="9596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Balance Sheet Approach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72454" y="1736159"/>
            <a:ext cx="2690193" cy="7249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EXPATRIATE PAY EXAMPLE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72466" y="2246054"/>
            <a:ext cx="1283778" cy="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22733" y="2800281"/>
            <a:ext cx="1609298" cy="532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284732" y="3116658"/>
            <a:ext cx="2325538" cy="6599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INCENTIVE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89649" y="4169173"/>
            <a:ext cx="4848816" cy="256955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STEPS IN ESTABLISHING A GLOBAL PAY SYSTEM:</a:t>
            </a:r>
          </a:p>
          <a:p>
            <a:pPr marL="342900" indent="-342900" algn="ctr">
              <a:buAutoNum type="arabicPeriod"/>
            </a:pPr>
            <a:r>
              <a:rPr lang="en-US" dirty="0"/>
              <a:t>Set Strategy</a:t>
            </a:r>
          </a:p>
          <a:p>
            <a:pPr marL="342900" indent="-342900" algn="ctr">
              <a:buAutoNum type="arabicPeriod"/>
            </a:pPr>
            <a:r>
              <a:rPr lang="en-US" dirty="0"/>
              <a:t>Identify Crucial Executive Behaviors</a:t>
            </a:r>
          </a:p>
          <a:p>
            <a:pPr marL="342900" indent="-342900" algn="ctr">
              <a:buAutoNum type="arabicPeriod"/>
            </a:pPr>
            <a:r>
              <a:rPr lang="en-US" dirty="0"/>
              <a:t>Global Philosophy Framework</a:t>
            </a:r>
          </a:p>
          <a:p>
            <a:pPr marL="342900" indent="-342900" algn="ctr">
              <a:buAutoNum type="arabicPeriod"/>
            </a:pPr>
            <a:r>
              <a:rPr lang="en-US" dirty="0"/>
              <a:t>Identify Gaps</a:t>
            </a:r>
          </a:p>
          <a:p>
            <a:pPr marL="342900" indent="-342900" algn="ctr">
              <a:buAutoNum type="arabicPeriod"/>
            </a:pPr>
            <a:r>
              <a:rPr lang="en-US" dirty="0"/>
              <a:t>Systematize Pay Systems</a:t>
            </a:r>
          </a:p>
          <a:p>
            <a:pPr marL="342900" indent="-342900" algn="ctr">
              <a:buAutoNum type="arabicPeriod"/>
            </a:pPr>
            <a:r>
              <a:rPr lang="en-US" dirty="0"/>
              <a:t>Adapt Pay Polices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14057" y="2960048"/>
            <a:ext cx="0" cy="109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-24218" y="805528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618-619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0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18322" y="1736159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LABOR RELATIONS ABROAD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654565" y="1192312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88230" y="1088983"/>
            <a:ext cx="1614241" cy="84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49769" y="2862096"/>
            <a:ext cx="1521475" cy="59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772466" y="2135762"/>
            <a:ext cx="1536943" cy="212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11617" y="415388"/>
            <a:ext cx="2464904" cy="6626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Centralization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94158" y="1833930"/>
            <a:ext cx="2464904" cy="6626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Employer Organization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02471" y="3252473"/>
            <a:ext cx="2464904" cy="6626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Union Recognition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14057" y="2965738"/>
            <a:ext cx="417444" cy="949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17317" y="4085985"/>
            <a:ext cx="2464904" cy="6626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 and Scope of </a:t>
            </a:r>
            <a:r>
              <a:rPr lang="en-US" dirty="0" err="1"/>
              <a:t>Bargamming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30831" y="752402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619</a:t>
            </a:r>
          </a:p>
        </p:txBody>
      </p:sp>
    </p:spTree>
    <p:extLst>
      <p:ext uri="{BB962C8B-B14F-4D97-AF65-F5344CB8AC3E}">
        <p14:creationId xmlns:p14="http://schemas.microsoft.com/office/powerpoint/2010/main" val="2626255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18322" y="1736159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TERRORISM, SAFETY AND GLOBAL HR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696614" y="1188977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8711" y="1575901"/>
            <a:ext cx="1416299" cy="37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732104" y="1188977"/>
            <a:ext cx="2510805" cy="653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TERRORISM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32104" y="2348227"/>
            <a:ext cx="2510805" cy="653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TAKING PROTECTIVE MEASURES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72466" y="2387481"/>
            <a:ext cx="1416299" cy="140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51924" y="2948833"/>
            <a:ext cx="1333574" cy="551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47252" y="3494225"/>
            <a:ext cx="2895600" cy="9054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KIDNAPPING AND RANSOM INSURANCE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0831" y="819645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620</a:t>
            </a:r>
          </a:p>
        </p:txBody>
      </p:sp>
      <p:sp>
        <p:nvSpPr>
          <p:cNvPr id="12" name="Oval 11"/>
          <p:cNvSpPr/>
          <p:nvPr/>
        </p:nvSpPr>
        <p:spPr>
          <a:xfrm>
            <a:off x="1883974" y="5127332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REPATRIATION: Problems &amp; Solutions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2827950" y="4620331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</a:p>
        </p:txBody>
      </p:sp>
      <p:sp>
        <p:nvSpPr>
          <p:cNvPr id="16" name="Oval 15"/>
          <p:cNvSpPr/>
          <p:nvPr/>
        </p:nvSpPr>
        <p:spPr>
          <a:xfrm>
            <a:off x="6732104" y="5127332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IMPROVING PRODUCTIVITY THROUGH HR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7841732" y="4620332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2919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HR Locally: How To Put Into Practice A Global HR System</a:t>
            </a:r>
          </a:p>
        </p:txBody>
      </p:sp>
      <p:sp>
        <p:nvSpPr>
          <p:cNvPr id="4" name="Oval 3"/>
          <p:cNvSpPr/>
          <p:nvPr/>
        </p:nvSpPr>
        <p:spPr>
          <a:xfrm>
            <a:off x="1731574" y="2319254"/>
            <a:ext cx="3054144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Developing a More Effective Global HR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2841202" y="1739145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85717" y="2485110"/>
            <a:ext cx="1416299" cy="372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202016" y="2202012"/>
            <a:ext cx="2662005" cy="5661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 Global HR Networks.</a:t>
            </a:r>
          </a:p>
        </p:txBody>
      </p:sp>
      <p:cxnSp>
        <p:nvCxnSpPr>
          <p:cNvPr id="8" name="Straight Arrow Connector 7"/>
          <p:cNvCxnSpPr>
            <a:endCxn id="10" idx="1"/>
          </p:cNvCxnSpPr>
          <p:nvPr/>
        </p:nvCxnSpPr>
        <p:spPr>
          <a:xfrm>
            <a:off x="4739333" y="3077084"/>
            <a:ext cx="1376545" cy="46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115878" y="3003011"/>
            <a:ext cx="3796748" cy="10786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Remember That it’s More Important To Standardize ends and Competencies than specifics methods.</a:t>
            </a:r>
          </a:p>
        </p:txBody>
      </p:sp>
      <p:sp>
        <p:nvSpPr>
          <p:cNvPr id="11" name="Oval 10"/>
          <p:cNvSpPr/>
          <p:nvPr/>
        </p:nvSpPr>
        <p:spPr>
          <a:xfrm>
            <a:off x="1731572" y="4745975"/>
            <a:ext cx="3171731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Making the Global HR System More Acceptable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2841201" y="4207136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903303" y="5221248"/>
            <a:ext cx="1060175" cy="117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115877" y="4757563"/>
            <a:ext cx="4353339" cy="6863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Investigate pressures to differentiate and determine their legitimacy.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03303" y="5443919"/>
            <a:ext cx="1060176" cy="41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15876" y="5513514"/>
            <a:ext cx="4353339" cy="6863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Try to work within the context of a strong corporate culture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4107" y="766177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621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62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3364" y="2354222"/>
            <a:ext cx="3171731" cy="12238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Implementing The Global HR System 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3006011" y="1981239"/>
            <a:ext cx="834887" cy="745965"/>
          </a:xfrm>
          <a:prstGeom prst="star5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55095" y="2560654"/>
            <a:ext cx="1244382" cy="40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399477" y="2209098"/>
            <a:ext cx="3854699" cy="6092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“You can’t communicate enough”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399477" y="3272138"/>
            <a:ext cx="3854699" cy="46605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Dedicate adequate resources.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>
            <a:off x="5155095" y="3046839"/>
            <a:ext cx="1244382" cy="458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0854" y="716164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622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Human Resources Challenges of International Business</a:t>
            </a:r>
          </a:p>
        </p:txBody>
      </p:sp>
      <p:sp>
        <p:nvSpPr>
          <p:cNvPr id="6" name="Oval 5"/>
          <p:cNvSpPr/>
          <p:nvPr/>
        </p:nvSpPr>
        <p:spPr>
          <a:xfrm>
            <a:off x="4076025" y="1919765"/>
            <a:ext cx="2090057" cy="18867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Cultural factors</a:t>
            </a:r>
          </a:p>
        </p:txBody>
      </p:sp>
      <p:sp>
        <p:nvSpPr>
          <p:cNvPr id="7" name="Oval 6"/>
          <p:cNvSpPr/>
          <p:nvPr/>
        </p:nvSpPr>
        <p:spPr>
          <a:xfrm>
            <a:off x="6853342" y="1919765"/>
            <a:ext cx="2090057" cy="19162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Legal, political and labor relation</a:t>
            </a:r>
          </a:p>
        </p:txBody>
      </p:sp>
      <p:sp>
        <p:nvSpPr>
          <p:cNvPr id="10" name="Oval 9"/>
          <p:cNvSpPr/>
          <p:nvPr/>
        </p:nvSpPr>
        <p:spPr>
          <a:xfrm>
            <a:off x="1298708" y="1919765"/>
            <a:ext cx="2090057" cy="19162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Economic system</a:t>
            </a:r>
          </a:p>
        </p:txBody>
      </p:sp>
      <p:sp>
        <p:nvSpPr>
          <p:cNvPr id="3" name="Oval 2"/>
          <p:cNvSpPr/>
          <p:nvPr/>
        </p:nvSpPr>
        <p:spPr>
          <a:xfrm>
            <a:off x="9630659" y="1890235"/>
            <a:ext cx="2164271" cy="19457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Ethics and codes of conduct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5835" y="860612"/>
            <a:ext cx="941294" cy="2151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 604</a:t>
            </a:r>
          </a:p>
        </p:txBody>
      </p:sp>
      <p:sp>
        <p:nvSpPr>
          <p:cNvPr id="9" name="AutoShape 2" descr="https://www.chequed.com/wp-content/uploads/2013/11/Global-Talent-Selec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066" y="4083328"/>
            <a:ext cx="3714544" cy="2514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5678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012" y="2810718"/>
            <a:ext cx="9599075" cy="598872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92143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8749" y="469300"/>
            <a:ext cx="8205395" cy="127612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Adapting Human Resources Activities to Intercountry Differences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135086" y="2005147"/>
            <a:ext cx="7746274" cy="12017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Tenaga </a:t>
            </a:r>
            <a:r>
              <a:rPr lang="en-US" dirty="0" err="1"/>
              <a:t>kerja</a:t>
            </a:r>
            <a:r>
              <a:rPr lang="en-US" dirty="0"/>
              <a:t> di United States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etnik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memudarkan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35086" y="3368492"/>
            <a:ext cx="7746274" cy="11625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Perusahaan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.</a:t>
            </a:r>
          </a:p>
        </p:txBody>
      </p:sp>
      <p:sp>
        <p:nvSpPr>
          <p:cNvPr id="6" name="Down Arrow 5"/>
          <p:cNvSpPr/>
          <p:nvPr/>
        </p:nvSpPr>
        <p:spPr>
          <a:xfrm>
            <a:off x="4808284" y="4683035"/>
            <a:ext cx="389964" cy="6596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35086" y="5411295"/>
            <a:ext cx="3736361" cy="12572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libur</a:t>
            </a:r>
            <a:r>
              <a:rPr lang="en-US" sz="1600" dirty="0"/>
              <a:t> di United Kingdom </a:t>
            </a:r>
            <a:r>
              <a:rPr lang="en-US" sz="1600" dirty="0" err="1"/>
              <a:t>adalah</a:t>
            </a:r>
            <a:r>
              <a:rPr lang="en-US" sz="1600" dirty="0"/>
              <a:t> 0 </a:t>
            </a:r>
            <a:r>
              <a:rPr lang="en-US" sz="1600" dirty="0" err="1"/>
              <a:t>sampai</a:t>
            </a:r>
            <a:r>
              <a:rPr lang="en-US" sz="1600" dirty="0"/>
              <a:t> 5 </a:t>
            </a:r>
            <a:r>
              <a:rPr lang="en-US" sz="1600" dirty="0" err="1"/>
              <a:t>minggu</a:t>
            </a:r>
            <a:r>
              <a:rPr lang="en-US" sz="1600" dirty="0"/>
              <a:t> per </a:t>
            </a:r>
            <a:r>
              <a:rPr lang="en-US" sz="1600" dirty="0" err="1"/>
              <a:t>tahun</a:t>
            </a:r>
            <a:r>
              <a:rPr lang="en-US" sz="1600" dirty="0"/>
              <a:t> di Luxembourg.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8765227" y="4683035"/>
            <a:ext cx="389964" cy="6596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7624" y="5411295"/>
            <a:ext cx="3505171" cy="1257295"/>
          </a:xfrm>
          <a:prstGeom prst="ellipse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Di Italia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persyaratan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khusus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i="1" dirty="0">
                <a:solidFill>
                  <a:schemeClr val="tx1"/>
                </a:solidFill>
              </a:rPr>
              <a:t>representative boards of directors, </a:t>
            </a:r>
            <a:r>
              <a:rPr lang="en-US" sz="1400" dirty="0" err="1">
                <a:solidFill>
                  <a:schemeClr val="tx1"/>
                </a:solidFill>
              </a:rPr>
              <a:t>sedangkan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berlaku</a:t>
            </a:r>
            <a:r>
              <a:rPr lang="en-US" sz="1400" dirty="0">
                <a:solidFill>
                  <a:schemeClr val="tx1"/>
                </a:solidFill>
              </a:rPr>
              <a:t> di Denmark.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14097" y="738030"/>
            <a:ext cx="1659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 604 -605</a:t>
            </a:r>
          </a:p>
        </p:txBody>
      </p:sp>
    </p:spTree>
    <p:extLst>
      <p:ext uri="{BB962C8B-B14F-4D97-AF65-F5344CB8AC3E}">
        <p14:creationId xmlns:p14="http://schemas.microsoft.com/office/powerpoint/2010/main" val="132722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6125"/>
          </a:xfrm>
        </p:spPr>
        <p:txBody>
          <a:bodyPr>
            <a:normAutofit fontScale="90000"/>
          </a:bodyPr>
          <a:lstStyle/>
          <a:p>
            <a:r>
              <a:rPr lang="en-US" dirty="0"/>
              <a:t>Cultural Factors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89211" y="2249640"/>
            <a:ext cx="8911687" cy="1371600"/>
          </a:xfrm>
          <a:prstGeom prst="round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 United States, </a:t>
            </a:r>
            <a:r>
              <a:rPr lang="en-US" dirty="0" err="1">
                <a:solidFill>
                  <a:schemeClr val="tx1"/>
                </a:solidFill>
              </a:rPr>
              <a:t>manajer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berfokus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diselesaikan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89212" y="3913094"/>
            <a:ext cx="8911687" cy="1331259"/>
          </a:xfrm>
          <a:prstGeom prst="round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Manajer</a:t>
            </a:r>
            <a:r>
              <a:rPr lang="en-US" dirty="0">
                <a:solidFill>
                  <a:schemeClr val="tx1"/>
                </a:solidFill>
              </a:rPr>
              <a:t> di China </a:t>
            </a:r>
            <a:r>
              <a:rPr lang="en-US" dirty="0" err="1">
                <a:solidFill>
                  <a:schemeClr val="tx1"/>
                </a:solidFill>
              </a:rPr>
              <a:t>berfokus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menciptakan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harmonis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72278" y="732506"/>
            <a:ext cx="1812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 605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6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Hofstede Study by Professor Geert Hofstede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Hofstede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membagi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masyarakat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menjadi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5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klasifikasi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;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Jarak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kekuasaan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Individualisme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“Masculinity”,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Penghindaran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ketidakpastian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>
              <a:buAutoNum type="arabicPeriod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Orientasi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jangka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panjang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5530" y="808382"/>
            <a:ext cx="1007165" cy="2650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818" y="2734764"/>
            <a:ext cx="3901982" cy="2536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21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US" dirty="0"/>
              <a:t>Economic System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783541" y="1425388"/>
            <a:ext cx="1922930" cy="672353"/>
          </a:xfrm>
          <a:prstGeom prst="round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Market Economies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387353" y="1425388"/>
            <a:ext cx="1922930" cy="672353"/>
          </a:xfrm>
          <a:prstGeom prst="round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Mixed Economies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85447" y="1425388"/>
            <a:ext cx="1922930" cy="672353"/>
          </a:xfrm>
          <a:prstGeom prst="round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Planned Economies</a:t>
            </a:r>
          </a:p>
        </p:txBody>
      </p:sp>
      <p:sp>
        <p:nvSpPr>
          <p:cNvPr id="7" name="Down Arrow 6"/>
          <p:cNvSpPr/>
          <p:nvPr/>
        </p:nvSpPr>
        <p:spPr>
          <a:xfrm>
            <a:off x="3516406" y="2205319"/>
            <a:ext cx="457200" cy="363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0120218" y="2191870"/>
            <a:ext cx="457200" cy="363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18312" y="2205318"/>
            <a:ext cx="457200" cy="363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83541" y="2675966"/>
            <a:ext cx="1922930" cy="874058"/>
          </a:xfrm>
          <a:prstGeom prst="ellipse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United States</a:t>
            </a:r>
          </a:p>
        </p:txBody>
      </p:sp>
      <p:sp>
        <p:nvSpPr>
          <p:cNvPr id="11" name="Oval 10"/>
          <p:cNvSpPr/>
          <p:nvPr/>
        </p:nvSpPr>
        <p:spPr>
          <a:xfrm>
            <a:off x="9387353" y="2675965"/>
            <a:ext cx="1922930" cy="874058"/>
          </a:xfrm>
          <a:prstGeom prst="ellipse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China</a:t>
            </a:r>
          </a:p>
        </p:txBody>
      </p:sp>
      <p:sp>
        <p:nvSpPr>
          <p:cNvPr id="12" name="Oval 11"/>
          <p:cNvSpPr/>
          <p:nvPr/>
        </p:nvSpPr>
        <p:spPr>
          <a:xfrm>
            <a:off x="6085447" y="2675965"/>
            <a:ext cx="1922930" cy="874058"/>
          </a:xfrm>
          <a:prstGeom prst="ellipse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North Korea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099" y="73923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606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526972"/>
            <a:ext cx="1239078" cy="1239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276" y="3803510"/>
            <a:ext cx="4205271" cy="2803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974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4384"/>
          </a:xfrm>
        </p:spPr>
        <p:txBody>
          <a:bodyPr/>
          <a:lstStyle/>
          <a:p>
            <a:r>
              <a:rPr lang="en-US" dirty="0"/>
              <a:t>Legal, Political, and Labor Relation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108" y="826636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63985" y="1812429"/>
            <a:ext cx="4969565" cy="1709531"/>
          </a:xfrm>
          <a:prstGeom prst="rect">
            <a:avLst/>
          </a:prstGeom>
          <a:solidFill>
            <a:srgbClr val="A7D5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 India,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100 </a:t>
            </a:r>
            <a:r>
              <a:rPr lang="en-US" dirty="0" err="1">
                <a:solidFill>
                  <a:schemeClr val="tx1"/>
                </a:solidFill>
              </a:rPr>
              <a:t>pekerja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memecat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karyawannya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63984" y="3935896"/>
            <a:ext cx="4969565" cy="1152940"/>
          </a:xfrm>
          <a:prstGeom prst="rect">
            <a:avLst/>
          </a:prstGeom>
          <a:solidFill>
            <a:srgbClr val="A7D5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Akibat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komersial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Jerman</a:t>
            </a:r>
            <a:r>
              <a:rPr lang="en-US" dirty="0">
                <a:solidFill>
                  <a:schemeClr val="tx1"/>
                </a:solidFill>
              </a:rPr>
              <a:t>, Walmart </a:t>
            </a:r>
            <a:r>
              <a:rPr lang="en-US" dirty="0" err="1">
                <a:solidFill>
                  <a:schemeClr val="tx1"/>
                </a:solidFill>
              </a:rPr>
              <a:t>meninggalkan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Jerman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566" y="5483099"/>
            <a:ext cx="39624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313" y="624109"/>
            <a:ext cx="8911687" cy="653361"/>
          </a:xfrm>
        </p:spPr>
        <p:txBody>
          <a:bodyPr/>
          <a:lstStyle/>
          <a:p>
            <a:r>
              <a:rPr lang="en-US" dirty="0"/>
              <a:t>Ethics and Code of Conducts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02" y="766124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11825" y="2491410"/>
            <a:ext cx="6652591" cy="1842052"/>
          </a:xfrm>
          <a:prstGeom prst="rect">
            <a:avLst/>
          </a:prstGeom>
          <a:solidFill>
            <a:srgbClr val="A7D5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IBM </a:t>
            </a:r>
            <a:r>
              <a:rPr lang="en-US" dirty="0" err="1">
                <a:solidFill>
                  <a:schemeClr val="tx1"/>
                </a:solidFill>
              </a:rPr>
              <a:t>membayar</a:t>
            </a:r>
            <a:r>
              <a:rPr lang="en-US" dirty="0">
                <a:solidFill>
                  <a:schemeClr val="tx1"/>
                </a:solidFill>
              </a:rPr>
              <a:t> 10 </a:t>
            </a:r>
            <a:r>
              <a:rPr lang="en-US" dirty="0" err="1">
                <a:solidFill>
                  <a:schemeClr val="tx1"/>
                </a:solidFill>
              </a:rPr>
              <a:t>juta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dolaar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tuduhan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disuap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pejabat</a:t>
            </a:r>
            <a:r>
              <a:rPr lang="en-US" dirty="0">
                <a:solidFill>
                  <a:schemeClr val="tx1"/>
                </a:solidFill>
              </a:rPr>
              <a:t> China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Korea Utara,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54 </a:t>
            </a:r>
            <a:r>
              <a:rPr lang="en-US" dirty="0" err="1">
                <a:solidFill>
                  <a:schemeClr val="tx1"/>
                </a:solidFill>
              </a:rPr>
              <a:t>juta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dolar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dikontrak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2052" name="Picture 4" descr="https://upload.wikimedia.org/wikipedia/commons/thumb/5/51/IBM_logo.svg/1000px-IBM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377" y="4741298"/>
            <a:ext cx="4030519" cy="16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3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220" y="519120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Human Resources Abroad </a:t>
            </a:r>
            <a:br>
              <a:rPr lang="en-US" dirty="0"/>
            </a:br>
            <a:r>
              <a:rPr lang="en-US" dirty="0"/>
              <a:t>example: The </a:t>
            </a:r>
            <a:r>
              <a:rPr lang="en-US" dirty="0" err="1"/>
              <a:t>Eropean</a:t>
            </a:r>
            <a:r>
              <a:rPr lang="en-US" dirty="0"/>
              <a:t> Union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92925" y="2242928"/>
            <a:ext cx="2173357" cy="10999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Minimum EU Wages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21357" y="3574772"/>
            <a:ext cx="2173357" cy="10999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Working Hours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62731" y="4754216"/>
            <a:ext cx="2173357" cy="10999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Termination of Employment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795" y="5499652"/>
            <a:ext cx="1239078" cy="12390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94707" y="755374"/>
            <a:ext cx="1700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HAL 607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112" y="334684"/>
            <a:ext cx="2461951" cy="1649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68710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1013</TotalTime>
  <Words>569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Wisp</vt:lpstr>
      <vt:lpstr>Managing Global Human Resources</vt:lpstr>
      <vt:lpstr>Human Resources Challenges of International Business</vt:lpstr>
      <vt:lpstr>Adapting Human Resources Activities to Intercountry Differences </vt:lpstr>
      <vt:lpstr>Cultural Factors</vt:lpstr>
      <vt:lpstr>The Hofstede Study by Professor Geert Hofstede</vt:lpstr>
      <vt:lpstr>Economic System</vt:lpstr>
      <vt:lpstr>Legal, Political, and Labor Relation</vt:lpstr>
      <vt:lpstr>Ethics and Code of Conducts</vt:lpstr>
      <vt:lpstr>Human Resources Abroad  example: The Eropean Union</vt:lpstr>
      <vt:lpstr>Human Resources Abroad  example: China</vt:lpstr>
      <vt:lpstr>Staffing The Global Organization</vt:lpstr>
      <vt:lpstr>PowerPoint Presentation</vt:lpstr>
      <vt:lpstr>PowerPoint Presentation</vt:lpstr>
      <vt:lpstr>Training and maintaining employees abroad</vt:lpstr>
      <vt:lpstr>PowerPoint Presentation</vt:lpstr>
      <vt:lpstr>PowerPoint Presentation</vt:lpstr>
      <vt:lpstr>PowerPoint Presentation</vt:lpstr>
      <vt:lpstr>Managing HR Locally: How To Put Into Practice A Global HR System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Global Human Resources</dc:title>
  <dc:creator>Anggita Kusuma Dewi</dc:creator>
  <cp:lastModifiedBy>Anggita Kusuma Dewi</cp:lastModifiedBy>
  <cp:revision>65</cp:revision>
  <dcterms:created xsi:type="dcterms:W3CDTF">2016-02-09T08:46:30Z</dcterms:created>
  <dcterms:modified xsi:type="dcterms:W3CDTF">2016-02-12T12:34:21Z</dcterms:modified>
</cp:coreProperties>
</file>