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7" r:id="rId3"/>
    <p:sldId id="268" r:id="rId4"/>
    <p:sldId id="269" r:id="rId5"/>
    <p:sldId id="270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47CD3E-5F92-4FA6-9CF7-AE4D6699012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2D57B2-FE2E-44A3-9B23-B348AE68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77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Chapter 9</a:t>
            </a:r>
          </a:p>
          <a:p>
            <a:pPr algn="ctr"/>
            <a:r>
              <a:rPr lang="en-US" sz="3200" dirty="0" smtClean="0"/>
              <a:t>Performance Management and Appraisal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953000" y="2819400"/>
            <a:ext cx="37338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Bias </a:t>
            </a:r>
            <a:r>
              <a:rPr lang="en-US" sz="2400" dirty="0" err="1" smtClean="0"/>
              <a:t>Sukma</a:t>
            </a:r>
            <a:r>
              <a:rPr lang="en-US" sz="2400" dirty="0" smtClean="0"/>
              <a:t> Putra (2014021010) (MGT)</a:t>
            </a:r>
          </a:p>
          <a:p>
            <a:pPr algn="ctr"/>
            <a:r>
              <a:rPr lang="en-US" sz="2400" dirty="0" err="1" smtClean="0"/>
              <a:t>Syahda</a:t>
            </a:r>
            <a:r>
              <a:rPr lang="en-US" sz="2400" dirty="0" smtClean="0"/>
              <a:t> </a:t>
            </a:r>
            <a:r>
              <a:rPr lang="en-US" sz="2400" dirty="0" err="1" smtClean="0"/>
              <a:t>Faturahmalia</a:t>
            </a:r>
            <a:r>
              <a:rPr lang="en-US" sz="2400" dirty="0" smtClean="0"/>
              <a:t> (2014021012) (MGT)</a:t>
            </a:r>
          </a:p>
          <a:p>
            <a:pPr algn="ctr"/>
            <a:r>
              <a:rPr lang="en-US" sz="2400" dirty="0" err="1" smtClean="0"/>
              <a:t>Aruneysha</a:t>
            </a:r>
            <a:r>
              <a:rPr lang="en-US" sz="2400" dirty="0" smtClean="0"/>
              <a:t> (2012021019)(PSI)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27784" y="29879"/>
            <a:ext cx="3600400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Managing </a:t>
            </a:r>
          </a:p>
          <a:p>
            <a:pPr algn="ctr"/>
            <a:r>
              <a:rPr lang="id-ID" sz="2800" dirty="0" smtClean="0"/>
              <a:t>The Appraisal Interview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539552" y="1988840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Types Of Appraisal Interviews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539552" y="3861048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How To Conduct The Appraisal Interview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3203848" y="2780928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How To Handle A Defenive Subordinate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3203848" y="4581128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How To Criticize A Subordinate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6024589" y="2060848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How To Handle A Formal Written Warning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6028928" y="3969060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Realistic Appraisals</a:t>
            </a:r>
            <a:endParaRPr lang="id-ID" dirty="0"/>
          </a:p>
        </p:txBody>
      </p:sp>
      <p:sp>
        <p:nvSpPr>
          <p:cNvPr id="12" name="Flowchart: Punched Tape 11"/>
          <p:cNvSpPr/>
          <p:nvPr/>
        </p:nvSpPr>
        <p:spPr>
          <a:xfrm>
            <a:off x="539552" y="260648"/>
            <a:ext cx="1224136" cy="10081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Hal 332-335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4220959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311152" y="2319505"/>
            <a:ext cx="424847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Performance Management</a:t>
            </a:r>
            <a:endParaRPr lang="id-ID" sz="3600" dirty="0"/>
          </a:p>
        </p:txBody>
      </p:sp>
      <p:sp>
        <p:nvSpPr>
          <p:cNvPr id="7" name="Oval 6"/>
          <p:cNvSpPr/>
          <p:nvPr/>
        </p:nvSpPr>
        <p:spPr>
          <a:xfrm>
            <a:off x="467544" y="476672"/>
            <a:ext cx="230425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Performance Management vs </a:t>
            </a:r>
          </a:p>
          <a:p>
            <a:pPr algn="ctr"/>
            <a:r>
              <a:rPr lang="id-ID" dirty="0" smtClean="0"/>
              <a:t>Performance Appraisal</a:t>
            </a:r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5868144" y="207756"/>
            <a:ext cx="280831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Using Information Technology to Support Performance Management</a:t>
            </a:r>
            <a:endParaRPr lang="id-ID" dirty="0"/>
          </a:p>
        </p:txBody>
      </p:sp>
      <p:sp>
        <p:nvSpPr>
          <p:cNvPr id="9" name="Flowchart: Punched Tape 8"/>
          <p:cNvSpPr/>
          <p:nvPr/>
        </p:nvSpPr>
        <p:spPr>
          <a:xfrm>
            <a:off x="438347" y="5301208"/>
            <a:ext cx="1555576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Hal 335-336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32593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87824" y="116632"/>
            <a:ext cx="3024336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Talent Management Practices And Employee Appraisal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467544" y="1556792"/>
            <a:ext cx="208823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 Mengidentifikasi profil tenaga kerja ( kompetisi, pengetahuan,sifat,danpengalaman )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474974" y="4149080"/>
            <a:ext cx="2080801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2. Memikirkan semua tugas ( merekrut, dsb)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6588224" y="1556792"/>
            <a:ext cx="244827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3. Selalu menggunakan profil yg sam untuk merumuskan rencana prekrutan karyawan . Co seleksi ,pelatihan ,penilaian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6588224" y="4149080"/>
            <a:ext cx="244827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4. Aktif mengelola karyawan yg berbeda Perekrutan, seleksi, pengembangan, dan manfaat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2987824" y="3068960"/>
            <a:ext cx="302433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5. Mengintegrasika kegiatan manajemen bakat yg mendasari ( perencanaan, merekrut, mengembangkan, menilai, dan kompensasi karyawan ) .</a:t>
            </a:r>
            <a:endParaRPr lang="id-ID" dirty="0"/>
          </a:p>
        </p:txBody>
      </p:sp>
      <p:sp>
        <p:nvSpPr>
          <p:cNvPr id="10" name="Flowchart: Punched Tape 9"/>
          <p:cNvSpPr/>
          <p:nvPr/>
        </p:nvSpPr>
        <p:spPr>
          <a:xfrm>
            <a:off x="230110" y="137338"/>
            <a:ext cx="1224136" cy="9001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Hal 337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273871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123728" y="404664"/>
            <a:ext cx="4392488" cy="194421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Appraising and Actively Managing Employees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2555776" y="3645024"/>
            <a:ext cx="360040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How To Segment Employees</a:t>
            </a:r>
            <a:endParaRPr lang="id-ID" sz="2800" dirty="0"/>
          </a:p>
        </p:txBody>
      </p:sp>
      <p:cxnSp>
        <p:nvCxnSpPr>
          <p:cNvPr id="7" name="Straight Connector 6"/>
          <p:cNvCxnSpPr>
            <a:stCxn id="4" idx="1"/>
            <a:endCxn id="5" idx="0"/>
          </p:cNvCxnSpPr>
          <p:nvPr/>
        </p:nvCxnSpPr>
        <p:spPr>
          <a:xfrm>
            <a:off x="4319972" y="2348880"/>
            <a:ext cx="3600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unched Tape 7"/>
          <p:cNvSpPr/>
          <p:nvPr/>
        </p:nvSpPr>
        <p:spPr>
          <a:xfrm>
            <a:off x="179512" y="188640"/>
            <a:ext cx="1224136" cy="9721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Hal 337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611722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8109" y="1484784"/>
            <a:ext cx="5832648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Segmenting and Actively Managing Employees in Practice</a:t>
            </a:r>
            <a:endParaRPr lang="id-ID" sz="4000" dirty="0"/>
          </a:p>
        </p:txBody>
      </p:sp>
      <p:sp>
        <p:nvSpPr>
          <p:cNvPr id="6" name="Flowchart: Punched Tape 5"/>
          <p:cNvSpPr/>
          <p:nvPr/>
        </p:nvSpPr>
        <p:spPr>
          <a:xfrm>
            <a:off x="179512" y="152636"/>
            <a:ext cx="1224136" cy="9721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Hal 337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01921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057400"/>
            <a:ext cx="3657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Concepts In Performance Management and Appraisal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609600"/>
            <a:ext cx="2133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performance Appraisal Process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4600" y="4876800"/>
            <a:ext cx="2209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Appraisal Performance?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76800" y="4572000"/>
            <a:ext cx="2286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Importance of Continuous Feedback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53200" y="1143000"/>
            <a:ext cx="2209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239000" y="4495800"/>
            <a:ext cx="1676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Management Defined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7086600" y="3352800"/>
            <a:ext cx="1600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Left Arrow 9"/>
          <p:cNvSpPr/>
          <p:nvPr/>
        </p:nvSpPr>
        <p:spPr>
          <a:xfrm rot="20428961">
            <a:off x="6190814" y="2307488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 rot="4151098">
            <a:off x="5615405" y="3846779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3405575" y="4089456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2401482">
            <a:off x="1928133" y="1779379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" y="4114800"/>
            <a:ext cx="2209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Defining The Employee’s Goals and Performance Standards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 rot="8566739">
            <a:off x="2066908" y="3839894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0"/>
            <a:ext cx="2362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Should Do The Appraising?</a:t>
            </a:r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 rot="16200000">
            <a:off x="4000500" y="1562100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2133600"/>
            <a:ext cx="35052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Defining The Employee’s Goals and Performance </a:t>
            </a:r>
            <a:r>
              <a:rPr lang="en-US" sz="2400" dirty="0" smtClean="0"/>
              <a:t>Standards</a:t>
            </a:r>
            <a:endParaRPr lang="en-US" sz="2400" dirty="0" smtClean="0"/>
          </a:p>
        </p:txBody>
      </p:sp>
      <p:sp>
        <p:nvSpPr>
          <p:cNvPr id="3" name="Oval 2"/>
          <p:cNvSpPr/>
          <p:nvPr/>
        </p:nvSpPr>
        <p:spPr>
          <a:xfrm>
            <a:off x="457200" y="304800"/>
            <a:ext cx="2286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HR In Practice: How To Set Effective Goals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943600" y="228600"/>
            <a:ext cx="2667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Talent Management: Basing Appraisal Standards On Required Competencies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24200" y="4648200"/>
            <a:ext cx="2286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Role Of Job Description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2819400" y="1905000"/>
            <a:ext cx="3124200" cy="2590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Why Should Do The Appraising?</a:t>
            </a:r>
          </a:p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09600" y="457200"/>
            <a:ext cx="2057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Peer Appraisal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867400" y="762000"/>
            <a:ext cx="2133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Rating Committees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" y="5029200"/>
            <a:ext cx="2133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Appraisal By Subordinates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248400" y="4953000"/>
            <a:ext cx="2133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Self-Rating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" y="2667000"/>
            <a:ext cx="1981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360-Degree Feedback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0" y="0"/>
            <a:ext cx="3429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Techniques For Appraising Performance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0" y="28194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Graphic Rating Scale Method</a:t>
            </a:r>
            <a:endParaRPr lang="en-US" sz="2400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2362200" y="5486400"/>
            <a:ext cx="2133600" cy="1371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Force Distribution Method</a:t>
            </a:r>
            <a:endParaRPr lang="en-US" sz="2400" dirty="0"/>
          </a:p>
        </p:txBody>
      </p:sp>
      <p:sp>
        <p:nvSpPr>
          <p:cNvPr id="5" name="Snip Same Side Corner Rectangle 4"/>
          <p:cNvSpPr/>
          <p:nvPr/>
        </p:nvSpPr>
        <p:spPr>
          <a:xfrm>
            <a:off x="6553200" y="381000"/>
            <a:ext cx="1981200" cy="1295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Alternation Ranking Method</a:t>
            </a:r>
            <a:endParaRPr lang="en-US" sz="24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1219200"/>
            <a:ext cx="1981200" cy="1447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Paired Comparison Method</a:t>
            </a:r>
            <a:endParaRPr lang="en-US" sz="2400" dirty="0"/>
          </a:p>
        </p:txBody>
      </p:sp>
      <p:sp>
        <p:nvSpPr>
          <p:cNvPr id="7" name="Trapezoid 6"/>
          <p:cNvSpPr/>
          <p:nvPr/>
        </p:nvSpPr>
        <p:spPr>
          <a:xfrm>
            <a:off x="6629400" y="1905000"/>
            <a:ext cx="2133600" cy="1371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Management By Objectives</a:t>
            </a:r>
            <a:endParaRPr lang="en-US" sz="2000" dirty="0"/>
          </a:p>
        </p:txBody>
      </p:sp>
      <p:sp>
        <p:nvSpPr>
          <p:cNvPr id="8" name="Hexagon 7"/>
          <p:cNvSpPr/>
          <p:nvPr/>
        </p:nvSpPr>
        <p:spPr>
          <a:xfrm>
            <a:off x="0" y="3048000"/>
            <a:ext cx="2133600" cy="1143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Appraisal in Practice</a:t>
            </a:r>
            <a:endParaRPr lang="en-US" sz="2400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4572000" y="4419600"/>
            <a:ext cx="1752600" cy="12192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Narrative Forms</a:t>
            </a:r>
            <a:endParaRPr lang="en-US" sz="2800" dirty="0"/>
          </a:p>
        </p:txBody>
      </p:sp>
      <p:sp>
        <p:nvSpPr>
          <p:cNvPr id="10" name="Snip and Round Single Corner Rectangle 9"/>
          <p:cNvSpPr/>
          <p:nvPr/>
        </p:nvSpPr>
        <p:spPr>
          <a:xfrm>
            <a:off x="6400800" y="3429000"/>
            <a:ext cx="2362200" cy="15240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Behaviorally Anchored Rating Scales (BARS)</a:t>
            </a:r>
            <a:endParaRPr lang="en-US" sz="2400" dirty="0"/>
          </a:p>
        </p:txBody>
      </p:sp>
      <p:sp>
        <p:nvSpPr>
          <p:cNvPr id="11" name="Pentagon 10"/>
          <p:cNvSpPr/>
          <p:nvPr/>
        </p:nvSpPr>
        <p:spPr>
          <a:xfrm>
            <a:off x="152400" y="4724400"/>
            <a:ext cx="2212965" cy="11001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Mixed Standard Scales</a:t>
            </a:r>
            <a:endParaRPr lang="en-US" sz="2400" dirty="0"/>
          </a:p>
        </p:txBody>
      </p:sp>
      <p:sp>
        <p:nvSpPr>
          <p:cNvPr id="12" name="Flowchart: Manual Operation 11"/>
          <p:cNvSpPr/>
          <p:nvPr/>
        </p:nvSpPr>
        <p:spPr>
          <a:xfrm>
            <a:off x="6324600" y="5181600"/>
            <a:ext cx="2438400" cy="11430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Electronic Performance Monitoring</a:t>
            </a:r>
            <a:endParaRPr lang="en-US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2209800" y="4114800"/>
            <a:ext cx="2133600" cy="1066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Critical Incident Method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2133600" y="25908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Computerized and Web Based Performance Appraisal</a:t>
            </a:r>
            <a:endParaRPr lang="en-US" sz="2000" dirty="0"/>
          </a:p>
        </p:txBody>
      </p:sp>
      <p:sp>
        <p:nvSpPr>
          <p:cNvPr id="22" name="Flowchart: Punched Tape 21"/>
          <p:cNvSpPr/>
          <p:nvPr/>
        </p:nvSpPr>
        <p:spPr>
          <a:xfrm>
            <a:off x="304800" y="152400"/>
            <a:ext cx="1143000" cy="914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Hal </a:t>
            </a:r>
            <a:r>
              <a:rPr lang="en-US" dirty="0" smtClean="0"/>
              <a:t>290-330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381000"/>
            <a:ext cx="3733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Behaviorally Anchored Rating Scales (BARS)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457200" y="4038600"/>
            <a:ext cx="29718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Research Insight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5334000" y="3962400"/>
            <a:ext cx="32766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Advantage</a:t>
            </a:r>
            <a:endParaRPr lang="en-US" sz="2800" dirty="0"/>
          </a:p>
        </p:txBody>
      </p:sp>
      <p:sp>
        <p:nvSpPr>
          <p:cNvPr id="7" name="Down Arrow 6"/>
          <p:cNvSpPr/>
          <p:nvPr/>
        </p:nvSpPr>
        <p:spPr>
          <a:xfrm rot="1353840">
            <a:off x="2209800" y="2590800"/>
            <a:ext cx="8382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20794213">
            <a:off x="5842029" y="2591561"/>
            <a:ext cx="802657" cy="1188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28600"/>
            <a:ext cx="3581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Dealing With</a:t>
            </a:r>
          </a:p>
          <a:p>
            <a:pPr algn="ctr"/>
            <a:r>
              <a:rPr lang="en-US" sz="2800" dirty="0" smtClean="0"/>
              <a:t> Appraisal Problems And Interviews</a:t>
            </a:r>
            <a:endParaRPr lang="en-US" sz="2800" dirty="0"/>
          </a:p>
        </p:txBody>
      </p:sp>
      <p:sp>
        <p:nvSpPr>
          <p:cNvPr id="3" name="Right Arrow Callout 2"/>
          <p:cNvSpPr/>
          <p:nvPr/>
        </p:nvSpPr>
        <p:spPr>
          <a:xfrm>
            <a:off x="914400" y="1981200"/>
            <a:ext cx="1981200" cy="1981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Unclear Standards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048000" y="2590800"/>
            <a:ext cx="2819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Potential Appraisal Problems</a:t>
            </a:r>
            <a:endParaRPr lang="en-US" sz="2800" dirty="0"/>
          </a:p>
        </p:txBody>
      </p:sp>
      <p:sp>
        <p:nvSpPr>
          <p:cNvPr id="5" name="Left Arrow Callout 4"/>
          <p:cNvSpPr/>
          <p:nvPr/>
        </p:nvSpPr>
        <p:spPr>
          <a:xfrm>
            <a:off x="6096000" y="2057400"/>
            <a:ext cx="1828800" cy="1828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Halo Effect</a:t>
            </a:r>
            <a:endParaRPr lang="en-US" dirty="0"/>
          </a:p>
        </p:txBody>
      </p:sp>
      <p:sp>
        <p:nvSpPr>
          <p:cNvPr id="6" name="Up Arrow Callout 5"/>
          <p:cNvSpPr/>
          <p:nvPr/>
        </p:nvSpPr>
        <p:spPr>
          <a:xfrm>
            <a:off x="4419600" y="4800600"/>
            <a:ext cx="2286000" cy="18288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Central Tendency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600" y="4114800"/>
            <a:ext cx="1981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Leniency Or Strictness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629400" y="4114800"/>
            <a:ext cx="2057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Recency</a:t>
            </a:r>
            <a:r>
              <a:rPr lang="en-US" sz="2000" dirty="0" smtClean="0"/>
              <a:t> Effects</a:t>
            </a:r>
            <a:endParaRPr lang="en-US" sz="2000" dirty="0"/>
          </a:p>
        </p:txBody>
      </p:sp>
      <p:sp>
        <p:nvSpPr>
          <p:cNvPr id="9" name="Up Arrow Callout 8"/>
          <p:cNvSpPr/>
          <p:nvPr/>
        </p:nvSpPr>
        <p:spPr>
          <a:xfrm>
            <a:off x="2362200" y="4876800"/>
            <a:ext cx="1981200" cy="1676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Bias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 rot="20543218">
            <a:off x="2362200" y="4038600"/>
            <a:ext cx="685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1710654">
            <a:off x="5904261" y="3999262"/>
            <a:ext cx="685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191000" y="2133600"/>
            <a:ext cx="609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unched Tape 12"/>
          <p:cNvSpPr/>
          <p:nvPr/>
        </p:nvSpPr>
        <p:spPr>
          <a:xfrm>
            <a:off x="228600" y="152400"/>
            <a:ext cx="1371600" cy="990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Hal 331-332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045"/>
            <a:ext cx="8458200" cy="1082708"/>
          </a:xfrm>
        </p:spPr>
        <p:txBody>
          <a:bodyPr>
            <a:normAutofit/>
          </a:bodyPr>
          <a:lstStyle/>
          <a:p>
            <a:r>
              <a:rPr lang="id-ID" dirty="0" smtClean="0"/>
              <a:t>           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95443"/>
            <a:ext cx="8088324" cy="550088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Wave 5"/>
          <p:cNvSpPr/>
          <p:nvPr/>
        </p:nvSpPr>
        <p:spPr>
          <a:xfrm>
            <a:off x="323528" y="147014"/>
            <a:ext cx="1097867" cy="108012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HAL 330-331</a:t>
            </a:r>
            <a:endParaRPr lang="id-ID" dirty="0"/>
          </a:p>
        </p:txBody>
      </p:sp>
      <p:sp>
        <p:nvSpPr>
          <p:cNvPr id="7" name="Oval 6"/>
          <p:cNvSpPr/>
          <p:nvPr/>
        </p:nvSpPr>
        <p:spPr>
          <a:xfrm>
            <a:off x="594017" y="1268760"/>
            <a:ext cx="217516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 Know the performance appraisal problems</a:t>
            </a:r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1761069" y="2486147"/>
            <a:ext cx="2016224" cy="1086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2. Use the right appraisal tool</a:t>
            </a:r>
            <a:endParaRPr lang="id-ID" dirty="0"/>
          </a:p>
        </p:txBody>
      </p:sp>
      <p:sp>
        <p:nvSpPr>
          <p:cNvPr id="9" name="Oval 8"/>
          <p:cNvSpPr/>
          <p:nvPr/>
        </p:nvSpPr>
        <p:spPr>
          <a:xfrm>
            <a:off x="3131840" y="3429000"/>
            <a:ext cx="187220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3. Keep a diary 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4355976" y="4581128"/>
            <a:ext cx="1800200" cy="11070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4. Get agreement on a plan</a:t>
            </a: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5796136" y="5616205"/>
            <a:ext cx="158417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5.  Ensure fairness </a:t>
            </a:r>
            <a:endParaRPr lang="id-ID" dirty="0"/>
          </a:p>
        </p:txBody>
      </p:sp>
      <p:sp>
        <p:nvSpPr>
          <p:cNvPr id="10" name="Left Arrow 9"/>
          <p:cNvSpPr/>
          <p:nvPr/>
        </p:nvSpPr>
        <p:spPr>
          <a:xfrm>
            <a:off x="4247964" y="143178"/>
            <a:ext cx="3816424" cy="25922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Guidelines for Effective Appraisals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2854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856"/>
            <a:ext cx="8229600" cy="971888"/>
          </a:xfrm>
        </p:spPr>
        <p:txBody>
          <a:bodyPr/>
          <a:lstStyle/>
          <a:p>
            <a:r>
              <a:rPr lang="id-ID" dirty="0" smtClean="0"/>
              <a:t>Appraisals and the law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7260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51520" y="1124744"/>
            <a:ext cx="77048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3200" dirty="0">
                <a:solidFill>
                  <a:prstClr val="black"/>
                </a:solidFill>
              </a:rPr>
              <a:t>The court concluded that the practive was ilegal because :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71800" y="234887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087724" y="3068958"/>
            <a:ext cx="4032448" cy="98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 The firm based the appraisals on subjective supervisory obset vations .</a:t>
            </a:r>
            <a:endParaRPr lang="id-ID" dirty="0"/>
          </a:p>
        </p:txBody>
      </p:sp>
      <p:sp>
        <p:nvSpPr>
          <p:cNvPr id="9" name="Oval 8"/>
          <p:cNvSpPr/>
          <p:nvPr/>
        </p:nvSpPr>
        <p:spPr>
          <a:xfrm>
            <a:off x="1619672" y="4221088"/>
            <a:ext cx="367240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2.  I didn’t administer and score the appraisals in a standardized fashion .</a:t>
            </a:r>
            <a:endParaRPr lang="id-ID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35696" y="2420888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043608" y="5445224"/>
            <a:ext cx="396044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3. Two of the three supervisory evaluators did not have daily contact with the employees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43608" y="2420888"/>
            <a:ext cx="0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unched Tape 15"/>
          <p:cNvSpPr/>
          <p:nvPr/>
        </p:nvSpPr>
        <p:spPr>
          <a:xfrm>
            <a:off x="611560" y="152856"/>
            <a:ext cx="864096" cy="8367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HAL 332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471613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</TotalTime>
  <Words>449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            </vt:lpstr>
      <vt:lpstr>Appraisals and the law 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Personal</cp:lastModifiedBy>
  <cp:revision>12</cp:revision>
  <dcterms:created xsi:type="dcterms:W3CDTF">2016-03-03T22:30:25Z</dcterms:created>
  <dcterms:modified xsi:type="dcterms:W3CDTF">2016-03-04T16:32:08Z</dcterms:modified>
</cp:coreProperties>
</file>