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9" r:id="rId10"/>
    <p:sldId id="270" r:id="rId11"/>
    <p:sldId id="271" r:id="rId12"/>
    <p:sldId id="264" r:id="rId13"/>
    <p:sldId id="274" r:id="rId14"/>
    <p:sldId id="275" r:id="rId15"/>
    <p:sldId id="276" r:id="rId16"/>
    <p:sldId id="265" r:id="rId17"/>
    <p:sldId id="277" r:id="rId18"/>
    <p:sldId id="280" r:id="rId19"/>
    <p:sldId id="266" r:id="rId20"/>
    <p:sldId id="278" r:id="rId21"/>
    <p:sldId id="279" r:id="rId22"/>
    <p:sldId id="267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895E7-F98B-480C-92F5-AF6983373D9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667C1-6DF7-43D1-BE79-F39D12B8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5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667C1-6DF7-43D1-BE79-F39D12B8DF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4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62A9-FEFC-482B-B860-20391619322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BB59-DFD3-4545-8BA8-F21DA5EE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0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62A9-FEFC-482B-B860-20391619322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BB59-DFD3-4545-8BA8-F21DA5EE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8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62A9-FEFC-482B-B860-20391619322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BB59-DFD3-4545-8BA8-F21DA5EE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4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62A9-FEFC-482B-B860-20391619322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BB59-DFD3-4545-8BA8-F21DA5EE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9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62A9-FEFC-482B-B860-20391619322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BB59-DFD3-4545-8BA8-F21DA5EE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8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62A9-FEFC-482B-B860-20391619322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BB59-DFD3-4545-8BA8-F21DA5EE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9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62A9-FEFC-482B-B860-20391619322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BB59-DFD3-4545-8BA8-F21DA5EE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6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62A9-FEFC-482B-B860-20391619322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BB59-DFD3-4545-8BA8-F21DA5EE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62A9-FEFC-482B-B860-20391619322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BB59-DFD3-4545-8BA8-F21DA5EE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8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62A9-FEFC-482B-B860-20391619322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BB59-DFD3-4545-8BA8-F21DA5EE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7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62A9-FEFC-482B-B860-20391619322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ABB59-DFD3-4545-8BA8-F21DA5EE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0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F62A9-FEFC-482B-B860-203916193229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ABB59-DFD3-4545-8BA8-F21DA5EE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5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Baskerville Old Face" panose="02020602080505020303" pitchFamily="18" charset="0"/>
              </a:rPr>
              <a:t>Wawancara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Perawatan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Kesehatan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47800" y="5105400"/>
            <a:ext cx="6400800" cy="609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Baskerville Old Face" panose="02020602080505020303" pitchFamily="18" charset="0"/>
              </a:rPr>
              <a:t>Yuzi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Wiraayu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Putri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5" name="AutoShape 2" descr="Hasil gambar untuk the health care inter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70909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770909"/>
            <a:ext cx="27527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966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>
                <a:latin typeface="Baskerville Old Face" panose="02020602080505020303" pitchFamily="18" charset="0"/>
              </a:rPr>
              <a:t>2. </a:t>
            </a:r>
            <a:r>
              <a:rPr lang="en-US" dirty="0" err="1" smtClean="0">
                <a:latin typeface="Baskerville Old Face" panose="02020602080505020303" pitchFamily="18" charset="0"/>
              </a:rPr>
              <a:t>Bersikap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sensitif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dan</a:t>
            </a:r>
            <a:r>
              <a:rPr lang="en-US" dirty="0" smtClean="0">
                <a:latin typeface="Baskerville Old Face" panose="02020602080505020303" pitchFamily="18" charset="0"/>
              </a:rPr>
              <a:t> personal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Buka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ucapan</a:t>
            </a:r>
            <a:r>
              <a:rPr lang="en-US" dirty="0" smtClean="0"/>
              <a:t> yang </a:t>
            </a:r>
            <a:r>
              <a:rPr lang="en-US" dirty="0" err="1" smtClean="0"/>
              <a:t>menyenangkan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sapaan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612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>
                <a:latin typeface="Baskerville Old Face" panose="02020602080505020303" pitchFamily="18" charset="0"/>
              </a:rPr>
              <a:t>3. </a:t>
            </a:r>
            <a:r>
              <a:rPr lang="en-US" dirty="0" err="1" smtClean="0">
                <a:latin typeface="Baskerville Old Face" panose="02020602080505020303" pitchFamily="18" charset="0"/>
              </a:rPr>
              <a:t>Mengadaptasi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P</a:t>
            </a:r>
            <a:r>
              <a:rPr lang="en-US" dirty="0" err="1" smtClean="0">
                <a:latin typeface="Baskerville Old Face" panose="02020602080505020303" pitchFamily="18" charset="0"/>
              </a:rPr>
              <a:t>embukaan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,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meninjau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memberikan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pernyataan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konfirmasi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87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Baskerville Old Face" panose="02020602080505020303" pitchFamily="18" charset="0"/>
              </a:rPr>
              <a:t>Mendapatkan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Informasi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511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algn="ctr"/>
            <a:r>
              <a:rPr lang="en-US" dirty="0" smtClean="0"/>
              <a:t>Cara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algn="ctr"/>
            <a:r>
              <a:rPr lang="en-US" dirty="0" err="1"/>
              <a:t>M</a:t>
            </a:r>
            <a:r>
              <a:rPr lang="en-US" dirty="0" err="1" smtClean="0"/>
              <a:t>engatasi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 smtClean="0"/>
          </a:p>
          <a:p>
            <a:pPr marL="457200" lvl="1" indent="0" algn="ctr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76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Baskerville Old Face" panose="02020602080505020303" pitchFamily="18" charset="0"/>
              </a:rPr>
              <a:t>1. </a:t>
            </a:r>
            <a:r>
              <a:rPr lang="en-US" dirty="0" err="1" smtClean="0">
                <a:latin typeface="Baskerville Old Face" panose="02020602080505020303" pitchFamily="18" charset="0"/>
              </a:rPr>
              <a:t>Hambatan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dalam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M</a:t>
            </a:r>
            <a:r>
              <a:rPr lang="en-US" dirty="0" err="1" smtClean="0">
                <a:latin typeface="Baskerville Old Face" panose="02020602080505020303" pitchFamily="18" charset="0"/>
              </a:rPr>
              <a:t>endapatkan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I</a:t>
            </a:r>
            <a:r>
              <a:rPr lang="en-US" dirty="0" err="1" smtClean="0">
                <a:latin typeface="Baskerville Old Face" panose="02020602080505020303" pitchFamily="18" charset="0"/>
              </a:rPr>
              <a:t>nformasi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sz="2400" dirty="0" err="1" smtClean="0">
                <a:latin typeface="+mj-lt"/>
              </a:rPr>
              <a:t>Faktor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fisik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emosional</a:t>
            </a:r>
            <a:endParaRPr lang="en-US" sz="2400" dirty="0" smtClean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Pasien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tidak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mempercayai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penyedia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layanan</a:t>
            </a:r>
            <a:endParaRPr lang="en-US" sz="2400" dirty="0" smtClean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Terlalu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banyak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pertanyaan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hanya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sedikit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pertanyaan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berhubungan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penyakit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pasien</a:t>
            </a:r>
            <a:endParaRPr lang="en-US" sz="2400" dirty="0" smtClean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Pertanyaan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cepat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tertutup</a:t>
            </a:r>
            <a:endParaRPr lang="en-US" sz="2400" dirty="0" smtClean="0">
              <a:latin typeface="+mj-lt"/>
            </a:endParaRPr>
          </a:p>
          <a:p>
            <a:r>
              <a:rPr lang="en-US" sz="2400" dirty="0" err="1" smtClean="0">
                <a:latin typeface="+mj-lt"/>
              </a:rPr>
              <a:t>Penggunaan</a:t>
            </a:r>
            <a:r>
              <a:rPr lang="en-US" sz="2400" dirty="0" smtClean="0">
                <a:latin typeface="+mj-lt"/>
              </a:rPr>
              <a:t> jargon yang </a:t>
            </a:r>
            <a:r>
              <a:rPr lang="en-US" sz="2400" dirty="0" err="1" smtClean="0">
                <a:latin typeface="+mj-lt"/>
              </a:rPr>
              <a:t>membuat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pasien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tidak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mengerti</a:t>
            </a:r>
            <a:endParaRPr lang="en-US" sz="2400" dirty="0" smtClean="0">
              <a:latin typeface="+mj-lt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2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100" dirty="0" smtClean="0">
                <a:latin typeface="Baskerville Old Face" panose="02020602080505020303" pitchFamily="18" charset="0"/>
              </a:rPr>
              <a:t> </a:t>
            </a:r>
            <a:br>
              <a:rPr lang="en-US" sz="3100" dirty="0" smtClean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/>
            </a:r>
            <a:br>
              <a:rPr lang="en-US" sz="3100" dirty="0">
                <a:latin typeface="Baskerville Old Face" panose="02020602080505020303" pitchFamily="18" charset="0"/>
              </a:rPr>
            </a:br>
            <a:r>
              <a:rPr lang="en-US" sz="3600" dirty="0" smtClean="0">
                <a:latin typeface="Baskerville Old Face" panose="02020602080505020303" pitchFamily="18" charset="0"/>
              </a:rPr>
              <a:t>2. </a:t>
            </a:r>
            <a:r>
              <a:rPr lang="en-US" sz="3600" dirty="0" smtClean="0">
                <a:latin typeface="Baskerville Old Face" panose="02020602080505020303" pitchFamily="18" charset="0"/>
              </a:rPr>
              <a:t>Cara </a:t>
            </a:r>
            <a:r>
              <a:rPr lang="en-US" sz="3600" dirty="0" err="1" smtClean="0">
                <a:latin typeface="Baskerville Old Face" panose="02020602080505020303" pitchFamily="18" charset="0"/>
              </a:rPr>
              <a:t>untuk</a:t>
            </a:r>
            <a:r>
              <a:rPr lang="en-US" sz="3600" dirty="0" smtClean="0"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latin typeface="Baskerville Old Face" panose="02020602080505020303" pitchFamily="18" charset="0"/>
              </a:rPr>
              <a:t>M</a:t>
            </a:r>
            <a:r>
              <a:rPr lang="en-US" sz="3600" dirty="0" err="1" smtClean="0">
                <a:latin typeface="Baskerville Old Face" panose="02020602080505020303" pitchFamily="18" charset="0"/>
              </a:rPr>
              <a:t>eningkatkan</a:t>
            </a:r>
            <a:r>
              <a:rPr lang="en-US" sz="3600" dirty="0" smtClean="0"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latin typeface="Baskerville Old Face" panose="02020602080505020303" pitchFamily="18" charset="0"/>
              </a:rPr>
              <a:t>P</a:t>
            </a:r>
            <a:r>
              <a:rPr lang="en-US" sz="3600" dirty="0" err="1" smtClean="0">
                <a:latin typeface="Baskerville Old Face" panose="02020602080505020303" pitchFamily="18" charset="0"/>
              </a:rPr>
              <a:t>erolehan</a:t>
            </a:r>
            <a:r>
              <a:rPr lang="en-US" sz="3600" dirty="0" smtClean="0"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latin typeface="Baskerville Old Face" panose="02020602080505020303" pitchFamily="18" charset="0"/>
              </a:rPr>
              <a:t>I</a:t>
            </a:r>
            <a:r>
              <a:rPr lang="en-US" sz="3600" dirty="0" err="1" smtClean="0">
                <a:latin typeface="Baskerville Old Face" panose="02020602080505020303" pitchFamily="18" charset="0"/>
              </a:rPr>
              <a:t>nformasi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sz="2800" dirty="0" err="1" smtClean="0">
                <a:sym typeface="Wingdings" panose="05000000000000000000" pitchFamily="2" charset="2"/>
              </a:rPr>
              <a:t>Mengajukan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dan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menjawab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pertanyaan</a:t>
            </a:r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en-US" sz="2800" dirty="0" err="1" smtClean="0">
                <a:sym typeface="Wingdings" panose="05000000000000000000" pitchFamily="2" charset="2"/>
              </a:rPr>
              <a:t>Mengungkapkan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cerita</a:t>
            </a:r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en-US" sz="2800" dirty="0" err="1" smtClean="0">
                <a:sym typeface="Wingdings" panose="05000000000000000000" pitchFamily="2" charset="2"/>
              </a:rPr>
              <a:t>Mendengarkan</a:t>
            </a:r>
            <a:r>
              <a:rPr lang="en-US" sz="2800" dirty="0" smtClean="0">
                <a:sym typeface="Wingdings" panose="05000000000000000000" pitchFamily="2" charset="2"/>
              </a:rPr>
              <a:t>, </a:t>
            </a:r>
            <a:r>
              <a:rPr lang="en-US" sz="2800" dirty="0" err="1" smtClean="0">
                <a:sym typeface="Wingdings" panose="05000000000000000000" pitchFamily="2" charset="2"/>
              </a:rPr>
              <a:t>menamati</a:t>
            </a:r>
            <a:r>
              <a:rPr lang="en-US" sz="2800" dirty="0" smtClean="0">
                <a:sym typeface="Wingdings" panose="05000000000000000000" pitchFamily="2" charset="2"/>
              </a:rPr>
              <a:t>, </a:t>
            </a:r>
            <a:r>
              <a:rPr lang="en-US" sz="2800" dirty="0" err="1" smtClean="0">
                <a:sym typeface="Wingdings" panose="05000000000000000000" pitchFamily="2" charset="2"/>
              </a:rPr>
              <a:t>dan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err="1" smtClean="0">
                <a:sym typeface="Wingdings" panose="05000000000000000000" pitchFamily="2" charset="2"/>
              </a:rPr>
              <a:t>berbicara</a:t>
            </a:r>
            <a:endParaRPr lang="en-US" sz="28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88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>
                <a:latin typeface="Baskerville Old Face" panose="02020602080505020303" pitchFamily="18" charset="0"/>
              </a:rPr>
              <a:t>3. </a:t>
            </a:r>
            <a:r>
              <a:rPr lang="en-US" dirty="0" err="1" smtClean="0">
                <a:latin typeface="Baskerville Old Face" panose="02020602080505020303" pitchFamily="18" charset="0"/>
              </a:rPr>
              <a:t>Mengatasi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hambatan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bahasa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orang lain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translator</a:t>
            </a:r>
          </a:p>
          <a:p>
            <a:pPr marL="742950" lvl="2" indent="-342900"/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teman</a:t>
            </a:r>
            <a:r>
              <a:rPr lang="en-US" dirty="0" smtClean="0"/>
              <a:t>, </a:t>
            </a:r>
            <a:r>
              <a:rPr lang="en-US" dirty="0" err="1" smtClean="0"/>
              <a:t>anak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i="1" dirty="0" smtClean="0"/>
          </a:p>
          <a:p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kursus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di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2183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Baskerville Old Face" panose="02020602080505020303" pitchFamily="18" charset="0"/>
              </a:rPr>
              <a:t>Memberikan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Informasi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8229600" cy="4525963"/>
          </a:xfrm>
        </p:spPr>
        <p:txBody>
          <a:bodyPr/>
          <a:lstStyle/>
          <a:p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distorsi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03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Baskerville Old Face" panose="02020602080505020303" pitchFamily="18" charset="0"/>
              </a:rPr>
              <a:t>1. </a:t>
            </a:r>
            <a:r>
              <a:rPr lang="en-US" dirty="0" err="1" smtClean="0">
                <a:latin typeface="Baskerville Old Face" panose="02020602080505020303" pitchFamily="18" charset="0"/>
              </a:rPr>
              <a:t>Penyebab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K</a:t>
            </a:r>
            <a:r>
              <a:rPr lang="en-US" dirty="0" err="1" smtClean="0">
                <a:latin typeface="Baskerville Old Face" panose="02020602080505020303" pitchFamily="18" charset="0"/>
              </a:rPr>
              <a:t>ehilangan</a:t>
            </a:r>
            <a:r>
              <a:rPr lang="en-US" dirty="0" smtClean="0">
                <a:latin typeface="Baskerville Old Face" panose="02020602080505020303" pitchFamily="18" charset="0"/>
              </a:rPr>
              <a:t> &amp; </a:t>
            </a:r>
            <a:r>
              <a:rPr lang="en-US" dirty="0" err="1">
                <a:latin typeface="Baskerville Old Face" panose="02020602080505020303" pitchFamily="18" charset="0"/>
              </a:rPr>
              <a:t>D</a:t>
            </a:r>
            <a:r>
              <a:rPr lang="en-US" dirty="0" err="1" smtClean="0">
                <a:latin typeface="Baskerville Old Face" panose="02020602080505020303" pitchFamily="18" charset="0"/>
              </a:rPr>
              <a:t>istorsi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Informasi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800600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Sikap</a:t>
            </a:r>
            <a:r>
              <a:rPr lang="en-US" sz="2200" dirty="0" smtClean="0"/>
              <a:t> </a:t>
            </a:r>
            <a:r>
              <a:rPr lang="en-US" sz="2200" dirty="0" err="1" smtClean="0"/>
              <a:t>penyedia</a:t>
            </a:r>
            <a:r>
              <a:rPr lang="en-US" sz="2200" dirty="0" smtClean="0"/>
              <a:t> </a:t>
            </a:r>
            <a:r>
              <a:rPr lang="en-US" sz="2200" dirty="0" err="1" smtClean="0"/>
              <a:t>layanan</a:t>
            </a:r>
            <a:r>
              <a:rPr lang="en-US" sz="2200" dirty="0" smtClean="0"/>
              <a:t> </a:t>
            </a:r>
            <a:r>
              <a:rPr lang="en-US" sz="2200" dirty="0" err="1" smtClean="0"/>
              <a:t>kesehatan</a:t>
            </a:r>
            <a:endParaRPr lang="en-US" sz="2200" dirty="0" smtClean="0"/>
          </a:p>
          <a:p>
            <a:pPr lvl="1"/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fokus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perolehan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informasi</a:t>
            </a:r>
            <a:r>
              <a:rPr lang="en-US" sz="2200" dirty="0" smtClean="0"/>
              <a:t> </a:t>
            </a:r>
            <a:r>
              <a:rPr lang="en-US" sz="2200" dirty="0" err="1" smtClean="0"/>
              <a:t>dibanding</a:t>
            </a:r>
            <a:r>
              <a:rPr lang="en-US" sz="2200" dirty="0" smtClean="0"/>
              <a:t> </a:t>
            </a:r>
            <a:r>
              <a:rPr lang="en-US" sz="2200" dirty="0" err="1" smtClean="0"/>
              <a:t>memberikan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informasi</a:t>
            </a:r>
            <a:endParaRPr lang="en-US" sz="2200" dirty="0" smtClean="0"/>
          </a:p>
          <a:p>
            <a:pPr lvl="1"/>
            <a:r>
              <a:rPr lang="en-US" sz="2200" dirty="0" err="1" smtClean="0"/>
              <a:t>Meremehkan</a:t>
            </a:r>
            <a:r>
              <a:rPr lang="en-US" sz="2200" dirty="0" smtClean="0"/>
              <a:t> </a:t>
            </a:r>
            <a:r>
              <a:rPr lang="en-US" sz="2200" dirty="0" err="1" smtClean="0"/>
              <a:t>kebutuhan</a:t>
            </a:r>
            <a:r>
              <a:rPr lang="en-US" sz="2200" dirty="0" smtClean="0"/>
              <a:t> </a:t>
            </a:r>
            <a:r>
              <a:rPr lang="en-US" sz="2200" dirty="0" err="1" smtClean="0"/>
              <a:t>pasien</a:t>
            </a:r>
            <a:endParaRPr lang="en-US" sz="2200" dirty="0" smtClean="0"/>
          </a:p>
          <a:p>
            <a:r>
              <a:rPr lang="en-US" sz="2200" dirty="0" err="1" smtClean="0"/>
              <a:t>Masalah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pasien</a:t>
            </a:r>
            <a:endParaRPr lang="en-US" sz="2200" dirty="0" smtClean="0"/>
          </a:p>
          <a:p>
            <a:pPr lvl="1"/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memahami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informasi</a:t>
            </a:r>
            <a:endParaRPr lang="en-US" sz="2200" dirty="0" smtClean="0"/>
          </a:p>
          <a:p>
            <a:pPr lvl="1"/>
            <a:r>
              <a:rPr lang="en-US" sz="2200" dirty="0" smtClean="0"/>
              <a:t>Aura </a:t>
            </a:r>
            <a:r>
              <a:rPr lang="en-US" sz="2200" dirty="0" err="1" smtClean="0"/>
              <a:t>otoritas</a:t>
            </a:r>
            <a:r>
              <a:rPr lang="en-US" sz="2200" dirty="0" smtClean="0"/>
              <a:t> </a:t>
            </a:r>
            <a:r>
              <a:rPr lang="en-US" sz="2200" dirty="0" err="1" smtClean="0"/>
              <a:t>dokter</a:t>
            </a:r>
            <a:endParaRPr lang="en-US" sz="2200" dirty="0" smtClean="0"/>
          </a:p>
          <a:p>
            <a:pPr lvl="1"/>
            <a:r>
              <a:rPr lang="en-US" sz="2200" dirty="0" err="1"/>
              <a:t>B</a:t>
            </a:r>
            <a:r>
              <a:rPr lang="en-US" sz="2200" dirty="0" err="1" smtClean="0"/>
              <a:t>ergantung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i="1" dirty="0" smtClean="0"/>
              <a:t>lay theories</a:t>
            </a:r>
          </a:p>
          <a:p>
            <a:r>
              <a:rPr lang="en-US" sz="2200" dirty="0" err="1" smtClean="0"/>
              <a:t>Metode</a:t>
            </a:r>
            <a:r>
              <a:rPr lang="en-US" sz="2200" dirty="0" smtClean="0"/>
              <a:t> yang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efektif</a:t>
            </a:r>
            <a:endParaRPr lang="en-US" sz="2200" dirty="0" smtClean="0"/>
          </a:p>
          <a:p>
            <a:pPr lvl="1"/>
            <a:r>
              <a:rPr lang="en-US" sz="2200" dirty="0" err="1" smtClean="0"/>
              <a:t>Penggunaan</a:t>
            </a:r>
            <a:r>
              <a:rPr lang="en-US" sz="2200" dirty="0" smtClean="0"/>
              <a:t> media </a:t>
            </a:r>
            <a:r>
              <a:rPr lang="en-US" sz="2200" dirty="0" err="1" smtClean="0"/>
              <a:t>tunggal</a:t>
            </a:r>
            <a:endParaRPr lang="en-US" sz="2200" dirty="0" smtClean="0"/>
          </a:p>
          <a:p>
            <a:pPr lvl="1"/>
            <a:r>
              <a:rPr lang="en-US" sz="2200" dirty="0" err="1" smtClean="0"/>
              <a:t>Informasi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membebani</a:t>
            </a:r>
            <a:r>
              <a:rPr lang="en-US" sz="2200" dirty="0" smtClean="0"/>
              <a:t> </a:t>
            </a:r>
            <a:r>
              <a:rPr lang="en-US" sz="2200" dirty="0" err="1" smtClean="0"/>
              <a:t>pasien</a:t>
            </a:r>
            <a:endParaRPr lang="en-US" sz="22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0045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Baskerville Old Face" panose="02020602080505020303" pitchFamily="18" charset="0"/>
              </a:rPr>
              <a:t>2. </a:t>
            </a:r>
            <a:r>
              <a:rPr lang="en-US" dirty="0" err="1" smtClean="0">
                <a:latin typeface="Baskerville Old Face" panose="02020602080505020303" pitchFamily="18" charset="0"/>
              </a:rPr>
              <a:t>Memberikan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I</a:t>
            </a:r>
            <a:r>
              <a:rPr lang="en-US" dirty="0" err="1" smtClean="0">
                <a:latin typeface="Baskerville Old Face" panose="02020602080505020303" pitchFamily="18" charset="0"/>
              </a:rPr>
              <a:t>nformasi</a:t>
            </a:r>
            <a:r>
              <a:rPr lang="en-US" dirty="0" smtClean="0">
                <a:latin typeface="Baskerville Old Face" panose="02020602080505020303" pitchFamily="18" charset="0"/>
              </a:rPr>
              <a:t> yang </a:t>
            </a:r>
            <a:r>
              <a:rPr lang="en-US" dirty="0" err="1">
                <a:latin typeface="Baskerville Old Face" panose="02020602080505020303" pitchFamily="18" charset="0"/>
              </a:rPr>
              <a:t>L</a:t>
            </a:r>
            <a:r>
              <a:rPr lang="en-US" dirty="0" err="1" smtClean="0">
                <a:latin typeface="Baskerville Old Face" panose="02020602080505020303" pitchFamily="18" charset="0"/>
              </a:rPr>
              <a:t>ebih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E</a:t>
            </a:r>
            <a:r>
              <a:rPr lang="en-US" dirty="0" err="1" smtClean="0">
                <a:latin typeface="Baskerville Old Face" panose="02020602080505020303" pitchFamily="18" charset="0"/>
              </a:rPr>
              <a:t>fektif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lisan</a:t>
            </a:r>
            <a:r>
              <a:rPr lang="en-US" sz="2800" dirty="0" smtClean="0"/>
              <a:t> : </a:t>
            </a:r>
            <a:r>
              <a:rPr lang="en-US" sz="2800" dirty="0" err="1" smtClean="0"/>
              <a:t>penekanan</a:t>
            </a:r>
            <a:r>
              <a:rPr lang="en-US" sz="2800" dirty="0" smtClean="0"/>
              <a:t> </a:t>
            </a:r>
            <a:r>
              <a:rPr lang="en-US" sz="2800" dirty="0" err="1" smtClean="0"/>
              <a:t>vokal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kata-kata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, </a:t>
            </a:r>
            <a:r>
              <a:rPr lang="en-US" sz="2800" dirty="0" err="1" smtClean="0"/>
              <a:t>tanggal</a:t>
            </a:r>
            <a:r>
              <a:rPr lang="en-US" sz="2800" dirty="0" smtClean="0"/>
              <a:t>, </a:t>
            </a:r>
            <a:r>
              <a:rPr lang="en-US" sz="2800" dirty="0" err="1" smtClean="0"/>
              <a:t>angka</a:t>
            </a:r>
            <a:r>
              <a:rPr lang="en-US" sz="2800" dirty="0" smtClean="0"/>
              <a:t>, </a:t>
            </a:r>
            <a:r>
              <a:rPr lang="en-US" sz="2800" dirty="0" err="1" smtClean="0"/>
              <a:t>peringatan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intruksi</a:t>
            </a:r>
            <a:endParaRPr lang="en-US" sz="2800" dirty="0" smtClean="0"/>
          </a:p>
          <a:p>
            <a:r>
              <a:rPr lang="en-US" sz="2800" dirty="0" err="1" smtClean="0"/>
              <a:t>Hindari</a:t>
            </a:r>
            <a:r>
              <a:rPr lang="en-US" sz="2800" dirty="0" smtClean="0"/>
              <a:t> </a:t>
            </a:r>
            <a:r>
              <a:rPr lang="en-US" sz="2800" dirty="0" err="1" smtClean="0"/>
              <a:t>membebani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berlebihan</a:t>
            </a:r>
            <a:endParaRPr lang="en-US" sz="2800" dirty="0" smtClean="0"/>
          </a:p>
          <a:p>
            <a:r>
              <a:rPr lang="en-US" sz="2800" dirty="0" err="1" smtClean="0"/>
              <a:t>Atur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sistematis</a:t>
            </a:r>
            <a:endParaRPr lang="en-US" sz="2800" dirty="0" smtClean="0"/>
          </a:p>
          <a:p>
            <a:r>
              <a:rPr lang="en-US" sz="2800" dirty="0" err="1" smtClean="0"/>
              <a:t>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media</a:t>
            </a:r>
          </a:p>
        </p:txBody>
      </p:sp>
    </p:spTree>
    <p:extLst>
      <p:ext uri="{BB962C8B-B14F-4D97-AF65-F5344CB8AC3E}">
        <p14:creationId xmlns:p14="http://schemas.microsoft.com/office/powerpoint/2010/main" val="2054543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Baskerville Old Face" panose="02020602080505020303" pitchFamily="18" charset="0"/>
              </a:rPr>
              <a:t>Memberikan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P</a:t>
            </a:r>
            <a:r>
              <a:rPr lang="en-US" dirty="0" err="1" smtClean="0">
                <a:latin typeface="Baskerville Old Face" panose="02020602080505020303" pitchFamily="18" charset="0"/>
              </a:rPr>
              <a:t>enyuluhan</a:t>
            </a:r>
            <a:r>
              <a:rPr lang="en-US" dirty="0" smtClean="0">
                <a:latin typeface="Baskerville Old Face" panose="02020602080505020303" pitchFamily="18" charset="0"/>
              </a:rPr>
              <a:t> &amp; </a:t>
            </a:r>
            <a:r>
              <a:rPr lang="en-US" dirty="0" err="1" smtClean="0">
                <a:latin typeface="Baskerville Old Face" panose="02020602080505020303" pitchFamily="18" charset="0"/>
              </a:rPr>
              <a:t>Bujukan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kepada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Pasien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6673"/>
            <a:ext cx="8229600" cy="4525963"/>
          </a:xfrm>
        </p:spPr>
        <p:txBody>
          <a:bodyPr/>
          <a:lstStyle/>
          <a:p>
            <a:pPr algn="ctr"/>
            <a:r>
              <a:rPr lang="en-US" sz="2800" dirty="0" err="1" smtClean="0"/>
              <a:t>Hambatan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penyuluhan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bujukan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efektif</a:t>
            </a:r>
            <a:endParaRPr lang="en-US" sz="2800" dirty="0" smtClean="0"/>
          </a:p>
          <a:p>
            <a:pPr algn="ctr"/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penyuluhan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bujukan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efektif</a:t>
            </a:r>
            <a:endParaRPr lang="en-US" sz="2800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806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 smtClean="0"/>
              <a:t>Tujuan</a:t>
            </a:r>
            <a:r>
              <a:rPr lang="en-US" sz="2200" dirty="0" smtClean="0"/>
              <a:t> </a:t>
            </a:r>
          </a:p>
          <a:p>
            <a:pPr lvl="1"/>
            <a:r>
              <a:rPr lang="en-US" sz="2200" dirty="0" err="1" smtClean="0"/>
              <a:t>Mengembangkan</a:t>
            </a:r>
            <a:r>
              <a:rPr lang="en-US" sz="2200" dirty="0" smtClean="0"/>
              <a:t>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timbal-balik</a:t>
            </a:r>
            <a:endParaRPr lang="en-US" sz="2200" dirty="0" smtClean="0"/>
          </a:p>
          <a:p>
            <a:pPr lvl="2"/>
            <a:r>
              <a:rPr lang="en-US" sz="2200" dirty="0" err="1" smtClean="0"/>
              <a:t>Saling</a:t>
            </a:r>
            <a:r>
              <a:rPr lang="en-US" sz="2200" dirty="0" smtClean="0"/>
              <a:t> </a:t>
            </a:r>
            <a:r>
              <a:rPr lang="en-US" sz="2200" dirty="0" err="1" smtClean="0"/>
              <a:t>bertukar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informasi</a:t>
            </a:r>
            <a:endParaRPr lang="en-US" sz="2200" dirty="0" smtClean="0"/>
          </a:p>
          <a:p>
            <a:pPr lvl="1"/>
            <a:r>
              <a:rPr lang="en-US" sz="2200" dirty="0" err="1" smtClean="0"/>
              <a:t>Mengidentifikasi</a:t>
            </a:r>
            <a:r>
              <a:rPr lang="en-US" sz="2200" dirty="0" smtClean="0"/>
              <a:t> </a:t>
            </a:r>
            <a:r>
              <a:rPr lang="en-US" sz="2200" dirty="0" err="1" smtClean="0"/>
              <a:t>masalah</a:t>
            </a:r>
            <a:endParaRPr lang="en-US" sz="2200" dirty="0" smtClean="0"/>
          </a:p>
          <a:p>
            <a:pPr lvl="1"/>
            <a:r>
              <a:rPr lang="en-US" sz="2200" dirty="0" err="1" smtClean="0"/>
              <a:t>Mencari</a:t>
            </a:r>
            <a:r>
              <a:rPr lang="en-US" sz="2200" dirty="0" smtClean="0"/>
              <a:t> </a:t>
            </a:r>
            <a:r>
              <a:rPr lang="en-US" sz="2200" dirty="0" err="1" smtClean="0"/>
              <a:t>solusi</a:t>
            </a:r>
            <a:endParaRPr lang="en-US" sz="2200" dirty="0" smtClean="0"/>
          </a:p>
          <a:p>
            <a:r>
              <a:rPr lang="en-US" sz="2200" dirty="0" err="1" smtClean="0"/>
              <a:t>Pasien</a:t>
            </a:r>
            <a:r>
              <a:rPr lang="en-US" sz="2200" dirty="0" smtClean="0"/>
              <a:t> yang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aktif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merasa</a:t>
            </a:r>
            <a:r>
              <a:rPr lang="en-US" sz="2200" dirty="0" smtClean="0"/>
              <a:t> </a:t>
            </a:r>
            <a:r>
              <a:rPr lang="en-US" sz="2200" dirty="0" err="1"/>
              <a:t>l</a:t>
            </a:r>
            <a:r>
              <a:rPr lang="en-US" sz="2200" dirty="0" err="1" smtClean="0"/>
              <a:t>ebih</a:t>
            </a:r>
            <a:r>
              <a:rPr lang="en-US" sz="2200" dirty="0" smtClean="0"/>
              <a:t> </a:t>
            </a:r>
            <a:r>
              <a:rPr lang="en-US" sz="2200" dirty="0" err="1" smtClean="0"/>
              <a:t>puas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pelayanan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terima</a:t>
            </a:r>
            <a:endParaRPr lang="en-US" sz="2200" dirty="0" smtClean="0"/>
          </a:p>
          <a:p>
            <a:r>
              <a:rPr lang="en-US" sz="2200" dirty="0" err="1" smtClean="0"/>
              <a:t>Layanan</a:t>
            </a:r>
            <a:r>
              <a:rPr lang="en-US" sz="2200" dirty="0" smtClean="0"/>
              <a:t>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berpusat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pasien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memberikan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kontribusi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positif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kesembuhan</a:t>
            </a:r>
            <a:r>
              <a:rPr lang="en-US" sz="2200" dirty="0" smtClean="0"/>
              <a:t> </a:t>
            </a:r>
            <a:r>
              <a:rPr lang="en-US" sz="2200" dirty="0" err="1" smtClean="0"/>
              <a:t>pasien</a:t>
            </a:r>
            <a:endParaRPr lang="en-US" sz="2200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Baskerville Old Face" panose="02020602080505020303" pitchFamily="18" charset="0"/>
              </a:rPr>
              <a:t>Hubungan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kolaboratif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Penyedia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L</a:t>
            </a:r>
            <a:r>
              <a:rPr lang="en-US" dirty="0" err="1" smtClean="0">
                <a:latin typeface="Baskerville Old Face" panose="02020602080505020303" pitchFamily="18" charset="0"/>
              </a:rPr>
              <a:t>ayanan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K</a:t>
            </a:r>
            <a:r>
              <a:rPr lang="en-US" dirty="0" err="1" smtClean="0">
                <a:latin typeface="Baskerville Old Face" panose="02020602080505020303" pitchFamily="18" charset="0"/>
              </a:rPr>
              <a:t>esehatan-Pasien</a:t>
            </a: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468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Baskerville Old Face" panose="02020602080505020303" pitchFamily="18" charset="0"/>
              </a:rPr>
              <a:t/>
            </a:r>
            <a:br>
              <a:rPr lang="en-US" sz="3600" dirty="0" smtClean="0">
                <a:latin typeface="Baskerville Old Face" panose="02020602080505020303" pitchFamily="18" charset="0"/>
              </a:rPr>
            </a:br>
            <a:r>
              <a:rPr lang="en-US" sz="3600" dirty="0" smtClean="0">
                <a:latin typeface="Baskerville Old Face" panose="02020602080505020303" pitchFamily="18" charset="0"/>
              </a:rPr>
              <a:t>1.</a:t>
            </a:r>
            <a:r>
              <a:rPr lang="en-US" sz="3600" dirty="0" smtClean="0">
                <a:latin typeface="Baskerville Old Face" panose="02020602080505020303" pitchFamily="18" charset="0"/>
              </a:rPr>
              <a:t> </a:t>
            </a:r>
            <a:r>
              <a:rPr lang="en-US" sz="3100" dirty="0" err="1" smtClean="0">
                <a:latin typeface="Baskerville Old Face" panose="02020602080505020303" pitchFamily="18" charset="0"/>
              </a:rPr>
              <a:t>Hambatan</a:t>
            </a:r>
            <a:r>
              <a:rPr lang="en-US" sz="3100" dirty="0" smtClean="0">
                <a:latin typeface="Baskerville Old Face" panose="02020602080505020303" pitchFamily="18" charset="0"/>
              </a:rPr>
              <a:t> </a:t>
            </a:r>
            <a:r>
              <a:rPr lang="en-US" sz="3100" dirty="0" err="1" smtClean="0">
                <a:latin typeface="Baskerville Old Face" panose="02020602080505020303" pitchFamily="18" charset="0"/>
              </a:rPr>
              <a:t>dalam</a:t>
            </a:r>
            <a:r>
              <a:rPr lang="en-US" sz="3100" dirty="0" smtClean="0">
                <a:latin typeface="Baskerville Old Face" panose="02020602080505020303" pitchFamily="18" charset="0"/>
              </a:rPr>
              <a:t> </a:t>
            </a:r>
            <a:r>
              <a:rPr lang="en-US" sz="3100" dirty="0" err="1">
                <a:latin typeface="Baskerville Old Face" panose="02020602080505020303" pitchFamily="18" charset="0"/>
              </a:rPr>
              <a:t>M</a:t>
            </a:r>
            <a:r>
              <a:rPr lang="en-US" sz="3100" dirty="0" err="1" smtClean="0">
                <a:latin typeface="Baskerville Old Face" panose="02020602080505020303" pitchFamily="18" charset="0"/>
              </a:rPr>
              <a:t>emberikan</a:t>
            </a:r>
            <a:r>
              <a:rPr lang="en-US" sz="3100" dirty="0" smtClean="0">
                <a:latin typeface="Baskerville Old Face" panose="02020602080505020303" pitchFamily="18" charset="0"/>
              </a:rPr>
              <a:t> </a:t>
            </a:r>
            <a:r>
              <a:rPr lang="en-US" sz="3100" dirty="0" err="1">
                <a:latin typeface="Baskerville Old Face" panose="02020602080505020303" pitchFamily="18" charset="0"/>
              </a:rPr>
              <a:t>P</a:t>
            </a:r>
            <a:r>
              <a:rPr lang="en-US" sz="3100" dirty="0" err="1" smtClean="0">
                <a:latin typeface="Baskerville Old Face" panose="02020602080505020303" pitchFamily="18" charset="0"/>
              </a:rPr>
              <a:t>enyuluhan</a:t>
            </a:r>
            <a:r>
              <a:rPr lang="en-US" sz="3100" dirty="0" smtClean="0">
                <a:latin typeface="Baskerville Old Face" panose="02020602080505020303" pitchFamily="18" charset="0"/>
              </a:rPr>
              <a:t> </a:t>
            </a:r>
            <a:r>
              <a:rPr lang="en-US" sz="3100" dirty="0" err="1" smtClean="0">
                <a:latin typeface="Baskerville Old Face" panose="02020602080505020303" pitchFamily="18" charset="0"/>
              </a:rPr>
              <a:t>dan</a:t>
            </a:r>
            <a:r>
              <a:rPr lang="en-US" sz="3100" dirty="0" smtClean="0">
                <a:latin typeface="Baskerville Old Face" panose="02020602080505020303" pitchFamily="18" charset="0"/>
              </a:rPr>
              <a:t> </a:t>
            </a:r>
            <a:r>
              <a:rPr lang="en-US" sz="3100" dirty="0" err="1" smtClean="0">
                <a:latin typeface="Baskerville Old Face" panose="02020602080505020303" pitchFamily="18" charset="0"/>
              </a:rPr>
              <a:t>Bujukan</a:t>
            </a:r>
            <a:r>
              <a:rPr lang="en-US" sz="3100" dirty="0" smtClean="0">
                <a:latin typeface="Baskerville Old Face" panose="02020602080505020303" pitchFamily="18" charset="0"/>
              </a:rPr>
              <a:t> yang </a:t>
            </a:r>
            <a:r>
              <a:rPr lang="en-US" sz="3100" dirty="0" err="1">
                <a:latin typeface="Baskerville Old Face" panose="02020602080505020303" pitchFamily="18" charset="0"/>
              </a:rPr>
              <a:t>E</a:t>
            </a:r>
            <a:r>
              <a:rPr lang="en-US" sz="3100" dirty="0" err="1" smtClean="0">
                <a:latin typeface="Baskerville Old Face" panose="02020602080505020303" pitchFamily="18" charset="0"/>
              </a:rPr>
              <a:t>fektif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Penyedia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sedikit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berbicara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endParaRPr lang="en-US" sz="2800" dirty="0" smtClean="0"/>
          </a:p>
          <a:p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taktik</a:t>
            </a:r>
            <a:r>
              <a:rPr lang="en-US" sz="2800" dirty="0" smtClean="0"/>
              <a:t> </a:t>
            </a:r>
            <a:r>
              <a:rPr lang="en-US" sz="2800" dirty="0" err="1" smtClean="0"/>
              <a:t>menghalangi</a:t>
            </a:r>
            <a:r>
              <a:rPr lang="en-US" sz="2800" dirty="0" smtClean="0"/>
              <a:t> (</a:t>
            </a:r>
            <a:r>
              <a:rPr lang="en-US" sz="2800" i="1" dirty="0" smtClean="0"/>
              <a:t>blocking tactics)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menghindari</a:t>
            </a:r>
            <a:r>
              <a:rPr lang="en-US" sz="2800" dirty="0" smtClean="0"/>
              <a:t> </a:t>
            </a:r>
            <a:r>
              <a:rPr lang="en-US" sz="2800" dirty="0" err="1" smtClean="0"/>
              <a:t>konsultasi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bujukan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3884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latin typeface="Baskerville Old Face" panose="02020602080505020303" pitchFamily="18" charset="0"/>
              </a:rPr>
              <a:t/>
            </a:r>
            <a:br>
              <a:rPr lang="en-US" sz="3600" dirty="0" smtClean="0">
                <a:latin typeface="Baskerville Old Face" panose="02020602080505020303" pitchFamily="18" charset="0"/>
              </a:rPr>
            </a:br>
            <a:r>
              <a:rPr lang="en-US" sz="3600" dirty="0" smtClean="0">
                <a:latin typeface="Baskerville Old Face" panose="02020602080505020303" pitchFamily="18" charset="0"/>
              </a:rPr>
              <a:t>2.</a:t>
            </a:r>
            <a:r>
              <a:rPr lang="en-US" sz="3600" dirty="0" smtClean="0">
                <a:latin typeface="Baskerville Old Face" panose="02020602080505020303" pitchFamily="18" charset="0"/>
              </a:rPr>
              <a:t> </a:t>
            </a:r>
            <a:r>
              <a:rPr lang="en-US" sz="3600" dirty="0" err="1" smtClean="0">
                <a:latin typeface="Baskerville Old Face" panose="02020602080505020303" pitchFamily="18" charset="0"/>
              </a:rPr>
              <a:t>Memberikan</a:t>
            </a:r>
            <a:r>
              <a:rPr lang="en-US" sz="3600" dirty="0" smtClean="0"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latin typeface="Baskerville Old Face" panose="02020602080505020303" pitchFamily="18" charset="0"/>
              </a:rPr>
              <a:t>P</a:t>
            </a:r>
            <a:r>
              <a:rPr lang="en-US" sz="3600" dirty="0" err="1" smtClean="0">
                <a:latin typeface="Baskerville Old Face" panose="02020602080505020303" pitchFamily="18" charset="0"/>
              </a:rPr>
              <a:t>enyuluhan</a:t>
            </a:r>
            <a:r>
              <a:rPr lang="en-US" sz="3600" dirty="0" smtClean="0">
                <a:latin typeface="Baskerville Old Face" panose="02020602080505020303" pitchFamily="18" charset="0"/>
              </a:rPr>
              <a:t> </a:t>
            </a:r>
            <a:r>
              <a:rPr lang="en-US" sz="3600" dirty="0" err="1" smtClean="0">
                <a:latin typeface="Baskerville Old Face" panose="02020602080505020303" pitchFamily="18" charset="0"/>
              </a:rPr>
              <a:t>dan</a:t>
            </a:r>
            <a:r>
              <a:rPr lang="en-US" sz="3600" dirty="0" smtClean="0">
                <a:latin typeface="Baskerville Old Face" panose="02020602080505020303" pitchFamily="18" charset="0"/>
              </a:rPr>
              <a:t> </a:t>
            </a:r>
            <a:r>
              <a:rPr lang="en-US" sz="3600" dirty="0" err="1">
                <a:latin typeface="Baskerville Old Face" panose="02020602080505020303" pitchFamily="18" charset="0"/>
              </a:rPr>
              <a:t>B</a:t>
            </a:r>
            <a:r>
              <a:rPr lang="en-US" sz="3600" dirty="0" err="1" smtClean="0">
                <a:latin typeface="Baskerville Old Face" panose="02020602080505020303" pitchFamily="18" charset="0"/>
              </a:rPr>
              <a:t>ujukan</a:t>
            </a:r>
            <a:r>
              <a:rPr lang="en-US" sz="3600" dirty="0" smtClean="0">
                <a:latin typeface="Baskerville Old Face" panose="02020602080505020303" pitchFamily="18" charset="0"/>
              </a:rPr>
              <a:t> yang </a:t>
            </a:r>
            <a:r>
              <a:rPr lang="en-US" sz="3600" dirty="0" err="1">
                <a:latin typeface="Baskerville Old Face" panose="02020602080505020303" pitchFamily="18" charset="0"/>
              </a:rPr>
              <a:t>E</a:t>
            </a:r>
            <a:r>
              <a:rPr lang="en-US" sz="3600" dirty="0" err="1" smtClean="0">
                <a:latin typeface="Baskerville Old Face" panose="02020602080505020303" pitchFamily="18" charset="0"/>
              </a:rPr>
              <a:t>fektif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wawancara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endParaRPr lang="en-US" sz="2400" dirty="0" smtClean="0"/>
          </a:p>
          <a:p>
            <a:pPr lvl="2"/>
            <a:r>
              <a:rPr lang="en-US" i="1" dirty="0" smtClean="0"/>
              <a:t>Paternalistic approach</a:t>
            </a:r>
          </a:p>
          <a:p>
            <a:pPr lvl="2"/>
            <a:r>
              <a:rPr lang="en-US" i="1" dirty="0" smtClean="0"/>
              <a:t>Advise and educate approach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Szasz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Hollender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  <a:endParaRPr lang="en-US" i="1" dirty="0" smtClean="0">
              <a:solidFill>
                <a:srgbClr val="FF0000"/>
              </a:solidFill>
            </a:endParaRP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Pendekatan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direktif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Pendekatan</a:t>
            </a:r>
            <a:r>
              <a:rPr lang="en-US" dirty="0" smtClean="0">
                <a:solidFill>
                  <a:srgbClr val="FF0000"/>
                </a:solidFill>
              </a:rPr>
              <a:t> non-</a:t>
            </a:r>
            <a:r>
              <a:rPr lang="en-US" dirty="0" err="1" smtClean="0">
                <a:solidFill>
                  <a:srgbClr val="FF0000"/>
                </a:solidFill>
              </a:rPr>
              <a:t>direktif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Pendekatan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direktif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&amp; non-</a:t>
            </a:r>
            <a:r>
              <a:rPr lang="en-US" dirty="0" err="1" smtClean="0">
                <a:solidFill>
                  <a:srgbClr val="FF0000"/>
                </a:solidFill>
              </a:rPr>
              <a:t>direktif</a:t>
            </a:r>
            <a:endParaRPr lang="en-US" dirty="0" smtClean="0"/>
          </a:p>
          <a:p>
            <a:pPr lvl="1"/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suasana</a:t>
            </a:r>
            <a:r>
              <a:rPr lang="en-US" sz="2400" dirty="0" smtClean="0"/>
              <a:t>/</a:t>
            </a:r>
            <a:r>
              <a:rPr lang="en-US" sz="2400" dirty="0" err="1" smtClean="0"/>
              <a:t>iklim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endParaRPr lang="en-US" sz="2400" dirty="0" smtClean="0"/>
          </a:p>
          <a:p>
            <a:pPr lvl="1"/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interaksi</a:t>
            </a:r>
            <a:endParaRPr lang="en-US" sz="2400" dirty="0" smtClean="0"/>
          </a:p>
          <a:p>
            <a:pPr lvl="1"/>
            <a:r>
              <a:rPr lang="en-US" sz="2400" dirty="0" err="1" smtClean="0"/>
              <a:t>Menimbang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93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Baskerville Old Face" panose="02020602080505020303" pitchFamily="18" charset="0"/>
              </a:rPr>
              <a:t>Menutup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Wawancara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pasien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penyedia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bicarakan</a:t>
            </a:r>
            <a:r>
              <a:rPr lang="en-US" sz="2400" dirty="0" smtClean="0"/>
              <a:t>,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tuka</a:t>
            </a:r>
            <a:r>
              <a:rPr lang="en-US" sz="2400" dirty="0" smtClean="0"/>
              <a:t>, </a:t>
            </a:r>
            <a:r>
              <a:rPr lang="en-US" sz="2400" dirty="0" err="1" smtClean="0"/>
              <a:t>rekomendasi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kesepakatan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dicapai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menyelidik</a:t>
            </a:r>
            <a:endParaRPr lang="en-US" sz="2400" dirty="0" smtClean="0"/>
          </a:p>
          <a:p>
            <a:r>
              <a:rPr lang="en-US" sz="2400" dirty="0" err="1" smtClean="0"/>
              <a:t>Buat</a:t>
            </a:r>
            <a:r>
              <a:rPr lang="en-US" sz="2400" dirty="0" smtClean="0"/>
              <a:t> </a:t>
            </a:r>
            <a:r>
              <a:rPr lang="en-US" sz="2400" dirty="0" err="1" smtClean="0"/>
              <a:t>ringkasan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sesi</a:t>
            </a:r>
            <a:r>
              <a:rPr lang="en-US" sz="2400" dirty="0" smtClean="0"/>
              <a:t> </a:t>
            </a:r>
            <a:r>
              <a:rPr lang="en-US" sz="2400" dirty="0" err="1" smtClean="0"/>
              <a:t>wawancara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singkat</a:t>
            </a:r>
            <a:endParaRPr lang="en-US" sz="2400" dirty="0" smtClean="0"/>
          </a:p>
          <a:p>
            <a:r>
              <a:rPr lang="en-US" sz="2400" dirty="0" err="1" smtClean="0"/>
              <a:t>Tutup</a:t>
            </a:r>
            <a:r>
              <a:rPr lang="en-US" sz="2400" dirty="0" smtClean="0"/>
              <a:t> </a:t>
            </a:r>
            <a:r>
              <a:rPr lang="en-US" sz="2400" dirty="0" err="1" smtClean="0"/>
              <a:t>wawancara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catatan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produktif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69245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1800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Terimakasih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69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-</a:t>
            </a:r>
            <a:r>
              <a:rPr lang="en-US" sz="2800" dirty="0" err="1" smtClean="0"/>
              <a:t>Berbagi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.</a:t>
            </a:r>
          </a:p>
          <a:p>
            <a:pPr marL="0" indent="0" algn="ctr">
              <a:buNone/>
            </a:pPr>
            <a:r>
              <a:rPr lang="en-US" sz="2800" dirty="0" smtClean="0"/>
              <a:t>-</a:t>
            </a:r>
            <a:r>
              <a:rPr lang="en-US" sz="2800" dirty="0" err="1" smtClean="0"/>
              <a:t>Menurunkan</a:t>
            </a:r>
            <a:r>
              <a:rPr lang="en-US" sz="2800" dirty="0" smtClean="0"/>
              <a:t> </a:t>
            </a:r>
            <a:r>
              <a:rPr lang="en-US" sz="2800" dirty="0" err="1" smtClean="0"/>
              <a:t>jarak</a:t>
            </a:r>
            <a:r>
              <a:rPr lang="en-US" sz="2800" dirty="0" smtClean="0"/>
              <a:t> </a:t>
            </a:r>
            <a:r>
              <a:rPr lang="en-US" sz="2800" dirty="0" err="1" smtClean="0"/>
              <a:t>relasional</a:t>
            </a:r>
            <a:r>
              <a:rPr lang="en-US" sz="2800" dirty="0" smtClean="0"/>
              <a:t>. </a:t>
            </a:r>
          </a:p>
          <a:p>
            <a:pPr marL="0" indent="0" algn="ctr">
              <a:buNone/>
            </a:pPr>
            <a:r>
              <a:rPr lang="en-US" sz="2800" dirty="0" smtClean="0"/>
              <a:t>-</a:t>
            </a:r>
            <a:r>
              <a:rPr lang="en-US" sz="2800" dirty="0" err="1" smtClean="0"/>
              <a:t>Menghargai</a:t>
            </a:r>
            <a:r>
              <a:rPr lang="en-US" sz="2800" dirty="0" smtClean="0"/>
              <a:t> </a:t>
            </a:r>
            <a:r>
              <a:rPr lang="en-US" sz="2800" dirty="0" err="1" smtClean="0"/>
              <a:t>keanekaragaman</a:t>
            </a:r>
            <a:r>
              <a:rPr lang="en-US" sz="2800" dirty="0" smtClean="0"/>
              <a:t>.</a:t>
            </a:r>
          </a:p>
          <a:p>
            <a:pPr marL="0" indent="0" algn="ctr">
              <a:buNone/>
            </a:pPr>
            <a:r>
              <a:rPr lang="en-US" sz="2800" dirty="0" smtClean="0"/>
              <a:t>-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mempertahankan</a:t>
            </a:r>
            <a:r>
              <a:rPr lang="en-US" sz="2800" dirty="0" smtClean="0"/>
              <a:t> </a:t>
            </a:r>
            <a:r>
              <a:rPr lang="en-US" sz="2800" dirty="0" err="1" smtClean="0"/>
              <a:t>kepercayaan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Baskerville Old Face" panose="02020602080505020303" pitchFamily="18" charset="0"/>
              </a:rPr>
              <a:t>Membuat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H</a:t>
            </a:r>
            <a:r>
              <a:rPr lang="en-US" dirty="0" err="1" smtClean="0">
                <a:latin typeface="Baskerville Old Face" panose="02020602080505020303" pitchFamily="18" charset="0"/>
              </a:rPr>
              <a:t>ubungan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K</a:t>
            </a:r>
            <a:r>
              <a:rPr lang="en-US" dirty="0" err="1" smtClean="0">
                <a:latin typeface="Baskerville Old Face" panose="02020602080505020303" pitchFamily="18" charset="0"/>
              </a:rPr>
              <a:t>erjasama</a:t>
            </a:r>
            <a:r>
              <a:rPr lang="en-US" dirty="0" smtClean="0">
                <a:latin typeface="Baskerville Old Face" panose="02020602080505020303" pitchFamily="18" charset="0"/>
              </a:rPr>
              <a:t>  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876800"/>
            <a:ext cx="22860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20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Dokter</a:t>
            </a:r>
            <a:r>
              <a:rPr lang="en-US" dirty="0" smtClean="0"/>
              <a:t> :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situasi</a:t>
            </a:r>
            <a:r>
              <a:rPr lang="en-US" dirty="0" smtClean="0"/>
              <a:t>,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endParaRPr lang="en-US" dirty="0" smtClean="0"/>
          </a:p>
          <a:p>
            <a:pPr lvl="1"/>
            <a:r>
              <a:rPr lang="en-US" dirty="0" err="1" smtClean="0"/>
              <a:t>Pasien</a:t>
            </a:r>
            <a:r>
              <a:rPr lang="en-US" dirty="0" smtClean="0"/>
              <a:t> :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bertanya</a:t>
            </a:r>
            <a:r>
              <a:rPr lang="en-US" dirty="0" smtClean="0"/>
              <a:t>,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pertayaan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/>
            <a:r>
              <a:rPr lang="en-US" dirty="0" smtClean="0">
                <a:latin typeface="Baskerville Old Face" panose="02020602080505020303" pitchFamily="18" charset="0"/>
              </a:rPr>
              <a:t>1. </a:t>
            </a:r>
            <a:r>
              <a:rPr lang="en-US" dirty="0" err="1" smtClean="0">
                <a:latin typeface="Baskerville Old Face" panose="02020602080505020303" pitchFamily="18" charset="0"/>
              </a:rPr>
              <a:t>Berbagi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kontrol</a:t>
            </a:r>
            <a:endParaRPr lang="en-US" dirty="0" smtClean="0">
              <a:latin typeface="Baskerville Old Face" panose="02020602080505020303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86200"/>
            <a:ext cx="3048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076700"/>
            <a:ext cx="1981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425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Dokter</a:t>
            </a:r>
            <a:r>
              <a:rPr lang="en-US" dirty="0" smtClean="0"/>
              <a:t> / </a:t>
            </a:r>
            <a:r>
              <a:rPr lang="en-US" dirty="0" err="1" smtClean="0"/>
              <a:t>penyedia</a:t>
            </a:r>
            <a:r>
              <a:rPr lang="en-US" dirty="0" smtClean="0"/>
              <a:t> :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“</a:t>
            </a:r>
            <a:r>
              <a:rPr lang="en-US" dirty="0" err="1" smtClean="0"/>
              <a:t>bersembunyi</a:t>
            </a:r>
            <a:r>
              <a:rPr lang="en-US" dirty="0" smtClean="0"/>
              <a:t>” di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seraram</a:t>
            </a:r>
            <a:r>
              <a:rPr lang="en-US" dirty="0" smtClean="0"/>
              <a:t>,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Pasien</a:t>
            </a:r>
            <a:r>
              <a:rPr lang="en-US" dirty="0" smtClean="0"/>
              <a:t>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“</a:t>
            </a:r>
            <a:r>
              <a:rPr lang="en-US" dirty="0" err="1" smtClean="0"/>
              <a:t>bersembunyi</a:t>
            </a:r>
            <a:r>
              <a:rPr lang="en-US" dirty="0" smtClean="0"/>
              <a:t>” di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 smtClean="0"/>
              <a:t>rs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kesehatan,dan</a:t>
            </a:r>
            <a:r>
              <a:rPr lang="en-US" dirty="0" smtClean="0"/>
              <a:t> </a:t>
            </a:r>
            <a:r>
              <a:rPr lang="en-US" dirty="0" err="1" smtClean="0"/>
              <a:t>ketidaktahuan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l"/>
            <a:r>
              <a:rPr lang="en-US" dirty="0" smtClean="0">
                <a:latin typeface="Baskerville Old Face" panose="02020602080505020303" pitchFamily="18" charset="0"/>
              </a:rPr>
              <a:t>2. </a:t>
            </a:r>
            <a:r>
              <a:rPr lang="en-US" dirty="0" err="1" smtClean="0">
                <a:latin typeface="Baskerville Old Face" panose="02020602080505020303" pitchFamily="18" charset="0"/>
              </a:rPr>
              <a:t>Menurunkan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jarak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relasional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endParaRPr lang="en-US" dirty="0" smtClean="0">
              <a:latin typeface="Baskerville Old Face" panose="02020602080505020303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201823"/>
            <a:ext cx="24098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35172"/>
            <a:ext cx="2800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49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endParaRPr lang="en-US" dirty="0" smtClean="0"/>
          </a:p>
          <a:p>
            <a:pPr lvl="1"/>
            <a:r>
              <a:rPr lang="en-US" dirty="0" err="1" smtClean="0"/>
              <a:t>Umur</a:t>
            </a:r>
            <a:endParaRPr lang="en-US" dirty="0" smtClean="0"/>
          </a:p>
          <a:p>
            <a:pPr lvl="1"/>
            <a:r>
              <a:rPr lang="en-US" dirty="0" err="1" smtClean="0"/>
              <a:t>Budaya</a:t>
            </a:r>
            <a:endParaRPr lang="en-US" dirty="0" smtClean="0"/>
          </a:p>
          <a:p>
            <a:pPr lvl="1"/>
            <a:r>
              <a:rPr lang="en-US" dirty="0" err="1" smtClean="0"/>
              <a:t>stereotip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latin typeface="Baskerville Old Face" panose="02020602080505020303" pitchFamily="18" charset="0"/>
              </a:rPr>
              <a:t>3. </a:t>
            </a:r>
            <a:r>
              <a:rPr lang="en-US" dirty="0" err="1" smtClean="0">
                <a:latin typeface="Baskerville Old Face" panose="02020602080505020303" pitchFamily="18" charset="0"/>
              </a:rPr>
              <a:t>Menghargai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keanekaragaman</a:t>
            </a: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06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pPr lvl="1">
              <a:buFontTx/>
              <a:buChar char="-"/>
            </a:pP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di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bisa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melalui</a:t>
            </a:r>
            <a:r>
              <a:rPr lang="en-US" dirty="0" smtClean="0">
                <a:sym typeface="Wingdings" panose="05000000000000000000" pitchFamily="2" charset="2"/>
              </a:rPr>
              <a:t> humor, </a:t>
            </a:r>
            <a:r>
              <a:rPr lang="en-US" dirty="0" err="1" smtClean="0">
                <a:sym typeface="Wingdings" panose="05000000000000000000" pitchFamily="2" charset="2"/>
              </a:rPr>
              <a:t>menciptakan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lingkungan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mendukung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persepsi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positif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lvl="1">
              <a:buFontTx/>
              <a:buChar char="-"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indent="0" algn="l"/>
            <a:r>
              <a:rPr lang="en-US" dirty="0" smtClean="0">
                <a:latin typeface="Baskerville Old Face" panose="02020602080505020303" pitchFamily="18" charset="0"/>
              </a:rPr>
              <a:t>4. </a:t>
            </a:r>
            <a:r>
              <a:rPr lang="en-US" dirty="0" err="1" smtClean="0">
                <a:latin typeface="Baskerville Old Face" panose="02020602080505020303" pitchFamily="18" charset="0"/>
              </a:rPr>
              <a:t>Menciptakan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dan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mempertahankan</a:t>
            </a:r>
            <a:r>
              <a:rPr lang="en-US" dirty="0" smtClean="0">
                <a:latin typeface="Baskerville Old Face" panose="02020602080505020303" pitchFamily="18" charset="0"/>
              </a:rPr>
              <a:t>   </a:t>
            </a:r>
            <a:r>
              <a:rPr lang="en-US" dirty="0" err="1" smtClean="0">
                <a:latin typeface="Baskerville Old Face" panose="02020602080505020303" pitchFamily="18" charset="0"/>
              </a:rPr>
              <a:t>kepercayaan</a:t>
            </a:r>
            <a:endParaRPr lang="en-US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93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Baskerville Old Face" panose="02020602080505020303" pitchFamily="18" charset="0"/>
              </a:rPr>
              <a:t>Membuka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Wawancara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endParaRPr lang="en-US" dirty="0" smtClean="0"/>
          </a:p>
          <a:p>
            <a:pPr algn="ctr"/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personal</a:t>
            </a:r>
          </a:p>
          <a:p>
            <a:pPr algn="ctr"/>
            <a:r>
              <a:rPr lang="en-US" dirty="0" err="1" smtClean="0"/>
              <a:t>Mengadaptasi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80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>
                <a:latin typeface="Baskerville Old Face" panose="02020602080505020303" pitchFamily="18" charset="0"/>
              </a:rPr>
              <a:t>1. </a:t>
            </a:r>
            <a:r>
              <a:rPr lang="en-US" dirty="0" err="1" smtClean="0">
                <a:latin typeface="Baskerville Old Face" panose="02020602080505020303" pitchFamily="18" charset="0"/>
              </a:rPr>
              <a:t>Meningkatkan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  <a:r>
              <a:rPr lang="en-US" dirty="0" err="1" smtClean="0">
                <a:latin typeface="Baskerville Old Face" panose="02020602080505020303" pitchFamily="18" charset="0"/>
              </a:rPr>
              <a:t>Iklim</a:t>
            </a:r>
            <a:r>
              <a:rPr lang="en-US" dirty="0" smtClean="0">
                <a:latin typeface="Baskerville Old Face" panose="02020602080505020303" pitchFamily="18" charset="0"/>
              </a:rPr>
              <a:t>/</a:t>
            </a:r>
            <a:r>
              <a:rPr lang="en-US" dirty="0" err="1" smtClean="0">
                <a:latin typeface="Baskerville Old Face" panose="02020602080505020303" pitchFamily="18" charset="0"/>
              </a:rPr>
              <a:t>suasana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mengekspresikan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endParaRPr lang="en-US" dirty="0" smtClean="0"/>
          </a:p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yang </a:t>
            </a:r>
            <a:r>
              <a:rPr lang="en-US" dirty="0" err="1" smtClean="0"/>
              <a:t>nyaman</a:t>
            </a:r>
            <a:r>
              <a:rPr lang="en-US" dirty="0" smtClean="0"/>
              <a:t>,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tenang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mengancam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32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575</Words>
  <Application>Microsoft Office PowerPoint</Application>
  <PresentationFormat>On-screen Show (4:3)</PresentationFormat>
  <Paragraphs>109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Wawancara Perawatan Kesehatan</vt:lpstr>
      <vt:lpstr>Hubungan kolaboratif Penyedia Layanan Kesehatan-Pasien</vt:lpstr>
      <vt:lpstr>Membuat Hubungan Kerjasama  </vt:lpstr>
      <vt:lpstr>1. Berbagi kontrol</vt:lpstr>
      <vt:lpstr>2. Menurunkan jarak relasional </vt:lpstr>
      <vt:lpstr>3. Menghargai keanekaragaman</vt:lpstr>
      <vt:lpstr>4. Menciptakan dan mempertahankan   kepercayaan</vt:lpstr>
      <vt:lpstr>Membuka Wawancara</vt:lpstr>
      <vt:lpstr>1. Meningkatkan Iklim/suasana</vt:lpstr>
      <vt:lpstr>2. Bersikap sensitif dan personal</vt:lpstr>
      <vt:lpstr>3. Mengadaptasi Pembukaan</vt:lpstr>
      <vt:lpstr>Mendapatkan Informasi</vt:lpstr>
      <vt:lpstr>1. Hambatan dalam Mendapatkan Informasi</vt:lpstr>
      <vt:lpstr>   2. Cara untuk Meningkatkan Perolehan Informasi </vt:lpstr>
      <vt:lpstr>3. Mengatasi hambatan bahasa </vt:lpstr>
      <vt:lpstr>Memberikan Informasi</vt:lpstr>
      <vt:lpstr>1. Penyebab Kehilangan &amp; Distorsi Informasi</vt:lpstr>
      <vt:lpstr>2. Memberikan Informasi yang Lebih Efektif</vt:lpstr>
      <vt:lpstr>Memberikan Penyuluhan &amp; Bujukan kepada Pasien </vt:lpstr>
      <vt:lpstr> 1. Hambatan dalam Memberikan Penyuluhan dan Bujukan yang Efektif </vt:lpstr>
      <vt:lpstr> 2. Memberikan Penyuluhan dan Bujukan yang Efektif </vt:lpstr>
      <vt:lpstr>Menutup Wawancara</vt:lpstr>
      <vt:lpstr>Terimakasih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Wawancara Perawatan Kesehatan</dc:title>
  <dc:creator>Yusri</dc:creator>
  <cp:lastModifiedBy>Yusri</cp:lastModifiedBy>
  <cp:revision>23</cp:revision>
  <dcterms:created xsi:type="dcterms:W3CDTF">2016-03-04T10:27:14Z</dcterms:created>
  <dcterms:modified xsi:type="dcterms:W3CDTF">2016-03-04T15:31:54Z</dcterms:modified>
</cp:coreProperties>
</file>