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4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1"/>
    <a:srgbClr val="FFF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512" y="-10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4F39A-E43A-4FCD-B8EB-7D6F6A9EC87D}" type="datetimeFigureOut">
              <a:rPr lang="en-US"/>
              <a:t>3/6/2016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FC7C1-2BF6-4C6F-8BBB-1B4DC3EDC3D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FC7C1-2BF6-4C6F-8BBB-1B4DC3EDC3D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2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FC7C1-2BF6-4C6F-8BBB-1B4DC3EDC3D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54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FC7C1-2BF6-4C6F-8BBB-1B4DC3EDC3D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83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FC7C1-2BF6-4C6F-8BBB-1B4DC3EDC3D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411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FC7C1-2BF6-4C6F-8BBB-1B4DC3EDC3D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13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FC7C1-2BF6-4C6F-8BBB-1B4DC3EDC3D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28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FC7C1-2BF6-4C6F-8BBB-1B4DC3EDC3D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67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FC7C1-2BF6-4C6F-8BBB-1B4DC3EDC3D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80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FC7C1-2BF6-4C6F-8BBB-1B4DC3EDC3D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74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FC7C1-2BF6-4C6F-8BBB-1B4DC3EDC3D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83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FC7C1-2BF6-4C6F-8BBB-1B4DC3EDC3D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70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FC7C1-2BF6-4C6F-8BBB-1B4DC3EDC3D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95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FC7C1-2BF6-4C6F-8BBB-1B4DC3EDC3D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6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9AAE-4524-FA49-879C-B9AC3D2490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96EE-E14F-3A45-A38A-7C7AE5D0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8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9AAE-4524-FA49-879C-B9AC3D2490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96EE-E14F-3A45-A38A-7C7AE5D0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5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9AAE-4524-FA49-879C-B9AC3D2490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96EE-E14F-3A45-A38A-7C7AE5D0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9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9AAE-4524-FA49-879C-B9AC3D2490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96EE-E14F-3A45-A38A-7C7AE5D0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5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9AAE-4524-FA49-879C-B9AC3D2490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96EE-E14F-3A45-A38A-7C7AE5D0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9AAE-4524-FA49-879C-B9AC3D2490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96EE-E14F-3A45-A38A-7C7AE5D0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6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9AAE-4524-FA49-879C-B9AC3D2490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96EE-E14F-3A45-A38A-7C7AE5D0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0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9AAE-4524-FA49-879C-B9AC3D2490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96EE-E14F-3A45-A38A-7C7AE5D0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6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9AAE-4524-FA49-879C-B9AC3D2490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96EE-E14F-3A45-A38A-7C7AE5D0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7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9AAE-4524-FA49-879C-B9AC3D2490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96EE-E14F-3A45-A38A-7C7AE5D0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2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9AAE-4524-FA49-879C-B9AC3D2490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96EE-E14F-3A45-A38A-7C7AE5D0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69AAE-4524-FA49-879C-B9AC3D2490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E96EE-E14F-3A45-A38A-7C7AE5D0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9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Counseling Interview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Eriska Yunisha</a:t>
            </a:r>
          </a:p>
          <a:p>
            <a:r>
              <a:rPr lang="en-US" dirty="0"/>
              <a:t>2014031016</a:t>
            </a:r>
          </a:p>
        </p:txBody>
      </p:sp>
    </p:spTree>
    <p:extLst>
      <p:ext uri="{BB962C8B-B14F-4D97-AF65-F5344CB8AC3E}">
        <p14:creationId xmlns:p14="http://schemas.microsoft.com/office/powerpoint/2010/main" val="2164043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Ketahui </a:t>
            </a:r>
            <a:r>
              <a:rPr lang="en-US" dirty="0" err="1"/>
              <a:t>Hubungan</a:t>
            </a:r>
            <a:r>
              <a:rPr lang="en-US" dirty="0"/>
              <a:t> Kita </a:t>
            </a:r>
            <a:r>
              <a:rPr lang="en-US" dirty="0" err="1"/>
              <a:t>Dengan</a:t>
            </a:r>
            <a:r>
              <a:rPr lang="en-US" dirty="0"/>
              <a:t> Interviewee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Trust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endParaRPr lang="en-US" sz="2800" dirty="0"/>
          </a:p>
          <a:p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mempengaruhi</a:t>
            </a:r>
            <a:r>
              <a:rPr lang="en-US" sz="2800" dirty="0"/>
              <a:t> interest counselor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klien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penerimaan</a:t>
            </a:r>
            <a:r>
              <a:rPr lang="en-US" sz="2800" dirty="0"/>
              <a:t> counselor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klien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orang yang </a:t>
            </a:r>
            <a:r>
              <a:rPr lang="en-US" sz="2800" dirty="0" err="1"/>
              <a:t>berharga</a:t>
            </a:r>
            <a:r>
              <a:rPr lang="en-US" sz="2800" dirty="0"/>
              <a:t>,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pembangunan</a:t>
            </a:r>
            <a:r>
              <a:rPr lang="en-US" sz="2800" dirty="0"/>
              <a:t> </a:t>
            </a:r>
            <a:r>
              <a:rPr lang="en-US" sz="2800" dirty="0" err="1"/>
              <a:t>kepercayaan</a:t>
            </a:r>
            <a:endParaRPr lang="en-US" sz="2800" dirty="0"/>
          </a:p>
          <a:p>
            <a:r>
              <a:rPr lang="en-US" sz="2800" dirty="0" err="1"/>
              <a:t>Hubungan</a:t>
            </a:r>
            <a:r>
              <a:rPr lang="en-US" sz="2800" dirty="0"/>
              <a:t> yang </a:t>
            </a:r>
            <a:r>
              <a:rPr lang="en-US" sz="2800" dirty="0" err="1"/>
              <a:t>terjalin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(</a:t>
            </a:r>
            <a:r>
              <a:rPr lang="en-US" sz="2800" dirty="0" err="1"/>
              <a:t>kecocokan</a:t>
            </a:r>
            <a:r>
              <a:rPr lang="en-US" sz="2800" dirty="0"/>
              <a:t> </a:t>
            </a:r>
            <a:r>
              <a:rPr lang="en-US" sz="2800" dirty="0" err="1"/>
              <a:t>pandangan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interviewer </a:t>
            </a:r>
            <a:r>
              <a:rPr lang="en-US" sz="2800" dirty="0" err="1"/>
              <a:t>dan</a:t>
            </a:r>
            <a:r>
              <a:rPr lang="en-US" sz="2800" dirty="0"/>
              <a:t> interviewee)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menyebabkan</a:t>
            </a:r>
            <a:r>
              <a:rPr lang="en-US" sz="2800" dirty="0"/>
              <a:t> </a:t>
            </a:r>
            <a:r>
              <a:rPr lang="en-US" sz="2800" dirty="0" err="1"/>
              <a:t>terjalinnya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yang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interviewer </a:t>
            </a:r>
            <a:r>
              <a:rPr lang="en-US" sz="2800" dirty="0" err="1"/>
              <a:t>dan</a:t>
            </a:r>
            <a:r>
              <a:rPr lang="en-US" sz="2800" dirty="0"/>
              <a:t> interviewee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637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Knowing The Interviewee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50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Kumpulkan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Kumpulkan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interviewee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,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, </a:t>
            </a:r>
            <a:r>
              <a:rPr lang="en-US" dirty="0" err="1"/>
              <a:t>masalah</a:t>
            </a:r>
            <a:r>
              <a:rPr lang="en-US" dirty="0"/>
              <a:t> di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 err="1"/>
              <a:t>Kenali</a:t>
            </a:r>
            <a:r>
              <a:rPr lang="en-US" dirty="0"/>
              <a:t> interviewee: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,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rekan</a:t>
            </a:r>
            <a:r>
              <a:rPr lang="en-US" dirty="0"/>
              <a:t> interviewee</a:t>
            </a:r>
          </a:p>
          <a:p>
            <a:r>
              <a:rPr lang="en-US" dirty="0"/>
              <a:t>Review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rekan</a:t>
            </a:r>
            <a:r>
              <a:rPr lang="en-US" dirty="0"/>
              <a:t> interviewee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interviewee</a:t>
            </a:r>
          </a:p>
          <a:p>
            <a:r>
              <a:rPr lang="en-US" dirty="0"/>
              <a:t>Jangan </a:t>
            </a:r>
            <a:r>
              <a:rPr lang="en-US" dirty="0" err="1"/>
              <a:t>berprasangka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</a:t>
            </a:r>
            <a:r>
              <a:rPr lang="en-US" i="1" dirty="0" err="1"/>
              <a:t>judge</a:t>
            </a:r>
            <a:r>
              <a:rPr lang="en-US" dirty="0"/>
              <a:t> interviewee</a:t>
            </a:r>
          </a:p>
        </p:txBody>
      </p:sp>
    </p:spTree>
    <p:extLst>
      <p:ext uri="{BB962C8B-B14F-4D97-AF65-F5344CB8AC3E}">
        <p14:creationId xmlns:p14="http://schemas.microsoft.com/office/powerpoint/2010/main" val="620137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Antisipasi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Respon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Kita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siap</a:t>
            </a:r>
            <a:r>
              <a:rPr lang="en-US" sz="2800" dirty="0"/>
              <a:t> </a:t>
            </a:r>
            <a:r>
              <a:rPr lang="en-US" sz="2800" dirty="0" err="1"/>
              <a:t>menerima</a:t>
            </a:r>
            <a:r>
              <a:rPr lang="en-US" sz="2800" dirty="0"/>
              <a:t> rejection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mau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siap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i="1" dirty="0"/>
              <a:t>share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endParaRPr lang="en-US" sz="2800" dirty="0"/>
          </a:p>
          <a:p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mengenal</a:t>
            </a:r>
            <a:r>
              <a:rPr lang="en-US" sz="2800" dirty="0"/>
              <a:t> interviewee: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tau </a:t>
            </a:r>
            <a:r>
              <a:rPr lang="en-US" sz="2800" dirty="0" err="1"/>
              <a:t>mengapa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bereaksi</a:t>
            </a:r>
            <a:r>
              <a:rPr lang="en-US" sz="2800" dirty="0"/>
              <a:t> </a:t>
            </a:r>
            <a:r>
              <a:rPr lang="en-US" sz="2800" dirty="0" err="1"/>
              <a:t>demikian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tau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menanggapinya</a:t>
            </a:r>
            <a:endParaRPr lang="en-US" sz="2800" dirty="0"/>
          </a:p>
          <a:p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mengenal</a:t>
            </a:r>
            <a:r>
              <a:rPr lang="en-US" sz="2800" dirty="0"/>
              <a:t> interviewee: </a:t>
            </a:r>
            <a:r>
              <a:rPr lang="en-US" sz="2800" dirty="0" err="1"/>
              <a:t>gunakan</a:t>
            </a:r>
            <a:r>
              <a:rPr lang="en-US" sz="2800" dirty="0"/>
              <a:t> skill </a:t>
            </a:r>
            <a:r>
              <a:rPr lang="en-US" sz="2800" dirty="0" err="1"/>
              <a:t>dari</a:t>
            </a:r>
            <a:r>
              <a:rPr lang="en-US" sz="2800" dirty="0"/>
              <a:t> training</a:t>
            </a:r>
          </a:p>
          <a:p>
            <a:r>
              <a:rPr lang="en-US" sz="2800" dirty="0" err="1"/>
              <a:t>Jangan</a:t>
            </a:r>
            <a:r>
              <a:rPr lang="en-US" sz="2800" dirty="0"/>
              <a:t> </a:t>
            </a:r>
            <a:r>
              <a:rPr lang="en-US" sz="2800" dirty="0" err="1"/>
              <a:t>berasumsi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1995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Wawancara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08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Directive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Interviewer yang </a:t>
            </a:r>
            <a:r>
              <a:rPr lang="en-US" sz="2800" dirty="0" err="1"/>
              <a:t>mengatur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interview</a:t>
            </a:r>
          </a:p>
          <a:p>
            <a:r>
              <a:rPr lang="en-US" sz="2800" dirty="0"/>
              <a:t>Interviewer yang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petunjuk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action </a:t>
            </a:r>
            <a:r>
              <a:rPr lang="en-US" sz="2800" dirty="0" err="1"/>
              <a:t>penyelesaian</a:t>
            </a:r>
            <a:r>
              <a:rPr lang="en-US" sz="2800" dirty="0"/>
              <a:t> </a:t>
            </a:r>
            <a:r>
              <a:rPr lang="en-US" sz="2800" dirty="0" err="1"/>
              <a:t>masalahnya</a:t>
            </a:r>
            <a:endParaRPr lang="en-US" sz="2800" dirty="0"/>
          </a:p>
          <a:p>
            <a:r>
              <a:rPr lang="en-US" sz="2800" dirty="0" err="1"/>
              <a:t>Tapi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tahu</a:t>
            </a:r>
            <a:r>
              <a:rPr lang="en-US" sz="2800" dirty="0"/>
              <a:t> </a:t>
            </a:r>
            <a:r>
              <a:rPr lang="en-US" sz="2800" dirty="0" err="1"/>
              <a:t>kapan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mengontrol</a:t>
            </a:r>
            <a:r>
              <a:rPr lang="en-US" sz="2800" dirty="0"/>
              <a:t> </a:t>
            </a:r>
            <a:r>
              <a:rPr lang="en-US" sz="2800" dirty="0" err="1"/>
              <a:t>kapan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i="1" dirty="0"/>
              <a:t>let 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51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Nondirective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Interviewee yang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interview</a:t>
            </a:r>
          </a:p>
          <a:p>
            <a:r>
              <a:rPr lang="en-US" sz="2400" dirty="0"/>
              <a:t>Interviewee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masalahnya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, </a:t>
            </a:r>
            <a:r>
              <a:rPr lang="en-US" sz="2400" i="1" dirty="0"/>
              <a:t>the interviewer work as the listener</a:t>
            </a:r>
          </a:p>
          <a:p>
            <a:r>
              <a:rPr lang="en-US" sz="2400" dirty="0"/>
              <a:t>Interviewer </a:t>
            </a:r>
            <a:r>
              <a:rPr lang="en-US" sz="2400" dirty="0" err="1"/>
              <a:t>meng</a:t>
            </a:r>
            <a:r>
              <a:rPr lang="en-US" sz="2400" dirty="0"/>
              <a:t>-</a:t>
            </a:r>
            <a:r>
              <a:rPr lang="en-US" sz="2400" i="1" dirty="0"/>
              <a:t>assist</a:t>
            </a:r>
            <a:r>
              <a:rPr lang="en-US" sz="2400" dirty="0"/>
              <a:t> interviewee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endParaRPr lang="en-US" sz="2400" dirty="0"/>
          </a:p>
          <a:p>
            <a:r>
              <a:rPr lang="en-US" sz="2400" dirty="0"/>
              <a:t>Interviewee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bingung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masalahnya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endParaRPr lang="en-US" sz="2400" dirty="0"/>
          </a:p>
          <a:p>
            <a:r>
              <a:rPr lang="en-US" sz="2400" dirty="0"/>
              <a:t>Ada orang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suka</a:t>
            </a:r>
            <a:r>
              <a:rPr lang="en-US" sz="2400" dirty="0"/>
              <a:t> directive approach: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empatis</a:t>
            </a:r>
            <a:r>
              <a:rPr lang="en-US" sz="2400" dirty="0"/>
              <a:t>, </a:t>
            </a:r>
            <a:r>
              <a:rPr lang="en-US" sz="2400" dirty="0" err="1"/>
              <a:t>kompeten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arahan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0659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Directive </a:t>
            </a:r>
            <a:r>
              <a:rPr lang="en-US" dirty="0" err="1"/>
              <a:t>dan</a:t>
            </a:r>
            <a:r>
              <a:rPr lang="en-US" dirty="0"/>
              <a:t> Nondirective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/>
              <a:t>Jadilah</a:t>
            </a:r>
            <a:r>
              <a:rPr lang="en-US" sz="2800" dirty="0"/>
              <a:t> </a:t>
            </a:r>
            <a:r>
              <a:rPr lang="en-US" sz="2800" dirty="0" err="1"/>
              <a:t>fleksibel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memilih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merubah</a:t>
            </a:r>
            <a:r>
              <a:rPr lang="en-US" sz="2800" dirty="0"/>
              <a:t> </a:t>
            </a:r>
            <a:r>
              <a:rPr lang="en-US" sz="2800" dirty="0" err="1"/>
              <a:t>pendekatan</a:t>
            </a:r>
            <a:endParaRPr lang="en-US" sz="2800" dirty="0"/>
          </a:p>
          <a:p>
            <a:r>
              <a:rPr lang="en-US" sz="2800" dirty="0" err="1"/>
              <a:t>Contoh</a:t>
            </a:r>
            <a:r>
              <a:rPr lang="en-US" sz="2800" dirty="0"/>
              <a:t>: </a:t>
            </a:r>
            <a:r>
              <a:rPr lang="en-US" sz="2800" dirty="0" err="1"/>
              <a:t>awalnya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directive, </a:t>
            </a:r>
            <a:r>
              <a:rPr lang="en-US" sz="2800" dirty="0" err="1"/>
              <a:t>lalu</a:t>
            </a:r>
            <a:r>
              <a:rPr lang="en-US" sz="2800" dirty="0"/>
              <a:t> </a:t>
            </a:r>
            <a:r>
              <a:rPr lang="en-US" sz="2800" dirty="0" err="1"/>
              <a:t>akhirnya</a:t>
            </a:r>
            <a:r>
              <a:rPr lang="en-US" sz="2800" dirty="0"/>
              <a:t> nondirective</a:t>
            </a:r>
          </a:p>
          <a:p>
            <a:r>
              <a:rPr lang="en-US" sz="2800" dirty="0" err="1"/>
              <a:t>Tergantung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topik</a:t>
            </a:r>
            <a:r>
              <a:rPr lang="en-US" sz="2800" dirty="0"/>
              <a:t> yang </a:t>
            </a:r>
            <a:r>
              <a:rPr lang="en-US" sz="2800" dirty="0" err="1"/>
              <a:t>sedang</a:t>
            </a:r>
            <a:r>
              <a:rPr lang="en-US" sz="2800" dirty="0"/>
              <a:t> </a:t>
            </a:r>
            <a:r>
              <a:rPr lang="en-US" sz="2800" dirty="0" err="1"/>
              <a:t>dibicarakan</a:t>
            </a:r>
            <a:endParaRPr lang="en-US" sz="2800" dirty="0"/>
          </a:p>
          <a:p>
            <a:r>
              <a:rPr lang="en-US" sz="2800" dirty="0"/>
              <a:t>Directive: </a:t>
            </a:r>
            <a:r>
              <a:rPr lang="en-US" sz="2800" dirty="0" err="1"/>
              <a:t>Memperoleh</a:t>
            </a:r>
            <a:r>
              <a:rPr lang="en-US" sz="2800" dirty="0"/>
              <a:t> </a:t>
            </a:r>
            <a:r>
              <a:rPr lang="en-US" sz="2800" dirty="0" err="1"/>
              <a:t>fakta</a:t>
            </a:r>
            <a:r>
              <a:rPr lang="en-US" sz="2800" dirty="0"/>
              <a:t>,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, </a:t>
            </a:r>
            <a:r>
              <a:rPr lang="en-US" sz="2800" dirty="0" err="1"/>
              <a:t>mendiagnosa</a:t>
            </a:r>
            <a:endParaRPr lang="en-US" sz="2800" dirty="0"/>
          </a:p>
          <a:p>
            <a:r>
              <a:rPr lang="en-US" sz="2800" dirty="0"/>
              <a:t>Nondirective: </a:t>
            </a:r>
            <a:r>
              <a:rPr lang="en-US" sz="2800" dirty="0" err="1"/>
              <a:t>membuka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area yang </a:t>
            </a:r>
            <a:r>
              <a:rPr lang="en-US" sz="2800" dirty="0" err="1"/>
              <a:t>besar</a:t>
            </a:r>
            <a:r>
              <a:rPr lang="en-US" sz="2800" dirty="0"/>
              <a:t>, </a:t>
            </a:r>
            <a:r>
              <a:rPr lang="en-US" sz="2800" dirty="0" err="1"/>
              <a:t>lalu</a:t>
            </a:r>
            <a:r>
              <a:rPr lang="en-US" sz="2800" dirty="0"/>
              <a:t> </a:t>
            </a:r>
            <a:r>
              <a:rPr lang="en-US" sz="2800" dirty="0" err="1"/>
              <a:t>menemukan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spontan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2384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Memilih</a:t>
            </a:r>
            <a:r>
              <a:rPr lang="en-US" dirty="0"/>
              <a:t> Setting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55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Memilih</a:t>
            </a:r>
            <a:r>
              <a:rPr lang="en-US" dirty="0"/>
              <a:t>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interview</a:t>
            </a:r>
          </a:p>
          <a:p>
            <a:r>
              <a:rPr lang="en-US" dirty="0" err="1"/>
              <a:t>Usahakan</a:t>
            </a:r>
            <a:r>
              <a:rPr lang="en-US" dirty="0"/>
              <a:t> interview </a:t>
            </a:r>
            <a:r>
              <a:rPr lang="en-US" dirty="0" err="1"/>
              <a:t>ditempat</a:t>
            </a:r>
            <a:r>
              <a:rPr lang="en-US" dirty="0"/>
              <a:t> yang private</a:t>
            </a:r>
          </a:p>
          <a:p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i="1" dirty="0"/>
              <a:t>self-disclosure</a:t>
            </a:r>
          </a:p>
          <a:p>
            <a:r>
              <a:rPr lang="en-US" dirty="0"/>
              <a:t>Interviewee </a:t>
            </a:r>
            <a:r>
              <a:rPr lang="en-US" dirty="0" err="1"/>
              <a:t>mengaku</a:t>
            </a:r>
            <a:r>
              <a:rPr lang="en-US" dirty="0"/>
              <a:t>: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interview </a:t>
            </a:r>
            <a:r>
              <a:rPr lang="en-US" dirty="0" err="1"/>
              <a:t>dimana</a:t>
            </a:r>
            <a:r>
              <a:rPr lang="en-US" dirty="0"/>
              <a:t> interviewer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dibalik</a:t>
            </a:r>
            <a:r>
              <a:rPr lang="en-US" dirty="0"/>
              <a:t> </a:t>
            </a:r>
            <a:r>
              <a:rPr lang="en-US" dirty="0" err="1"/>
              <a:t>meja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terasa</a:t>
            </a:r>
            <a:r>
              <a:rPr lang="en-US" dirty="0"/>
              <a:t> </a:t>
            </a:r>
            <a:r>
              <a:rPr lang="en-US" i="1" dirty="0"/>
              <a:t>intimidating</a:t>
            </a:r>
          </a:p>
          <a:p>
            <a:r>
              <a:rPr lang="en-US" dirty="0"/>
              <a:t>Interpersonal distance: 3,5 </a:t>
            </a:r>
            <a:r>
              <a:rPr lang="en-US" dirty="0" err="1"/>
              <a:t>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0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Counseling?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Interview yang paling </a:t>
            </a:r>
            <a:r>
              <a:rPr lang="en-US" sz="2800" dirty="0" err="1"/>
              <a:t>sensitif</a:t>
            </a:r>
            <a:endParaRPr lang="en-US" sz="2800" dirty="0"/>
          </a:p>
          <a:p>
            <a:r>
              <a:rPr lang="en-US" sz="2800" dirty="0" err="1"/>
              <a:t>Disaat</a:t>
            </a:r>
            <a:r>
              <a:rPr lang="en-US" sz="2800" dirty="0"/>
              <a:t> orang lain </a:t>
            </a:r>
            <a:r>
              <a:rPr lang="en-US" sz="2800" dirty="0" err="1"/>
              <a:t>butuh</a:t>
            </a:r>
            <a:r>
              <a:rPr lang="en-US" sz="2800" dirty="0"/>
              <a:t> </a:t>
            </a:r>
            <a:r>
              <a:rPr lang="en-US" sz="2800" dirty="0" err="1"/>
              <a:t>bantuan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hadapi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endParaRPr lang="en-US" sz="2800" dirty="0"/>
          </a:p>
          <a:p>
            <a:r>
              <a:rPr lang="en-US" sz="2800" dirty="0" err="1"/>
              <a:t>Tujuan</a:t>
            </a:r>
            <a:r>
              <a:rPr lang="en-US" sz="2800" dirty="0"/>
              <a:t>: </a:t>
            </a:r>
            <a:r>
              <a:rPr lang="en-US" sz="2800" dirty="0" err="1"/>
              <a:t>membantu</a:t>
            </a:r>
            <a:r>
              <a:rPr lang="en-US" sz="2800" dirty="0"/>
              <a:t> orang lain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mendapatkan</a:t>
            </a:r>
            <a:r>
              <a:rPr lang="en-US" sz="2800" dirty="0"/>
              <a:t> </a:t>
            </a:r>
            <a:r>
              <a:rPr lang="en-US" sz="2800" dirty="0" err="1"/>
              <a:t>wawasan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/>
              <a:t>menghadapinya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4182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Melakukan</a:t>
            </a:r>
            <a:r>
              <a:rPr lang="en-US" dirty="0"/>
              <a:t>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interviewee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, </a:t>
            </a:r>
            <a:r>
              <a:rPr lang="en-US" dirty="0" err="1"/>
              <a:t>tumbuh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</a:t>
            </a:r>
            <a:endParaRPr lang="en-US" dirty="0"/>
          </a:p>
          <a:p>
            <a:r>
              <a:rPr lang="en-US" dirty="0"/>
              <a:t>Kita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interviewee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,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menganggap</a:t>
            </a:r>
            <a:r>
              <a:rPr lang="en-US" dirty="0"/>
              <a:t> interview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orang</a:t>
            </a:r>
          </a:p>
        </p:txBody>
      </p:sp>
    </p:spTree>
    <p:extLst>
      <p:ext uri="{BB962C8B-B14F-4D97-AF65-F5344CB8AC3E}">
        <p14:creationId xmlns:p14="http://schemas.microsoft.com/office/powerpoint/2010/main" val="3278020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Pembukaan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Pertama</a:t>
            </a:r>
            <a:r>
              <a:rPr lang="en-US" dirty="0"/>
              <a:t>: </a:t>
            </a:r>
            <a:r>
              <a:rPr lang="en-US" dirty="0" err="1"/>
              <a:t>sapa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tunjukan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menolong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4159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Komentar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Awal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Jangan </a:t>
            </a:r>
            <a:r>
              <a:rPr lang="en-US" dirty="0" err="1"/>
              <a:t>menebak-nebak</a:t>
            </a:r>
            <a:r>
              <a:rPr lang="en-US" dirty="0"/>
              <a:t> </a:t>
            </a:r>
            <a:r>
              <a:rPr lang="en-US" dirty="0" err="1"/>
              <a:t>kenapa</a:t>
            </a:r>
            <a:r>
              <a:rPr lang="en-US" dirty="0"/>
              <a:t> interviewee </a:t>
            </a:r>
            <a:r>
              <a:rPr lang="en-US" dirty="0" err="1"/>
              <a:t>mengajak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bertemu</a:t>
            </a:r>
            <a:endParaRPr lang="en-US" dirty="0"/>
          </a:p>
          <a:p>
            <a:r>
              <a:rPr lang="en-US" dirty="0"/>
              <a:t>Kita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bijaksana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netral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cuek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169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Orientasi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err="1"/>
              <a:t>Hubungan</a:t>
            </a:r>
            <a:r>
              <a:rPr lang="en-US" sz="2800" dirty="0"/>
              <a:t> interviewer </a:t>
            </a:r>
            <a:r>
              <a:rPr lang="en-US" sz="2800" dirty="0" err="1"/>
              <a:t>dengan</a:t>
            </a:r>
            <a:r>
              <a:rPr lang="en-US" sz="2800" dirty="0"/>
              <a:t> interviewee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faktor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keterbukaan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endParaRPr lang="en-US" sz="2800" dirty="0"/>
          </a:p>
          <a:p>
            <a:r>
              <a:rPr lang="en-US" sz="2800" dirty="0"/>
              <a:t>Akan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pembukaan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relevan</a:t>
            </a:r>
            <a:r>
              <a:rPr lang="en-US" sz="2800" dirty="0"/>
              <a:t> (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 interviewee </a:t>
            </a:r>
            <a:r>
              <a:rPr lang="en-US" sz="2800" dirty="0" err="1"/>
              <a:t>gugup</a:t>
            </a:r>
            <a:r>
              <a:rPr lang="en-US" sz="2800" dirty="0"/>
              <a:t>)</a:t>
            </a:r>
          </a:p>
          <a:p>
            <a:r>
              <a:rPr lang="en-US" sz="2800" dirty="0"/>
              <a:t>Rapport stage – </a:t>
            </a:r>
            <a:r>
              <a:rPr lang="en-US" sz="2800" dirty="0" err="1"/>
              <a:t>kesempatan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menunjukkan</a:t>
            </a:r>
            <a:r>
              <a:rPr lang="en-US" sz="2800" dirty="0"/>
              <a:t> </a:t>
            </a:r>
            <a:r>
              <a:rPr lang="en-US" sz="2800" dirty="0" err="1"/>
              <a:t>perhatian</a:t>
            </a:r>
            <a:r>
              <a:rPr lang="en-US" sz="2800" dirty="0"/>
              <a:t>, interest, </a:t>
            </a:r>
            <a:r>
              <a:rPr lang="en-US" sz="2800" dirty="0" err="1"/>
              <a:t>kemauan</a:t>
            </a:r>
            <a:r>
              <a:rPr lang="en-US" sz="2800" dirty="0"/>
              <a:t> interviewer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mendengarkan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kemampuan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mengatur</a:t>
            </a:r>
            <a:r>
              <a:rPr lang="en-US" sz="2800" dirty="0"/>
              <a:t> </a:t>
            </a:r>
            <a:r>
              <a:rPr lang="en-US" sz="2800" dirty="0" err="1"/>
              <a:t>kepercayaan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endParaRPr lang="en-US" sz="2800" dirty="0"/>
          </a:p>
          <a:p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interviewer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ekstra</a:t>
            </a:r>
            <a:r>
              <a:rPr lang="en-US" sz="2800" dirty="0"/>
              <a:t> </a:t>
            </a:r>
            <a:r>
              <a:rPr lang="en-US" sz="2800" dirty="0" err="1"/>
              <a:t>sabar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interviewee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mulai</a:t>
            </a:r>
            <a:r>
              <a:rPr lang="en-US" sz="2800" dirty="0"/>
              <a:t> </a:t>
            </a:r>
            <a:r>
              <a:rPr lang="en-US" sz="2800" dirty="0" err="1"/>
              <a:t>menceritakan</a:t>
            </a:r>
            <a:r>
              <a:rPr lang="en-US" sz="2800" dirty="0"/>
              <a:t> </a:t>
            </a:r>
            <a:r>
              <a:rPr lang="en-US" sz="2800" dirty="0" err="1"/>
              <a:t>masalahnya</a:t>
            </a:r>
            <a:r>
              <a:rPr lang="en-US" sz="2800" dirty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3303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Memberanikan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Terbuka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/>
              <a:t>Keterbukaan</a:t>
            </a:r>
            <a:r>
              <a:rPr lang="en-US" sz="2800" dirty="0"/>
              <a:t> interviewer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yang </a:t>
            </a:r>
            <a:r>
              <a:rPr lang="en-US" sz="2800" dirty="0" err="1"/>
              <a:t>dianut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sukses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tidaknya</a:t>
            </a:r>
            <a:r>
              <a:rPr lang="en-US" sz="2800" dirty="0"/>
              <a:t> counseling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faktor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interviewee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mempercayai</a:t>
            </a:r>
            <a:r>
              <a:rPr lang="en-US" sz="2800" dirty="0"/>
              <a:t> interviewer</a:t>
            </a:r>
          </a:p>
          <a:p>
            <a:r>
              <a:rPr lang="en-US" sz="2800" dirty="0"/>
              <a:t>Kita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interviewee </a:t>
            </a:r>
            <a:r>
              <a:rPr lang="en-US" sz="2800" dirty="0" err="1"/>
              <a:t>terbuka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: </a:t>
            </a:r>
            <a:r>
              <a:rPr lang="en-US" sz="2800" dirty="0" err="1"/>
              <a:t>bersikap</a:t>
            </a:r>
            <a:r>
              <a:rPr lang="en-US" sz="2800" dirty="0"/>
              <a:t> </a:t>
            </a:r>
            <a:r>
              <a:rPr lang="en-US" sz="2800" dirty="0" err="1"/>
              <a:t>terbuka</a:t>
            </a:r>
            <a:r>
              <a:rPr lang="en-US" sz="2800" dirty="0"/>
              <a:t>, </a:t>
            </a:r>
            <a:r>
              <a:rPr lang="en-US" sz="2800" dirty="0" err="1"/>
              <a:t>meyakinkan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semuanya</a:t>
            </a:r>
            <a:r>
              <a:rPr lang="en-US" sz="2800" dirty="0"/>
              <a:t> </a:t>
            </a:r>
            <a:r>
              <a:rPr lang="en-US" sz="2800" dirty="0" err="1"/>
              <a:t>rahasia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menciptakan</a:t>
            </a:r>
            <a:r>
              <a:rPr lang="en-US" sz="2800" dirty="0"/>
              <a:t> </a:t>
            </a:r>
            <a:r>
              <a:rPr lang="en-US" sz="2800" dirty="0" err="1"/>
              <a:t>suasana</a:t>
            </a:r>
            <a:r>
              <a:rPr lang="en-US" sz="2800" dirty="0"/>
              <a:t> yang </a:t>
            </a:r>
            <a:r>
              <a:rPr lang="en-US" sz="2800" dirty="0" err="1"/>
              <a:t>nyaman</a:t>
            </a:r>
            <a:endParaRPr lang="en-US" sz="2800" dirty="0"/>
          </a:p>
          <a:p>
            <a:r>
              <a:rPr lang="en-US" sz="2800" dirty="0" err="1"/>
              <a:t>Kualitas</a:t>
            </a:r>
            <a:r>
              <a:rPr lang="en-US" sz="2800" dirty="0"/>
              <a:t>: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daripada</a:t>
            </a:r>
            <a:r>
              <a:rPr lang="en-US" sz="2800" dirty="0"/>
              <a:t> </a:t>
            </a:r>
            <a:r>
              <a:rPr lang="en-US" sz="2800" dirty="0" err="1"/>
              <a:t>lamanya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interview</a:t>
            </a:r>
          </a:p>
        </p:txBody>
      </p:sp>
    </p:spTree>
    <p:extLst>
      <p:ext uri="{BB962C8B-B14F-4D97-AF65-F5344CB8AC3E}">
        <p14:creationId xmlns:p14="http://schemas.microsoft.com/office/powerpoint/2010/main" val="29090810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Mendengarkan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Fokus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interviewee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masalahnya</a:t>
            </a:r>
            <a:endParaRPr lang="en-US" sz="2800" dirty="0"/>
          </a:p>
          <a:p>
            <a:r>
              <a:rPr lang="en-US" sz="2800" dirty="0" err="1"/>
              <a:t>Peran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interviewer: </a:t>
            </a:r>
            <a:r>
              <a:rPr lang="en-US" sz="2800" i="1" dirty="0"/>
              <a:t>listen, observe, question, and respond</a:t>
            </a:r>
          </a:p>
          <a:p>
            <a:r>
              <a:rPr lang="en-US" sz="2800" dirty="0"/>
              <a:t>Avoid: </a:t>
            </a:r>
            <a:r>
              <a:rPr lang="en-US" sz="2800" dirty="0" err="1"/>
              <a:t>mendengar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menilai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mengkritik</a:t>
            </a:r>
            <a:r>
              <a:rPr lang="en-US" sz="2800" dirty="0"/>
              <a:t>, </a:t>
            </a:r>
            <a:r>
              <a:rPr lang="en-US" sz="2800" dirty="0" err="1"/>
              <a:t>mengajarkan</a:t>
            </a:r>
            <a:r>
              <a:rPr lang="en-US" sz="2800" dirty="0"/>
              <a:t> moral, </a:t>
            </a:r>
            <a:r>
              <a:rPr lang="en-US" sz="2800" dirty="0" err="1"/>
              <a:t>menyalahkan</a:t>
            </a:r>
            <a:r>
              <a:rPr lang="en-US" sz="2800" dirty="0"/>
              <a:t>, </a:t>
            </a:r>
            <a:r>
              <a:rPr lang="en-US" sz="2800" dirty="0" err="1"/>
              <a:t>mempertanyakan</a:t>
            </a:r>
            <a:r>
              <a:rPr lang="en-US" sz="2800" dirty="0"/>
              <a:t>,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setuju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sesuatu</a:t>
            </a:r>
            <a:endParaRPr lang="en-US" sz="2800" dirty="0"/>
          </a:p>
          <a:p>
            <a:r>
              <a:rPr lang="en-US" sz="2800" dirty="0"/>
              <a:t>Agar </a:t>
            </a:r>
            <a:r>
              <a:rPr lang="en-US" sz="2800" dirty="0" err="1"/>
              <a:t>mengerti</a:t>
            </a:r>
            <a:r>
              <a:rPr lang="en-US" sz="2800" dirty="0"/>
              <a:t> </a:t>
            </a:r>
            <a:r>
              <a:rPr lang="en-US" sz="2800" dirty="0" err="1"/>
              <a:t>masalahnya</a:t>
            </a:r>
            <a:r>
              <a:rPr lang="en-US" sz="2800" dirty="0"/>
              <a:t>: </a:t>
            </a:r>
            <a:r>
              <a:rPr lang="en-US" sz="2800" dirty="0" err="1"/>
              <a:t>berikan</a:t>
            </a:r>
            <a:r>
              <a:rPr lang="en-US" sz="2800" dirty="0"/>
              <a:t> </a:t>
            </a:r>
            <a:r>
              <a:rPr lang="en-US" sz="2800" dirty="0" err="1"/>
              <a:t>perhatian</a:t>
            </a:r>
            <a:r>
              <a:rPr lang="en-US" sz="2800" dirty="0"/>
              <a:t> </a:t>
            </a:r>
            <a:r>
              <a:rPr lang="en-US" sz="2800" dirty="0" err="1"/>
              <a:t>penuh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kata-kata interviewee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implikasi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9724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tertarik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orang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katakan</a:t>
            </a:r>
            <a:endParaRPr lang="en-US" dirty="0"/>
          </a:p>
          <a:p>
            <a:r>
              <a:rPr lang="en-US" dirty="0"/>
              <a:t>Jangan </a:t>
            </a:r>
            <a:r>
              <a:rPr lang="en-US" dirty="0" err="1"/>
              <a:t>mengganggu</a:t>
            </a:r>
            <a:r>
              <a:rPr lang="en-US" dirty="0"/>
              <a:t>/</a:t>
            </a:r>
            <a:r>
              <a:rPr lang="en-US" dirty="0" err="1"/>
              <a:t>menyela</a:t>
            </a:r>
            <a:r>
              <a:rPr lang="en-US" dirty="0"/>
              <a:t> </a:t>
            </a:r>
            <a:r>
              <a:rPr lang="en-US" dirty="0" err="1"/>
              <a:t>jalannya</a:t>
            </a:r>
            <a:r>
              <a:rPr lang="en-US" dirty="0"/>
              <a:t> interview</a:t>
            </a: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terdiam</a:t>
            </a:r>
            <a:r>
              <a:rPr lang="en-US" dirty="0"/>
              <a:t> </a:t>
            </a:r>
            <a:r>
              <a:rPr lang="en-US" dirty="0" err="1"/>
              <a:t>sejenak</a:t>
            </a:r>
            <a:r>
              <a:rPr lang="en-US" dirty="0"/>
              <a:t> </a:t>
            </a:r>
            <a:r>
              <a:rPr lang="en-US" dirty="0" err="1"/>
              <a:t>biarkan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979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Mengobservasi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gestur</a:t>
            </a:r>
            <a:r>
              <a:rPr lang="en-US" dirty="0"/>
              <a:t>, </a:t>
            </a:r>
            <a:r>
              <a:rPr lang="en-US" dirty="0" err="1"/>
              <a:t>gerak-gerik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gelisah</a:t>
            </a:r>
            <a:r>
              <a:rPr lang="en-US" dirty="0"/>
              <a:t>, eye contact, volume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dsb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seriusnya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mereka</a:t>
            </a:r>
            <a:endParaRPr lang="en-US" dirty="0"/>
          </a:p>
          <a:p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take notes </a:t>
            </a: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kegunaan</a:t>
            </a:r>
            <a:r>
              <a:rPr lang="en-US" dirty="0"/>
              <a:t> notes </a:t>
            </a:r>
            <a:r>
              <a:rPr lang="en-US" dirty="0" err="1"/>
              <a:t>itu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659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Bertanya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Jangan </a:t>
            </a:r>
            <a:r>
              <a:rPr lang="en-US" sz="2800" dirty="0" err="1"/>
              <a:t>menanyakan</a:t>
            </a:r>
            <a:r>
              <a:rPr lang="en-US" sz="2800" dirty="0"/>
              <a:t> </a:t>
            </a:r>
            <a:r>
              <a:rPr lang="en-US" sz="2800" dirty="0" err="1"/>
              <a:t>terlalu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pertanyaan</a:t>
            </a:r>
            <a:endParaRPr lang="en-US" sz="2800" dirty="0"/>
          </a:p>
          <a:p>
            <a:r>
              <a:rPr lang="en-US" sz="2800" dirty="0" err="1"/>
              <a:t>Tanyakan</a:t>
            </a:r>
            <a:r>
              <a:rPr lang="en-US" sz="2800" dirty="0"/>
              <a:t> open-ended question</a:t>
            </a:r>
          </a:p>
          <a:p>
            <a:r>
              <a:rPr lang="en-US" sz="2800" dirty="0" err="1"/>
              <a:t>Gunakan</a:t>
            </a:r>
            <a:r>
              <a:rPr lang="en-US" sz="2800" dirty="0"/>
              <a:t> </a:t>
            </a:r>
            <a:r>
              <a:rPr lang="en-US" sz="2800" i="1" dirty="0"/>
              <a:t>encouragement probes, informational probes, clearinghouse probes, </a:t>
            </a:r>
            <a:r>
              <a:rPr lang="en-US" sz="2800" i="1" dirty="0" err="1"/>
              <a:t>dan</a:t>
            </a:r>
            <a:r>
              <a:rPr lang="en-US" sz="2800" i="1" dirty="0"/>
              <a:t> getting through questions</a:t>
            </a:r>
          </a:p>
          <a:p>
            <a:r>
              <a:rPr lang="en-US" sz="2800" dirty="0" err="1"/>
              <a:t>Hindari</a:t>
            </a:r>
            <a:r>
              <a:rPr lang="en-US" sz="2800" dirty="0"/>
              <a:t> </a:t>
            </a:r>
            <a:r>
              <a:rPr lang="en-US" sz="2800" i="1" dirty="0"/>
              <a:t>curious probes</a:t>
            </a:r>
          </a:p>
          <a:p>
            <a:r>
              <a:rPr lang="en-US" sz="2800" dirty="0" err="1"/>
              <a:t>Hindari</a:t>
            </a:r>
            <a:r>
              <a:rPr lang="en-US" sz="2800" dirty="0"/>
              <a:t> </a:t>
            </a:r>
            <a:r>
              <a:rPr lang="en-US" sz="2800" dirty="0" err="1"/>
              <a:t>pertanyaan</a:t>
            </a:r>
            <a:r>
              <a:rPr lang="en-US" sz="2800" dirty="0"/>
              <a:t> yang </a:t>
            </a:r>
            <a:r>
              <a:rPr lang="en-US" sz="2800" dirty="0" err="1"/>
              <a:t>mengutarakan</a:t>
            </a:r>
            <a:r>
              <a:rPr lang="en-US" sz="2800" dirty="0"/>
              <a:t> </a:t>
            </a:r>
            <a:r>
              <a:rPr lang="en-US" sz="2800" dirty="0" err="1"/>
              <a:t>ketidak</a:t>
            </a:r>
            <a:r>
              <a:rPr lang="en-US" sz="2800" dirty="0"/>
              <a:t> </a:t>
            </a:r>
            <a:r>
              <a:rPr lang="en-US" sz="2800" dirty="0" err="1"/>
              <a:t>setujuan</a:t>
            </a:r>
            <a:r>
              <a:rPr lang="en-US" sz="2800" dirty="0"/>
              <a:t>, </a:t>
            </a:r>
            <a:r>
              <a:rPr lang="en-US" sz="2800" dirty="0" err="1"/>
              <a:t>ketidak</a:t>
            </a:r>
            <a:r>
              <a:rPr lang="en-US" sz="2800" dirty="0"/>
              <a:t> </a:t>
            </a:r>
            <a:r>
              <a:rPr lang="en-US" sz="2800" dirty="0" err="1"/>
              <a:t>puasan</a:t>
            </a:r>
            <a:r>
              <a:rPr lang="en-US" sz="2800" dirty="0"/>
              <a:t>, yang </a:t>
            </a:r>
            <a:r>
              <a:rPr lang="en-US" sz="2800" dirty="0" err="1"/>
              <a:t>membuat</a:t>
            </a:r>
            <a:r>
              <a:rPr lang="en-US" sz="2800" dirty="0"/>
              <a:t> interviewee less trusting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295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Merespon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u"/>
            </a:pPr>
            <a:r>
              <a:rPr lang="en-US" dirty="0"/>
              <a:t>Highly Nondirective Reactions and Responses</a:t>
            </a:r>
          </a:p>
          <a:p>
            <a:pPr>
              <a:buFont typeface="Wingdings" charset="2"/>
              <a:buChar char="Ø"/>
            </a:pPr>
            <a:r>
              <a:rPr lang="en-US" dirty="0"/>
              <a:t>Interviewer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mengobservasi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/>
              <a:t>Nondirective Reactions and Responses</a:t>
            </a:r>
          </a:p>
          <a:p>
            <a:pPr>
              <a:buFont typeface="Wingdings" charset="2"/>
              <a:buChar char="Ø"/>
            </a:pPr>
            <a:r>
              <a:rPr lang="en-US" dirty="0"/>
              <a:t>Interviewer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sekedar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/>
              <a:t>Jangan </a:t>
            </a:r>
            <a:r>
              <a:rPr lang="en-US" dirty="0" err="1"/>
              <a:t>rusak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komentar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berarti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/>
              <a:t>There is no “we”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8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 err="1"/>
              <a:t>Prinsip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counseling</a:t>
            </a:r>
          </a:p>
          <a:p>
            <a:r>
              <a:rPr lang="en-US" sz="2800" dirty="0"/>
              <a:t>Tips agar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menolong</a:t>
            </a:r>
            <a:r>
              <a:rPr lang="en-US" sz="2800" dirty="0"/>
              <a:t> orang-orang yang </a:t>
            </a:r>
            <a:r>
              <a:rPr lang="en-US" sz="2800" dirty="0" err="1"/>
              <a:t>butuh</a:t>
            </a:r>
            <a:r>
              <a:rPr lang="en-US" sz="2800" dirty="0"/>
              <a:t> </a:t>
            </a:r>
            <a:r>
              <a:rPr lang="en-US" sz="2800" dirty="0" err="1"/>
              <a:t>pertolongan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sehari-hari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endParaRPr lang="en-US" sz="2800" dirty="0"/>
          </a:p>
          <a:p>
            <a:r>
              <a:rPr lang="en-US" sz="2800" dirty="0" err="1">
                <a:latin typeface="Calibri" charset="0"/>
              </a:rPr>
              <a:t>Tidak</a:t>
            </a:r>
            <a:r>
              <a:rPr lang="en-US" sz="2800" dirty="0">
                <a:latin typeface="Calibri" charset="0"/>
              </a:rPr>
              <a:t> </a:t>
            </a:r>
            <a:r>
              <a:rPr lang="en-US" sz="2800" dirty="0" err="1">
                <a:latin typeface="Calibri" charset="0"/>
              </a:rPr>
              <a:t>mengajarkan</a:t>
            </a:r>
            <a:r>
              <a:rPr lang="en-US" sz="2800" dirty="0">
                <a:latin typeface="Calibri" charset="0"/>
              </a:rPr>
              <a:t> </a:t>
            </a:r>
            <a:r>
              <a:rPr lang="en-US" sz="2800" dirty="0" err="1">
                <a:latin typeface="Calibri" charset="0"/>
              </a:rPr>
              <a:t>untuk</a:t>
            </a:r>
            <a:r>
              <a:rPr lang="en-US" sz="2800" dirty="0">
                <a:latin typeface="Calibri" charset="0"/>
              </a:rPr>
              <a:t> </a:t>
            </a:r>
            <a:r>
              <a:rPr lang="en-US" sz="2800" dirty="0" err="1">
                <a:latin typeface="Calibri" charset="0"/>
              </a:rPr>
              <a:t>menghadapi</a:t>
            </a:r>
            <a:r>
              <a:rPr lang="en-US" sz="2800" dirty="0">
                <a:latin typeface="Calibri" charset="0"/>
              </a:rPr>
              <a:t> </a:t>
            </a:r>
            <a:r>
              <a:rPr lang="en-US" sz="2800" dirty="0" err="1">
                <a:latin typeface="Calibri" charset="0"/>
              </a:rPr>
              <a:t>masalah</a:t>
            </a:r>
            <a:r>
              <a:rPr lang="en-US" sz="2800" dirty="0">
                <a:latin typeface="Calibri" charset="0"/>
              </a:rPr>
              <a:t> </a:t>
            </a:r>
            <a:r>
              <a:rPr lang="en-US" sz="2800" dirty="0" err="1">
                <a:latin typeface="Calibri" charset="0"/>
              </a:rPr>
              <a:t>psikologis</a:t>
            </a:r>
            <a:r>
              <a:rPr lang="en-US" sz="2800" dirty="0">
                <a:latin typeface="Calibri" charset="0"/>
              </a:rPr>
              <a:t> yang </a:t>
            </a:r>
            <a:r>
              <a:rPr lang="en-US" sz="2800" dirty="0" err="1">
                <a:latin typeface="Calibri" charset="0"/>
              </a:rPr>
              <a:t>serius</a:t>
            </a:r>
            <a:endParaRPr lang="en-US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4519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charset="2"/>
              <a:buChar char="u"/>
            </a:pPr>
            <a:r>
              <a:rPr lang="en-US" dirty="0"/>
              <a:t>Directive Reactions and Responses</a:t>
            </a:r>
          </a:p>
          <a:p>
            <a:pPr>
              <a:buFont typeface="Wingdings" charset="2"/>
              <a:buChar char="Ø"/>
            </a:pPr>
            <a:r>
              <a:rPr lang="en-US" dirty="0"/>
              <a:t>Interviewer </a:t>
            </a:r>
            <a:r>
              <a:rPr lang="en-US" dirty="0" err="1"/>
              <a:t>memberi</a:t>
            </a:r>
            <a:r>
              <a:rPr lang="en-US" dirty="0"/>
              <a:t> saran, </a:t>
            </a:r>
            <a:r>
              <a:rPr lang="en-US" dirty="0" err="1"/>
              <a:t>memberi</a:t>
            </a:r>
            <a:r>
              <a:rPr lang="en-US" dirty="0"/>
              <a:t> support,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mendikte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/>
              <a:t>Interviewee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menanyakan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komentar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ide </a:t>
            </a:r>
            <a:r>
              <a:rPr lang="en-US" dirty="0" err="1"/>
              <a:t>dari</a:t>
            </a:r>
            <a:r>
              <a:rPr lang="en-US" dirty="0"/>
              <a:t> interviewer – interviewer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bijaksana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hati-hati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err="1"/>
              <a:t>Gunakan</a:t>
            </a:r>
            <a:r>
              <a:rPr lang="en-US" dirty="0"/>
              <a:t> directive </a:t>
            </a:r>
            <a:r>
              <a:rPr lang="en-US" dirty="0" err="1"/>
              <a:t>jika</a:t>
            </a:r>
            <a:r>
              <a:rPr lang="en-US" dirty="0"/>
              <a:t> nondirective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berguna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5528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/>
              <a:t>Highly directive reactions and responses</a:t>
            </a:r>
          </a:p>
          <a:p>
            <a:pPr>
              <a:buFont typeface="Wingdings" charset="2"/>
              <a:buChar char="Ø"/>
            </a:pPr>
            <a:r>
              <a:rPr lang="en-US" dirty="0"/>
              <a:t>Interviewer </a:t>
            </a:r>
            <a:r>
              <a:rPr lang="en-US" dirty="0" err="1"/>
              <a:t>memberikan</a:t>
            </a:r>
            <a:r>
              <a:rPr lang="en-US" dirty="0"/>
              <a:t> ultimatum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nasihat</a:t>
            </a:r>
            <a:r>
              <a:rPr lang="en-US" dirty="0"/>
              <a:t> </a:t>
            </a:r>
            <a:r>
              <a:rPr lang="en-US" dirty="0" err="1"/>
              <a:t>kuat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simpel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yang </a:t>
            </a:r>
            <a:r>
              <a:rPr lang="en-US" dirty="0" err="1"/>
              <a:t>kompleks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3683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3791"/>
            <a:ext cx="8229600" cy="4461346"/>
          </a:xfrm>
        </p:spPr>
        <p:txBody>
          <a:bodyPr>
            <a:normAutofit/>
          </a:bodyPr>
          <a:lstStyle/>
          <a:p>
            <a:r>
              <a:rPr lang="en-US" dirty="0"/>
              <a:t>Be a helper, not a dictator</a:t>
            </a:r>
          </a:p>
          <a:p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interviewee</a:t>
            </a:r>
          </a:p>
          <a:p>
            <a:r>
              <a:rPr lang="en-US" dirty="0"/>
              <a:t>Interviewer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menyuruh</a:t>
            </a:r>
            <a:r>
              <a:rPr lang="en-US" dirty="0"/>
              <a:t> interviewee </a:t>
            </a:r>
            <a:r>
              <a:rPr lang="en-US" dirty="0" err="1"/>
              <a:t>berubah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interviewer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otoritas</a:t>
            </a:r>
            <a:endParaRPr lang="en-US" dirty="0"/>
          </a:p>
          <a:p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interviewer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keterbukaan</a:t>
            </a:r>
            <a:r>
              <a:rPr lang="en-US" dirty="0"/>
              <a:t> interviewee</a:t>
            </a:r>
          </a:p>
        </p:txBody>
      </p:sp>
    </p:spTree>
    <p:extLst>
      <p:ext uri="{BB962C8B-B14F-4D97-AF65-F5344CB8AC3E}">
        <p14:creationId xmlns:p14="http://schemas.microsoft.com/office/powerpoint/2010/main" val="11206355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Maka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merespon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harus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Gunakan</a:t>
            </a:r>
            <a:r>
              <a:rPr lang="en-US" dirty="0"/>
              <a:t> highly directive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interviewee</a:t>
            </a:r>
          </a:p>
          <a:p>
            <a:r>
              <a:rPr lang="en-US" dirty="0"/>
              <a:t>Jangan </a:t>
            </a:r>
            <a:r>
              <a:rPr lang="en-US" dirty="0" err="1"/>
              <a:t>kaget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didengar</a:t>
            </a:r>
            <a:endParaRPr lang="en-US" dirty="0"/>
          </a:p>
          <a:p>
            <a:r>
              <a:rPr lang="en-US" dirty="0" err="1"/>
              <a:t>Siap-siap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berlebihan</a:t>
            </a:r>
            <a:endParaRPr lang="en-US" dirty="0"/>
          </a:p>
          <a:p>
            <a:r>
              <a:rPr lang="en-US" dirty="0"/>
              <a:t>Jangan </a:t>
            </a:r>
            <a:r>
              <a:rPr lang="en-US" dirty="0" err="1"/>
              <a:t>coba-coba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  <a:p>
            <a:r>
              <a:rPr lang="en-US" dirty="0" err="1"/>
              <a:t>Jadilah</a:t>
            </a:r>
            <a:r>
              <a:rPr lang="en-US" dirty="0"/>
              <a:t> orang </a:t>
            </a:r>
            <a:r>
              <a:rPr lang="en-US" dirty="0" err="1"/>
              <a:t>jujur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bijaksana</a:t>
            </a:r>
            <a:endParaRPr lang="en-US" dirty="0"/>
          </a:p>
          <a:p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090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Ciptakan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interviewee</a:t>
            </a:r>
          </a:p>
          <a:p>
            <a:r>
              <a:rPr lang="en-US" dirty="0" err="1"/>
              <a:t>Lepaskan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candaan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  <a:p>
            <a:r>
              <a:rPr lang="en-US" dirty="0" err="1"/>
              <a:t>Sebisa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berbicara</a:t>
            </a:r>
            <a:endParaRPr lang="en-US" dirty="0"/>
          </a:p>
          <a:p>
            <a:r>
              <a:rPr lang="en-US" dirty="0"/>
              <a:t>Jangan </a:t>
            </a:r>
            <a:r>
              <a:rPr lang="en-US" dirty="0" err="1"/>
              <a:t>menginterupsi</a:t>
            </a:r>
            <a:r>
              <a:rPr lang="en-US" dirty="0"/>
              <a:t> interviewee</a:t>
            </a:r>
          </a:p>
          <a:p>
            <a:r>
              <a:rPr lang="en-US" dirty="0" err="1"/>
              <a:t>Dengarkan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empati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654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Penutupan</a:t>
            </a:r>
            <a:r>
              <a:rPr lang="en-US" dirty="0"/>
              <a:t>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Libatkan</a:t>
            </a:r>
            <a:r>
              <a:rPr lang="en-US" dirty="0"/>
              <a:t> interviewee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penutupan</a:t>
            </a:r>
            <a:r>
              <a:rPr lang="en-US" dirty="0"/>
              <a:t> interview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partisipan</a:t>
            </a:r>
            <a:r>
              <a:rPr lang="en-US" dirty="0"/>
              <a:t> yang </a:t>
            </a:r>
            <a:r>
              <a:rPr lang="en-US" dirty="0" err="1"/>
              <a:t>aktif</a:t>
            </a:r>
            <a:endParaRPr lang="en-US" dirty="0"/>
          </a:p>
          <a:p>
            <a:r>
              <a:rPr lang="en-US" dirty="0"/>
              <a:t>Jangan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interviewee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i="1" dirty="0"/>
              <a:t>pushed away</a:t>
            </a:r>
          </a:p>
          <a:p>
            <a:r>
              <a:rPr lang="en-US" dirty="0"/>
              <a:t>Interviewee </a:t>
            </a:r>
            <a:r>
              <a:rPr lang="en-US" dirty="0" err="1"/>
              <a:t>harus</a:t>
            </a:r>
            <a:r>
              <a:rPr lang="en-US" dirty="0"/>
              <a:t> tau </a:t>
            </a:r>
            <a:r>
              <a:rPr lang="en-US" dirty="0" err="1"/>
              <a:t>kapan</a:t>
            </a:r>
            <a:r>
              <a:rPr lang="en-US" dirty="0"/>
              <a:t> interview </a:t>
            </a:r>
            <a:r>
              <a:rPr lang="en-US" dirty="0" err="1"/>
              <a:t>berakhir</a:t>
            </a:r>
            <a:r>
              <a:rPr lang="en-US" dirty="0"/>
              <a:t> –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berharap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tepat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454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Mengevaluasi</a:t>
            </a:r>
            <a:r>
              <a:rPr lang="en-US" dirty="0"/>
              <a:t>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Dilakukan</a:t>
            </a:r>
            <a:r>
              <a:rPr lang="en-US" dirty="0"/>
              <a:t> agar interview yang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  <a:p>
            <a:r>
              <a:rPr lang="en-US" dirty="0"/>
              <a:t>Review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interviewer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interviewer: </a:t>
            </a:r>
          </a:p>
          <a:p>
            <a:pPr>
              <a:buFont typeface="Wingdings" charset="2"/>
              <a:buChar char="ü"/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interview</a:t>
            </a:r>
          </a:p>
          <a:p>
            <a:pPr>
              <a:buFont typeface="Wingdings" charset="2"/>
              <a:buChar char="ü"/>
            </a:pPr>
            <a:r>
              <a:rPr lang="en-US" dirty="0" err="1"/>
              <a:t>Menstrukturkan</a:t>
            </a:r>
            <a:r>
              <a:rPr lang="en-US" dirty="0"/>
              <a:t> interview</a:t>
            </a:r>
          </a:p>
          <a:p>
            <a:pPr>
              <a:buFont typeface="Wingdings" charset="2"/>
              <a:buChar char="ü"/>
            </a:pPr>
            <a:r>
              <a:rPr lang="en-US" dirty="0" err="1"/>
              <a:t>Menggunakan</a:t>
            </a:r>
            <a:r>
              <a:rPr lang="en-US" dirty="0"/>
              <a:t> skill interview</a:t>
            </a:r>
          </a:p>
          <a:p>
            <a:pPr>
              <a:buFont typeface="Wingdings" charset="2"/>
              <a:buChar char="ü"/>
            </a:pPr>
            <a:r>
              <a:rPr lang="en-US" dirty="0" err="1"/>
              <a:t>Menggunakan</a:t>
            </a:r>
            <a:r>
              <a:rPr lang="en-US" dirty="0"/>
              <a:t> skill counseling</a:t>
            </a:r>
          </a:p>
          <a:p>
            <a:pPr>
              <a:buFont typeface="Wingdings" charset="2"/>
              <a:buChar char="ü"/>
            </a:pPr>
            <a:endParaRPr lang="en-US" dirty="0"/>
          </a:p>
          <a:p>
            <a:pPr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4303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Telepon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(+) </a:t>
            </a:r>
            <a:r>
              <a:rPr lang="en-US" dirty="0" err="1"/>
              <a:t>Mudah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(+) Bisa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face to face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anonimitas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(+)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dikontrol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(+) Bisa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saja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(-) Bisa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tepat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637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Telepon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Orang </a:t>
            </a:r>
            <a:r>
              <a:rPr lang="en-US" sz="2800" dirty="0" err="1"/>
              <a:t>mengaku</a:t>
            </a:r>
            <a:r>
              <a:rPr lang="en-US" sz="2800" dirty="0"/>
              <a:t> </a:t>
            </a:r>
            <a:r>
              <a:rPr lang="en-US" sz="2800" dirty="0" err="1"/>
              <a:t>puas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counseling interview </a:t>
            </a:r>
            <a:r>
              <a:rPr lang="en-US" sz="2800" dirty="0" err="1"/>
              <a:t>lewat</a:t>
            </a:r>
            <a:r>
              <a:rPr lang="en-US" sz="2800" dirty="0"/>
              <a:t> </a:t>
            </a:r>
            <a:r>
              <a:rPr lang="en-US" sz="2800" dirty="0" err="1"/>
              <a:t>telepon</a:t>
            </a:r>
            <a:endParaRPr lang="en-US" sz="2800" dirty="0"/>
          </a:p>
          <a:p>
            <a:r>
              <a:rPr lang="en-US" sz="2800" dirty="0"/>
              <a:t>Counseling </a:t>
            </a:r>
            <a:r>
              <a:rPr lang="en-US" sz="2800" dirty="0" err="1"/>
              <a:t>dan</a:t>
            </a:r>
            <a:r>
              <a:rPr lang="en-US" sz="2800" dirty="0"/>
              <a:t> level of interpersonal influence </a:t>
            </a:r>
            <a:r>
              <a:rPr lang="en-US" sz="2800" dirty="0" err="1"/>
              <a:t>nya</a:t>
            </a:r>
            <a:r>
              <a:rPr lang="en-US" sz="2800" dirty="0"/>
              <a:t> </a:t>
            </a:r>
            <a:r>
              <a:rPr lang="en-US" sz="2800" dirty="0" err="1"/>
              <a:t>kurang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mirip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tatap</a:t>
            </a:r>
            <a:r>
              <a:rPr lang="en-US" sz="2800" dirty="0"/>
              <a:t> </a:t>
            </a:r>
            <a:r>
              <a:rPr lang="en-US" sz="2800" dirty="0" err="1"/>
              <a:t>muka</a:t>
            </a:r>
            <a:endParaRPr lang="en-US" sz="2800" dirty="0"/>
          </a:p>
          <a:p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atribut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endParaRPr lang="en-US" sz="2800" dirty="0"/>
          </a:p>
          <a:p>
            <a:r>
              <a:rPr lang="en-US" sz="2800" dirty="0"/>
              <a:t>Counselor di training agar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suara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pengganti</a:t>
            </a:r>
            <a:r>
              <a:rPr lang="en-US" sz="2800" dirty="0"/>
              <a:t> </a:t>
            </a:r>
            <a:r>
              <a:rPr lang="en-US" sz="2800" dirty="0" err="1"/>
              <a:t>ciri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orang </a:t>
            </a:r>
            <a:r>
              <a:rPr lang="en-US" sz="2800" dirty="0" err="1"/>
              <a:t>saat</a:t>
            </a:r>
            <a:r>
              <a:rPr lang="en-US" sz="2800" dirty="0"/>
              <a:t> interview</a:t>
            </a:r>
          </a:p>
        </p:txBody>
      </p:sp>
    </p:spTree>
    <p:extLst>
      <p:ext uri="{BB962C8B-B14F-4D97-AF65-F5344CB8AC3E}">
        <p14:creationId xmlns:p14="http://schemas.microsoft.com/office/powerpoint/2010/main" val="383425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Know Yourself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82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Ketahui Batas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Jangan </a:t>
            </a:r>
            <a:r>
              <a:rPr lang="en-US" sz="2800" dirty="0" err="1"/>
              <a:t>mencoba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menangani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yang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pernah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alami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dapatkan</a:t>
            </a:r>
            <a:r>
              <a:rPr lang="en-US" sz="2800" dirty="0"/>
              <a:t> training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sebelumnya</a:t>
            </a:r>
            <a:endParaRPr lang="en-US" sz="2800" dirty="0"/>
          </a:p>
          <a:p>
            <a:r>
              <a:rPr lang="en-US" sz="2800" dirty="0"/>
              <a:t>Tanya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: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saya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skill yang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menanggapi</a:t>
            </a:r>
            <a:r>
              <a:rPr lang="en-US" sz="2800" dirty="0"/>
              <a:t> orang yang </a:t>
            </a:r>
            <a:r>
              <a:rPr lang="en-US" sz="2800" dirty="0" err="1"/>
              <a:t>datang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saya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masalahnya</a:t>
            </a:r>
            <a:r>
              <a:rPr lang="en-US" sz="2800" dirty="0"/>
              <a:t>?</a:t>
            </a:r>
          </a:p>
          <a:p>
            <a:r>
              <a:rPr lang="en-US" sz="2800" dirty="0"/>
              <a:t>Kita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hati-hati</a:t>
            </a:r>
            <a:r>
              <a:rPr lang="en-US" sz="2800" dirty="0"/>
              <a:t>: </a:t>
            </a:r>
            <a:r>
              <a:rPr lang="en-US" sz="2800" dirty="0" err="1"/>
              <a:t>melibatkan</a:t>
            </a:r>
            <a:r>
              <a:rPr lang="en-US" sz="2800" dirty="0"/>
              <a:t> </a:t>
            </a:r>
            <a:r>
              <a:rPr lang="en-US" sz="2800" dirty="0" err="1"/>
              <a:t>perasaan</a:t>
            </a:r>
            <a:r>
              <a:rPr lang="en-US" sz="2800" dirty="0"/>
              <a:t>, </a:t>
            </a:r>
            <a:r>
              <a:rPr lang="en-US" sz="2800" dirty="0" err="1"/>
              <a:t>salah</a:t>
            </a:r>
            <a:r>
              <a:rPr lang="en-US" sz="2800" dirty="0"/>
              <a:t>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solusi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disalahkan</a:t>
            </a:r>
            <a:r>
              <a:rPr lang="en-US" sz="2800" dirty="0"/>
              <a:t> </a:t>
            </a:r>
            <a:r>
              <a:rPr lang="en-US" sz="2800" dirty="0" err="1"/>
              <a:t>karenanya</a:t>
            </a:r>
            <a:endParaRPr lang="en-US" sz="2800" dirty="0"/>
          </a:p>
          <a:p>
            <a:pPr>
              <a:buFont typeface="Wingdings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709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Ketahui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/>
              <a:t>Kualitas</a:t>
            </a:r>
            <a:r>
              <a:rPr lang="en-US" sz="2800" dirty="0"/>
              <a:t> </a:t>
            </a:r>
            <a:r>
              <a:rPr lang="en-US" sz="2800" dirty="0" err="1"/>
              <a:t>intrinsik</a:t>
            </a:r>
            <a:r>
              <a:rPr lang="en-US" sz="2800" dirty="0"/>
              <a:t> </a:t>
            </a:r>
            <a:r>
              <a:rPr lang="en-US" sz="2800" dirty="0" err="1"/>
              <a:t>berperan</a:t>
            </a:r>
            <a:r>
              <a:rPr lang="en-US" sz="2800" dirty="0"/>
              <a:t>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efektivitas</a:t>
            </a:r>
            <a:r>
              <a:rPr lang="en-US" sz="2800" dirty="0"/>
              <a:t> counseling</a:t>
            </a:r>
          </a:p>
          <a:p>
            <a:r>
              <a:rPr lang="en-US" sz="2800" dirty="0"/>
              <a:t>Review your personality traits</a:t>
            </a:r>
          </a:p>
          <a:p>
            <a:r>
              <a:rPr lang="en-US" sz="2800" dirty="0" err="1"/>
              <a:t>Jadilah</a:t>
            </a:r>
            <a:r>
              <a:rPr lang="en-US" sz="2800" dirty="0"/>
              <a:t> </a:t>
            </a:r>
            <a:r>
              <a:rPr lang="en-US" sz="2800" dirty="0" err="1"/>
              <a:t>terbuka</a:t>
            </a:r>
            <a:endParaRPr lang="en-US" sz="2800" dirty="0"/>
          </a:p>
          <a:p>
            <a:r>
              <a:rPr lang="en-US" sz="2800" dirty="0"/>
              <a:t>Good </a:t>
            </a:r>
            <a:r>
              <a:rPr lang="en-US" sz="2800" dirty="0" err="1"/>
              <a:t>councelor</a:t>
            </a:r>
            <a:r>
              <a:rPr lang="en-US" sz="2800" dirty="0"/>
              <a:t>: </a:t>
            </a:r>
            <a:r>
              <a:rPr lang="en-US" sz="2800" dirty="0" err="1"/>
              <a:t>santai</a:t>
            </a:r>
            <a:endParaRPr lang="en-US" sz="2800" dirty="0"/>
          </a:p>
          <a:p>
            <a:r>
              <a:rPr lang="en-US" sz="2800" dirty="0"/>
              <a:t>Skill </a:t>
            </a:r>
            <a:r>
              <a:rPr lang="en-US" sz="2800" dirty="0" err="1"/>
              <a:t>terpenting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counseling: </a:t>
            </a:r>
            <a:r>
              <a:rPr lang="en-US" sz="2800" dirty="0" err="1"/>
              <a:t>mendengar</a:t>
            </a:r>
            <a:endParaRPr lang="en-US" sz="2800" dirty="0"/>
          </a:p>
          <a:p>
            <a:r>
              <a:rPr lang="en-US" sz="2800" dirty="0"/>
              <a:t>Kita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nyaman</a:t>
            </a:r>
            <a:r>
              <a:rPr lang="en-US" sz="2800" dirty="0"/>
              <a:t> </a:t>
            </a:r>
            <a:r>
              <a:rPr lang="en-US" sz="2800" dirty="0" err="1"/>
              <a:t>apabila</a:t>
            </a:r>
            <a:r>
              <a:rPr lang="en-US" sz="2800" dirty="0"/>
              <a:t> interviewee </a:t>
            </a:r>
            <a:r>
              <a:rPr lang="en-US" sz="2800" dirty="0" err="1"/>
              <a:t>menceritakan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yang </a:t>
            </a:r>
            <a:r>
              <a:rPr lang="en-US" sz="2800" dirty="0" err="1"/>
              <a:t>pribadi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4266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Nilai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Perbedaan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yang </a:t>
            </a:r>
            <a:r>
              <a:rPr lang="en-US" sz="2800" dirty="0" err="1"/>
              <a:t>dianut</a:t>
            </a:r>
            <a:r>
              <a:rPr lang="en-US" sz="2800" dirty="0"/>
              <a:t> interviewer </a:t>
            </a:r>
            <a:r>
              <a:rPr lang="en-US" sz="2800" dirty="0" err="1"/>
              <a:t>dan</a:t>
            </a:r>
            <a:r>
              <a:rPr lang="en-US" sz="2800" dirty="0"/>
              <a:t> interviewee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en-US" sz="2800" dirty="0" err="1"/>
              <a:t>interaksi</a:t>
            </a:r>
            <a:r>
              <a:rPr lang="en-US" sz="2800" dirty="0"/>
              <a:t> counseling</a:t>
            </a:r>
          </a:p>
          <a:p>
            <a:r>
              <a:rPr lang="en-US" sz="2800" dirty="0"/>
              <a:t>Kita </a:t>
            </a:r>
            <a:r>
              <a:rPr lang="en-US" sz="2800" dirty="0" err="1"/>
              <a:t>mengutarakan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pakaian</a:t>
            </a:r>
            <a:r>
              <a:rPr lang="en-US" sz="2800" dirty="0"/>
              <a:t>, </a:t>
            </a:r>
            <a:r>
              <a:rPr lang="en-US" sz="2800" dirty="0" err="1"/>
              <a:t>penampilan</a:t>
            </a:r>
            <a:r>
              <a:rPr lang="en-US" sz="2800" dirty="0"/>
              <a:t>, </a:t>
            </a:r>
            <a:r>
              <a:rPr lang="en-US" sz="2800" dirty="0" err="1"/>
              <a:t>kontak</a:t>
            </a:r>
            <a:r>
              <a:rPr lang="en-US" sz="2800" dirty="0"/>
              <a:t> </a:t>
            </a:r>
            <a:r>
              <a:rPr lang="en-US" sz="2800" dirty="0" err="1"/>
              <a:t>mata</a:t>
            </a:r>
            <a:r>
              <a:rPr lang="en-US" sz="2800" dirty="0"/>
              <a:t>, kata-kata,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sikap</a:t>
            </a:r>
            <a:endParaRPr lang="en-US" sz="2800" dirty="0"/>
          </a:p>
          <a:p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netral</a:t>
            </a:r>
            <a:endParaRPr lang="en-US" sz="2800" dirty="0"/>
          </a:p>
          <a:p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menghargai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interviewee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4872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Budaya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/>
              <a:t>Jadilah</a:t>
            </a:r>
            <a:r>
              <a:rPr lang="en-US" sz="2800" dirty="0"/>
              <a:t> counselor yang </a:t>
            </a:r>
            <a:r>
              <a:rPr lang="en-US" sz="2800" dirty="0" err="1"/>
              <a:t>menanggapi</a:t>
            </a:r>
            <a:r>
              <a:rPr lang="en-US" sz="2800" dirty="0"/>
              <a:t> </a:t>
            </a:r>
            <a:r>
              <a:rPr lang="en-US" sz="2800" dirty="0" err="1"/>
              <a:t>cerita</a:t>
            </a:r>
            <a:r>
              <a:rPr lang="en-US" sz="2800" dirty="0"/>
              <a:t> orang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pemikiran</a:t>
            </a:r>
            <a:r>
              <a:rPr lang="en-US" sz="2800" dirty="0"/>
              <a:t> </a:t>
            </a:r>
            <a:r>
              <a:rPr lang="en-US" sz="2800" i="1" dirty="0"/>
              <a:t>cross-cultural</a:t>
            </a:r>
          </a:p>
          <a:p>
            <a:r>
              <a:rPr lang="en-US" sz="2800" dirty="0" err="1"/>
              <a:t>Keterbukaan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bervariasi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orang </a:t>
            </a:r>
            <a:r>
              <a:rPr lang="en-US" sz="2800" dirty="0" err="1"/>
              <a:t>ke</a:t>
            </a:r>
            <a:r>
              <a:rPr lang="en-US" sz="2800" dirty="0"/>
              <a:t> orang lain</a:t>
            </a:r>
          </a:p>
          <a:p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: </a:t>
            </a:r>
            <a:r>
              <a:rPr lang="en-US" sz="2800" dirty="0" err="1"/>
              <a:t>budaya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sejauh</a:t>
            </a:r>
            <a:r>
              <a:rPr lang="en-US" sz="2800" dirty="0"/>
              <a:t> </a:t>
            </a:r>
            <a:r>
              <a:rPr lang="en-US" sz="2800" dirty="0" err="1"/>
              <a:t>mana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terbuka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counseling</a:t>
            </a:r>
          </a:p>
          <a:p>
            <a:r>
              <a:rPr lang="en-US" sz="2800" dirty="0" err="1"/>
              <a:t>Perempuan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terbuka</a:t>
            </a:r>
            <a:r>
              <a:rPr lang="en-US" sz="2800" dirty="0"/>
              <a:t> </a:t>
            </a:r>
            <a:r>
              <a:rPr lang="en-US" sz="2800" dirty="0" err="1"/>
              <a:t>daripada</a:t>
            </a:r>
            <a:r>
              <a:rPr lang="en-US" sz="2800" dirty="0"/>
              <a:t> </a:t>
            </a:r>
            <a:r>
              <a:rPr lang="en-US" sz="2800" dirty="0" err="1"/>
              <a:t>laki-laki</a:t>
            </a:r>
            <a:endParaRPr lang="en-US" sz="2800" dirty="0"/>
          </a:p>
          <a:p>
            <a:r>
              <a:rPr lang="en-US" sz="2800" dirty="0" err="1"/>
              <a:t>Laki-laki</a:t>
            </a:r>
            <a:r>
              <a:rPr lang="en-US" sz="2800" dirty="0"/>
              <a:t> </a:t>
            </a:r>
            <a:r>
              <a:rPr lang="en-US" sz="2800" dirty="0" err="1"/>
              <a:t>seringkali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defense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melindungi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perasaan</a:t>
            </a:r>
            <a:r>
              <a:rPr lang="en-US" sz="2800" dirty="0"/>
              <a:t> </a:t>
            </a:r>
            <a:r>
              <a:rPr lang="en-US" sz="2800" dirty="0" err="1"/>
              <a:t>lemah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reaksi</a:t>
            </a:r>
            <a:r>
              <a:rPr lang="en-US" sz="2800" dirty="0"/>
              <a:t> </a:t>
            </a:r>
            <a:r>
              <a:rPr lang="en-US" sz="2800" dirty="0" err="1"/>
              <a:t>emosional</a:t>
            </a:r>
            <a:r>
              <a:rPr lang="en-US" sz="28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458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1"/>
            <a:ext cx="8229600" cy="3958672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Di </a:t>
            </a:r>
            <a:r>
              <a:rPr lang="en-US" sz="2600" dirty="0" err="1"/>
              <a:t>negara</a:t>
            </a:r>
            <a:r>
              <a:rPr lang="en-US" sz="2600" dirty="0"/>
              <a:t> </a:t>
            </a:r>
            <a:r>
              <a:rPr lang="en-US" sz="2600" dirty="0" err="1"/>
              <a:t>timur</a:t>
            </a:r>
            <a:r>
              <a:rPr lang="en-US" sz="2600" dirty="0"/>
              <a:t> counselor </a:t>
            </a:r>
            <a:r>
              <a:rPr lang="en-US" sz="2600" dirty="0" err="1"/>
              <a:t>dianggap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figur</a:t>
            </a:r>
            <a:r>
              <a:rPr lang="en-US" sz="2600" dirty="0"/>
              <a:t> </a:t>
            </a:r>
            <a:r>
              <a:rPr lang="en-US" sz="2600" dirty="0" err="1"/>
              <a:t>otoritas</a:t>
            </a:r>
            <a:endParaRPr lang="en-US" sz="2600" dirty="0"/>
          </a:p>
          <a:p>
            <a:r>
              <a:rPr lang="en-US" sz="2600" dirty="0"/>
              <a:t>Jika </a:t>
            </a:r>
            <a:r>
              <a:rPr lang="en-US" sz="2600" dirty="0" err="1"/>
              <a:t>belum</a:t>
            </a:r>
            <a:r>
              <a:rPr lang="en-US" sz="2600" dirty="0"/>
              <a:t> </a:t>
            </a:r>
            <a:r>
              <a:rPr lang="en-US" sz="2600" dirty="0" err="1"/>
              <a:t>bisa</a:t>
            </a:r>
            <a:r>
              <a:rPr lang="en-US" sz="2600" dirty="0"/>
              <a:t> </a:t>
            </a:r>
            <a:r>
              <a:rPr lang="en-US" sz="2600" dirty="0" err="1"/>
              <a:t>melakukan</a:t>
            </a:r>
            <a:r>
              <a:rPr lang="en-US" sz="2600" dirty="0"/>
              <a:t> counseling </a:t>
            </a:r>
            <a:r>
              <a:rPr lang="en-US" sz="2600" i="1" dirty="0"/>
              <a:t>cross-cultural: </a:t>
            </a:r>
            <a:r>
              <a:rPr lang="en-US" sz="2600" dirty="0"/>
              <a:t>Training</a:t>
            </a:r>
          </a:p>
          <a:p>
            <a:r>
              <a:rPr lang="en-US" sz="2600" dirty="0" err="1"/>
              <a:t>Tingkatkan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: </a:t>
            </a:r>
            <a:r>
              <a:rPr lang="en-US" sz="2600" dirty="0" err="1"/>
              <a:t>hindari</a:t>
            </a:r>
            <a:r>
              <a:rPr lang="en-US" sz="2600" dirty="0"/>
              <a:t> </a:t>
            </a:r>
            <a:r>
              <a:rPr lang="en-US" sz="2600" dirty="0" err="1"/>
              <a:t>generalisasi</a:t>
            </a:r>
            <a:r>
              <a:rPr lang="en-US" sz="2600" dirty="0"/>
              <a:t>, </a:t>
            </a:r>
            <a:r>
              <a:rPr lang="en-US" sz="2600" dirty="0" err="1"/>
              <a:t>berpikiran</a:t>
            </a:r>
            <a:r>
              <a:rPr lang="en-US" sz="2600" dirty="0"/>
              <a:t> </a:t>
            </a:r>
            <a:r>
              <a:rPr lang="en-US" sz="2600" dirty="0" err="1"/>
              <a:t>terbuka</a:t>
            </a:r>
            <a:r>
              <a:rPr lang="en-US" sz="2600" dirty="0"/>
              <a:t>, </a:t>
            </a:r>
            <a:r>
              <a:rPr lang="en-US" sz="2600" dirty="0" err="1"/>
              <a:t>hindari</a:t>
            </a:r>
            <a:r>
              <a:rPr lang="en-US" sz="2600" dirty="0"/>
              <a:t> </a:t>
            </a:r>
            <a:r>
              <a:rPr lang="en-US" sz="2600" dirty="0" err="1"/>
              <a:t>stereotip</a:t>
            </a:r>
            <a:r>
              <a:rPr lang="en-US" sz="2600" dirty="0"/>
              <a:t>, </a:t>
            </a:r>
            <a:r>
              <a:rPr lang="en-US" sz="2600" i="1" dirty="0"/>
              <a:t>try to meet people where they are rather than think where they ought to be</a:t>
            </a:r>
            <a:r>
              <a:rPr lang="en-US" sz="2600" dirty="0"/>
              <a:t>, </a:t>
            </a:r>
            <a:r>
              <a:rPr lang="en-US" sz="2600" dirty="0" err="1"/>
              <a:t>jangan</a:t>
            </a:r>
            <a:r>
              <a:rPr lang="en-US" sz="2600" dirty="0"/>
              <a:t> </a:t>
            </a:r>
            <a:r>
              <a:rPr lang="en-US" sz="2600" dirty="0" err="1"/>
              <a:t>berasumsi</a:t>
            </a:r>
            <a:r>
              <a:rPr lang="en-US" sz="2600" dirty="0"/>
              <a:t> </a:t>
            </a:r>
            <a:r>
              <a:rPr lang="en-US" sz="2600" dirty="0" err="1"/>
              <a:t>mana</a:t>
            </a:r>
            <a:r>
              <a:rPr lang="en-US" sz="2600" dirty="0"/>
              <a:t> </a:t>
            </a:r>
            <a:r>
              <a:rPr lang="en-US" sz="2600" dirty="0" err="1"/>
              <a:t>nilai</a:t>
            </a:r>
            <a:r>
              <a:rPr lang="en-US" sz="2600" dirty="0"/>
              <a:t> yang paling </a:t>
            </a:r>
            <a:r>
              <a:rPr lang="en-US" sz="2600" dirty="0" err="1"/>
              <a:t>baik</a:t>
            </a:r>
            <a:r>
              <a:rPr lang="en-US" sz="2600" dirty="0"/>
              <a:t> </a:t>
            </a:r>
            <a:r>
              <a:rPr lang="en-US" sz="2600" dirty="0" err="1"/>
              <a:t>menurut</a:t>
            </a:r>
            <a:r>
              <a:rPr lang="en-US" sz="2600" dirty="0"/>
              <a:t> </a:t>
            </a:r>
            <a:r>
              <a:rPr lang="en-US" sz="2600" dirty="0" err="1"/>
              <a:t>budaya</a:t>
            </a:r>
            <a:r>
              <a:rPr lang="en-US" sz="2600" dirty="0"/>
              <a:t> </a:t>
            </a:r>
            <a:r>
              <a:rPr lang="en-US" sz="2600" dirty="0" err="1"/>
              <a:t>kita</a:t>
            </a:r>
            <a:r>
              <a:rPr lang="en-US" sz="2600" dirty="0"/>
              <a:t>, </a:t>
            </a:r>
            <a:r>
              <a:rPr lang="en-US" sz="2600" dirty="0" err="1"/>
              <a:t>gunakan</a:t>
            </a:r>
            <a:r>
              <a:rPr lang="en-US" sz="2600" dirty="0"/>
              <a:t> </a:t>
            </a:r>
            <a:r>
              <a:rPr lang="en-US" sz="2600" dirty="0" err="1"/>
              <a:t>bahasa</a:t>
            </a:r>
            <a:r>
              <a:rPr lang="en-US" sz="2600" dirty="0"/>
              <a:t> verbal </a:t>
            </a:r>
            <a:r>
              <a:rPr lang="en-US" sz="2600" dirty="0" err="1"/>
              <a:t>dan</a:t>
            </a:r>
            <a:r>
              <a:rPr lang="en-US" sz="2600" dirty="0"/>
              <a:t> non-verbal yang </a:t>
            </a:r>
            <a:r>
              <a:rPr lang="en-US" sz="2600" dirty="0" err="1"/>
              <a:t>baik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jangan</a:t>
            </a:r>
            <a:r>
              <a:rPr lang="en-US" sz="2600" dirty="0"/>
              <a:t> </a:t>
            </a:r>
            <a:r>
              <a:rPr lang="en-US" sz="2600" dirty="0" err="1"/>
              <a:t>memaksakan</a:t>
            </a:r>
            <a:r>
              <a:rPr lang="en-US" sz="2600" dirty="0"/>
              <a:t> </a:t>
            </a:r>
            <a:r>
              <a:rPr lang="en-US" sz="2600" dirty="0" err="1"/>
              <a:t>nilai</a:t>
            </a:r>
            <a:r>
              <a:rPr lang="en-US" sz="2600" dirty="0"/>
              <a:t> </a:t>
            </a:r>
            <a:r>
              <a:rPr lang="en-US" sz="2600" dirty="0" err="1"/>
              <a:t>kita</a:t>
            </a:r>
            <a:r>
              <a:rPr lang="en-US" sz="2600" dirty="0"/>
              <a:t> yang </a:t>
            </a:r>
            <a:r>
              <a:rPr lang="en-US" sz="2600" dirty="0" err="1"/>
              <a:t>berdasarkan</a:t>
            </a:r>
            <a:r>
              <a:rPr lang="en-US" sz="2600" dirty="0"/>
              <a:t> gender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55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1388</Words>
  <Application>Microsoft Office PowerPoint</Application>
  <PresentationFormat>On-screen Show (16:10)</PresentationFormat>
  <Paragraphs>163</Paragraphs>
  <Slides>38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The Counseling Interview</vt:lpstr>
      <vt:lpstr>Apa Itu Counseling?</vt:lpstr>
      <vt:lpstr>Learning Outline</vt:lpstr>
      <vt:lpstr>Know Yourself</vt:lpstr>
      <vt:lpstr>Ketahui Batas dan Kemampuan Diri</vt:lpstr>
      <vt:lpstr>Ketahui Karakteristik Kepribadian </vt:lpstr>
      <vt:lpstr>Nilai</vt:lpstr>
      <vt:lpstr>Kesadaran Budaya</vt:lpstr>
      <vt:lpstr>PowerPoint Presentation</vt:lpstr>
      <vt:lpstr>Ketahui Hubungan Kita Dengan Interviewee</vt:lpstr>
      <vt:lpstr>Knowing The Interviewee</vt:lpstr>
      <vt:lpstr>Kumpulkan Informasi</vt:lpstr>
      <vt:lpstr>Antisipasi Pertanyaan dan Respon</vt:lpstr>
      <vt:lpstr>Mempertimbangkan Pendekatan Wawancara</vt:lpstr>
      <vt:lpstr>Directive Approach</vt:lpstr>
      <vt:lpstr>Nondirective Approach</vt:lpstr>
      <vt:lpstr>Kombinasi dari Directive dan Nondirective</vt:lpstr>
      <vt:lpstr>Memilih Setting</vt:lpstr>
      <vt:lpstr>Memilih Setting</vt:lpstr>
      <vt:lpstr>Melakukan Interview</vt:lpstr>
      <vt:lpstr>Pembukaan</vt:lpstr>
      <vt:lpstr>Komentar dan Reaksi Awal</vt:lpstr>
      <vt:lpstr>Hubungan dan Orientasi</vt:lpstr>
      <vt:lpstr>Memberanikan Diri Untuk Jadi Terbuka</vt:lpstr>
      <vt:lpstr>Mendengarkan</vt:lpstr>
      <vt:lpstr>PowerPoint Presentation</vt:lpstr>
      <vt:lpstr>Mengobservasi</vt:lpstr>
      <vt:lpstr>Bertanya</vt:lpstr>
      <vt:lpstr>Merespon</vt:lpstr>
      <vt:lpstr>PowerPoint Presentation</vt:lpstr>
      <vt:lpstr>PowerPoint Presentation</vt:lpstr>
      <vt:lpstr>PowerPoint Presentation</vt:lpstr>
      <vt:lpstr>Maka, dalam merespon kita harus</vt:lpstr>
      <vt:lpstr>PowerPoint Presentation</vt:lpstr>
      <vt:lpstr>Penutupan Interview</vt:lpstr>
      <vt:lpstr>Mengevaluasi Interview</vt:lpstr>
      <vt:lpstr>Interview Lewat Telepon</vt:lpstr>
      <vt:lpstr>Interview Lewat Telepon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Counseling Interview</dc:title>
  <dc:creator>Eriska Yunisha</dc:creator>
  <cp:lastModifiedBy>Eriska Yunisha</cp:lastModifiedBy>
  <cp:revision>29</cp:revision>
  <dcterms:created xsi:type="dcterms:W3CDTF">2016-02-29T08:52:49Z</dcterms:created>
  <dcterms:modified xsi:type="dcterms:W3CDTF">2016-03-06T16:54:03Z</dcterms:modified>
</cp:coreProperties>
</file>