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haroni" pitchFamily="2" charset="-79"/>
      <p:bold r:id="rId20"/>
    </p:embeddedFont>
    <p:embeddedFont>
      <p:font typeface="Franklin Gothic Heavy" pitchFamily="34" charset="0"/>
      <p:regular r:id="rId21"/>
      <p:italic r:id="rId22"/>
    </p:embeddedFont>
    <p:embeddedFont>
      <p:font typeface="Berlin Sans FB Demi" pitchFamily="3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30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dcdea11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dcdea11f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1dcdea11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1dcdea11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1dcdea11f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1dcdea11f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dcdea11f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dcdea11f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1dcdea11f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1dcdea11f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1fc01fa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1fc01fa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1dcdea11f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1dcdea11f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oper Std Black" pitchFamily="18" charset="0"/>
              </a:rPr>
              <a:t>SOCIAL LEARNING</a:t>
            </a:r>
            <a:endParaRPr b="1">
              <a:latin typeface="Cooper Std Black" pitchFamily="18" charset="0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27"/>
            <a:ext cx="5361300" cy="12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Athira Salsabila F (2018031066)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Dika Aditya (2018031062)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Nisa Amalia (2018031067)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Vani Noviyanti (2018031061)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haroni" pitchFamily="2" charset="-79"/>
                <a:cs typeface="Aharoni" pitchFamily="2" charset="-79"/>
              </a:rPr>
              <a:t>Social Learning</a:t>
            </a:r>
            <a:endParaRPr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20030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600" i="1" dirty="0"/>
              <a:t>Learning theorists</a:t>
            </a:r>
            <a:r>
              <a:rPr lang="en" sz="1600" dirty="0"/>
              <a:t> percaya bahwa perkembangan berasal dari pengalaman anak-anak yang memperoleh perilaku baru dan memodifikasi perilaku yang sudah lama saat mereka berinteraksi dengan lingkungan fisik dan </a:t>
            </a:r>
            <a:r>
              <a:rPr lang="en" sz="1600" dirty="0" smtClean="0"/>
              <a:t>sosial</a:t>
            </a:r>
            <a:r>
              <a:rPr lang="id-ID" sz="1600" dirty="0" smtClean="0"/>
              <a:t>.</a:t>
            </a:r>
            <a:endParaRPr sz="16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600" dirty="0"/>
              <a:t>Teori ini berawal dari Eropa dan berkembang pesat di Amerika Utara. Jika lingkungan sekitar memberi kesempatan yang setara untuk berkembang, maka semua orang bisa mencapai </a:t>
            </a:r>
            <a:r>
              <a:rPr lang="en" sz="1600" dirty="0" smtClean="0"/>
              <a:t>potensialnya</a:t>
            </a:r>
            <a:r>
              <a:rPr lang="id-ID" sz="1600" dirty="0" smtClean="0"/>
              <a:t>.</a:t>
            </a:r>
            <a:endParaRPr sz="16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600" dirty="0"/>
              <a:t>Untuk mengetahui tujuan dari </a:t>
            </a:r>
            <a:r>
              <a:rPr lang="en" sz="1600" i="1" dirty="0"/>
              <a:t>social learning</a:t>
            </a:r>
            <a:r>
              <a:rPr lang="en" sz="1600" dirty="0"/>
              <a:t> maka kita harus melihat sejarahnya, yaitu dari </a:t>
            </a:r>
            <a:r>
              <a:rPr lang="en" sz="1600" i="1" dirty="0"/>
              <a:t>learning </a:t>
            </a:r>
            <a:r>
              <a:rPr lang="en" sz="1600" i="1" dirty="0" smtClean="0"/>
              <a:t>theory</a:t>
            </a:r>
            <a:r>
              <a:rPr lang="id-ID" sz="1600" i="1" dirty="0" smtClean="0"/>
              <a:t>.</a:t>
            </a:r>
            <a:endParaRPr sz="16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Heavy" pitchFamily="34" charset="0"/>
              </a:rPr>
              <a:t>Sejarah Teori</a:t>
            </a:r>
            <a:endParaRPr>
              <a:latin typeface="Franklin Gothic Heavy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608463"/>
            <a:ext cx="7505700" cy="2830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400" dirty="0"/>
              <a:t>Pada tahun 1900an, para psikolog mencoba untuk menguji secara sistematis struktur dari pikiran dan sifat dari kesadaran yang bergantung pada introspeksi pikiran atau perasaan </a:t>
            </a:r>
            <a:r>
              <a:rPr lang="en" sz="1400" dirty="0" smtClean="0"/>
              <a:t>seseorang</a:t>
            </a:r>
            <a:r>
              <a:rPr lang="id-ID" sz="1400" dirty="0" smtClean="0"/>
              <a:t>.</a:t>
            </a:r>
            <a:endParaRPr sz="14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400" dirty="0"/>
              <a:t>Karena itu,  muncul  pertentangan ‘deklarasi behaviorisme’ dari John Watson pada tahun </a:t>
            </a:r>
            <a:r>
              <a:rPr lang="en" sz="1400" dirty="0" smtClean="0"/>
              <a:t>1912</a:t>
            </a:r>
            <a:r>
              <a:rPr lang="id-ID" sz="1400" dirty="0" smtClean="0"/>
              <a:t>.</a:t>
            </a:r>
            <a:endParaRPr sz="14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400" dirty="0"/>
              <a:t>Ia mengemukakan tujuan dari psikologi adalah untuk memprediksi dan mengontrol perilaku yang tampak, bukan untuk menjelaskan atau mendeskripsikan </a:t>
            </a:r>
            <a:r>
              <a:rPr lang="en" sz="1400" dirty="0" smtClean="0"/>
              <a:t>kesadaran</a:t>
            </a:r>
            <a:r>
              <a:rPr lang="id-ID" sz="1400" dirty="0" smtClean="0"/>
              <a:t>.</a:t>
            </a:r>
            <a:endParaRPr sz="14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400" dirty="0"/>
              <a:t>Pada teori pembelajaran terdapat strategi Reduksionis, yaitu untuk memahami perilaku yang kompleks dengan cara </a:t>
            </a:r>
            <a:r>
              <a:rPr lang="en" sz="1400" dirty="0" smtClean="0"/>
              <a:t>menyederhanakannya</a:t>
            </a:r>
            <a:r>
              <a:rPr lang="id-ID" sz="1400" dirty="0" smtClean="0"/>
              <a:t>.</a:t>
            </a:r>
            <a:endParaRPr sz="14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400" dirty="0"/>
              <a:t>Selama perkembangan, asosiasi stimulus-respon dapat diperkuat, diperlemah dan bisa berkaitan dengan asosiasi </a:t>
            </a:r>
            <a:r>
              <a:rPr lang="en" sz="1400" dirty="0" smtClean="0"/>
              <a:t>lainnya</a:t>
            </a:r>
            <a:r>
              <a:rPr lang="id-ID" sz="1400" dirty="0" smtClean="0"/>
              <a:t>.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775083" y="921241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Heavy" pitchFamily="34" charset="0"/>
              </a:rPr>
              <a:t>Classical Conditioning</a:t>
            </a:r>
            <a:endParaRPr>
              <a:latin typeface="Franklin Gothic Heavy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743391" y="2008762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600" dirty="0">
                <a:latin typeface="+mn-lt"/>
              </a:rPr>
              <a:t>Dimulai dari sebuah reflex, dan reflex ini terjadi ketika stimulus dan respon saling berhubungan.   </a:t>
            </a:r>
            <a:endParaRPr sz="1600">
              <a:latin typeface="+mn-l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600" b="1" dirty="0">
                <a:latin typeface="+mn-lt"/>
              </a:rPr>
              <a:t>Contoh reflex yang dapat dikondisikan </a:t>
            </a:r>
            <a:r>
              <a:rPr lang="en" sz="1600" dirty="0">
                <a:latin typeface="+mn-lt"/>
              </a:rPr>
              <a:t>seperti ketika makanan ditaruh didalam mulut maka air liur akan keluar, ketika mata diberikan cahaya maka pupil akan mengecil, atau  ketika bayi menghisap puting susu ibunya.</a:t>
            </a:r>
            <a:endParaRPr sz="1600">
              <a:latin typeface="+mn-l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oper Std Black" pitchFamily="18" charset="0"/>
              </a:rPr>
              <a:t>Studi Kasus “Little Albert”</a:t>
            </a:r>
            <a:endParaRPr>
              <a:latin typeface="Cooper Std Black" pitchFamily="18" charset="0"/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Little Albert adalah eksperimen Watson yang merupakan kasus classical conditioning paling terkenal.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Watson dan Rosalie Rayner mengkondisikan rasa takut pada bayi yang berumur 11 bulan.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dirty="0"/>
              <a:t>Menggunakan prinsip classical conditioning.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Tikus			Tidak Takut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Tikus + Suara 		Takut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Tikus			Takut</a:t>
            </a: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>
            <a:off x="2648072" y="3049267"/>
            <a:ext cx="386073" cy="566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154;p17"/>
          <p:cNvCxnSpPr/>
          <p:nvPr/>
        </p:nvCxnSpPr>
        <p:spPr>
          <a:xfrm>
            <a:off x="2634218" y="3482222"/>
            <a:ext cx="386073" cy="566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154;p17"/>
          <p:cNvCxnSpPr/>
          <p:nvPr/>
        </p:nvCxnSpPr>
        <p:spPr>
          <a:xfrm>
            <a:off x="2641145" y="3967130"/>
            <a:ext cx="386073" cy="566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erlin Sans FB Demi" pitchFamily="34" charset="0"/>
              </a:rPr>
              <a:t>Operant Conditioning</a:t>
            </a:r>
            <a:endParaRPr>
              <a:latin typeface="Berlin Sans FB Demi" pitchFamily="34" charset="0"/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819150" y="1687775"/>
            <a:ext cx="38325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Dimulai dengan perilaku yang muncul dari anak-anak secara </a:t>
            </a:r>
            <a:r>
              <a:rPr lang="en" dirty="0" smtClean="0"/>
              <a:t>spontan</a:t>
            </a:r>
            <a:r>
              <a:rPr lang="id-ID" dirty="0" smtClean="0"/>
              <a:t>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i="1" dirty="0"/>
              <a:t>Shaping</a:t>
            </a:r>
            <a:r>
              <a:rPr lang="en" dirty="0"/>
              <a:t> adalah memberi </a:t>
            </a:r>
            <a:r>
              <a:rPr lang="en" i="1" dirty="0"/>
              <a:t>reinforcement</a:t>
            </a:r>
            <a:r>
              <a:rPr lang="en" dirty="0"/>
              <a:t> kepada perkiraan perilaku-perilaku dari perilaku yang </a:t>
            </a:r>
            <a:r>
              <a:rPr lang="en" dirty="0" smtClean="0"/>
              <a:t>ditargetkan</a:t>
            </a:r>
            <a:r>
              <a:rPr lang="id-ID" dirty="0" smtClean="0"/>
              <a:t>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Percobaan pertama Skinner dalam </a:t>
            </a:r>
            <a:r>
              <a:rPr lang="en" i="1" dirty="0"/>
              <a:t>shaping </a:t>
            </a:r>
            <a:r>
              <a:rPr lang="en" dirty="0"/>
              <a:t>kepada seorang manusia adalah pada anaknya yang waktu itu berusia 9 </a:t>
            </a:r>
            <a:r>
              <a:rPr lang="en" dirty="0" smtClean="0"/>
              <a:t>bulan</a:t>
            </a:r>
            <a:r>
              <a:rPr lang="id-ID" dirty="0" smtClean="0"/>
              <a:t>.</a:t>
            </a: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375" y="957025"/>
            <a:ext cx="3481700" cy="34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688600"/>
            <a:ext cx="7505700" cy="3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400" dirty="0"/>
              <a:t>Banyak sekali perilaku yang bisa di </a:t>
            </a:r>
            <a:r>
              <a:rPr lang="en" sz="1400" i="1" dirty="0"/>
              <a:t>operantly </a:t>
            </a:r>
            <a:r>
              <a:rPr lang="en" sz="1400" i="1" dirty="0" smtClean="0"/>
              <a:t>conditioned</a:t>
            </a:r>
            <a:r>
              <a:rPr lang="id-ID" sz="1400" i="1" dirty="0" smtClean="0"/>
              <a:t>.</a:t>
            </a:r>
            <a:endParaRPr sz="1400" i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 dirty="0"/>
              <a:t>Skinner mengusulkan bahwa nanti di masa depan (pada </a:t>
            </a:r>
            <a:r>
              <a:rPr lang="en" sz="1400" i="1" dirty="0"/>
              <a:t>utopian society</a:t>
            </a:r>
            <a:r>
              <a:rPr lang="en" sz="1400" dirty="0"/>
              <a:t>) dibesarkan dengan para ahli dan spesialis </a:t>
            </a:r>
            <a:r>
              <a:rPr lang="en" sz="1400" i="1" dirty="0"/>
              <a:t>operant </a:t>
            </a:r>
            <a:r>
              <a:rPr lang="en" sz="1400" i="1" dirty="0" smtClean="0"/>
              <a:t>conditioning</a:t>
            </a:r>
            <a:r>
              <a:rPr lang="id-ID" sz="1400" i="1" dirty="0" smtClean="0"/>
              <a:t>.</a:t>
            </a:r>
            <a:endParaRPr sz="14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 dirty="0"/>
              <a:t>Tujuan dari penelitian Skinner adalah mendefinisikan dan mengendalikan lingkungan menyebabkan perkembangan beberapa aparatus seperti Skinner </a:t>
            </a:r>
            <a:r>
              <a:rPr lang="en" sz="1400" dirty="0" smtClean="0"/>
              <a:t>box</a:t>
            </a:r>
            <a:r>
              <a:rPr lang="id-ID" sz="1400" dirty="0" smtClean="0"/>
              <a:t>.</a:t>
            </a:r>
            <a:endParaRPr sz="14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 dirty="0"/>
              <a:t>Pada tahun 1960-an, penelitian laboratori menunjukkan bahwa perilaku-perilaku bayi dan anak-anak yang bervariasi bisa jadi lebih sering apabila di </a:t>
            </a:r>
            <a:r>
              <a:rPr lang="en" sz="1400" i="1" dirty="0" smtClean="0"/>
              <a:t>reinforce</a:t>
            </a:r>
            <a:r>
              <a:rPr lang="id-ID" sz="1400" i="1" dirty="0" smtClean="0"/>
              <a:t>.</a:t>
            </a:r>
            <a:endParaRPr sz="1400" i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 b="1" i="1" dirty="0"/>
              <a:t>Behavior modifier </a:t>
            </a:r>
            <a:r>
              <a:rPr lang="en" sz="1400" dirty="0"/>
              <a:t>merubah kemungkinan reinforcement agar perilaku yang diinginkan di-</a:t>
            </a:r>
            <a:r>
              <a:rPr lang="en" sz="1400" i="1" dirty="0"/>
              <a:t>reinforce, </a:t>
            </a:r>
            <a:r>
              <a:rPr lang="en" sz="1400" dirty="0"/>
              <a:t>jadinya dipertahankan dan perilaku yang tidak diinginkan diabaikan, jadinya </a:t>
            </a:r>
            <a:r>
              <a:rPr lang="en" sz="1400" dirty="0" smtClean="0"/>
              <a:t>dilemahkan</a:t>
            </a:r>
            <a:r>
              <a:rPr lang="id-ID" sz="1400" dirty="0" smtClean="0"/>
              <a:t>.</a:t>
            </a:r>
            <a:endParaRPr sz="14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 dirty="0"/>
              <a:t>Peraturan dari pembelajaran dianggap sama pada anak-anak di populasi dan lingkungan </a:t>
            </a:r>
            <a:r>
              <a:rPr lang="en" sz="1400" dirty="0" smtClean="0"/>
              <a:t>lainnya</a:t>
            </a:r>
            <a:r>
              <a:rPr lang="id-ID" sz="1400" dirty="0" smtClean="0"/>
              <a:t>.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819150" y="1694525"/>
            <a:ext cx="75057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800" dirty="0"/>
              <a:t>Developmentalis menemukan bahwa keterampilan kognitif lebih penting dan menarik daripada hanya proses ‘belajar’ saja.</a:t>
            </a:r>
            <a:endParaRPr sz="18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800" dirty="0"/>
              <a:t>Ketidakpuasaan dengan teori pembelajaran.</a:t>
            </a:r>
            <a:endParaRPr sz="18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800" dirty="0"/>
              <a:t>Noam Chomsky mengkritik Skinner bahwa pendekatan pembelajaran saja tidak dapat menjelaskan sesuatu yang rumit seperti bahasa.</a:t>
            </a:r>
            <a:endParaRPr sz="18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800" dirty="0"/>
              <a:t>Lalu, alternatif pembelajaran mulai berkembang 	 Information Processing (Chapter 6</a:t>
            </a:r>
            <a:r>
              <a:rPr lang="en" sz="1800" dirty="0" smtClean="0"/>
              <a:t>)</a:t>
            </a:r>
            <a:r>
              <a:rPr lang="id-ID" sz="1800" dirty="0" smtClean="0"/>
              <a:t>.</a:t>
            </a:r>
            <a:endParaRPr sz="1800"/>
          </a:p>
        </p:txBody>
      </p:sp>
      <p:cxnSp>
        <p:nvCxnSpPr>
          <p:cNvPr id="174" name="Google Shape;174;p20"/>
          <p:cNvCxnSpPr/>
          <p:nvPr/>
        </p:nvCxnSpPr>
        <p:spPr>
          <a:xfrm>
            <a:off x="5989757" y="3540450"/>
            <a:ext cx="25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dirty="0" smtClean="0"/>
              <a:t>THANKYOU</a:t>
            </a:r>
            <a:endParaRPr lang="id-ID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</TotalTime>
  <Words>482</Words>
  <PresentationFormat>On-screen Show (16:9)</PresentationFormat>
  <Paragraphs>42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Cooper Std Black</vt:lpstr>
      <vt:lpstr>Nunito</vt:lpstr>
      <vt:lpstr>Calibri</vt:lpstr>
      <vt:lpstr>Aharoni</vt:lpstr>
      <vt:lpstr>Franklin Gothic Heavy</vt:lpstr>
      <vt:lpstr>Berlin Sans FB Demi</vt:lpstr>
      <vt:lpstr>Shift</vt:lpstr>
      <vt:lpstr>SOCIAL LEARNING</vt:lpstr>
      <vt:lpstr>Social Learning</vt:lpstr>
      <vt:lpstr>Sejarah Teori</vt:lpstr>
      <vt:lpstr>Classical Conditioning</vt:lpstr>
      <vt:lpstr>Studi Kasus “Little Albert”</vt:lpstr>
      <vt:lpstr>Operant Conditioning</vt:lpstr>
      <vt:lpstr>Slide 7</vt:lpstr>
      <vt:lpstr>Slide 8</vt:lpstr>
      <vt:lpstr>THANKYOU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LEARNING</dc:title>
  <dc:creator>FauzieRieza-Sept 11</dc:creator>
  <cp:lastModifiedBy>FauzieRieza-Sept 11</cp:lastModifiedBy>
  <cp:revision>3</cp:revision>
  <dcterms:modified xsi:type="dcterms:W3CDTF">2019-03-09T13:17:53Z</dcterms:modified>
</cp:coreProperties>
</file>