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95" r:id="rId4"/>
    <p:sldId id="282" r:id="rId5"/>
    <p:sldId id="297" r:id="rId6"/>
    <p:sldId id="296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98792" y="5945111"/>
            <a:ext cx="4897120" cy="913130"/>
          </a:xfrm>
          <a:custGeom>
            <a:avLst/>
            <a:gdLst/>
            <a:ahLst/>
            <a:cxnLst/>
            <a:rect l="l" t="t" r="r" b="b"/>
            <a:pathLst>
              <a:path w="4897120" h="913129">
                <a:moveTo>
                  <a:pt x="85533" y="21311"/>
                </a:moveTo>
                <a:lnTo>
                  <a:pt x="3636307" y="912887"/>
                </a:lnTo>
                <a:lnTo>
                  <a:pt x="4896835" y="912887"/>
                </a:lnTo>
                <a:lnTo>
                  <a:pt x="85533" y="21311"/>
                </a:lnTo>
                <a:close/>
              </a:path>
              <a:path w="4897120" h="913129">
                <a:moveTo>
                  <a:pt x="660" y="0"/>
                </a:moveTo>
                <a:lnTo>
                  <a:pt x="0" y="5460"/>
                </a:lnTo>
                <a:lnTo>
                  <a:pt x="85533" y="21311"/>
                </a:lnTo>
                <a:lnTo>
                  <a:pt x="660" y="0"/>
                </a:lnTo>
                <a:close/>
              </a:path>
            </a:pathLst>
          </a:custGeom>
          <a:solidFill>
            <a:srgbClr val="9FCADC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85305" y="5938837"/>
            <a:ext cx="3653154" cy="919480"/>
          </a:xfrm>
          <a:custGeom>
            <a:avLst/>
            <a:gdLst/>
            <a:ahLst/>
            <a:cxnLst/>
            <a:rect l="l" t="t" r="r" b="b"/>
            <a:pathLst>
              <a:path w="3653154" h="919479">
                <a:moveTo>
                  <a:pt x="0" y="0"/>
                </a:moveTo>
                <a:lnTo>
                  <a:pt x="7924" y="6350"/>
                </a:lnTo>
                <a:lnTo>
                  <a:pt x="2869440" y="919160"/>
                </a:lnTo>
                <a:lnTo>
                  <a:pt x="3652600" y="9191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96595" y="246888"/>
            <a:ext cx="6903720" cy="8458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1095" y="1773682"/>
            <a:ext cx="3745865" cy="3834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98792" y="5945111"/>
            <a:ext cx="4897120" cy="913130"/>
          </a:xfrm>
          <a:custGeom>
            <a:avLst/>
            <a:gdLst/>
            <a:ahLst/>
            <a:cxnLst/>
            <a:rect l="l" t="t" r="r" b="b"/>
            <a:pathLst>
              <a:path w="4897120" h="913129">
                <a:moveTo>
                  <a:pt x="85533" y="21311"/>
                </a:moveTo>
                <a:lnTo>
                  <a:pt x="3636307" y="912887"/>
                </a:lnTo>
                <a:lnTo>
                  <a:pt x="4896835" y="912887"/>
                </a:lnTo>
                <a:lnTo>
                  <a:pt x="85533" y="21311"/>
                </a:lnTo>
                <a:close/>
              </a:path>
              <a:path w="4897120" h="913129">
                <a:moveTo>
                  <a:pt x="660" y="0"/>
                </a:moveTo>
                <a:lnTo>
                  <a:pt x="0" y="5460"/>
                </a:lnTo>
                <a:lnTo>
                  <a:pt x="85533" y="21311"/>
                </a:lnTo>
                <a:lnTo>
                  <a:pt x="660" y="0"/>
                </a:lnTo>
                <a:close/>
              </a:path>
            </a:pathLst>
          </a:custGeom>
          <a:solidFill>
            <a:srgbClr val="9FCADC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85305" y="5938837"/>
            <a:ext cx="3653154" cy="919480"/>
          </a:xfrm>
          <a:custGeom>
            <a:avLst/>
            <a:gdLst/>
            <a:ahLst/>
            <a:cxnLst/>
            <a:rect l="l" t="t" r="r" b="b"/>
            <a:pathLst>
              <a:path w="3653154" h="919479">
                <a:moveTo>
                  <a:pt x="0" y="0"/>
                </a:moveTo>
                <a:lnTo>
                  <a:pt x="7924" y="6350"/>
                </a:lnTo>
                <a:lnTo>
                  <a:pt x="2869440" y="919160"/>
                </a:lnTo>
                <a:lnTo>
                  <a:pt x="3652600" y="9191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6972" y="1034542"/>
            <a:ext cx="299402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C000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26972" y="1479550"/>
            <a:ext cx="6080759" cy="4144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7576" y="4953000"/>
            <a:ext cx="7456805" cy="487680"/>
          </a:xfrm>
          <a:custGeom>
            <a:avLst/>
            <a:gdLst/>
            <a:ahLst/>
            <a:cxnLst/>
            <a:rect l="l" t="t" r="r" b="b"/>
            <a:pathLst>
              <a:path w="7456805" h="487679">
                <a:moveTo>
                  <a:pt x="7456424" y="0"/>
                </a:moveTo>
                <a:lnTo>
                  <a:pt x="0" y="289433"/>
                </a:lnTo>
                <a:lnTo>
                  <a:pt x="7456424" y="487425"/>
                </a:lnTo>
                <a:lnTo>
                  <a:pt x="7456424" y="0"/>
                </a:lnTo>
                <a:close/>
              </a:path>
            </a:pathLst>
          </a:custGeom>
          <a:solidFill>
            <a:srgbClr val="9FCADC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408" y="5237226"/>
            <a:ext cx="9031605" cy="789305"/>
          </a:xfrm>
          <a:custGeom>
            <a:avLst/>
            <a:gdLst/>
            <a:ahLst/>
            <a:cxnLst/>
            <a:rect l="l" t="t" r="r" b="b"/>
            <a:pathLst>
              <a:path w="9031605" h="789304">
                <a:moveTo>
                  <a:pt x="9031591" y="0"/>
                </a:moveTo>
                <a:lnTo>
                  <a:pt x="0" y="0"/>
                </a:lnTo>
                <a:lnTo>
                  <a:pt x="9031591" y="788924"/>
                </a:lnTo>
                <a:lnTo>
                  <a:pt x="90315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998718"/>
            <a:ext cx="9144000" cy="1859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991580"/>
            <a:ext cx="9144000" cy="80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172200" y="3596462"/>
            <a:ext cx="2258567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85" dirty="0" err="1">
                <a:solidFill>
                  <a:srgbClr val="464646"/>
                </a:solidFill>
                <a:latin typeface="Arial"/>
                <a:cs typeface="Arial"/>
              </a:rPr>
              <a:t>Pertemuan</a:t>
            </a:r>
            <a:r>
              <a:rPr sz="2700" spc="5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lang="en-US" sz="2700" spc="25" smtClean="0">
                <a:solidFill>
                  <a:srgbClr val="464646"/>
                </a:solidFill>
                <a:latin typeface="Arial"/>
                <a:cs typeface="Arial"/>
              </a:rPr>
              <a:t>VI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25907" y="2995638"/>
            <a:ext cx="1814358" cy="18161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/>
          <p:cNvSpPr txBox="1"/>
          <p:nvPr/>
        </p:nvSpPr>
        <p:spPr>
          <a:xfrm>
            <a:off x="990600" y="533400"/>
            <a:ext cx="6705599" cy="2241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800" b="1" spc="85" dirty="0" smtClean="0">
                <a:solidFill>
                  <a:srgbClr val="464646"/>
                </a:solidFill>
                <a:latin typeface="Arial"/>
                <a:cs typeface="Arial"/>
              </a:rPr>
              <a:t>PSG 105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800" b="1" spc="85" dirty="0" smtClean="0">
                <a:solidFill>
                  <a:srgbClr val="464646"/>
                </a:solidFill>
                <a:latin typeface="Arial"/>
                <a:cs typeface="Arial"/>
              </a:rPr>
              <a:t>INTRODUCTION TO PSYCHOLOGY</a:t>
            </a:r>
            <a:endParaRPr sz="4800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4642" y="1524000"/>
            <a:ext cx="8389620" cy="50520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Definisi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Penelitian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Ebbinghaus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Metode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Pengujian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Memori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Free Recall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Cued Recall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Recognition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Saving/Relearning Method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Implicit Memory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Procedural Memories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Probabilistic Learning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432533" y="531588"/>
            <a:ext cx="835304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MEMORI (INGATAN)</a:t>
            </a:r>
            <a:endParaRPr lang="en-US" sz="4000" b="1" kern="0" spc="-100" dirty="0">
              <a:solidFill>
                <a:srgbClr val="A2171E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4642" y="1524000"/>
            <a:ext cx="8389620" cy="45467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Mengenali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Pelaku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Kejahatan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Saksi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Mata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Anak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Delay of questioning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latin typeface="Trebuchet MS"/>
                <a:cs typeface="Trebuchet MS"/>
              </a:rPr>
              <a:t>Tipe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pertanyaan</a:t>
            </a:r>
            <a:endParaRPr lang="en-US" sz="3200" b="1" spc="-175" dirty="0" smtClean="0">
              <a:latin typeface="Trebuchet MS"/>
              <a:cs typeface="Trebuchet MS"/>
            </a:endParaRP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latin typeface="Trebuchet MS"/>
                <a:cs typeface="Trebuchet MS"/>
              </a:rPr>
              <a:t>Mendengar</a:t>
            </a:r>
            <a:r>
              <a:rPr lang="en-US" sz="3200" b="1" spc="-175" dirty="0" smtClean="0">
                <a:latin typeface="Trebuchet MS"/>
                <a:cs typeface="Trebuchet MS"/>
              </a:rPr>
              <a:t> orang (</a:t>
            </a:r>
            <a:r>
              <a:rPr lang="en-US" sz="3200" b="1" spc="-175" dirty="0" err="1" smtClean="0">
                <a:latin typeface="Trebuchet MS"/>
                <a:cs typeface="Trebuchet MS"/>
              </a:rPr>
              <a:t>anak</a:t>
            </a:r>
            <a:r>
              <a:rPr lang="en-US" sz="3200" b="1" spc="-175" dirty="0" smtClean="0">
                <a:latin typeface="Trebuchet MS"/>
                <a:cs typeface="Trebuchet MS"/>
              </a:rPr>
              <a:t>) lain</a:t>
            </a: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latin typeface="Trebuchet MS"/>
                <a:cs typeface="Trebuchet MS"/>
              </a:rPr>
              <a:t>Mengulangi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pertanyaan</a:t>
            </a:r>
            <a:endParaRPr lang="en-US" sz="3200" b="1" spc="-175" dirty="0" smtClean="0">
              <a:latin typeface="Trebuchet MS"/>
              <a:cs typeface="Trebuchet MS"/>
            </a:endParaRP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latin typeface="Trebuchet MS"/>
                <a:cs typeface="Trebuchet MS"/>
              </a:rPr>
              <a:t>Menggunakan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representasi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fisik</a:t>
            </a:r>
            <a:endParaRPr lang="en-US" sz="3200" b="1" spc="-175" dirty="0" smtClean="0">
              <a:latin typeface="Trebuchet MS"/>
              <a:cs typeface="Trebuchet MS"/>
            </a:endParaRPr>
          </a:p>
          <a:p>
            <a:pPr marL="1441451" lvl="2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latin typeface="Trebuchet MS"/>
                <a:cs typeface="Trebuchet MS"/>
              </a:rPr>
              <a:t>Pemahaman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terhadap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pertanyaan</a:t>
            </a:r>
            <a:endParaRPr lang="en-US" sz="3200" b="1" spc="-175" dirty="0" smtClean="0">
              <a:latin typeface="Trebuchet MS"/>
              <a:cs typeface="Trebuchet MS"/>
            </a:endParaRPr>
          </a:p>
          <a:p>
            <a:pPr marL="927101" lvl="2">
              <a:spcBef>
                <a:spcPts val="95"/>
              </a:spcBef>
              <a:tabLst>
                <a:tab pos="527685" algn="l"/>
                <a:tab pos="528320" algn="l"/>
              </a:tabLst>
            </a:pPr>
            <a:endParaRPr lang="en-US" sz="3200" dirty="0">
              <a:latin typeface="Trebuchet MS"/>
              <a:cs typeface="Trebuchet MS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432533" y="531588"/>
            <a:ext cx="835304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n-US" sz="4000" b="1" kern="0" spc="-110" dirty="0" err="1" smtClean="0">
                <a:solidFill>
                  <a:srgbClr val="A2171E"/>
                </a:solidFill>
                <a:latin typeface="Arial"/>
                <a:cs typeface="Arial"/>
              </a:rPr>
              <a:t>Aplikasi</a:t>
            </a: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 </a:t>
            </a:r>
            <a:r>
              <a:rPr lang="en-US" sz="4000" b="1" kern="0" spc="-110" dirty="0" err="1" smtClean="0">
                <a:solidFill>
                  <a:srgbClr val="A2171E"/>
                </a:solidFill>
                <a:latin typeface="Arial"/>
                <a:cs typeface="Arial"/>
              </a:rPr>
              <a:t>dalam</a:t>
            </a: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 </a:t>
            </a:r>
            <a:r>
              <a:rPr lang="en-US" sz="4000" b="1" kern="0" spc="-110" dirty="0" err="1" smtClean="0">
                <a:solidFill>
                  <a:srgbClr val="A2171E"/>
                </a:solidFill>
                <a:latin typeface="Arial"/>
                <a:cs typeface="Arial"/>
              </a:rPr>
              <a:t>Kehidupan</a:t>
            </a:r>
            <a:endParaRPr lang="en-US" sz="4000" b="1" kern="0" spc="-100" dirty="0">
              <a:solidFill>
                <a:srgbClr val="A2171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476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4642" y="1237615"/>
            <a:ext cx="8389620" cy="55316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Ingatan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Jangka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Pendek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(STM)</a:t>
            </a: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Ingatan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Jangka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Panjang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(LTM) </a:t>
            </a:r>
            <a:r>
              <a:rPr lang="en-US" sz="3200" b="1" spc="-175" dirty="0">
                <a:latin typeface="Trebuchet MS"/>
                <a:cs typeface="Trebuchet MS"/>
                <a:sym typeface="Wingdings" panose="05000000000000000000" pitchFamily="2" charset="2"/>
              </a:rPr>
              <a:t> semantic </a:t>
            </a:r>
            <a:r>
              <a:rPr lang="en-US" sz="3200" b="1" spc="-175" dirty="0" smtClean="0">
                <a:latin typeface="Trebuchet MS"/>
                <a:cs typeface="Trebuchet MS"/>
                <a:sym typeface="Wingdings" panose="05000000000000000000" pitchFamily="2" charset="2"/>
              </a:rPr>
              <a:t>memory, episodic memory, source amnesia</a:t>
            </a:r>
            <a:endParaRPr lang="en-US" sz="3200" b="1" spc="-175" dirty="0" smtClean="0"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Working Memory</a:t>
            </a: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Encoding: </a:t>
            </a:r>
            <a:r>
              <a:rPr lang="en-US" sz="3200" b="1" spc="-175" dirty="0" smtClean="0">
                <a:latin typeface="Trebuchet MS"/>
                <a:cs typeface="Trebuchet MS"/>
              </a:rPr>
              <a:t>primacy effect; </a:t>
            </a:r>
            <a:r>
              <a:rPr lang="en-US" sz="3200" b="1" spc="-175" dirty="0" err="1" smtClean="0">
                <a:latin typeface="Trebuchet MS"/>
                <a:cs typeface="Trebuchet MS"/>
              </a:rPr>
              <a:t>recency</a:t>
            </a:r>
            <a:r>
              <a:rPr lang="en-US" sz="3200" b="1" spc="-175" dirty="0" smtClean="0">
                <a:latin typeface="Trebuchet MS"/>
                <a:cs typeface="Trebuchet MS"/>
              </a:rPr>
              <a:t> effect; retrieval cues; encoding specificity principle</a:t>
            </a: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  <a:sym typeface="Wingdings" panose="05000000000000000000" pitchFamily="2" charset="2"/>
              </a:rPr>
              <a:t>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Perbedaan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Kapasitas</a:t>
            </a:r>
            <a:r>
              <a:rPr lang="en-US" sz="3200" b="1" spc="-175" dirty="0">
                <a:latin typeface="Trebuchet MS"/>
                <a:cs typeface="Trebuchet MS"/>
              </a:rPr>
              <a:t> </a:t>
            </a:r>
            <a:r>
              <a:rPr lang="en-US" sz="3200" b="1" spc="-175" dirty="0" smtClean="0">
                <a:latin typeface="Trebuchet MS"/>
                <a:cs typeface="Trebuchet MS"/>
                <a:sym typeface="Wingdings" panose="05000000000000000000" pitchFamily="2" charset="2"/>
              </a:rPr>
              <a:t> chunking</a:t>
            </a:r>
            <a:endParaRPr lang="en-US" sz="3200" b="1" spc="-175" dirty="0" smtClean="0">
              <a:latin typeface="Trebuchet MS"/>
              <a:cs typeface="Trebuchet MS"/>
            </a:endParaRPr>
          </a:p>
          <a:p>
            <a:pPr marL="927101" lvl="1" indent="-457200">
              <a:spcBef>
                <a:spcPts val="95"/>
              </a:spcBef>
              <a:buFont typeface="Wingdings"/>
              <a:buChar char="à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Decay</a:t>
            </a:r>
          </a:p>
          <a:p>
            <a:pPr marL="927101" lvl="1" indent="-457200">
              <a:spcBef>
                <a:spcPts val="95"/>
              </a:spcBef>
              <a:buFont typeface="Wingdings"/>
              <a:buChar char="à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Encoding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endParaRPr lang="en-US" sz="3200" dirty="0">
              <a:latin typeface="Trebuchet MS"/>
              <a:cs typeface="Trebuchet MS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432533" y="531588"/>
            <a:ext cx="835304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Proses </a:t>
            </a:r>
            <a:r>
              <a:rPr lang="en-US" sz="4000" b="1" kern="0" spc="-110" dirty="0" err="1" smtClean="0">
                <a:solidFill>
                  <a:srgbClr val="A2171E"/>
                </a:solidFill>
                <a:latin typeface="Arial"/>
                <a:cs typeface="Arial"/>
              </a:rPr>
              <a:t>Mengolah</a:t>
            </a: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 </a:t>
            </a:r>
            <a:r>
              <a:rPr lang="en-US" sz="4000" b="1" kern="0" spc="-110" dirty="0" err="1" smtClean="0">
                <a:solidFill>
                  <a:srgbClr val="A2171E"/>
                </a:solidFill>
                <a:latin typeface="Arial"/>
                <a:cs typeface="Arial"/>
              </a:rPr>
              <a:t>Informasi</a:t>
            </a:r>
            <a:endParaRPr lang="en-US" sz="4000" b="1" kern="0" spc="-100" dirty="0">
              <a:solidFill>
                <a:srgbClr val="A2171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305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4642" y="1237615"/>
            <a:ext cx="8389620" cy="50520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Belajar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Sekaligus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vs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Mencicil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Keuntungan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dari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belajar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bervariasi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Alat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bantu Mnemonic</a:t>
            </a: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Penyimpanan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Ingatan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(Storage)</a:t>
            </a: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Retrieval</a:t>
            </a:r>
          </a:p>
          <a:p>
            <a:pPr marL="12701">
              <a:lnSpc>
                <a:spcPct val="100000"/>
              </a:lnSpc>
              <a:spcBef>
                <a:spcPts val="95"/>
              </a:spcBef>
              <a:tabLst>
                <a:tab pos="527685" algn="l"/>
                <a:tab pos="528320" algn="l"/>
              </a:tabLst>
            </a:pP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  <a:sym typeface="Wingdings" panose="05000000000000000000" pitchFamily="2" charset="2"/>
              </a:rPr>
              <a:t></a:t>
            </a:r>
            <a:r>
              <a:rPr lang="en-US" sz="3200" b="1" spc="-175" dirty="0" smtClean="0">
                <a:latin typeface="Trebuchet MS"/>
                <a:cs typeface="Trebuchet MS"/>
              </a:rPr>
              <a:t> Reconstruction and Inference</a:t>
            </a:r>
          </a:p>
          <a:p>
            <a:pPr marL="927101" lvl="1" indent="-457200">
              <a:spcBef>
                <a:spcPts val="95"/>
              </a:spcBef>
              <a:buFont typeface="Wingdings"/>
              <a:buChar char="à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Reconstructing Stories</a:t>
            </a:r>
          </a:p>
          <a:p>
            <a:pPr marL="927101" lvl="1" indent="-457200">
              <a:spcBef>
                <a:spcPts val="95"/>
              </a:spcBef>
              <a:buFont typeface="Wingdings"/>
              <a:buChar char="à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Hindsight Bias</a:t>
            </a:r>
          </a:p>
          <a:p>
            <a:pPr marL="469901" lvl="1">
              <a:spcBef>
                <a:spcPts val="95"/>
              </a:spcBef>
              <a:tabLst>
                <a:tab pos="527685" algn="l"/>
                <a:tab pos="528320" algn="l"/>
              </a:tabLst>
            </a:pPr>
            <a:endParaRPr lang="en-US" sz="3200" dirty="0">
              <a:latin typeface="Trebuchet MS"/>
              <a:cs typeface="Trebuchet MS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432533" y="531588"/>
            <a:ext cx="835304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Proses </a:t>
            </a:r>
            <a:r>
              <a:rPr lang="en-US" sz="4000" b="1" kern="0" spc="-110" dirty="0" err="1" smtClean="0">
                <a:solidFill>
                  <a:srgbClr val="A2171E"/>
                </a:solidFill>
                <a:latin typeface="Arial"/>
                <a:cs typeface="Arial"/>
              </a:rPr>
              <a:t>Mengolah</a:t>
            </a: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 </a:t>
            </a:r>
            <a:r>
              <a:rPr lang="en-US" sz="4000" b="1" kern="0" spc="-110" dirty="0" err="1" smtClean="0">
                <a:solidFill>
                  <a:srgbClr val="A2171E"/>
                </a:solidFill>
                <a:latin typeface="Arial"/>
                <a:cs typeface="Arial"/>
              </a:rPr>
              <a:t>Informasi</a:t>
            </a: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 (</a:t>
            </a:r>
            <a:r>
              <a:rPr lang="en-US" sz="4000" b="1" kern="0" spc="-110" dirty="0" err="1" smtClean="0">
                <a:solidFill>
                  <a:srgbClr val="A2171E"/>
                </a:solidFill>
                <a:latin typeface="Arial"/>
                <a:cs typeface="Arial"/>
              </a:rPr>
              <a:t>lanjut</a:t>
            </a: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)</a:t>
            </a:r>
            <a:endParaRPr lang="en-US" sz="4000" b="1" kern="0" spc="-100" dirty="0">
              <a:solidFill>
                <a:srgbClr val="A2171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604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4642" y="1237615"/>
            <a:ext cx="8389620" cy="45339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Retrieval and Interference</a:t>
            </a:r>
          </a:p>
          <a:p>
            <a:pPr marL="984251" lvl="1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Retroactive Interference</a:t>
            </a:r>
          </a:p>
          <a:p>
            <a:pPr marL="984251" lvl="1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latin typeface="Trebuchet MS"/>
                <a:cs typeface="Trebuchet MS"/>
              </a:rPr>
              <a:t>Proactive Interference</a:t>
            </a: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Recovered Memories vs False Memories: </a:t>
            </a:r>
            <a:r>
              <a:rPr lang="en-US" sz="3200" b="1" spc="-175" dirty="0" smtClean="0">
                <a:latin typeface="Trebuchet MS"/>
                <a:cs typeface="Trebuchet MS"/>
              </a:rPr>
              <a:t>Repression </a:t>
            </a:r>
            <a:r>
              <a:rPr lang="en-US" sz="3200" b="1" spc="-175" dirty="0" err="1" smtClean="0">
                <a:latin typeface="Trebuchet MS"/>
                <a:cs typeface="Trebuchet MS"/>
              </a:rPr>
              <a:t>dan</a:t>
            </a:r>
            <a:r>
              <a:rPr lang="en-US" sz="3200" b="1" spc="-175" dirty="0" smtClean="0">
                <a:latin typeface="Trebuchet MS"/>
                <a:cs typeface="Trebuchet MS"/>
              </a:rPr>
              <a:t> Dissociation</a:t>
            </a:r>
          </a:p>
          <a:p>
            <a:pPr marL="984251" lvl="1" indent="-514350">
              <a:spcBef>
                <a:spcPts val="9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Penelitian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dan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Hasilnya</a:t>
            </a:r>
            <a:endParaRPr lang="en-US" sz="3200" b="1" spc="-175" dirty="0" smtClean="0">
              <a:solidFill>
                <a:srgbClr val="A2171E"/>
              </a:solidFill>
              <a:latin typeface="Trebuchet MS"/>
              <a:cs typeface="Trebuchet MS"/>
            </a:endParaRP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Amnesia </a:t>
            </a:r>
            <a:r>
              <a:rPr lang="en-US" sz="3200" b="1" spc="-175" dirty="0" err="1" smtClean="0">
                <a:solidFill>
                  <a:srgbClr val="A2171E"/>
                </a:solidFill>
                <a:latin typeface="Trebuchet MS"/>
                <a:cs typeface="Trebuchet MS"/>
              </a:rPr>
              <a:t>dan</a:t>
            </a: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 Infant Amnesia: </a:t>
            </a:r>
            <a:r>
              <a:rPr lang="en-US" sz="3200" b="1" spc="-175" dirty="0" err="1" smtClean="0">
                <a:latin typeface="Trebuchet MS"/>
                <a:cs typeface="Trebuchet MS"/>
              </a:rPr>
              <a:t>Retrogade</a:t>
            </a:r>
            <a:r>
              <a:rPr lang="en-US" sz="3200" b="1" spc="-175" dirty="0">
                <a:latin typeface="Trebuchet MS"/>
                <a:cs typeface="Trebuchet MS"/>
              </a:rPr>
              <a:t>;</a:t>
            </a:r>
            <a:r>
              <a:rPr lang="en-US" sz="3200" b="1" spc="-175" dirty="0" smtClean="0">
                <a:latin typeface="Trebuchet MS"/>
                <a:cs typeface="Trebuchet MS"/>
              </a:rPr>
              <a:t> </a:t>
            </a:r>
            <a:r>
              <a:rPr lang="en-US" sz="3200" b="1" spc="-175" dirty="0" err="1" smtClean="0">
                <a:latin typeface="Trebuchet MS"/>
                <a:cs typeface="Trebuchet MS"/>
              </a:rPr>
              <a:t>Anterogade</a:t>
            </a:r>
            <a:r>
              <a:rPr lang="en-US" sz="3200" b="1" spc="-175" dirty="0" smtClean="0">
                <a:latin typeface="Trebuchet MS"/>
                <a:cs typeface="Trebuchet MS"/>
              </a:rPr>
              <a:t>; </a:t>
            </a:r>
            <a:r>
              <a:rPr lang="en-US" sz="3200" b="1" spc="-175" dirty="0" err="1" smtClean="0">
                <a:latin typeface="Trebuchet MS"/>
                <a:cs typeface="Trebuchet MS"/>
              </a:rPr>
              <a:t>Sakoff</a:t>
            </a:r>
            <a:r>
              <a:rPr lang="en-US" sz="3200" b="1" spc="-175" dirty="0" smtClean="0">
                <a:latin typeface="Trebuchet MS"/>
                <a:cs typeface="Trebuchet MS"/>
              </a:rPr>
              <a:t> Syndrome, Confabulation</a:t>
            </a:r>
          </a:p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3200" b="1" spc="-175" dirty="0" smtClean="0">
                <a:solidFill>
                  <a:srgbClr val="A2171E"/>
                </a:solidFill>
                <a:latin typeface="Trebuchet MS"/>
                <a:cs typeface="Trebuchet MS"/>
              </a:rPr>
              <a:t>Alzheimer</a:t>
            </a:r>
            <a:endParaRPr lang="en-US" sz="3200" dirty="0">
              <a:latin typeface="Trebuchet MS"/>
              <a:cs typeface="Trebuchet MS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432533" y="531588"/>
            <a:ext cx="8353044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n-US" sz="4000" b="1" kern="0" spc="-110" dirty="0" smtClean="0">
                <a:solidFill>
                  <a:srgbClr val="A2171E"/>
                </a:solidFill>
                <a:latin typeface="Arial"/>
                <a:cs typeface="Arial"/>
              </a:rPr>
              <a:t>LUPA</a:t>
            </a:r>
            <a:endParaRPr lang="en-US" sz="4000" b="1" kern="0" spc="-100" dirty="0">
              <a:solidFill>
                <a:srgbClr val="A2171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2196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170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Umum II</dc:title>
  <dc:creator>Gita Soerjoatmodjo</dc:creator>
  <cp:lastModifiedBy>HEBAT</cp:lastModifiedBy>
  <cp:revision>30</cp:revision>
  <dcterms:created xsi:type="dcterms:W3CDTF">2019-08-30T11:01:49Z</dcterms:created>
  <dcterms:modified xsi:type="dcterms:W3CDTF">2019-09-19T14:04:12Z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2019-08-30T00:00:00Z</vt:filetime>
  </property>
</Properties>
</file>