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E0EC2-D5B6-4299-AD8E-53FCCA7D13CA}"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F3E38-4157-4847-BC25-399454D7585C}" type="slidenum">
              <a:rPr lang="en-US" smtClean="0"/>
              <a:t>‹#›</a:t>
            </a:fld>
            <a:endParaRPr lang="en-US"/>
          </a:p>
        </p:txBody>
      </p:sp>
    </p:spTree>
    <p:extLst>
      <p:ext uri="{BB962C8B-B14F-4D97-AF65-F5344CB8AC3E}">
        <p14:creationId xmlns:p14="http://schemas.microsoft.com/office/powerpoint/2010/main" val="401712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E7270188-4D0F-485B-9385-A79E94D675EF}" type="slidenum">
              <a:rPr lang="en-US" smtClean="0"/>
              <a:pPr algn="r"/>
              <a:t>1</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20-6 Charts for Written Reports provides two sets of graphical displays, those to report components of a whole or frequency and those to report relationships or comparisons.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64EA3A3E-A648-4C33-A0F8-F0C995DF9A66}" type="slidenum">
              <a:rPr lang="en-US" smtClean="0"/>
              <a:pPr algn="r"/>
              <a:t>10</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Line graphs are chiefly used for time series and frequency distributions. There are several guidelines for designing a line graph:</a:t>
            </a:r>
          </a:p>
          <a:p>
            <a:pPr marL="1143000" lvl="2" indent="-228600" eaLnBrk="1" hangingPunct="1">
              <a:buFontTx/>
              <a:buAutoNum type="arabicPeriod"/>
            </a:pPr>
            <a:r>
              <a:rPr lang="en-US" smtClean="0"/>
              <a:t>Put the time units or the independent variable on the horizontal axis.</a:t>
            </a:r>
          </a:p>
          <a:p>
            <a:pPr marL="1143000" lvl="2" indent="-228600" eaLnBrk="1" hangingPunct="1">
              <a:buFontTx/>
              <a:buAutoNum type="arabicPeriod"/>
            </a:pPr>
            <a:r>
              <a:rPr lang="en-US" smtClean="0"/>
              <a:t>When showing more than one line, use different line types.</a:t>
            </a:r>
          </a:p>
          <a:p>
            <a:pPr marL="1143000" lvl="2" indent="-228600" eaLnBrk="1" hangingPunct="1">
              <a:buFontTx/>
              <a:buAutoNum type="arabicPeriod"/>
            </a:pPr>
            <a:r>
              <a:rPr lang="en-US" smtClean="0"/>
              <a:t>Try not to put more than four lines on one chart.</a:t>
            </a:r>
          </a:p>
          <a:p>
            <a:pPr marL="1143000" lvl="2" indent="-228600" eaLnBrk="1" hangingPunct="1">
              <a:buFontTx/>
              <a:buAutoNum type="arabicPeriod"/>
            </a:pPr>
            <a:r>
              <a:rPr lang="en-US" smtClean="0"/>
              <a:t>Use a solid line for the primary data.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FE0DCB69-A7DC-4438-A1DC-7D8294B47D0F}" type="slidenum">
              <a:rPr lang="en-US" smtClean="0"/>
              <a:pPr algn="r"/>
              <a:t>11</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20-9 </a:t>
            </a:r>
          </a:p>
          <a:p>
            <a:pPr eaLnBrk="1" hangingPunct="1"/>
            <a:r>
              <a:rPr lang="en-US" smtClean="0"/>
              <a:t>An area chart is also used for a time series. Consisting of a line that has been divided into component parts, it is best used to show changes in patterns over time.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8DCE5AE6-D582-46C8-A62C-A4E4CF5A85B4}" type="slidenum">
              <a:rPr lang="en-US" smtClean="0"/>
              <a:pPr algn="r"/>
              <a:t>12</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Exhibit 20-9 </a:t>
            </a:r>
          </a:p>
          <a:p>
            <a:pPr marL="228600" indent="-228600" eaLnBrk="1" hangingPunct="1"/>
            <a:r>
              <a:rPr lang="en-US" smtClean="0"/>
              <a:t>A </a:t>
            </a:r>
            <a:r>
              <a:rPr lang="en-US" b="1" smtClean="0"/>
              <a:t>pie chart</a:t>
            </a:r>
            <a:r>
              <a:rPr lang="en-US" smtClean="0"/>
              <a:t> is another form of area chart. It is often used with business data. They can easily be improperly prepared, though. Pie charts are useful for frequency data. Consider the following suggestions when designing pie charts:</a:t>
            </a:r>
          </a:p>
          <a:p>
            <a:pPr marL="1143000" lvl="2" indent="-228600" eaLnBrk="1" hangingPunct="1">
              <a:buFontTx/>
              <a:buAutoNum type="arabicPeriod"/>
            </a:pPr>
            <a:r>
              <a:rPr lang="en-US" smtClean="0"/>
              <a:t>Show 100% of the subject being graphed</a:t>
            </a:r>
          </a:p>
          <a:p>
            <a:pPr marL="1143000" lvl="2" indent="-228600" eaLnBrk="1" hangingPunct="1">
              <a:buFontTx/>
              <a:buAutoNum type="arabicPeriod"/>
            </a:pPr>
            <a:r>
              <a:rPr lang="en-US" smtClean="0"/>
              <a:t>Label the slides with “call outs”</a:t>
            </a:r>
          </a:p>
          <a:p>
            <a:pPr marL="1143000" lvl="2" indent="-228600" eaLnBrk="1" hangingPunct="1">
              <a:buFontTx/>
              <a:buAutoNum type="arabicPeriod"/>
            </a:pPr>
            <a:r>
              <a:rPr lang="en-US" smtClean="0"/>
              <a:t>Put the largest slice at twelve o’clock and move clockwise in descending order</a:t>
            </a:r>
          </a:p>
          <a:p>
            <a:pPr marL="1143000" lvl="2" indent="-228600" eaLnBrk="1" hangingPunct="1">
              <a:buFontTx/>
              <a:buAutoNum type="arabicPeriod"/>
            </a:pPr>
            <a:r>
              <a:rPr lang="en-US" smtClean="0"/>
              <a:t>Use light colors for large slices</a:t>
            </a:r>
          </a:p>
          <a:p>
            <a:pPr marL="1143000" lvl="2" indent="-228600" eaLnBrk="1" hangingPunct="1">
              <a:buFontTx/>
              <a:buAutoNum type="arabicPeriod"/>
            </a:pPr>
            <a:r>
              <a:rPr lang="en-US" smtClean="0"/>
              <a:t>In a pie chart of black and white slices, a single red one will command the most attention</a:t>
            </a:r>
          </a:p>
          <a:p>
            <a:pPr marL="1143000" lvl="2" indent="-228600" eaLnBrk="1" hangingPunct="1">
              <a:buFontTx/>
              <a:buAutoNum type="arabicPeriod"/>
            </a:pPr>
            <a:r>
              <a:rPr lang="en-US" smtClean="0"/>
              <a:t>Do not show evolution over time</a:t>
            </a:r>
          </a:p>
          <a:p>
            <a:pPr marL="228600" indent="-22860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FBCE4CAF-DB75-4B85-A0C5-86CF73C71433}" type="slidenum">
              <a:rPr lang="en-US" smtClean="0"/>
              <a:pPr algn="r"/>
              <a:t>13</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bar chart is a graphical presentation technique that represents frequency data as horizontal or vertical bars. It can be very effective when properly constructed.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A379912A-825C-469B-971D-8C0DF585EFA1}" type="slidenum">
              <a:rPr lang="en-US" smtClean="0"/>
              <a:pPr algn="r"/>
              <a:t>14</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Pictographs are bar charts using pictorial symbols rather than bars to represent frequency data. </a:t>
            </a:r>
          </a:p>
          <a:p>
            <a:pPr eaLnBrk="1" hangingPunct="1"/>
            <a:r>
              <a:rPr lang="en-US" smtClean="0"/>
              <a:t>This one is from the Ohio Lottery: Innovative Research Drives Winning case.  It was used in both the written report AND the oral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86B814E3-3B28-4A66-8D47-D5C6E64A4FCB}" type="slidenum">
              <a:rPr lang="en-US" smtClean="0"/>
              <a:pPr algn="r"/>
              <a:t>15</a:t>
            </a:fld>
            <a:endParaRPr lang="en-US" smtClean="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geographic chart uses a map to show regional variations in data. This one is for digital camera ownership.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3068F688-2CE5-4C4F-9ACE-9991F21B4F09}" type="slidenum">
              <a:rPr lang="en-US" smtClean="0"/>
              <a:pPr algn="r"/>
              <a:t>16</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20-10 </a:t>
            </a:r>
          </a:p>
          <a:p>
            <a:pPr eaLnBrk="1" hangingPunct="1"/>
            <a:r>
              <a:rPr lang="en-US" smtClean="0"/>
              <a:t>A 3-D graphic is a presentation technique that permits a graphical comparison of three or more variables.</a:t>
            </a:r>
          </a:p>
          <a:p>
            <a:pPr eaLnBrk="1" hangingPunct="1"/>
            <a:r>
              <a:rPr lang="en-US" smtClean="0"/>
              <a:t>Exhibit 20-10 illustrates a 3-D column, 3-D Ribbon, 3-D Wireframe, and 3-D Surface Line.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Not all researchers are asked to prepare recommendations, but increasingly many are. The researcher needs to clarify the extent to which the sponsor seeks recommendations before preparing the report. </a:t>
            </a:r>
          </a:p>
          <a:p>
            <a:pPr eaLnBrk="1" hangingPunct="1">
              <a:defRPr/>
            </a:pPr>
            <a:endParaRPr lang="en-US" dirty="0" smtClean="0"/>
          </a:p>
          <a:p>
            <a:pPr eaLnBrk="1" hangingPunct="1">
              <a:defRPr/>
            </a:pPr>
            <a:r>
              <a:rPr lang="en-US" dirty="0" smtClean="0"/>
              <a:t>Students need to clearly distinguish between data, the interpretation of data, a conclusion drawn from the data, and a recommendation related to the manager’s dilemma that stimulated the need for the research.</a:t>
            </a:r>
          </a:p>
          <a:p>
            <a:pPr eaLnBrk="1" hangingPunct="1">
              <a:defRPr/>
            </a:pPr>
            <a:endParaRPr lang="en-US" dirty="0" smtClean="0"/>
          </a:p>
          <a:p>
            <a:pPr eaLnBrk="1" hangingPunct="1">
              <a:defRPr/>
            </a:pPr>
            <a:r>
              <a:rPr lang="en-US" dirty="0" smtClean="0"/>
              <a:t>Compiling the written report means preparing and gathering the totality of all written materials which will be delivered to the sponsor and the format in which these will be delivered. 3-ring binders, bound printed reports, and PDF reports are all fairly common for research report compilations.  All require a detailed table of contents. The PDF report has the added value of being key-word searchable by the reader. Decisions at this stage involve determining order of material within the report (usually determined by sponsor preference or researcher template, and quantity of copies. </a:t>
            </a:r>
          </a:p>
          <a:p>
            <a:pPr eaLnBrk="1" hangingPunct="1">
              <a:defRPr/>
            </a:pPr>
            <a:endParaRPr lang="en-US" dirty="0" smtClean="0"/>
          </a:p>
          <a:p>
            <a:pPr eaLnBrk="1" hangingPunct="1">
              <a:defRPr/>
            </a:pPr>
            <a:r>
              <a:rPr lang="en-US" dirty="0" smtClean="0"/>
              <a:t>Delivery of the report often is determined by whether an oral presentation of data findings is planned. Written reports are delivered before oral presentations or following oral presentations, depending on the preference of the sponsor. Reports are delivered by courier or package delivery service or in person, depending on the arrangements to address questions if no oral presentation is planned.</a:t>
            </a:r>
            <a:endParaRPr lang="en-US" dirty="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FA3F838C-1F65-43F4-A80F-88618A31116F}" type="slidenum">
              <a:rPr lang="en-US" smtClean="0"/>
              <a:pPr algn="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Exhibit 20-2 lists the four types of reports and the sections that are typically included in each one. Non data sections usually include the following:</a:t>
            </a:r>
          </a:p>
          <a:p>
            <a:pPr lvl="1" eaLnBrk="1" hangingPunct="1">
              <a:buFontTx/>
              <a:buChar char="•"/>
              <a:defRPr/>
            </a:pPr>
            <a:r>
              <a:rPr lang="en-US" b="1" dirty="0" smtClean="0"/>
              <a:t>Prefatory items</a:t>
            </a:r>
            <a:r>
              <a:rPr lang="en-US" dirty="0" smtClean="0"/>
              <a:t> </a:t>
            </a:r>
          </a:p>
          <a:p>
            <a:pPr lvl="2" eaLnBrk="1" hangingPunct="1">
              <a:buFontTx/>
              <a:buChar char="•"/>
              <a:defRPr/>
            </a:pPr>
            <a:r>
              <a:rPr lang="en-US" dirty="0" smtClean="0"/>
              <a:t>the letter of transmittal</a:t>
            </a:r>
          </a:p>
          <a:p>
            <a:pPr lvl="2" eaLnBrk="1" hangingPunct="1">
              <a:buFontTx/>
              <a:buChar char="•"/>
              <a:defRPr/>
            </a:pPr>
            <a:r>
              <a:rPr lang="en-US" dirty="0" smtClean="0"/>
              <a:t>title page </a:t>
            </a:r>
          </a:p>
          <a:p>
            <a:pPr lvl="2" eaLnBrk="1" hangingPunct="1">
              <a:buFontTx/>
              <a:buChar char="•"/>
              <a:defRPr/>
            </a:pPr>
            <a:r>
              <a:rPr lang="en-US" dirty="0" smtClean="0"/>
              <a:t>authorization statement</a:t>
            </a:r>
          </a:p>
          <a:p>
            <a:pPr lvl="2" eaLnBrk="1" hangingPunct="1">
              <a:buFontTx/>
              <a:buChar char="•"/>
              <a:defRPr/>
            </a:pPr>
            <a:r>
              <a:rPr lang="en-US" dirty="0" smtClean="0"/>
              <a:t>executive summary</a:t>
            </a:r>
          </a:p>
          <a:p>
            <a:pPr lvl="2" eaLnBrk="1" hangingPunct="1">
              <a:buFontTx/>
              <a:buChar char="•"/>
              <a:defRPr/>
            </a:pPr>
            <a:r>
              <a:rPr lang="en-US" dirty="0" smtClean="0"/>
              <a:t>table of contents (All reports require a detailed table of contents so that aspects of interest can be found quickly; this is especially important for the long report. The PDF report has the added value of being key-word searchable by the reader, but the table of contents is still valuable.)</a:t>
            </a:r>
          </a:p>
          <a:p>
            <a:pPr lvl="1" eaLnBrk="1" hangingPunct="1">
              <a:buFontTx/>
              <a:buChar char="•"/>
              <a:defRPr/>
            </a:pPr>
            <a:r>
              <a:rPr lang="en-US" b="1" dirty="0" smtClean="0"/>
              <a:t>Introduction</a:t>
            </a:r>
            <a:r>
              <a:rPr lang="en-US" dirty="0" smtClean="0"/>
              <a:t> </a:t>
            </a:r>
          </a:p>
          <a:p>
            <a:pPr lvl="2" eaLnBrk="1" hangingPunct="1">
              <a:buFontTx/>
              <a:buChar char="•"/>
              <a:defRPr/>
            </a:pPr>
            <a:r>
              <a:rPr lang="en-US" dirty="0" smtClean="0"/>
              <a:t>the problem statement</a:t>
            </a:r>
          </a:p>
          <a:p>
            <a:pPr lvl="2" eaLnBrk="1" hangingPunct="1">
              <a:buFontTx/>
              <a:buChar char="•"/>
              <a:defRPr/>
            </a:pPr>
            <a:r>
              <a:rPr lang="en-US" dirty="0" smtClean="0"/>
              <a:t>research objectives</a:t>
            </a:r>
          </a:p>
          <a:p>
            <a:pPr lvl="2" eaLnBrk="1" hangingPunct="1">
              <a:buFontTx/>
              <a:buChar char="•"/>
              <a:defRPr/>
            </a:pPr>
            <a:r>
              <a:rPr lang="en-US" dirty="0" smtClean="0"/>
              <a:t>background</a:t>
            </a:r>
          </a:p>
          <a:p>
            <a:pPr lvl="1" eaLnBrk="1" hangingPunct="1">
              <a:buFontTx/>
              <a:buChar char="•"/>
              <a:defRPr/>
            </a:pPr>
            <a:r>
              <a:rPr lang="en-US" b="1" dirty="0" smtClean="0"/>
              <a:t>Methodology</a:t>
            </a:r>
            <a:r>
              <a:rPr lang="en-US" dirty="0" smtClean="0"/>
              <a:t> </a:t>
            </a:r>
          </a:p>
          <a:p>
            <a:pPr lvl="2" eaLnBrk="1" hangingPunct="1">
              <a:buFontTx/>
              <a:buChar char="•"/>
              <a:defRPr/>
            </a:pPr>
            <a:r>
              <a:rPr lang="en-US" dirty="0" smtClean="0"/>
              <a:t> sampling design</a:t>
            </a:r>
          </a:p>
          <a:p>
            <a:pPr lvl="2" eaLnBrk="1" hangingPunct="1">
              <a:buFontTx/>
              <a:buChar char="•"/>
              <a:defRPr/>
            </a:pPr>
            <a:r>
              <a:rPr lang="en-US" dirty="0" smtClean="0"/>
              <a:t> research design</a:t>
            </a:r>
          </a:p>
          <a:p>
            <a:pPr lvl="2" eaLnBrk="1" hangingPunct="1">
              <a:buFontTx/>
              <a:buChar char="•"/>
              <a:defRPr/>
            </a:pPr>
            <a:r>
              <a:rPr lang="en-US" dirty="0" smtClean="0"/>
              <a:t>data collection process</a:t>
            </a:r>
          </a:p>
          <a:p>
            <a:pPr lvl="2" eaLnBrk="1" hangingPunct="1">
              <a:buFontTx/>
              <a:buChar char="•"/>
              <a:defRPr/>
            </a:pPr>
            <a:r>
              <a:rPr lang="en-US" dirty="0" smtClean="0"/>
              <a:t>description of the data analysis</a:t>
            </a:r>
          </a:p>
          <a:p>
            <a:pPr lvl="2" eaLnBrk="1" hangingPunct="1">
              <a:buFontTx/>
              <a:buChar char="•"/>
              <a:defRPr/>
            </a:pPr>
            <a:r>
              <a:rPr lang="en-US" dirty="0" smtClean="0"/>
              <a:t>limitations</a:t>
            </a:r>
          </a:p>
          <a:p>
            <a:pPr eaLnBrk="1" hangingPunct="1">
              <a:defRPr/>
            </a:pPr>
            <a:endParaRPr lang="en-US" dirty="0"/>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CAAF81B6-4F5B-4CBA-864D-6B31DCDA5728}" type="slidenum">
              <a:rPr lang="en-US" smtClean="0"/>
              <a:pPr algn="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Compiling the written report means preparing and gathering the totality of all written materials which will be delivered to the sponsor and the format in which these will be delivered. This can include materials the sponsor has provided (prior research reports, promotional materials, etc.) 3-ring binders, bound printed reports, and PDF reports are all fairly common for research report compilations.  Protecting anonymity of respondents must be balanced against the sponsors need for data at this stage. Usually, actual completed questionnaires are not provided to the sponsor to protect anonymity.</a:t>
            </a:r>
          </a:p>
          <a:p>
            <a:pPr eaLnBrk="1" hangingPunct="1">
              <a:defRPr/>
            </a:pPr>
            <a:endParaRPr lang="en-US" dirty="0" smtClean="0"/>
          </a:p>
          <a:p>
            <a:pPr eaLnBrk="1" hangingPunct="1">
              <a:defRPr/>
            </a:pPr>
            <a:r>
              <a:rPr lang="en-US" dirty="0" smtClean="0"/>
              <a:t>Outside research suppliers often spend considerable time on the appearance of the total compilation as it affects how professionally the report is perceived by the sponsor. The report access decision influences the decisions at this stage: </a:t>
            </a:r>
          </a:p>
          <a:p>
            <a:pPr lvl="1" eaLnBrk="1" hangingPunct="1">
              <a:buFont typeface="Arial" pitchFamily="34" charset="0"/>
              <a:buChar char="•"/>
              <a:defRPr/>
            </a:pPr>
            <a:r>
              <a:rPr lang="en-US" dirty="0" smtClean="0"/>
              <a:t>use of color </a:t>
            </a:r>
          </a:p>
          <a:p>
            <a:pPr lvl="1" eaLnBrk="1" hangingPunct="1">
              <a:buFont typeface="Arial" pitchFamily="34" charset="0"/>
              <a:buChar char="•"/>
              <a:defRPr/>
            </a:pPr>
            <a:r>
              <a:rPr lang="en-US" dirty="0" smtClean="0"/>
              <a:t>type of report holder/binder</a:t>
            </a:r>
          </a:p>
          <a:p>
            <a:pPr lvl="1" eaLnBrk="1" hangingPunct="1">
              <a:buFont typeface="Arial" pitchFamily="34" charset="0"/>
              <a:buChar char="•"/>
              <a:defRPr/>
            </a:pPr>
            <a:r>
              <a:rPr lang="en-US" dirty="0" smtClean="0"/>
              <a:t>order of material within the report (usually determined by sponsor preference or researcher template), </a:t>
            </a:r>
          </a:p>
          <a:p>
            <a:pPr lvl="1" eaLnBrk="1" hangingPunct="1">
              <a:buFont typeface="Arial" pitchFamily="34" charset="0"/>
              <a:buChar char="•"/>
              <a:defRPr/>
            </a:pPr>
            <a:r>
              <a:rPr lang="en-US" dirty="0" smtClean="0"/>
              <a:t>quantity of report copies </a:t>
            </a:r>
          </a:p>
          <a:p>
            <a:pPr eaLnBrk="1" hangingPunct="1">
              <a:defRPr/>
            </a:pPr>
            <a:endParaRPr lang="en-US" dirty="0" smtClean="0"/>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93A51A3B-E0DA-4CAA-BACC-196AAAEC5A8C}" type="slidenum">
              <a:rPr lang="en-US" smtClean="0"/>
              <a:pPr algn="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1642AB99-96B9-4E87-BE05-84B1937A3C32}" type="slidenum">
              <a:rPr lang="en-US" smtClean="0"/>
              <a:pPr algn="r"/>
              <a:t>2</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eaLnBrk="1" hangingPunct="1">
              <a:buFontTx/>
              <a:buChar char="•"/>
            </a:pPr>
            <a:r>
              <a:rPr lang="en-US" smtClean="0"/>
              <a:t>Templates for graphical data presentations often include specifications for graphical data presentation choices and color codes assigned to different categories or order of data. </a:t>
            </a:r>
          </a:p>
          <a:p>
            <a:pPr lvl="3" eaLnBrk="1" hangingPunct="1">
              <a:buFontTx/>
              <a:buChar char="•"/>
            </a:pPr>
            <a:r>
              <a:rPr lang="en-US" smtClean="0"/>
              <a:t>For this page from the sample data report included in the text, the template specified only vertical bar charts, and for such charts to use the most intense color of gold at the far left, followed by a lighter tint of gold, followed by a series of green bars moving from darkest to lightest tint.</a:t>
            </a:r>
          </a:p>
          <a:p>
            <a:pPr lvl="3" eaLnBrk="1" hangingPunct="1">
              <a:buFontTx/>
              <a:buChar char="•"/>
            </a:pPr>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Delivery of the report often is determined by whether an oral presentation of data findings is planned. </a:t>
            </a:r>
          </a:p>
          <a:p>
            <a:pPr eaLnBrk="1" hangingPunct="1">
              <a:defRPr/>
            </a:pPr>
            <a:endParaRPr lang="en-US" dirty="0" smtClean="0"/>
          </a:p>
          <a:p>
            <a:pPr eaLnBrk="1" hangingPunct="1">
              <a:defRPr/>
            </a:pPr>
            <a:r>
              <a:rPr lang="en-US" dirty="0" smtClean="0"/>
              <a:t>Written reports are delivered before oral presentations or following oral presentations, depending on the preference of the sponsor. </a:t>
            </a:r>
          </a:p>
          <a:p>
            <a:pPr eaLnBrk="1" hangingPunct="1">
              <a:defRPr/>
            </a:pPr>
            <a:endParaRPr lang="en-US" dirty="0" smtClean="0"/>
          </a:p>
          <a:p>
            <a:pPr eaLnBrk="1" hangingPunct="1">
              <a:defRPr/>
            </a:pPr>
            <a:r>
              <a:rPr lang="en-US" dirty="0" smtClean="0"/>
              <a:t>Delivered reports arrive by courier or package delivery service or in person, often depending on the arrangements to address questions if no oral presentation is planned.</a:t>
            </a:r>
            <a:endParaRPr lang="en-US" dirty="0"/>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03176997-960E-4FDA-94F1-E92304CE6BA3}" type="slidenum">
              <a:rPr lang="en-US" smtClean="0"/>
              <a:pPr algn="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As many managers are not schooled in statistical analysis, questions about the findings, researcher interpretations and conclusions are likely to arise. A researcher needs a process and a time frame for addressing these questions. This is especially critical if not oral presentation is planned.</a:t>
            </a:r>
            <a:endParaRPr lang="en-US" dirty="0"/>
          </a:p>
        </p:txBody>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47C60150-0FA0-4E32-95D0-A301776F087C}" type="slidenum">
              <a:rPr lang="en-US" smtClean="0"/>
              <a:pPr algn="r"/>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12DC87FD-EAB2-404B-9FF2-552EB9696E24}" type="slidenum">
              <a:rPr lang="en-US" smtClean="0"/>
              <a:pPr algn="r"/>
              <a:t>3</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Templates also usually specify the order of ordinal and interval data.  </a:t>
            </a:r>
          </a:p>
          <a:p>
            <a:pPr eaLnBrk="1" hangingPunct="1"/>
            <a:r>
              <a:rPr lang="en-US" smtClean="0"/>
              <a:t>In the sample report, these two pages (and all others in the report) order the vertical bars from the least desirable result at the far left to the most desirable result at the far right. </a:t>
            </a:r>
          </a:p>
          <a:p>
            <a:pPr eaLnBrk="1" hangingPunct="1">
              <a:buFontTx/>
              <a:buChar char="•"/>
            </a:pPr>
            <a:r>
              <a:rPr lang="en-US" smtClean="0"/>
              <a:t>In a quality report consistency in color use and order of data is important, as it makes reading the report easier.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81DF9385-D62B-499B-BD96-24F6B9EAF31A}" type="slidenum">
              <a:rPr lang="en-US" smtClean="0"/>
              <a:pPr algn="r"/>
              <a:t>4</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20-1 details the reporting phase of the research process.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29FDC20F-B9C6-413E-9780-CA5C41E6733D}" type="slidenum">
              <a:rPr lang="en-US" smtClean="0"/>
              <a:pPr algn="r"/>
              <a:t>5</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an example of a text presentation of data. It is the most common method when there are only a few statistics.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9D95E337-6F0F-4BDF-AD62-F5F5E591969D}" type="slidenum">
              <a:rPr lang="en-US" smtClean="0"/>
              <a:pPr algn="r"/>
              <a:t>6</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Lists can be easy to read and understand when there are just a few figures to be listed. Bulleted lists imply no order. Numbered lists imply order.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B177A14C-4666-43CF-9386-EC61D74E8ACC}" type="slidenum">
              <a:rPr lang="en-US" smtClean="0"/>
              <a:pPr algn="r"/>
              <a:t>7</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part of Exhibit 20-5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7F5B77A5-F756-404F-9704-CBBB25A063AC}" type="slidenum">
              <a:rPr lang="en-US" smtClean="0"/>
              <a:pPr algn="r"/>
              <a:t>8</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Tables are generally superior to text for presenting statistics but they should be accompanied by comments directing the reader’s attention to important figures. Tables are either general or summary in nature.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D84AE009-4AB6-4A31-8966-B334F8EB27D6}" type="slidenum">
              <a:rPr lang="en-US" smtClean="0"/>
              <a:pPr algn="r"/>
              <a:t>9</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graphics presentation is pulled from the annotated MindWriter client report within Chapter 20.</a:t>
            </a:r>
          </a:p>
          <a:p>
            <a:pPr eaLnBrk="1" hangingPunct="1"/>
            <a:endParaRPr lang="en-US" smtClean="0"/>
          </a:p>
          <a:p>
            <a:pPr eaLnBrk="1" hangingPunct="1"/>
            <a:r>
              <a:rPr lang="en-US" smtClean="0"/>
              <a:t>Graphics presentations often show less information than tables but are easier to read and remember. </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377622-C0F5-4B11-8DA4-68CD3514044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102347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77622-C0F5-4B11-8DA4-68CD3514044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104192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77622-C0F5-4B11-8DA4-68CD3514044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401772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r>
              <a:rPr lang="en-US"/>
              <a:t>20-</a:t>
            </a:r>
            <a:fld id="{FE33C5F8-0B1C-41F8-9F64-DC1C6DC98D93}" type="slidenum">
              <a:rPr lang="en-US"/>
              <a:pPr/>
              <a:t>‹#›</a:t>
            </a:fld>
            <a:endParaRPr lang="en-US"/>
          </a:p>
        </p:txBody>
      </p:sp>
    </p:spTree>
    <p:extLst>
      <p:ext uri="{BB962C8B-B14F-4D97-AF65-F5344CB8AC3E}">
        <p14:creationId xmlns:p14="http://schemas.microsoft.com/office/powerpoint/2010/main" val="171994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77622-C0F5-4B11-8DA4-68CD3514044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335880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77622-C0F5-4B11-8DA4-68CD3514044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307353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377622-C0F5-4B11-8DA4-68CD35140448}"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90117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377622-C0F5-4B11-8DA4-68CD35140448}"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330244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377622-C0F5-4B11-8DA4-68CD35140448}"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267213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77622-C0F5-4B11-8DA4-68CD35140448}"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131451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77622-C0F5-4B11-8DA4-68CD35140448}"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5163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77622-C0F5-4B11-8DA4-68CD35140448}"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B3AD6-7FA7-4EBB-9FC9-25147055665F}" type="slidenum">
              <a:rPr lang="en-US" smtClean="0"/>
              <a:t>‹#›</a:t>
            </a:fld>
            <a:endParaRPr lang="en-US"/>
          </a:p>
        </p:txBody>
      </p:sp>
    </p:spTree>
    <p:extLst>
      <p:ext uri="{BB962C8B-B14F-4D97-AF65-F5344CB8AC3E}">
        <p14:creationId xmlns:p14="http://schemas.microsoft.com/office/powerpoint/2010/main" val="288025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77622-C0F5-4B11-8DA4-68CD35140448}" type="datetimeFigureOut">
              <a:rPr lang="en-US" smtClean="0"/>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B3AD6-7FA7-4EBB-9FC9-25147055665F}" type="slidenum">
              <a:rPr lang="en-US" smtClean="0"/>
              <a:t>‹#›</a:t>
            </a:fld>
            <a:endParaRPr lang="en-US"/>
          </a:p>
        </p:txBody>
      </p:sp>
    </p:spTree>
    <p:extLst>
      <p:ext uri="{BB962C8B-B14F-4D97-AF65-F5344CB8AC3E}">
        <p14:creationId xmlns:p14="http://schemas.microsoft.com/office/powerpoint/2010/main" val="2359182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8DB767FA-CDE0-4B45-9D61-69B5B84AA0FD}" type="slidenum">
              <a:rPr lang="en-US"/>
              <a:pPr/>
              <a:t>1</a:t>
            </a:fld>
            <a:endParaRPr lang="en-US"/>
          </a:p>
        </p:txBody>
      </p:sp>
      <p:sp>
        <p:nvSpPr>
          <p:cNvPr id="681986" name="Rectangle 2"/>
          <p:cNvSpPr>
            <a:spLocks noGrp="1" noChangeArrowheads="1"/>
          </p:cNvSpPr>
          <p:nvPr>
            <p:ph type="title"/>
          </p:nvPr>
        </p:nvSpPr>
        <p:spPr bwMode="auto">
          <a:xfrm>
            <a:off x="266700" y="196850"/>
            <a:ext cx="7124700" cy="1336675"/>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Relationships or Comparisons</a:t>
            </a:r>
          </a:p>
        </p:txBody>
      </p:sp>
      <p:pic>
        <p:nvPicPr>
          <p:cNvPr id="71682" name="Content Placeholder 5" descr="coo73702_2006.jpg"/>
          <p:cNvPicPr>
            <a:picLocks noGrp="1" noChangeAspect="1"/>
          </p:cNvPicPr>
          <p:nvPr>
            <p:ph sz="half" idx="1"/>
          </p:nvPr>
        </p:nvPicPr>
        <p:blipFill>
          <a:blip r:embed="rId3">
            <a:extLst>
              <a:ext uri="{28A0092B-C50C-407E-A947-70E740481C1C}">
                <a14:useLocalDpi xmlns:a14="http://schemas.microsoft.com/office/drawing/2010/main" val="0"/>
              </a:ext>
            </a:extLst>
          </a:blip>
          <a:srcRect t="31226"/>
          <a:stretch>
            <a:fillRect/>
          </a:stretch>
        </p:blipFill>
        <p:spPr bwMode="auto">
          <a:xfrm>
            <a:off x="1146175" y="1657350"/>
            <a:ext cx="5975350" cy="520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319477"/>
      </p:ext>
    </p:extLst>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sldNum" sz="quarter" idx="10"/>
          </p:nvPr>
        </p:nvSpPr>
        <p:spPr>
          <a:ln/>
        </p:spPr>
        <p:txBody>
          <a:bodyPr/>
          <a:lstStyle/>
          <a:p>
            <a:r>
              <a:rPr lang="en-US"/>
              <a:t>20-</a:t>
            </a:r>
            <a:fld id="{F0BFFDA5-EDB7-41CE-A9F7-09BFC5747AFC}" type="slidenum">
              <a:rPr lang="en-US"/>
              <a:pPr/>
              <a:t>10</a:t>
            </a:fld>
            <a:endParaRPr lang="en-US"/>
          </a:p>
        </p:txBody>
      </p:sp>
      <p:sp>
        <p:nvSpPr>
          <p:cNvPr id="647174" name="Rectangle 6"/>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Sample Line Graph</a:t>
            </a:r>
          </a:p>
        </p:txBody>
      </p:sp>
      <p:pic>
        <p:nvPicPr>
          <p:cNvPr id="90114" name="Content Placeholder 5" descr="linegraph.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913" y="1885950"/>
            <a:ext cx="8878887" cy="3905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6"/>
          <p:cNvSpPr>
            <a:spLocks noChangeArrowheads="1"/>
          </p:cNvSpPr>
          <p:nvPr/>
        </p:nvSpPr>
        <p:spPr bwMode="auto">
          <a:xfrm>
            <a:off x="188913" y="5791200"/>
            <a:ext cx="8878887" cy="4000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id-ID"/>
          </a:p>
        </p:txBody>
      </p:sp>
      <p:sp>
        <p:nvSpPr>
          <p:cNvPr id="90116" name="TextBox 8"/>
          <p:cNvSpPr txBox="1">
            <a:spLocks noChangeArrowheads="1"/>
          </p:cNvSpPr>
          <p:nvPr/>
        </p:nvSpPr>
        <p:spPr bwMode="auto">
          <a:xfrm>
            <a:off x="5257800" y="5697538"/>
            <a:ext cx="22669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r>
              <a:rPr lang="en-US"/>
              <a:t>2010</a:t>
            </a:r>
          </a:p>
        </p:txBody>
      </p:sp>
      <p:sp>
        <p:nvSpPr>
          <p:cNvPr id="90117" name="TextBox 9"/>
          <p:cNvSpPr txBox="1">
            <a:spLocks noChangeArrowheads="1"/>
          </p:cNvSpPr>
          <p:nvPr/>
        </p:nvSpPr>
        <p:spPr bwMode="auto">
          <a:xfrm>
            <a:off x="2990850" y="5697538"/>
            <a:ext cx="22669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r>
              <a:rPr lang="en-US"/>
              <a:t>2009</a:t>
            </a:r>
          </a:p>
        </p:txBody>
      </p:sp>
      <p:sp>
        <p:nvSpPr>
          <p:cNvPr id="90118" name="TextBox 10"/>
          <p:cNvSpPr txBox="1">
            <a:spLocks noChangeArrowheads="1"/>
          </p:cNvSpPr>
          <p:nvPr/>
        </p:nvSpPr>
        <p:spPr bwMode="auto">
          <a:xfrm>
            <a:off x="723900" y="5697538"/>
            <a:ext cx="22669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r>
              <a:rPr lang="en-US"/>
              <a:t>2008</a:t>
            </a:r>
          </a:p>
        </p:txBody>
      </p:sp>
    </p:spTree>
    <p:extLst>
      <p:ext uri="{BB962C8B-B14F-4D97-AF65-F5344CB8AC3E}">
        <p14:creationId xmlns:p14="http://schemas.microsoft.com/office/powerpoint/2010/main" val="3160343656"/>
      </p:ext>
    </p:extLst>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r>
              <a:rPr lang="en-US"/>
              <a:t>20-</a:t>
            </a:r>
            <a:fld id="{4D393A74-2140-4EC1-BBF7-A14FFF35C967}" type="slidenum">
              <a:rPr lang="en-US"/>
              <a:pPr/>
              <a:t>11</a:t>
            </a:fld>
            <a:endParaRPr lang="en-US"/>
          </a:p>
        </p:txBody>
      </p:sp>
      <p:sp>
        <p:nvSpPr>
          <p:cNvPr id="650246" name="Rectangle 6"/>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Sample Area Chart</a:t>
            </a:r>
          </a:p>
        </p:txBody>
      </p:sp>
      <p:pic>
        <p:nvPicPr>
          <p:cNvPr id="92162" name="Content Placeholder 12" descr="20-9 are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1013" y="1717675"/>
            <a:ext cx="5019675" cy="3544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13" descr="20-9 Lege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5518150"/>
            <a:ext cx="50196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14"/>
          <p:cNvSpPr>
            <a:spLocks noChangeArrowheads="1"/>
          </p:cNvSpPr>
          <p:nvPr/>
        </p:nvSpPr>
        <p:spPr bwMode="auto">
          <a:xfrm>
            <a:off x="1751013" y="5262563"/>
            <a:ext cx="5019675" cy="255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id-ID"/>
          </a:p>
        </p:txBody>
      </p:sp>
    </p:spTree>
    <p:extLst>
      <p:ext uri="{BB962C8B-B14F-4D97-AF65-F5344CB8AC3E}">
        <p14:creationId xmlns:p14="http://schemas.microsoft.com/office/powerpoint/2010/main" val="117617756"/>
      </p:ext>
    </p:extLst>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B35338AB-8109-4801-8656-8A2D5071781B}" type="slidenum">
              <a:rPr lang="en-US"/>
              <a:pPr/>
              <a:t>12</a:t>
            </a:fld>
            <a:endParaRPr lang="en-US"/>
          </a:p>
        </p:txBody>
      </p:sp>
      <p:sp>
        <p:nvSpPr>
          <p:cNvPr id="656390" name="Rectangle 6"/>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Sample Pie Charts</a:t>
            </a:r>
          </a:p>
        </p:txBody>
      </p:sp>
      <p:pic>
        <p:nvPicPr>
          <p:cNvPr id="94210" name="Content Placeholder 4" descr="20-9 Pie.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765425" y="1417638"/>
            <a:ext cx="3338513"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5" descr="20-9 Lege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5425" y="6176963"/>
            <a:ext cx="33385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294416"/>
      </p:ext>
    </p:extLst>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301AB1D1-57DB-4249-B9C6-79A39B32E0FA}" type="slidenum">
              <a:rPr lang="en-US"/>
              <a:pPr/>
              <a:t>13</a:t>
            </a:fld>
            <a:endParaRPr lang="en-US"/>
          </a:p>
        </p:txBody>
      </p:sp>
      <p:sp>
        <p:nvSpPr>
          <p:cNvPr id="662530"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Sample Bar Chart</a:t>
            </a:r>
          </a:p>
        </p:txBody>
      </p:sp>
      <p:pic>
        <p:nvPicPr>
          <p:cNvPr id="96258"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81138" y="1600200"/>
            <a:ext cx="613251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424871"/>
      </p:ext>
    </p:extLst>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0B6AA9ED-D2A3-47B2-A372-13A4C5C56951}" type="slidenum">
              <a:rPr lang="en-US"/>
              <a:pPr/>
              <a:t>14</a:t>
            </a:fld>
            <a:endParaRPr lang="en-US"/>
          </a:p>
        </p:txBody>
      </p:sp>
      <p:sp>
        <p:nvSpPr>
          <p:cNvPr id="661510" name="Rectangle 6"/>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Pictograph</a:t>
            </a:r>
          </a:p>
        </p:txBody>
      </p:sp>
      <p:pic>
        <p:nvPicPr>
          <p:cNvPr id="98306" name="Picture 10" descr="GraphicBarChart_OhioLotte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4900" y="1533525"/>
            <a:ext cx="6896100" cy="517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895017"/>
      </p:ext>
    </p:extLst>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E24A7DF8-3171-4C07-8F8D-62405B8147C7}" type="slidenum">
              <a:rPr lang="en-US"/>
              <a:pPr/>
              <a:t>15</a:t>
            </a:fld>
            <a:endParaRPr lang="en-US"/>
          </a:p>
        </p:txBody>
      </p:sp>
      <p:sp>
        <p:nvSpPr>
          <p:cNvPr id="708610"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Geographs</a:t>
            </a:r>
          </a:p>
        </p:txBody>
      </p:sp>
      <p:pic>
        <p:nvPicPr>
          <p:cNvPr id="100354"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988" y="1530350"/>
            <a:ext cx="7126287"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527402"/>
      </p:ext>
    </p:extLst>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C886A2BE-BBB8-42E6-9891-83FB962ED12E}" type="slidenum">
              <a:rPr lang="en-US"/>
              <a:pPr/>
              <a:t>16</a:t>
            </a:fld>
            <a:endParaRPr lang="en-US"/>
          </a:p>
        </p:txBody>
      </p:sp>
      <p:sp>
        <p:nvSpPr>
          <p:cNvPr id="666630" name="Rectangle 6"/>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3-D Graphs</a:t>
            </a:r>
          </a:p>
        </p:txBody>
      </p:sp>
      <p:pic>
        <p:nvPicPr>
          <p:cNvPr id="102402"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4825" y="2538413"/>
            <a:ext cx="8181975" cy="195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451258"/>
      </p:ext>
    </p:extLst>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3430DF7E-A2BC-440D-BEB7-80234C927D7E}" type="slidenum">
              <a:rPr lang="en-US"/>
              <a:pPr/>
              <a:t>17</a:t>
            </a:fld>
            <a:endParaRPr lang="en-US"/>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lgn="l" eaLnBrk="1" hangingPunct="1"/>
            <a:r>
              <a:rPr lang="en-US" sz="3600" smtClean="0"/>
              <a:t>Preparing &amp; Delivering </a:t>
            </a:r>
            <a:br>
              <a:rPr lang="en-US" sz="3600" smtClean="0"/>
            </a:br>
            <a:r>
              <a:rPr lang="en-US" sz="3600" smtClean="0"/>
              <a:t>the Written Report</a:t>
            </a:r>
          </a:p>
        </p:txBody>
      </p:sp>
      <p:pic>
        <p:nvPicPr>
          <p:cNvPr id="104450"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9059" t="70000" r="8823"/>
          <a:stretch>
            <a:fillRect/>
          </a:stretch>
        </p:blipFill>
        <p:spPr bwMode="auto">
          <a:xfrm>
            <a:off x="2771775" y="2133600"/>
            <a:ext cx="3324225"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AutoShape 8"/>
          <p:cNvSpPr>
            <a:spLocks noChangeArrowheads="1"/>
          </p:cNvSpPr>
          <p:nvPr/>
        </p:nvSpPr>
        <p:spPr bwMode="auto">
          <a:xfrm>
            <a:off x="0" y="2409825"/>
            <a:ext cx="2974975" cy="400050"/>
          </a:xfrm>
          <a:prstGeom prst="rightArrow">
            <a:avLst>
              <a:gd name="adj1" fmla="val 50000"/>
              <a:gd name="adj2" fmla="val 172623"/>
            </a:avLst>
          </a:prstGeom>
          <a:solidFill>
            <a:srgbClr val="CC0000"/>
          </a:solidFill>
          <a:ln w="9525">
            <a:solidFill>
              <a:srgbClr val="CC0000"/>
            </a:solidFill>
            <a:miter lim="800000"/>
            <a:headEnd/>
            <a:tailEnd/>
          </a:ln>
        </p:spPr>
        <p:txBody>
          <a:bodyPr wrap="none" anchor="ctr"/>
          <a:lstStyle/>
          <a:p>
            <a:pPr algn="ctr"/>
            <a:endParaRPr lang="id-ID"/>
          </a:p>
        </p:txBody>
      </p:sp>
    </p:spTree>
    <p:extLst>
      <p:ext uri="{BB962C8B-B14F-4D97-AF65-F5344CB8AC3E}">
        <p14:creationId xmlns:p14="http://schemas.microsoft.com/office/powerpoint/2010/main" val="1045250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sldNum" sz="quarter" idx="10"/>
          </p:nvPr>
        </p:nvSpPr>
        <p:spPr>
          <a:ln/>
        </p:spPr>
        <p:txBody>
          <a:bodyPr/>
          <a:lstStyle/>
          <a:p>
            <a:r>
              <a:rPr lang="en-US"/>
              <a:t>20-</a:t>
            </a:r>
            <a:fld id="{5E1CC256-540C-4735-A41D-E163F5548A3D}" type="slidenum">
              <a:rPr lang="en-US"/>
              <a:pPr/>
              <a:t>18</a:t>
            </a:fld>
            <a:endParaRPr lang="en-US"/>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lgn="l" eaLnBrk="1" hangingPunct="1"/>
            <a:r>
              <a:rPr lang="en-US" sz="3600" smtClean="0"/>
              <a:t>Preparing &amp; Delivering </a:t>
            </a:r>
            <a:br>
              <a:rPr lang="en-US" sz="3600" smtClean="0"/>
            </a:br>
            <a:r>
              <a:rPr lang="en-US" sz="3600" smtClean="0"/>
              <a:t>the Written Report</a:t>
            </a:r>
          </a:p>
        </p:txBody>
      </p:sp>
      <p:pic>
        <p:nvPicPr>
          <p:cNvPr id="106498"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9178" t="70000" r="9546"/>
          <a:stretch>
            <a:fillRect/>
          </a:stretch>
        </p:blipFill>
        <p:spPr bwMode="auto">
          <a:xfrm>
            <a:off x="1333500" y="2133600"/>
            <a:ext cx="3257550"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AutoShape 8"/>
          <p:cNvSpPr>
            <a:spLocks noChangeArrowheads="1"/>
          </p:cNvSpPr>
          <p:nvPr/>
        </p:nvSpPr>
        <p:spPr bwMode="auto">
          <a:xfrm>
            <a:off x="0" y="3267075"/>
            <a:ext cx="1771650" cy="400050"/>
          </a:xfrm>
          <a:prstGeom prst="rightArrow">
            <a:avLst>
              <a:gd name="adj1" fmla="val 50000"/>
              <a:gd name="adj2" fmla="val 172612"/>
            </a:avLst>
          </a:prstGeom>
          <a:solidFill>
            <a:srgbClr val="CC0000"/>
          </a:solidFill>
          <a:ln w="9525">
            <a:solidFill>
              <a:srgbClr val="CC0000"/>
            </a:solidFill>
            <a:miter lim="800000"/>
            <a:headEnd/>
            <a:tailEnd/>
          </a:ln>
        </p:spPr>
        <p:txBody>
          <a:bodyPr wrap="none" anchor="ctr"/>
          <a:lstStyle/>
          <a:p>
            <a:pPr algn="ctr"/>
            <a:endParaRPr lang="id-ID"/>
          </a:p>
        </p:txBody>
      </p:sp>
      <p:sp>
        <p:nvSpPr>
          <p:cNvPr id="6" name="AutoShape 3"/>
          <p:cNvSpPr>
            <a:spLocks noChangeArrowheads="1"/>
          </p:cNvSpPr>
          <p:nvPr/>
        </p:nvSpPr>
        <p:spPr bwMode="auto">
          <a:xfrm>
            <a:off x="4824413" y="2389188"/>
            <a:ext cx="4014787"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Prefatory Information</a:t>
            </a:r>
          </a:p>
        </p:txBody>
      </p:sp>
      <p:sp>
        <p:nvSpPr>
          <p:cNvPr id="7" name="AutoShape 8"/>
          <p:cNvSpPr>
            <a:spLocks noChangeArrowheads="1"/>
          </p:cNvSpPr>
          <p:nvPr/>
        </p:nvSpPr>
        <p:spPr bwMode="auto">
          <a:xfrm>
            <a:off x="4854575" y="3267075"/>
            <a:ext cx="3989388"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Introduction</a:t>
            </a:r>
          </a:p>
        </p:txBody>
      </p:sp>
      <p:sp>
        <p:nvSpPr>
          <p:cNvPr id="8" name="AutoShape 9"/>
          <p:cNvSpPr>
            <a:spLocks noChangeArrowheads="1"/>
          </p:cNvSpPr>
          <p:nvPr/>
        </p:nvSpPr>
        <p:spPr bwMode="auto">
          <a:xfrm>
            <a:off x="4848225" y="4127500"/>
            <a:ext cx="3995738"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Methodology</a:t>
            </a:r>
          </a:p>
        </p:txBody>
      </p:sp>
    </p:spTree>
    <p:extLst>
      <p:ext uri="{BB962C8B-B14F-4D97-AF65-F5344CB8AC3E}">
        <p14:creationId xmlns:p14="http://schemas.microsoft.com/office/powerpoint/2010/main" val="3108906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r>
              <a:rPr lang="en-US"/>
              <a:t>20-</a:t>
            </a:r>
            <a:fld id="{12134CE8-F08C-4597-B966-8523CC161740}" type="slidenum">
              <a:rPr lang="en-US"/>
              <a:pPr/>
              <a:t>19</a:t>
            </a:fld>
            <a:endParaRPr lang="en-US"/>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lgn="l" eaLnBrk="1" hangingPunct="1"/>
            <a:r>
              <a:rPr lang="en-US" sz="3600" smtClean="0"/>
              <a:t>Preparing &amp; Delivering </a:t>
            </a:r>
            <a:br>
              <a:rPr lang="en-US" sz="3600" smtClean="0"/>
            </a:br>
            <a:r>
              <a:rPr lang="en-US" sz="3600" smtClean="0"/>
              <a:t>the Written Report</a:t>
            </a:r>
          </a:p>
        </p:txBody>
      </p:sp>
      <p:pic>
        <p:nvPicPr>
          <p:cNvPr id="108546" name="Content Placeholder 4" descr="coo73702_2001.jpg"/>
          <p:cNvPicPr>
            <a:picLocks noChangeAspect="1"/>
          </p:cNvPicPr>
          <p:nvPr/>
        </p:nvPicPr>
        <p:blipFill>
          <a:blip r:embed="rId3">
            <a:extLst>
              <a:ext uri="{28A0092B-C50C-407E-A947-70E740481C1C}">
                <a14:useLocalDpi xmlns:a14="http://schemas.microsoft.com/office/drawing/2010/main" val="0"/>
              </a:ext>
            </a:extLst>
          </a:blip>
          <a:srcRect l="41510" t="32095" b="57600"/>
          <a:stretch>
            <a:fillRect/>
          </a:stretch>
        </p:blipFill>
        <p:spPr bwMode="auto">
          <a:xfrm>
            <a:off x="5129213" y="3856038"/>
            <a:ext cx="35575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Content Placeholder 4" descr="coo73702_2001.jpg"/>
          <p:cNvPicPr>
            <a:picLocks noChangeAspect="1"/>
          </p:cNvPicPr>
          <p:nvPr/>
        </p:nvPicPr>
        <p:blipFill>
          <a:blip r:embed="rId3">
            <a:extLst>
              <a:ext uri="{28A0092B-C50C-407E-A947-70E740481C1C}">
                <a14:useLocalDpi xmlns:a14="http://schemas.microsoft.com/office/drawing/2010/main" val="0"/>
              </a:ext>
            </a:extLst>
          </a:blip>
          <a:srcRect l="49178" t="70000" r="9546"/>
          <a:stretch>
            <a:fillRect/>
          </a:stretch>
        </p:blipFill>
        <p:spPr bwMode="auto">
          <a:xfrm>
            <a:off x="1333500" y="2133600"/>
            <a:ext cx="32575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AutoShape 8"/>
          <p:cNvSpPr>
            <a:spLocks noChangeArrowheads="1"/>
          </p:cNvSpPr>
          <p:nvPr/>
        </p:nvSpPr>
        <p:spPr bwMode="auto">
          <a:xfrm>
            <a:off x="0" y="4125913"/>
            <a:ext cx="1663700" cy="400050"/>
          </a:xfrm>
          <a:prstGeom prst="rightArrow">
            <a:avLst>
              <a:gd name="adj1" fmla="val 50000"/>
              <a:gd name="adj2" fmla="val 172626"/>
            </a:avLst>
          </a:prstGeom>
          <a:solidFill>
            <a:srgbClr val="CC0000"/>
          </a:solidFill>
          <a:ln w="9525">
            <a:solidFill>
              <a:srgbClr val="CC0000"/>
            </a:solidFill>
            <a:miter lim="800000"/>
            <a:headEnd/>
            <a:tailEnd/>
          </a:ln>
        </p:spPr>
        <p:txBody>
          <a:bodyPr wrap="none" anchor="ctr"/>
          <a:lstStyle/>
          <a:p>
            <a:pPr algn="ctr"/>
            <a:endParaRPr lang="id-ID"/>
          </a:p>
        </p:txBody>
      </p:sp>
    </p:spTree>
    <p:extLst>
      <p:ext uri="{BB962C8B-B14F-4D97-AF65-F5344CB8AC3E}">
        <p14:creationId xmlns:p14="http://schemas.microsoft.com/office/powerpoint/2010/main" val="2415772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8F715E2A-56B0-4951-9384-6F6A38BA6CA3}" type="slidenum">
              <a:rPr lang="en-US"/>
              <a:pPr/>
              <a:t>2</a:t>
            </a:fld>
            <a:endParaRPr lang="en-US"/>
          </a:p>
        </p:txBody>
      </p:sp>
      <p:sp>
        <p:nvSpPr>
          <p:cNvPr id="713730" name="Rectangle 2"/>
          <p:cNvSpPr>
            <a:spLocks noGrp="1" noChangeArrowheads="1"/>
          </p:cNvSpPr>
          <p:nvPr>
            <p:ph type="title" idx="4294967295"/>
          </p:nvPr>
        </p:nvSpPr>
        <p:spPr bwMode="auto">
          <a:xfrm>
            <a:off x="53975" y="274638"/>
            <a:ext cx="8229600" cy="1143000"/>
          </a:xfrm>
          <a:prstGeom prst="rect">
            <a:avLst/>
          </a:prstGeom>
          <a:ln>
            <a:miter lim="800000"/>
            <a:headEnd/>
            <a:tailEnd/>
          </a:ln>
        </p:spPr>
        <p:txBody>
          <a:bodyPr/>
          <a:lstStyle/>
          <a:p>
            <a:pPr algn="l" eaLnBrk="1" hangingPunct="1"/>
            <a:r>
              <a:rPr lang="en-US" sz="3600" smtClean="0"/>
              <a:t>Sample Findings Page: Graphical</a:t>
            </a:r>
          </a:p>
        </p:txBody>
      </p:sp>
      <p:pic>
        <p:nvPicPr>
          <p:cNvPr id="73730" name="Picture 6" descr="MR_pg67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909763" y="1616075"/>
            <a:ext cx="5094287" cy="524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030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ACFB99AE-7132-4A61-8569-94362F63E0E1}" type="slidenum">
              <a:rPr lang="en-US"/>
              <a:pPr/>
              <a:t>20</a:t>
            </a:fld>
            <a:endParaRPr lang="en-US"/>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lgn="l" eaLnBrk="1" hangingPunct="1"/>
            <a:r>
              <a:rPr lang="en-US" sz="3600" smtClean="0"/>
              <a:t>Preparing &amp; Delivering </a:t>
            </a:r>
            <a:br>
              <a:rPr lang="en-US" sz="3600" smtClean="0"/>
            </a:br>
            <a:r>
              <a:rPr lang="en-US" sz="3600" smtClean="0"/>
              <a:t>the Written Report</a:t>
            </a:r>
          </a:p>
        </p:txBody>
      </p:sp>
      <p:pic>
        <p:nvPicPr>
          <p:cNvPr id="110594"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9300" t="70000" r="8823"/>
          <a:stretch>
            <a:fillRect/>
          </a:stretch>
        </p:blipFill>
        <p:spPr bwMode="auto">
          <a:xfrm>
            <a:off x="2790825" y="2133600"/>
            <a:ext cx="3305175"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AutoShape 8"/>
          <p:cNvSpPr>
            <a:spLocks noChangeArrowheads="1"/>
          </p:cNvSpPr>
          <p:nvPr/>
        </p:nvSpPr>
        <p:spPr bwMode="auto">
          <a:xfrm>
            <a:off x="0" y="4838700"/>
            <a:ext cx="2974975" cy="400050"/>
          </a:xfrm>
          <a:prstGeom prst="rightArrow">
            <a:avLst>
              <a:gd name="adj1" fmla="val 50000"/>
              <a:gd name="adj2" fmla="val 172623"/>
            </a:avLst>
          </a:prstGeom>
          <a:solidFill>
            <a:srgbClr val="CC0000"/>
          </a:solidFill>
          <a:ln w="9525">
            <a:solidFill>
              <a:srgbClr val="CC0000"/>
            </a:solidFill>
            <a:miter lim="800000"/>
            <a:headEnd/>
            <a:tailEnd/>
          </a:ln>
        </p:spPr>
        <p:txBody>
          <a:bodyPr wrap="none" anchor="ctr"/>
          <a:lstStyle/>
          <a:p>
            <a:pPr algn="ctr"/>
            <a:endParaRPr lang="id-ID"/>
          </a:p>
        </p:txBody>
      </p:sp>
    </p:spTree>
    <p:extLst>
      <p:ext uri="{BB962C8B-B14F-4D97-AF65-F5344CB8AC3E}">
        <p14:creationId xmlns:p14="http://schemas.microsoft.com/office/powerpoint/2010/main" val="339403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4C0F31D4-E115-4383-9B08-48764AB0E591}" type="slidenum">
              <a:rPr lang="en-US"/>
              <a:pPr/>
              <a:t>21</a:t>
            </a:fld>
            <a:endParaRPr lang="en-US"/>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lgn="l" eaLnBrk="1" hangingPunct="1"/>
            <a:r>
              <a:rPr lang="en-US" sz="3600" smtClean="0"/>
              <a:t>Preparing &amp; Delivering </a:t>
            </a:r>
            <a:br>
              <a:rPr lang="en-US" sz="3600" smtClean="0"/>
            </a:br>
            <a:r>
              <a:rPr lang="en-US" sz="3600" smtClean="0"/>
              <a:t>the Written Report</a:t>
            </a:r>
          </a:p>
        </p:txBody>
      </p:sp>
      <p:pic>
        <p:nvPicPr>
          <p:cNvPr id="112642"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9300" t="70000" r="8823"/>
          <a:stretch>
            <a:fillRect/>
          </a:stretch>
        </p:blipFill>
        <p:spPr bwMode="auto">
          <a:xfrm>
            <a:off x="2790825" y="2133600"/>
            <a:ext cx="3305175"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AutoShape 8"/>
          <p:cNvSpPr>
            <a:spLocks noChangeArrowheads="1"/>
          </p:cNvSpPr>
          <p:nvPr/>
        </p:nvSpPr>
        <p:spPr bwMode="auto">
          <a:xfrm>
            <a:off x="0" y="5648325"/>
            <a:ext cx="2974975" cy="400050"/>
          </a:xfrm>
          <a:prstGeom prst="rightArrow">
            <a:avLst>
              <a:gd name="adj1" fmla="val 50000"/>
              <a:gd name="adj2" fmla="val 172623"/>
            </a:avLst>
          </a:prstGeom>
          <a:solidFill>
            <a:srgbClr val="CC0000"/>
          </a:solidFill>
          <a:ln w="9525">
            <a:solidFill>
              <a:srgbClr val="CC0000"/>
            </a:solidFill>
            <a:miter lim="800000"/>
            <a:headEnd/>
            <a:tailEnd/>
          </a:ln>
        </p:spPr>
        <p:txBody>
          <a:bodyPr wrap="none" anchor="ctr"/>
          <a:lstStyle/>
          <a:p>
            <a:pPr algn="ctr"/>
            <a:endParaRPr lang="id-ID"/>
          </a:p>
        </p:txBody>
      </p:sp>
    </p:spTree>
    <p:extLst>
      <p:ext uri="{BB962C8B-B14F-4D97-AF65-F5344CB8AC3E}">
        <p14:creationId xmlns:p14="http://schemas.microsoft.com/office/powerpoint/2010/main" val="2350583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C01348D8-00EE-4E5B-B116-A1BCEACCA166}" type="slidenum">
              <a:rPr lang="en-US"/>
              <a:pPr/>
              <a:t>3</a:t>
            </a:fld>
            <a:endParaRPr lang="en-US"/>
          </a:p>
        </p:txBody>
      </p:sp>
      <p:sp>
        <p:nvSpPr>
          <p:cNvPr id="716802"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Findings Page Templates</a:t>
            </a:r>
          </a:p>
        </p:txBody>
      </p:sp>
      <p:pic>
        <p:nvPicPr>
          <p:cNvPr id="75778" name="Picture 5" descr="MR_pg67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6209" b="19373"/>
          <a:stretch>
            <a:fillRect/>
          </a:stretch>
        </p:blipFill>
        <p:spPr bwMode="auto">
          <a:xfrm>
            <a:off x="317500" y="1600200"/>
            <a:ext cx="3941763"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7" descr="MR_pg67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r="5714"/>
          <a:stretch>
            <a:fillRect/>
          </a:stretch>
        </p:blipFill>
        <p:spPr bwMode="auto">
          <a:xfrm>
            <a:off x="4686300" y="1600200"/>
            <a:ext cx="4189413"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75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5836F80D-E251-4A1B-A92C-5E39A0DA07D5}" type="slidenum">
              <a:rPr lang="en-US"/>
              <a:pPr/>
              <a:t>4</a:t>
            </a:fld>
            <a:endParaRPr lang="en-US"/>
          </a:p>
        </p:txBody>
      </p:sp>
      <p:sp>
        <p:nvSpPr>
          <p:cNvPr id="681986" name="Rectangle 2"/>
          <p:cNvSpPr>
            <a:spLocks noGrp="1" noChangeArrowheads="1"/>
          </p:cNvSpPr>
          <p:nvPr>
            <p:ph type="title"/>
          </p:nvPr>
        </p:nvSpPr>
        <p:spPr bwMode="auto">
          <a:xfrm>
            <a:off x="266700" y="196850"/>
            <a:ext cx="7124700" cy="1336675"/>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Appropriate Data Displays</a:t>
            </a:r>
          </a:p>
        </p:txBody>
      </p:sp>
      <p:pic>
        <p:nvPicPr>
          <p:cNvPr id="77826"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1510" t="43066" b="30135"/>
          <a:stretch>
            <a:fillRect/>
          </a:stretch>
        </p:blipFill>
        <p:spPr bwMode="auto">
          <a:xfrm>
            <a:off x="1562100" y="1781175"/>
            <a:ext cx="5689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AutoShape 8"/>
          <p:cNvSpPr>
            <a:spLocks noChangeArrowheads="1"/>
          </p:cNvSpPr>
          <p:nvPr/>
        </p:nvSpPr>
        <p:spPr bwMode="auto">
          <a:xfrm>
            <a:off x="0" y="4600575"/>
            <a:ext cx="2974975" cy="400050"/>
          </a:xfrm>
          <a:prstGeom prst="rightArrow">
            <a:avLst>
              <a:gd name="adj1" fmla="val 50000"/>
              <a:gd name="adj2" fmla="val 172623"/>
            </a:avLst>
          </a:prstGeom>
          <a:solidFill>
            <a:srgbClr val="CC0000"/>
          </a:solidFill>
          <a:ln w="9525">
            <a:solidFill>
              <a:srgbClr val="CC0000"/>
            </a:solidFill>
            <a:miter lim="800000"/>
            <a:headEnd/>
            <a:tailEnd/>
          </a:ln>
        </p:spPr>
        <p:txBody>
          <a:bodyPr wrap="none" anchor="ctr"/>
          <a:lstStyle/>
          <a:p>
            <a:pPr algn="ctr"/>
            <a:endParaRPr lang="id-ID"/>
          </a:p>
        </p:txBody>
      </p:sp>
    </p:spTree>
    <p:extLst>
      <p:ext uri="{BB962C8B-B14F-4D97-AF65-F5344CB8AC3E}">
        <p14:creationId xmlns:p14="http://schemas.microsoft.com/office/powerpoint/2010/main" val="2951590917"/>
      </p:ext>
    </p:extLst>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0B089322-0E25-454A-8D70-A3AAA9DB407A}" type="slidenum">
              <a:rPr lang="en-US"/>
              <a:pPr/>
              <a:t>5</a:t>
            </a:fld>
            <a:endParaRPr lang="en-US"/>
          </a:p>
        </p:txBody>
      </p:sp>
      <p:sp>
        <p:nvSpPr>
          <p:cNvPr id="637954" name="Rectangle 2"/>
          <p:cNvSpPr>
            <a:spLocks noGrp="1" noChangeArrowheads="1"/>
          </p:cNvSpPr>
          <p:nvPr>
            <p:ph type="title"/>
          </p:nvPr>
        </p:nvSpPr>
        <p:spPr bwMode="auto">
          <a:xfrm>
            <a:off x="169863" y="274638"/>
            <a:ext cx="7554912"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Text Presentation</a:t>
            </a:r>
          </a:p>
        </p:txBody>
      </p:sp>
      <p:sp>
        <p:nvSpPr>
          <p:cNvPr id="79874" name="Rectangle 3"/>
          <p:cNvSpPr>
            <a:spLocks noGrp="1" noChangeArrowheads="1"/>
          </p:cNvSpPr>
          <p:nvPr>
            <p:ph type="body" idx="1"/>
          </p:nvPr>
        </p:nvSpPr>
        <p:spPr bwMode="auto">
          <a:xfrm>
            <a:off x="304800" y="1916113"/>
            <a:ext cx="8382000" cy="4370387"/>
          </a:xfrm>
          <a:solidFill>
            <a:srgbClr val="FFDD99"/>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273050" indent="0" algn="l" eaLnBrk="1" hangingPunct="1">
              <a:buFontTx/>
              <a:buNone/>
            </a:pPr>
            <a:r>
              <a:rPr lang="en-US" sz="2400" smtClean="0">
                <a:solidFill>
                  <a:schemeClr val="tx1"/>
                </a:solidFill>
              </a:rPr>
              <a:t>Wal-mart regained its number-1 rank in the Forbes 500 due to its strong sales performance (11% increase; $351.1 billion). Although Wal-mart surpassed number-2-ranked ExxonMobil in sales, Wal-mart’s profitability ($11.2 billion) was far below the oil giant ($39.5 billion).</a:t>
            </a:r>
          </a:p>
          <a:p>
            <a:pPr marL="273050" indent="0" algn="l" eaLnBrk="1" hangingPunct="1">
              <a:buFontTx/>
              <a:buNone/>
            </a:pPr>
            <a:r>
              <a:rPr lang="en-US" sz="2400" smtClean="0">
                <a:solidFill>
                  <a:schemeClr val="tx1"/>
                </a:solidFill>
              </a:rPr>
              <a:t>	Some credit several challenging public relations problems with the lower-than-expected level. Number-6-ranked General Electric also outperformed Walmart in profits with $20.8 billion.  GE’s robust sales growth (27.4%) is an indication that it will likely challenge both Walmart and ExxonMobil in the future.</a:t>
            </a:r>
          </a:p>
        </p:txBody>
      </p:sp>
    </p:spTree>
    <p:extLst>
      <p:ext uri="{BB962C8B-B14F-4D97-AF65-F5344CB8AC3E}">
        <p14:creationId xmlns:p14="http://schemas.microsoft.com/office/powerpoint/2010/main" val="2571194922"/>
      </p:ext>
    </p:extLst>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B79EB23B-212E-48A1-986D-B005010C9CC3}" type="slidenum">
              <a:rPr lang="en-US"/>
              <a:pPr/>
              <a:t>6</a:t>
            </a:fld>
            <a:endParaRPr lang="en-US"/>
          </a:p>
        </p:txBody>
      </p:sp>
      <p:sp>
        <p:nvSpPr>
          <p:cNvPr id="638978" name="Rectangle 2"/>
          <p:cNvSpPr>
            <a:spLocks noGrp="1" noChangeArrowheads="1"/>
          </p:cNvSpPr>
          <p:nvPr>
            <p:ph type="title"/>
          </p:nvPr>
        </p:nvSpPr>
        <p:spPr bwMode="auto">
          <a:xfrm>
            <a:off x="257175" y="274638"/>
            <a:ext cx="8401050"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Alternative Text Presentation</a:t>
            </a:r>
          </a:p>
        </p:txBody>
      </p:sp>
      <p:sp>
        <p:nvSpPr>
          <p:cNvPr id="81922" name="Rectangle 3"/>
          <p:cNvSpPr>
            <a:spLocks noGrp="1" noChangeArrowheads="1"/>
          </p:cNvSpPr>
          <p:nvPr>
            <p:ph type="body" idx="1"/>
          </p:nvPr>
        </p:nvSpPr>
        <p:spPr bwMode="auto">
          <a:xfrm>
            <a:off x="419100" y="1890713"/>
            <a:ext cx="8350250" cy="3767137"/>
          </a:xfrm>
          <a:solidFill>
            <a:srgbClr val="FFDD99"/>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273050" indent="-273050" algn="l" eaLnBrk="1" hangingPunct="1">
              <a:buFontTx/>
              <a:buNone/>
            </a:pPr>
            <a:r>
              <a:rPr lang="en-US" sz="2000" i="0" smtClean="0">
                <a:solidFill>
                  <a:schemeClr val="tx1"/>
                </a:solidFill>
              </a:rPr>
              <a:t>• 	Oil giant and energy exploration leader ExxonMobil is the most profitable company in the Fortune 500 due to record crude oil prices increasing its profits to $39.5 billion, compared to $11.2 billion for Wal-mart.</a:t>
            </a:r>
          </a:p>
          <a:p>
            <a:pPr marL="273050" indent="-273050" algn="l" eaLnBrk="1" hangingPunct="1">
              <a:buFontTx/>
              <a:buNone/>
            </a:pPr>
            <a:r>
              <a:rPr lang="en-US" sz="2000" i="0" smtClean="0">
                <a:solidFill>
                  <a:schemeClr val="tx1"/>
                </a:solidFill>
              </a:rPr>
              <a:t>• ExxonMobil’s profits jumped 9% on a 2% increase in sales, while Wal-mart’s profits increased a mere 0.5% on an 11% increase in sales.</a:t>
            </a:r>
          </a:p>
          <a:p>
            <a:pPr marL="273050" indent="-273050" algn="l" eaLnBrk="1" hangingPunct="1">
              <a:buFontTx/>
              <a:buNone/>
            </a:pPr>
            <a:r>
              <a:rPr lang="en-US" sz="2000" i="0" smtClean="0">
                <a:solidFill>
                  <a:schemeClr val="tx1"/>
                </a:solidFill>
              </a:rPr>
              <a:t>• General Electric provided a 27.4% increase in profits on a 7.1% increase in sales, and outperformed Wal-mart on profits ($20.8 billion to $11.2 billion). </a:t>
            </a:r>
          </a:p>
          <a:p>
            <a:pPr marL="273050" indent="-273050" algn="l" eaLnBrk="1" hangingPunct="1"/>
            <a:r>
              <a:rPr lang="en-US" sz="2000" i="0" smtClean="0">
                <a:solidFill>
                  <a:schemeClr val="tx1"/>
                </a:solidFill>
              </a:rPr>
              <a:t>Although Wal-Mart regained the top spot in the Fortune 500, its performance shows signs of weakness in profitability.</a:t>
            </a:r>
          </a:p>
        </p:txBody>
      </p:sp>
    </p:spTree>
    <p:extLst>
      <p:ext uri="{BB962C8B-B14F-4D97-AF65-F5344CB8AC3E}">
        <p14:creationId xmlns:p14="http://schemas.microsoft.com/office/powerpoint/2010/main" val="373136392"/>
      </p:ext>
    </p:extLst>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sldNum" sz="quarter" idx="10"/>
          </p:nvPr>
        </p:nvSpPr>
        <p:spPr>
          <a:ln/>
        </p:spPr>
        <p:txBody>
          <a:bodyPr/>
          <a:lstStyle/>
          <a:p>
            <a:r>
              <a:rPr lang="en-US"/>
              <a:t>20-</a:t>
            </a:r>
            <a:fld id="{6D37E1E1-0B32-41EE-9A13-1EFB8B9D4212}" type="slidenum">
              <a:rPr lang="en-US"/>
              <a:pPr/>
              <a:t>7</a:t>
            </a:fld>
            <a:endParaRPr lang="en-US"/>
          </a:p>
        </p:txBody>
      </p:sp>
      <p:sp>
        <p:nvSpPr>
          <p:cNvPr id="686084" name="Rectangle 4"/>
          <p:cNvSpPr>
            <a:spLocks noGrp="1" noChangeArrowheads="1"/>
          </p:cNvSpPr>
          <p:nvPr>
            <p:ph type="title"/>
          </p:nvPr>
        </p:nvSpPr>
        <p:spPr bwMode="auto">
          <a:xfrm>
            <a:off x="341313" y="188913"/>
            <a:ext cx="7051675" cy="1804987"/>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Parts of a Table</a:t>
            </a:r>
          </a:p>
        </p:txBody>
      </p:sp>
      <p:grpSp>
        <p:nvGrpSpPr>
          <p:cNvPr id="83970" name="Group 6"/>
          <p:cNvGrpSpPr>
            <a:grpSpLocks/>
          </p:cNvGrpSpPr>
          <p:nvPr/>
        </p:nvGrpSpPr>
        <p:grpSpPr bwMode="auto">
          <a:xfrm>
            <a:off x="484188" y="1708150"/>
            <a:ext cx="7127875" cy="4791075"/>
            <a:chOff x="594911" y="1509464"/>
            <a:chExt cx="6197889" cy="3987953"/>
          </a:xfrm>
        </p:grpSpPr>
        <p:pic>
          <p:nvPicPr>
            <p:cNvPr id="83971" name="Picture 432" descr="coo01757_2005"/>
            <p:cNvPicPr>
              <a:picLocks noChangeAspect="1" noChangeArrowheads="1"/>
            </p:cNvPicPr>
            <p:nvPr/>
          </p:nvPicPr>
          <p:blipFill>
            <a:blip r:embed="rId3">
              <a:extLst>
                <a:ext uri="{28A0092B-C50C-407E-A947-70E740481C1C}">
                  <a14:useLocalDpi xmlns:a14="http://schemas.microsoft.com/office/drawing/2010/main" val="0"/>
                </a:ext>
              </a:extLst>
            </a:blip>
            <a:srcRect l="3845" r="531" b="61769"/>
            <a:stretch>
              <a:fillRect/>
            </a:stretch>
          </p:blipFill>
          <p:spPr bwMode="auto">
            <a:xfrm>
              <a:off x="594911" y="1509464"/>
              <a:ext cx="6197889" cy="330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32" descr="coo01757_2005"/>
            <p:cNvPicPr>
              <a:picLocks noChangeAspect="1" noChangeArrowheads="1"/>
            </p:cNvPicPr>
            <p:nvPr/>
          </p:nvPicPr>
          <p:blipFill>
            <a:blip r:embed="rId3">
              <a:extLst>
                <a:ext uri="{28A0092B-C50C-407E-A947-70E740481C1C}">
                  <a14:useLocalDpi xmlns:a14="http://schemas.microsoft.com/office/drawing/2010/main" val="0"/>
                </a:ext>
              </a:extLst>
            </a:blip>
            <a:srcRect l="3896" t="90948" r="2238" b="1295"/>
            <a:stretch>
              <a:fillRect/>
            </a:stretch>
          </p:blipFill>
          <p:spPr bwMode="auto">
            <a:xfrm>
              <a:off x="594911" y="4814371"/>
              <a:ext cx="6197889" cy="68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4"/>
            <p:cNvSpPr txBox="1">
              <a:spLocks noChangeArrowheads="1"/>
            </p:cNvSpPr>
            <p:nvPr/>
          </p:nvSpPr>
          <p:spPr bwMode="auto">
            <a:xfrm>
              <a:off x="6015209" y="3481330"/>
              <a:ext cx="6279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l"/>
              <a:r>
                <a:rPr lang="en-US" sz="900" b="1"/>
                <a:t>Body</a:t>
              </a:r>
            </a:p>
          </p:txBody>
        </p:sp>
        <p:cxnSp>
          <p:nvCxnSpPr>
            <p:cNvPr id="83974" name="Straight Connector 9"/>
            <p:cNvCxnSpPr>
              <a:cxnSpLocks noChangeShapeType="1"/>
            </p:cNvCxnSpPr>
            <p:nvPr/>
          </p:nvCxnSpPr>
          <p:spPr bwMode="auto">
            <a:xfrm flipV="1">
              <a:off x="5635128" y="4814371"/>
              <a:ext cx="253387" cy="1"/>
            </a:xfrm>
            <a:prstGeom prst="line">
              <a:avLst/>
            </a:prstGeom>
            <a:noFill/>
            <a:ln w="9525" algn="ctr">
              <a:solidFill>
                <a:schemeClr val="tx1"/>
              </a:solidFill>
              <a:round/>
              <a:headEnd/>
              <a:tailEnd/>
            </a:ln>
          </p:spPr>
        </p:cxnSp>
      </p:grpSp>
    </p:spTree>
    <p:extLst>
      <p:ext uri="{BB962C8B-B14F-4D97-AF65-F5344CB8AC3E}">
        <p14:creationId xmlns:p14="http://schemas.microsoft.com/office/powerpoint/2010/main" val="1423185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7C798212-AF53-410D-9245-7658E0BF31D5}" type="slidenum">
              <a:rPr lang="en-US"/>
              <a:pPr/>
              <a:t>8</a:t>
            </a:fld>
            <a:endParaRPr lang="en-US"/>
          </a:p>
        </p:txBody>
      </p:sp>
      <p:sp>
        <p:nvSpPr>
          <p:cNvPr id="640004" name="Rectangle 4"/>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Tabular Presentation</a:t>
            </a:r>
          </a:p>
        </p:txBody>
      </p:sp>
      <p:graphicFrame>
        <p:nvGraphicFramePr>
          <p:cNvPr id="640069" name="Group 69"/>
          <p:cNvGraphicFramePr>
            <a:graphicFrameLocks noGrp="1"/>
          </p:cNvGraphicFramePr>
          <p:nvPr>
            <p:ph idx="1"/>
          </p:nvPr>
        </p:nvGraphicFramePr>
        <p:xfrm>
          <a:off x="257175" y="2568575"/>
          <a:ext cx="8610600" cy="3783337"/>
        </p:xfrm>
        <a:graphic>
          <a:graphicData uri="http://schemas.openxmlformats.org/drawingml/2006/table">
            <a:tbl>
              <a:tblPr/>
              <a:tblGrid>
                <a:gridCol w="1619250"/>
                <a:gridCol w="1009650"/>
                <a:gridCol w="1933575"/>
                <a:gridCol w="1177925"/>
                <a:gridCol w="1460500"/>
                <a:gridCol w="1409700"/>
              </a:tblGrid>
              <a:tr h="1164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chemeClr val="bg1"/>
                          </a:solidFill>
                          <a:effectLst/>
                          <a:latin typeface="Arial" charset="0"/>
                        </a:rPr>
                        <a:t>Company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C07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smtClean="0">
                          <a:ln>
                            <a:noFill/>
                          </a:ln>
                          <a:solidFill>
                            <a:schemeClr val="bg1"/>
                          </a:solidFill>
                          <a:effectLst/>
                          <a:latin typeface="Arial" charset="0"/>
                        </a:rPr>
                        <a:t>Rank</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C07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chemeClr val="bg1"/>
                          </a:solidFill>
                          <a:effectLst/>
                          <a:latin typeface="Arial" charset="0"/>
                        </a:rPr>
                        <a:t>Revenue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chemeClr val="bg1"/>
                          </a:solidFill>
                          <a:effectLst/>
                          <a:latin typeface="Arial" charset="0"/>
                        </a:rPr>
                        <a:t>($, millions)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C07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chemeClr val="bg1"/>
                          </a:solidFill>
                          <a:effectLst/>
                          <a:latin typeface="Arial" charset="0"/>
                        </a:rPr>
                        <a:t>Sales Growth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dirty="0" smtClean="0">
                        <a:ln>
                          <a:noFill/>
                        </a:ln>
                        <a:solidFill>
                          <a:schemeClr val="bg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C07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chemeClr val="bg1"/>
                          </a:solidFill>
                          <a:effectLst/>
                          <a:latin typeface="Arial" charset="0"/>
                        </a:rPr>
                        <a:t>Profits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C07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chemeClr val="bg1"/>
                          </a:solidFill>
                          <a:effectLst/>
                          <a:latin typeface="Arial" charset="0"/>
                        </a:rPr>
                        <a:t>Profit Growth</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C07A"/>
                    </a:solidFill>
                  </a:tcPr>
                </a:tc>
              </a:tr>
              <a:tr h="895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rPr>
                        <a:t>Wal-Mart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$351,139.0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11.2%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$11,284.0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0.5%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r>
              <a:tr h="7618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rPr>
                        <a:t>Exxon Mobil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$347,254.0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02.2%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$39,500.0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9.3%</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9618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chemeClr val="tx1"/>
                          </a:solidFill>
                          <a:effectLst/>
                          <a:latin typeface="Arial" charset="0"/>
                        </a:rPr>
                        <a:t>General Electric</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$168,307.0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07.1%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$20,829.0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rPr>
                        <a:t>27.4%</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r>
            </a:tbl>
          </a:graphicData>
        </a:graphic>
      </p:graphicFrame>
      <p:sp>
        <p:nvSpPr>
          <p:cNvPr id="86055" name="TextBox 39"/>
          <p:cNvSpPr txBox="1">
            <a:spLocks noChangeArrowheads="1"/>
          </p:cNvSpPr>
          <p:nvPr/>
        </p:nvSpPr>
        <p:spPr bwMode="auto">
          <a:xfrm>
            <a:off x="257175" y="1895475"/>
            <a:ext cx="8610600" cy="6461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l"/>
            <a:r>
              <a:rPr lang="en-US"/>
              <a:t>Wal-mart regained its number one rank in 2007 by increasing its sales 11 percent over its prior year’s sales. But it still trails in profitability.</a:t>
            </a:r>
          </a:p>
        </p:txBody>
      </p:sp>
    </p:spTree>
    <p:extLst>
      <p:ext uri="{BB962C8B-B14F-4D97-AF65-F5344CB8AC3E}">
        <p14:creationId xmlns:p14="http://schemas.microsoft.com/office/powerpoint/2010/main" val="4055010158"/>
      </p:ext>
    </p:extLst>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A124C497-8B82-4498-8238-2EA6047D59A4}" type="slidenum">
              <a:rPr lang="en-US"/>
              <a:pPr/>
              <a:t>9</a:t>
            </a:fld>
            <a:endParaRPr lang="en-US"/>
          </a:p>
        </p:txBody>
      </p:sp>
      <p:sp>
        <p:nvSpPr>
          <p:cNvPr id="642052" name="Rectangle 4"/>
          <p:cNvSpPr>
            <a:spLocks noGrp="1" noChangeArrowheads="1"/>
          </p:cNvSpPr>
          <p:nvPr>
            <p:ph type="title"/>
          </p:nvPr>
        </p:nvSpPr>
        <p:spPr bwMode="auto">
          <a:xfrm>
            <a:off x="158750" y="76200"/>
            <a:ext cx="7429500"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Sample Graphics within Report</a:t>
            </a:r>
          </a:p>
        </p:txBody>
      </p:sp>
      <p:pic>
        <p:nvPicPr>
          <p:cNvPr id="88066" name="Picture 9" descr="MR_pg67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6375" b="22762"/>
          <a:stretch>
            <a:fillRect/>
          </a:stretch>
        </p:blipFill>
        <p:spPr bwMode="auto">
          <a:xfrm>
            <a:off x="2257425" y="1219200"/>
            <a:ext cx="50673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198412"/>
      </p:ext>
    </p:extLst>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1522</Words>
  <Application>Microsoft Office PowerPoint</Application>
  <PresentationFormat>On-screen Show (4:3)</PresentationFormat>
  <Paragraphs>178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Relationships or Comparisons</vt:lpstr>
      <vt:lpstr>Sample Findings Page: Graphical</vt:lpstr>
      <vt:lpstr>Findings Page Templates</vt:lpstr>
      <vt:lpstr>Appropriate Data Displays</vt:lpstr>
      <vt:lpstr>Text Presentation</vt:lpstr>
      <vt:lpstr>Alternative Text Presentation</vt:lpstr>
      <vt:lpstr>Parts of a Table</vt:lpstr>
      <vt:lpstr>Tabular Presentation</vt:lpstr>
      <vt:lpstr>Sample Graphics within Report</vt:lpstr>
      <vt:lpstr>Sample Line Graph</vt:lpstr>
      <vt:lpstr>Sample Area Chart</vt:lpstr>
      <vt:lpstr>Sample Pie Charts</vt:lpstr>
      <vt:lpstr>Sample Bar Chart</vt:lpstr>
      <vt:lpstr>Pictograph</vt:lpstr>
      <vt:lpstr>Geographs</vt:lpstr>
      <vt:lpstr>3-D Graphs</vt:lpstr>
      <vt:lpstr>Preparing &amp; Delivering  the Written Report</vt:lpstr>
      <vt:lpstr>Preparing &amp; Delivering  the Written Report</vt:lpstr>
      <vt:lpstr>Preparing &amp; Delivering  the Written Report</vt:lpstr>
      <vt:lpstr>Preparing &amp; Delivering  the Written Report</vt:lpstr>
      <vt:lpstr>Preparing &amp; Delivering  the Written Report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or Comparisons</dc:title>
  <dc:creator>upj</dc:creator>
  <cp:lastModifiedBy>upj</cp:lastModifiedBy>
  <cp:revision>2</cp:revision>
  <dcterms:created xsi:type="dcterms:W3CDTF">2015-01-28T05:00:36Z</dcterms:created>
  <dcterms:modified xsi:type="dcterms:W3CDTF">2015-01-28T05:02:41Z</dcterms:modified>
</cp:coreProperties>
</file>