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4"/>
  </p:notesMasterIdLst>
  <p:handoutMasterIdLst>
    <p:handoutMasterId r:id="rId25"/>
  </p:handoutMasterIdLst>
  <p:sldIdLst>
    <p:sldId id="256" r:id="rId2"/>
    <p:sldId id="460" r:id="rId3"/>
    <p:sldId id="454" r:id="rId4"/>
    <p:sldId id="443" r:id="rId5"/>
    <p:sldId id="280" r:id="rId6"/>
    <p:sldId id="415" r:id="rId7"/>
    <p:sldId id="416" r:id="rId8"/>
    <p:sldId id="444" r:id="rId9"/>
    <p:sldId id="407" r:id="rId10"/>
    <p:sldId id="476" r:id="rId11"/>
    <p:sldId id="418" r:id="rId12"/>
    <p:sldId id="421" r:id="rId13"/>
    <p:sldId id="422" r:id="rId14"/>
    <p:sldId id="423" r:id="rId15"/>
    <p:sldId id="424" r:id="rId16"/>
    <p:sldId id="477" r:id="rId17"/>
    <p:sldId id="382" r:id="rId18"/>
    <p:sldId id="385" r:id="rId19"/>
    <p:sldId id="461" r:id="rId20"/>
    <p:sldId id="419" r:id="rId21"/>
    <p:sldId id="462" r:id="rId22"/>
    <p:sldId id="46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 Tuten Ryan" initials="" lastIdx="2" clrIdx="0"/>
  <p:cmAuthor id="1" name="Pam"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9EAFD"/>
    <a:srgbClr val="99FF99"/>
    <a:srgbClr val="C0ECC0"/>
    <a:srgbClr val="FFAE0D"/>
    <a:srgbClr val="5AC07A"/>
    <a:srgbClr val="990033"/>
    <a:srgbClr val="FED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79465" autoAdjust="0"/>
  </p:normalViewPr>
  <p:slideViewPr>
    <p:cSldViewPr snapToGrid="0" snapToObjects="1">
      <p:cViewPr>
        <p:scale>
          <a:sx n="50" d="100"/>
          <a:sy n="50" d="100"/>
        </p:scale>
        <p:origin x="-2124"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56"/>
    </p:cViewPr>
  </p:sorterViewPr>
  <p:notesViewPr>
    <p:cSldViewPr snapToGrid="0" snapToObjects="1">
      <p:cViewPr>
        <p:scale>
          <a:sx n="100" d="100"/>
          <a:sy n="100" d="100"/>
        </p:scale>
        <p:origin x="-156" y="26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67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67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A086885-4C46-43D8-A456-D529F58394D6}" type="slidenum">
              <a:rPr lang="en-US"/>
              <a:pPr>
                <a:defRPr/>
              </a:pPr>
              <a:t>‹#›</a:t>
            </a:fld>
            <a:endParaRPr lang="en-US"/>
          </a:p>
        </p:txBody>
      </p:sp>
    </p:spTree>
    <p:extLst>
      <p:ext uri="{BB962C8B-B14F-4D97-AF65-F5344CB8AC3E}">
        <p14:creationId xmlns:p14="http://schemas.microsoft.com/office/powerpoint/2010/main" val="288207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725E480-716D-4270-9257-4D4AA2A58EB4}" type="slidenum">
              <a:rPr lang="en-US"/>
              <a:pPr>
                <a:defRPr/>
              </a:pPr>
              <a:t>‹#›</a:t>
            </a:fld>
            <a:endParaRPr lang="en-US"/>
          </a:p>
        </p:txBody>
      </p:sp>
    </p:spTree>
    <p:extLst>
      <p:ext uri="{BB962C8B-B14F-4D97-AF65-F5344CB8AC3E}">
        <p14:creationId xmlns:p14="http://schemas.microsoft.com/office/powerpoint/2010/main" val="3053892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66C620E5-2008-4241-BD4A-EDE51A7C78CE}" type="slidenum">
              <a:rPr lang="en-US" smtClean="0"/>
              <a:pPr algn="r"/>
              <a:t>1</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chapter covers reporting and presentation techniques. An example of the MindWriter research report is provided in the text.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69D1AA48-1D83-492F-B6FB-340DBDCE0AB9}" type="slidenum">
              <a:rPr lang="en-US" smtClean="0"/>
              <a:pPr algn="r"/>
              <a:t>10</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long management report</a:t>
            </a:r>
            <a:r>
              <a:rPr lang="en-US" smtClean="0"/>
              <a:t> contains all prefatory information (letter of transmittal, title page, authorization statement, executive summary, and table of contents, introduction (including problem statement, research objectives, and background as well as a brief statement of the methods and limitations), conclusions and recommendations, followed by the findings, and relevant appendices.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60F87169-891B-4D1A-8630-5D46F170706B}" type="slidenum">
              <a:rPr lang="en-US" smtClean="0"/>
              <a:pPr algn="r"/>
              <a:t>11</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long technical report</a:t>
            </a:r>
            <a:r>
              <a:rPr lang="en-US" smtClean="0"/>
              <a:t> contains all possible components in the order designated in Exhibit 21-2.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C65E5382-1770-450A-8811-2BBD26FE2C33}" type="slidenum">
              <a:rPr lang="en-US" smtClean="0"/>
              <a:pPr algn="r"/>
              <a:t>12</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Before writing the report, one should ask and answer these questions to help frame the situation.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E3AB0F04-013E-4256-B8FA-BB2415807A7A}" type="slidenum">
              <a:rPr lang="en-US" smtClean="0"/>
              <a:pPr algn="r"/>
              <a:t>13</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Before writing, the researcher should develop an outline. This slide presents a useful organizational structure.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53C7FD6B-0C43-4BCD-8B6C-6581A109D158}" type="slidenum">
              <a:rPr lang="en-US" smtClean="0"/>
              <a:pPr algn="r"/>
              <a:t>14</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a topic outline, a key word or two is used. The sentence outline expresses the essential thoughts associated with the specific topic.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E88CBBE0-7B7E-405E-86E7-C81B1FF88364}" type="slidenum">
              <a:rPr lang="en-US" smtClean="0"/>
              <a:pPr algn="r"/>
              <a:t>15</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20-4 shows sample output from a commercial package used on one of this text’s vignettes. The slide shows one table from the exhibit. The statistics summarize the readability, grade level, and sentence structure of the document.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4D730B99-4C93-43E9-9780-F1118C0FDA27}" type="slidenum">
              <a:rPr lang="en-US" smtClean="0"/>
              <a:pPr algn="r"/>
              <a:t>16</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685800" y="4343400"/>
            <a:ext cx="5486400" cy="4657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list of suggestions for adjusting the pace of one’s writing.</a:t>
            </a:r>
          </a:p>
          <a:p>
            <a:pPr eaLnBrk="1" hangingPunct="1"/>
            <a:endParaRPr lang="en-US" smtClean="0"/>
          </a:p>
          <a:p>
            <a:pPr eaLnBrk="1" hangingPunct="1"/>
            <a:r>
              <a:rPr lang="en-US" i="1" smtClean="0"/>
              <a:t>Service words </a:t>
            </a:r>
            <a:r>
              <a:rPr lang="en-US" smtClean="0"/>
              <a:t>are words that transition from one idea to another; examples include: </a:t>
            </a:r>
          </a:p>
          <a:p>
            <a:pPr lvl="1" eaLnBrk="1" hangingPunct="1">
              <a:buFontTx/>
              <a:buChar char="•"/>
            </a:pPr>
            <a:r>
              <a:rPr lang="en-US" i="1" smtClean="0"/>
              <a:t>On the other hand</a:t>
            </a:r>
            <a:endParaRPr lang="en-US" smtClean="0"/>
          </a:p>
          <a:p>
            <a:pPr lvl="1" eaLnBrk="1" hangingPunct="1">
              <a:buFontTx/>
              <a:buChar char="•"/>
            </a:pPr>
            <a:r>
              <a:rPr lang="en-US" i="1" smtClean="0"/>
              <a:t>In summary</a:t>
            </a:r>
          </a:p>
          <a:p>
            <a:pPr lvl="1" eaLnBrk="1" hangingPunct="1">
              <a:buFontTx/>
              <a:buChar char="•"/>
            </a:pPr>
            <a:r>
              <a:rPr lang="en-US" i="1" smtClean="0"/>
              <a:t>In contrast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4DF8937A-CD23-467C-ADF1-84A802D0B1F3}" type="slidenum">
              <a:rPr lang="en-US" smtClean="0"/>
              <a:pPr algn="r"/>
              <a:t>17</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The researcher should write a level appropriate for the audience’s reading abilities. To test writing for difficulty level, use a standard readability index. The Flesch Reading Ease Score gives a score between 0 and 100. The lower the score, the harder the material is to read. The Flesch-Kincaid Grade Level provides a score that corresponds with the grade level needed to easily read and understand the document. </a:t>
            </a:r>
          </a:p>
          <a:p>
            <a:pPr eaLnBrk="1" hangingPunct="1">
              <a:buFontTx/>
              <a:buChar char="•"/>
            </a:pPr>
            <a:r>
              <a:rPr lang="en-US" smtClean="0"/>
              <a:t>Comprehensibility means that the writing is designed to convey information in a precise manner. This also includes consideration of pace. Pace is the rate at which the printed page presents information to the reader. </a:t>
            </a:r>
          </a:p>
          <a:p>
            <a:pPr eaLnBrk="1" hangingPunct="1">
              <a:buFontTx/>
              <a:buChar char="•"/>
            </a:pPr>
            <a:r>
              <a:rPr lang="en-US" smtClean="0"/>
              <a:t>If the text is too overcrowded, there is too much information per sentence. Techniques for adjusting the pace are addressed on the next slide.</a:t>
            </a:r>
          </a:p>
          <a:p>
            <a:pPr eaLnBrk="1" hangingPunct="1">
              <a:buFontTx/>
              <a:buChar char="•"/>
            </a:pPr>
            <a:r>
              <a:rPr lang="en-US" smtClean="0"/>
              <a:t>Finally, ensure that tone is appropriate. Avoid use of the term “you,” and remove negative phrasing.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7D564E34-3103-4913-808A-E306329126A7}" type="slidenum">
              <a:rPr lang="en-US" smtClean="0"/>
              <a:pPr algn="r"/>
              <a:t>18</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lists four techniques for minimizing the appearance of overcrowding in written reports.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21C1FAFE-F29D-4110-8F43-BCCC08588608}" type="slidenum">
              <a:rPr lang="en-US" smtClean="0"/>
              <a:pPr algn="r"/>
              <a:t>19</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20-1 details the reporting phase of the research process. This is the part of exhibit 20-1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EEB2BA78-1FD2-417F-B5E8-6DB830AA205C}" type="slidenum">
              <a:rPr lang="en-US" smtClean="0"/>
              <a:pPr algn="r"/>
              <a:t>2</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20-1 details the reporting phase of the research process.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8F53802D-1949-484D-9AD5-2159504D26D3}" type="slidenum">
              <a:rPr lang="en-US" smtClean="0"/>
              <a:pPr algn="r"/>
              <a:t>20</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20-3</a:t>
            </a:r>
          </a:p>
          <a:p>
            <a:pPr eaLnBrk="1" hangingPunct="1"/>
            <a:r>
              <a:rPr lang="en-US" smtClean="0"/>
              <a:t>Each report needs to have a standard findings page style guide. </a:t>
            </a:r>
          </a:p>
          <a:p>
            <a:pPr lvl="1" eaLnBrk="1" hangingPunct="1">
              <a:buFontTx/>
              <a:buChar char="•"/>
            </a:pPr>
            <a:r>
              <a:rPr lang="en-US" smtClean="0"/>
              <a:t>This is especially true if the report pages are prepared by distinct individuals.</a:t>
            </a:r>
          </a:p>
          <a:p>
            <a:pPr lvl="1" eaLnBrk="1" hangingPunct="1">
              <a:buFontTx/>
              <a:buChar char="•"/>
            </a:pPr>
            <a:r>
              <a:rPr lang="en-US" smtClean="0"/>
              <a:t>This common style makes it easier for the reader to quickly grasp research results.</a:t>
            </a:r>
          </a:p>
          <a:p>
            <a:pPr lvl="1" eaLnBrk="1" hangingPunct="1">
              <a:buFontTx/>
              <a:buChar char="•"/>
            </a:pPr>
            <a:r>
              <a:rPr lang="en-US" smtClean="0"/>
              <a:t>Many organizations have a template for findings pages. </a:t>
            </a:r>
          </a:p>
          <a:p>
            <a:pPr lvl="3" eaLnBrk="1" hangingPunct="1">
              <a:buFontTx/>
              <a:buChar char="•"/>
            </a:pPr>
            <a:r>
              <a:rPr lang="en-US" smtClean="0"/>
              <a:t>The template used for this slide requires the summarization of findings to lead the page, the question to appear as it appeared on the questionnaire, and the data table below.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C49A6029-8B8B-4624-AE14-3FBB3266E07F}" type="slidenum">
              <a:rPr lang="en-US" smtClean="0"/>
              <a:pPr algn="r"/>
              <a:t>21</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20-6 Charts for Written Reports provides two sets of graphical displays, those charts recommended to report components of a whole or frequency and those charts recommended to report relationships or comparisons.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476C789E-422D-4E02-A2F1-2C653FC7BF32}" type="slidenum">
              <a:rPr lang="en-US" smtClean="0"/>
              <a:pPr algn="r"/>
              <a:t>22</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Exhibit 20-6 Charts for Written Reports provides two sets of graphical displays, those to report components of a whole or frequency and those to report relationships or comparisons.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9160DAFA-CF7F-4302-AA99-88F674EABB6D}" type="slidenum">
              <a:rPr lang="en-US" smtClean="0"/>
              <a:pPr algn="r"/>
              <a:t>3</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quote should be a good starting place for the typical student question: “How long should the report be?”  Questions like: “Should this graph be in the report?” can be answered by asking another question: Does this graph/table/finding add insight to a recommendation related to the management question?  Is it needed to understand a subsequent graph/table/finding? If the answer to either question is “YES” it should be in the report.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1EBAFD90-171F-46E0-AF4A-DDE812640D03}" type="slidenum">
              <a:rPr lang="en-US" smtClean="0"/>
              <a:pPr algn="r"/>
              <a:t>4</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Reports may be defined by their degree of formality and design.</a:t>
            </a:r>
          </a:p>
          <a:p>
            <a:pPr eaLnBrk="1" hangingPunct="1">
              <a:buFontTx/>
              <a:buChar char="•"/>
            </a:pPr>
            <a:r>
              <a:rPr lang="en-US" smtClean="0"/>
              <a:t>The formal report follows a well-delineated and relatively long format. </a:t>
            </a:r>
          </a:p>
          <a:p>
            <a:pPr eaLnBrk="1" hangingPunct="1">
              <a:buFontTx/>
              <a:buChar char="•"/>
            </a:pPr>
            <a:r>
              <a:rPr lang="en-US" smtClean="0"/>
              <a:t>The short report is more informal. </a:t>
            </a:r>
          </a:p>
          <a:p>
            <a:pPr lvl="2" eaLnBrk="1" hangingPunct="1">
              <a:buFontTx/>
              <a:buChar char="•"/>
            </a:pPr>
            <a:r>
              <a:rPr lang="en-US" smtClean="0"/>
              <a:t>Short reports are appropriate when the problem is well defined, of limited scope, and has a simple and straightforward methodology. They are usually about 5 pages in length. A letter of transmittal is a vehicle to convey short reports. </a:t>
            </a:r>
          </a:p>
          <a:p>
            <a:pPr lvl="2" eaLnBrk="1" hangingPunct="1">
              <a:buFontTx/>
              <a:buChar char="•"/>
            </a:pPr>
            <a:r>
              <a:rPr lang="en-US" smtClean="0"/>
              <a:t>The letter is a form of a short report. Its tone should be informal. The format follows that of any good business letter and should not exceed a few pages. A letter report is often written in a personal style. Short reports can also follow the style of a memo. The suggestions in the slide are provided for writing short reports. </a:t>
            </a:r>
          </a:p>
          <a:p>
            <a:pPr lvl="2" eaLnBrk="1" hangingPunct="1">
              <a:buFontTx/>
              <a:buChar char="•"/>
            </a:pPr>
            <a:endParaRPr lang="en-US" smtClean="0"/>
          </a:p>
          <a:p>
            <a:pPr eaLnBrk="1" hangingPunct="1">
              <a:buFontTx/>
              <a:buChar char="•"/>
            </a:pPr>
            <a:r>
              <a:rPr lang="en-US" b="1" smtClean="0">
                <a:solidFill>
                  <a:srgbClr val="FF0000"/>
                </a:solidFill>
              </a:rPr>
              <a:t>Report Access: </a:t>
            </a:r>
            <a:r>
              <a:rPr lang="en-US" smtClean="0"/>
              <a:t>With managers who have an interest in research often located in different locations, report access has become of increasing interest. Often paper based reports are delivered to the primary sponsor, with electronic versions made available to a wider audience.</a:t>
            </a:r>
          </a:p>
          <a:p>
            <a:pPr eaLnBrk="1" hangingPunct="1">
              <a:buFontTx/>
              <a:buChar char="•"/>
            </a:pPr>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2D273E7B-39BD-426E-9407-F60E050104E6}" type="slidenum">
              <a:rPr lang="en-US" smtClean="0"/>
              <a:pPr algn="r"/>
              <a:t>5</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D84E32E0-5D81-4CB9-BBAE-BA578801ADD3}" type="slidenum">
              <a:rPr lang="en-US" smtClean="0"/>
              <a:pPr algn="r"/>
              <a:t>6</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letter or memo style short report contains a complete introduction and conclusions. The other components are not included.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34991A3D-FA1A-44E6-91EF-6265A9B15312}" type="slidenum">
              <a:rPr lang="en-US" smtClean="0"/>
              <a:pPr algn="r"/>
              <a:t>7</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short technical report</a:t>
            </a:r>
            <a:r>
              <a:rPr lang="en-US" smtClean="0"/>
              <a:t> contains all prefatory information (letter of transmittal, title page, authorization statement, executive summary, and table of contents, introduction (including problem statement, research objectives, and background plus a brief statement on the methods and limitations of the study), findings, conclusions and recommendations, and relevant appendices.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35100283-D902-4BB5-A014-CAC3EC17CBEA}" type="slidenum">
              <a:rPr lang="en-US" smtClean="0"/>
              <a:pPr algn="r"/>
              <a:t>8</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Long reports may be technical or management reports. Some projects require both forms. </a:t>
            </a:r>
          </a:p>
          <a:p>
            <a:pPr eaLnBrk="1" hangingPunct="1">
              <a:buFontTx/>
              <a:buChar char="•"/>
            </a:pPr>
            <a:r>
              <a:rPr lang="en-US" smtClean="0"/>
              <a:t>a management report is written for the non-technically oriented manager or client. </a:t>
            </a:r>
          </a:p>
          <a:p>
            <a:pPr lvl="2" eaLnBrk="1" hangingPunct="1">
              <a:buFontTx/>
              <a:buChar char="•"/>
            </a:pPr>
            <a:r>
              <a:rPr lang="en-US" smtClean="0"/>
              <a:t>The management report focuses on an introduction with conclusions and recommendations. Individual findings follow to support the conclusions already made. The appendices provide any required methodological details. It also makes liberal use of visual displays.</a:t>
            </a:r>
          </a:p>
          <a:p>
            <a:pPr eaLnBrk="1" hangingPunct="1">
              <a:buFontTx/>
              <a:buChar char="•"/>
            </a:pPr>
            <a:r>
              <a:rPr lang="en-US" smtClean="0"/>
              <a:t>A technical report is written for an audience of researchers</a:t>
            </a:r>
          </a:p>
          <a:p>
            <a:pPr lvl="2" eaLnBrk="1" hangingPunct="1">
              <a:buFontTx/>
              <a:buChar char="•"/>
            </a:pPr>
            <a:r>
              <a:rPr lang="en-US" smtClean="0"/>
              <a:t>The technical report should include full documentation and detail. It has the full story of what was done and how. A good guide is to provide sufficient information that would enable others to replicate the study. </a:t>
            </a:r>
          </a:p>
          <a:p>
            <a:pPr lvl="2" eaLnBrk="1" hangingPunct="1">
              <a:buFontTx/>
              <a:buChar char="•"/>
            </a:pPr>
            <a:r>
              <a:rPr lang="en-US" smtClean="0"/>
              <a:t>The Technical report should also include a full presentation and analysis of significant data with conclusions and recommendations.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fld id="{7D6EB39A-68C1-4176-A4F3-870CAA0979D4}" type="slidenum">
              <a:rPr lang="en-US" smtClean="0"/>
              <a:pPr algn="r"/>
              <a:t>9</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657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Research reports, long and short, have a set of identifiable components. </a:t>
            </a:r>
          </a:p>
          <a:p>
            <a:pPr eaLnBrk="1" hangingPunct="1"/>
            <a:r>
              <a:rPr lang="en-US" smtClean="0"/>
              <a:t>Headings and subheadings divide the sections. </a:t>
            </a:r>
          </a:p>
          <a:p>
            <a:pPr eaLnBrk="1" hangingPunct="1"/>
            <a:r>
              <a:rPr lang="en-US" smtClean="0"/>
              <a:t>Each report is individual so sections may be dropped or added to meet the needs of the audience. Exhibit 20-2 lists the four types of reports and the sections that are typically included in each one. </a:t>
            </a:r>
          </a:p>
          <a:p>
            <a:pPr lvl="2" eaLnBrk="1" hangingPunct="1">
              <a:buFontTx/>
              <a:buChar char="•"/>
            </a:pPr>
            <a:r>
              <a:rPr lang="en-US" b="1" smtClean="0"/>
              <a:t>Prefatory items</a:t>
            </a:r>
            <a:r>
              <a:rPr lang="en-US" smtClean="0"/>
              <a:t> include the letter of transmittal, title page, authorization statement, executive summary, and table of contents.</a:t>
            </a:r>
          </a:p>
          <a:p>
            <a:pPr lvl="2" eaLnBrk="1" hangingPunct="1">
              <a:buFontTx/>
              <a:buChar char="•"/>
            </a:pPr>
            <a:r>
              <a:rPr lang="en-US" smtClean="0"/>
              <a:t>The </a:t>
            </a:r>
            <a:r>
              <a:rPr lang="en-US" b="1" smtClean="0"/>
              <a:t>introduction</a:t>
            </a:r>
            <a:r>
              <a:rPr lang="en-US" smtClean="0"/>
              <a:t> includes the problem statement, research objectives, and background.</a:t>
            </a:r>
          </a:p>
          <a:p>
            <a:pPr lvl="2" eaLnBrk="1" hangingPunct="1">
              <a:buFontTx/>
              <a:buChar char="•"/>
            </a:pPr>
            <a:r>
              <a:rPr lang="en-US" smtClean="0"/>
              <a:t>The </a:t>
            </a:r>
            <a:r>
              <a:rPr lang="en-US" b="1" smtClean="0"/>
              <a:t>methodology</a:t>
            </a:r>
            <a:r>
              <a:rPr lang="en-US" smtClean="0"/>
              <a:t> includes the sampling design, research design, data collection, data analysis, and limitations.</a:t>
            </a:r>
          </a:p>
          <a:p>
            <a:pPr lvl="2" eaLnBrk="1" hangingPunct="1">
              <a:buFontTx/>
              <a:buChar char="•"/>
            </a:pPr>
            <a:r>
              <a:rPr lang="en-US" smtClean="0"/>
              <a:t>The </a:t>
            </a:r>
            <a:r>
              <a:rPr lang="en-US" b="1" smtClean="0"/>
              <a:t>findings</a:t>
            </a:r>
            <a:r>
              <a:rPr lang="en-US" smtClean="0"/>
              <a:t> contains the results for each research question or hypothesis.</a:t>
            </a:r>
          </a:p>
          <a:p>
            <a:pPr lvl="2" eaLnBrk="1" hangingPunct="1">
              <a:buFontTx/>
              <a:buChar char="•"/>
            </a:pPr>
            <a:r>
              <a:rPr lang="en-US" smtClean="0"/>
              <a:t>The </a:t>
            </a:r>
            <a:r>
              <a:rPr lang="en-US" b="1" smtClean="0"/>
              <a:t>conclusions</a:t>
            </a:r>
            <a:r>
              <a:rPr lang="en-US" smtClean="0"/>
              <a:t> include the summary, conclusions, and recommendations.</a:t>
            </a:r>
          </a:p>
          <a:p>
            <a:pPr lvl="2" eaLnBrk="1" hangingPunct="1">
              <a:buFontTx/>
              <a:buChar char="•"/>
            </a:pPr>
            <a:r>
              <a:rPr lang="en-US" smtClean="0"/>
              <a:t>The components for each type of report are addressed next.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ooper11e cov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57800" y="1219200"/>
            <a:ext cx="35353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49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US"/>
              <a:t>20-</a:t>
            </a:r>
            <a:fld id="{6334FD10-967B-4207-BB5D-AC778DFB00EF}" type="slidenum">
              <a:rPr lang="en-US"/>
              <a:pPr/>
              <a:t>‹#›</a:t>
            </a:fld>
            <a:endParaRPr lang="en-US"/>
          </a:p>
        </p:txBody>
      </p:sp>
    </p:spTree>
    <p:extLst>
      <p:ext uri="{BB962C8B-B14F-4D97-AF65-F5344CB8AC3E}">
        <p14:creationId xmlns:p14="http://schemas.microsoft.com/office/powerpoint/2010/main" val="53071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US"/>
              <a:t>20-</a:t>
            </a:r>
            <a:fld id="{9160D252-5273-4510-A00D-F62DA6F546F0}" type="slidenum">
              <a:rPr lang="en-US"/>
              <a:pPr/>
              <a:t>‹#›</a:t>
            </a:fld>
            <a:endParaRPr lang="en-US"/>
          </a:p>
        </p:txBody>
      </p:sp>
    </p:spTree>
    <p:extLst>
      <p:ext uri="{BB962C8B-B14F-4D97-AF65-F5344CB8AC3E}">
        <p14:creationId xmlns:p14="http://schemas.microsoft.com/office/powerpoint/2010/main" val="411962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US"/>
              <a:t>20-</a:t>
            </a:r>
            <a:fld id="{17451F1E-D4DD-4E19-9D69-D5D708FD591A}" type="slidenum">
              <a:rPr lang="en-US"/>
              <a:pPr/>
              <a:t>‹#›</a:t>
            </a:fld>
            <a:endParaRPr lang="en-US"/>
          </a:p>
        </p:txBody>
      </p:sp>
    </p:spTree>
    <p:extLst>
      <p:ext uri="{BB962C8B-B14F-4D97-AF65-F5344CB8AC3E}">
        <p14:creationId xmlns:p14="http://schemas.microsoft.com/office/powerpoint/2010/main" val="1134184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r>
              <a:rPr lang="en-US"/>
              <a:t>20-</a:t>
            </a:r>
            <a:fld id="{FE33C5F8-0B1C-41F8-9F64-DC1C6DC98D93}" type="slidenum">
              <a:rPr lang="en-US"/>
              <a:pPr/>
              <a:t>‹#›</a:t>
            </a:fld>
            <a:endParaRPr lang="en-US"/>
          </a:p>
        </p:txBody>
      </p:sp>
    </p:spTree>
    <p:extLst>
      <p:ext uri="{BB962C8B-B14F-4D97-AF65-F5344CB8AC3E}">
        <p14:creationId xmlns:p14="http://schemas.microsoft.com/office/powerpoint/2010/main" val="306815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US"/>
              <a:t>20-</a:t>
            </a:r>
            <a:fld id="{784B6938-485F-487B-9AC0-C768105E773A}" type="slidenum">
              <a:rPr lang="en-US"/>
              <a:pPr/>
              <a:t>‹#›</a:t>
            </a:fld>
            <a:endParaRPr lang="en-US"/>
          </a:p>
        </p:txBody>
      </p:sp>
    </p:spTree>
    <p:extLst>
      <p:ext uri="{BB962C8B-B14F-4D97-AF65-F5344CB8AC3E}">
        <p14:creationId xmlns:p14="http://schemas.microsoft.com/office/powerpoint/2010/main" val="207390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US"/>
              <a:t>20-</a:t>
            </a:r>
            <a:fld id="{4635C9BC-E3F9-4A7A-AD75-413A8445BA42}" type="slidenum">
              <a:rPr lang="en-US"/>
              <a:pPr/>
              <a:t>‹#›</a:t>
            </a:fld>
            <a:endParaRPr lang="en-US"/>
          </a:p>
        </p:txBody>
      </p:sp>
    </p:spTree>
    <p:extLst>
      <p:ext uri="{BB962C8B-B14F-4D97-AF65-F5344CB8AC3E}">
        <p14:creationId xmlns:p14="http://schemas.microsoft.com/office/powerpoint/2010/main" val="125297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r>
              <a:rPr lang="en-US"/>
              <a:t>20-</a:t>
            </a:r>
            <a:fld id="{F074E26A-7D9D-45D3-8DC5-B6037B90F4A5}" type="slidenum">
              <a:rPr lang="en-US"/>
              <a:pPr/>
              <a:t>‹#›</a:t>
            </a:fld>
            <a:endParaRPr lang="en-US"/>
          </a:p>
        </p:txBody>
      </p:sp>
    </p:spTree>
    <p:extLst>
      <p:ext uri="{BB962C8B-B14F-4D97-AF65-F5344CB8AC3E}">
        <p14:creationId xmlns:p14="http://schemas.microsoft.com/office/powerpoint/2010/main" val="256360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US"/>
              <a:t>20-</a:t>
            </a:r>
            <a:fld id="{F6AA2748-903F-4531-897D-5012AB6E78B8}" type="slidenum">
              <a:rPr lang="en-US"/>
              <a:pPr/>
              <a:t>‹#›</a:t>
            </a:fld>
            <a:endParaRPr lang="en-US"/>
          </a:p>
        </p:txBody>
      </p:sp>
    </p:spTree>
    <p:extLst>
      <p:ext uri="{BB962C8B-B14F-4D97-AF65-F5344CB8AC3E}">
        <p14:creationId xmlns:p14="http://schemas.microsoft.com/office/powerpoint/2010/main" val="4344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r>
              <a:rPr lang="en-US"/>
              <a:t>20-</a:t>
            </a:r>
            <a:fld id="{ABC4410F-794F-45D4-929A-A45624B354C9}" type="slidenum">
              <a:rPr lang="en-US"/>
              <a:pPr/>
              <a:t>‹#›</a:t>
            </a:fld>
            <a:endParaRPr lang="en-US"/>
          </a:p>
        </p:txBody>
      </p:sp>
    </p:spTree>
    <p:extLst>
      <p:ext uri="{BB962C8B-B14F-4D97-AF65-F5344CB8AC3E}">
        <p14:creationId xmlns:p14="http://schemas.microsoft.com/office/powerpoint/2010/main" val="288791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r>
              <a:rPr lang="en-US"/>
              <a:t>20-</a:t>
            </a:r>
            <a:fld id="{09235F0C-F1B7-48B3-876C-3A5D2FC68782}" type="slidenum">
              <a:rPr lang="en-US"/>
              <a:pPr/>
              <a:t>‹#›</a:t>
            </a:fld>
            <a:endParaRPr lang="en-US"/>
          </a:p>
        </p:txBody>
      </p:sp>
    </p:spTree>
    <p:extLst>
      <p:ext uri="{BB962C8B-B14F-4D97-AF65-F5344CB8AC3E}">
        <p14:creationId xmlns:p14="http://schemas.microsoft.com/office/powerpoint/2010/main" val="1122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r>
              <a:rPr lang="en-US"/>
              <a:t>20-</a:t>
            </a:r>
            <a:fld id="{75DAD69F-49B0-4D99-BD4C-873958ED0D98}" type="slidenum">
              <a:rPr lang="en-US"/>
              <a:pPr/>
              <a:t>‹#›</a:t>
            </a:fld>
            <a:endParaRPr lang="en-US"/>
          </a:p>
        </p:txBody>
      </p:sp>
    </p:spTree>
    <p:extLst>
      <p:ext uri="{BB962C8B-B14F-4D97-AF65-F5344CB8AC3E}">
        <p14:creationId xmlns:p14="http://schemas.microsoft.com/office/powerpoint/2010/main" val="67664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t>20-</a:t>
            </a:r>
            <a:fld id="{CAEE15A6-2FE6-4631-B3CC-D4FE49C4C143}" type="slidenum">
              <a:rPr lang="en-US"/>
              <a:pPr/>
              <a:t>‹#›</a:t>
            </a:fld>
            <a:endParaRPr lang="en-US"/>
          </a:p>
        </p:txBody>
      </p:sp>
    </p:spTree>
    <p:extLst>
      <p:ext uri="{BB962C8B-B14F-4D97-AF65-F5344CB8AC3E}">
        <p14:creationId xmlns:p14="http://schemas.microsoft.com/office/powerpoint/2010/main" val="422322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t>20-</a:t>
            </a:r>
            <a:fld id="{56446FB6-8A64-4BA0-AEB8-213DA792088D}" type="slidenum">
              <a:rPr lang="en-US"/>
              <a:pPr/>
              <a:t>‹#›</a:t>
            </a:fld>
            <a:endParaRPr lang="en-US"/>
          </a:p>
        </p:txBody>
      </p:sp>
    </p:spTree>
    <p:extLst>
      <p:ext uri="{BB962C8B-B14F-4D97-AF65-F5344CB8AC3E}">
        <p14:creationId xmlns:p14="http://schemas.microsoft.com/office/powerpoint/2010/main" val="91019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lid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ooper11e cover"/>
          <p:cNvPicPr>
            <a:picLocks noChangeAspect="1" noChangeArrowheads="1"/>
          </p:cNvPicPr>
          <p:nvPr userDrawn="1"/>
        </p:nvPicPr>
        <p:blipFill>
          <a:blip r:embed="rId17">
            <a:extLst>
              <a:ext uri="{28A0092B-C50C-407E-A947-70E740481C1C}">
                <a14:useLocalDpi xmlns:a14="http://schemas.microsoft.com/office/drawing/2010/main" val="0"/>
              </a:ext>
            </a:extLst>
          </a:blip>
          <a:srcRect l="19398" t="18967" b="18965"/>
          <a:stretch>
            <a:fillRect/>
          </a:stretch>
        </p:blipFill>
        <p:spPr bwMode="auto">
          <a:xfrm>
            <a:off x="7481888" y="0"/>
            <a:ext cx="16621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sldNum" sz="quarter" idx="4"/>
          </p:nvPr>
        </p:nvSpPr>
        <p:spPr bwMode="auto">
          <a:xfrm>
            <a:off x="8382000" y="6588125"/>
            <a:ext cx="8001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00">
                <a:solidFill>
                  <a:schemeClr val="bg1"/>
                </a:solidFill>
                <a:latin typeface="Times New Roman" pitchFamily="18" charset="0"/>
              </a:defRPr>
            </a:lvl1pPr>
          </a:lstStyle>
          <a:p>
            <a:r>
              <a:rPr lang="en-US"/>
              <a:t>20-</a:t>
            </a:r>
            <a:fld id="{29A60F7C-46E8-420E-995F-F63A4C1BA8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Lst>
  <p:hf hdr="0" ftr="0" dt="0"/>
  <p:txStyles>
    <p:titleStyle>
      <a:lvl1pPr algn="ctr" rtl="0" eaLnBrk="0" fontAlgn="base" hangingPunct="0">
        <a:spcBef>
          <a:spcPct val="0"/>
        </a:spcBef>
        <a:spcAft>
          <a:spcPct val="0"/>
        </a:spcAft>
        <a:defRPr sz="4400" b="1">
          <a:solidFill>
            <a:srgbClr val="99003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990033"/>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rgbClr val="990033"/>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rgbClr val="990033"/>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rgbClr val="990033"/>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rgbClr val="990033"/>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rgbClr val="990033"/>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rgbClr val="990033"/>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rgbClr val="990033"/>
          </a:solidFill>
          <a:effectLst>
            <a:outerShdw blurRad="38100" dist="38100" dir="2700000" algn="tl">
              <a:srgbClr val="C0C0C0"/>
            </a:outerShdw>
          </a:effectLst>
          <a:latin typeface="Arial" charset="0"/>
        </a:defRPr>
      </a:lvl9pPr>
    </p:titleStyle>
    <p:bodyStyle>
      <a:lvl1pPr marL="342900" indent="-342900" algn="ctr" rtl="0" eaLnBrk="0" fontAlgn="base" hangingPunct="0">
        <a:spcBef>
          <a:spcPct val="20000"/>
        </a:spcBef>
        <a:spcAft>
          <a:spcPct val="0"/>
        </a:spcAft>
        <a:buChar char="•"/>
        <a:defRPr sz="3600" i="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subTitle" idx="4294967295"/>
          </p:nvPr>
        </p:nvSpPr>
        <p:spPr bwMode="auto">
          <a:xfrm>
            <a:off x="942975" y="1069975"/>
            <a:ext cx="7296150" cy="1703388"/>
          </a:xfrm>
          <a:prstGeom prst="rect">
            <a:avLst/>
          </a:prstGeom>
          <a:ln>
            <a:miter lim="800000"/>
            <a:headEnd/>
            <a:tailEnd/>
          </a:ln>
        </p:spPr>
        <p:txBody>
          <a:bodyPr/>
          <a:lstStyle/>
          <a:p>
            <a:pPr marL="0" indent="0" eaLnBrk="1" hangingPunct="1">
              <a:buFontTx/>
              <a:buNone/>
            </a:pPr>
            <a:r>
              <a:rPr lang="en-US" sz="4800" dirty="0" smtClean="0">
                <a:solidFill>
                  <a:schemeClr val="tx1"/>
                </a:solidFill>
                <a:effectLst>
                  <a:outerShdw blurRad="38100" dist="38100" dir="2700000" algn="tl">
                    <a:srgbClr val="C0C0C0"/>
                  </a:outerShdw>
                </a:effectLst>
              </a:rPr>
              <a:t>Written </a:t>
            </a:r>
            <a:r>
              <a:rPr lang="id-ID" sz="4800" dirty="0" smtClean="0">
                <a:solidFill>
                  <a:schemeClr val="tx1"/>
                </a:solidFill>
                <a:effectLst>
                  <a:outerShdw blurRad="38100" dist="38100" dir="2700000" algn="tl">
                    <a:srgbClr val="C0C0C0"/>
                  </a:outerShdw>
                </a:effectLst>
              </a:rPr>
              <a:t>Research </a:t>
            </a:r>
            <a:r>
              <a:rPr lang="en-US" sz="4800" dirty="0" smtClean="0">
                <a:solidFill>
                  <a:schemeClr val="tx1"/>
                </a:solidFill>
                <a:effectLst>
                  <a:outerShdw blurRad="38100" dist="38100" dir="2700000" algn="tl">
                    <a:srgbClr val="C0C0C0"/>
                  </a:outerShdw>
                </a:effectLst>
              </a:rPr>
              <a:t>Reports</a:t>
            </a:r>
          </a:p>
        </p:txBody>
      </p:sp>
      <p:sp>
        <p:nvSpPr>
          <p:cNvPr id="18438" name="Rectangle 12"/>
          <p:cNvSpPr txBox="1">
            <a:spLocks noGrp="1" noChangeArrowheads="1"/>
          </p:cNvSpPr>
          <p:nvPr/>
        </p:nvSpPr>
        <p:spPr bwMode="auto">
          <a:xfrm>
            <a:off x="152400" y="6521450"/>
            <a:ext cx="21717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l"/>
            <a:r>
              <a:rPr lang="en-US" sz="1000" b="1" i="1">
                <a:solidFill>
                  <a:schemeClr val="bg1"/>
                </a:solidFill>
                <a:latin typeface="Times New Roman" pitchFamily="18" charset="0"/>
              </a:rPr>
              <a:t>McGraw-Hill/Irwin</a:t>
            </a:r>
            <a:endParaRPr lang="en-US" sz="1000">
              <a:solidFill>
                <a:schemeClr val="bg1"/>
              </a:solidFill>
              <a:latin typeface="Times New Roman" pitchFamily="18" charset="0"/>
            </a:endParaRPr>
          </a:p>
        </p:txBody>
      </p:sp>
      <p:sp>
        <p:nvSpPr>
          <p:cNvPr id="18439" name="Rectangle 13"/>
          <p:cNvSpPr txBox="1">
            <a:spLocks noGrp="1" noChangeArrowheads="1"/>
          </p:cNvSpPr>
          <p:nvPr/>
        </p:nvSpPr>
        <p:spPr bwMode="auto">
          <a:xfrm>
            <a:off x="4591050" y="6496050"/>
            <a:ext cx="4476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r>
              <a:rPr lang="en-US" sz="1000" b="1" i="1">
                <a:solidFill>
                  <a:schemeClr val="bg1"/>
                </a:solidFill>
                <a:latin typeface="Times New Roman" pitchFamily="18" charset="0"/>
              </a:rPr>
              <a:t>Copyright © 2011 by The McGraw-Hill Companies, Inc. All Rights Reserved. </a:t>
            </a:r>
            <a:endParaRPr lang="en-US" sz="1000">
              <a:solidFill>
                <a:schemeClr val="bg1"/>
              </a:solidFill>
              <a:latin typeface="Times New Roman" pitchFamily="18" charset="0"/>
            </a:endParaRPr>
          </a:p>
        </p:txBody>
      </p:sp>
      <p:sp>
        <p:nvSpPr>
          <p:cNvPr id="7" name="TextBox 6"/>
          <p:cNvSpPr txBox="1">
            <a:spLocks noGrp="1" noChangeArrowheads="1"/>
          </p:cNvSpPr>
          <p:nvPr/>
        </p:nvSpPr>
        <p:spPr bwMode="auto">
          <a:xfrm>
            <a:off x="4572000" y="6315075"/>
            <a:ext cx="4476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1" hangingPunct="1"/>
            <a:r>
              <a:rPr lang="en-US" sz="1000" b="1" i="1">
                <a:solidFill>
                  <a:schemeClr val="tx2"/>
                </a:solidFill>
                <a:latin typeface="Times New Roman" pitchFamily="18" charset="0"/>
              </a:rPr>
              <a:t>Copyright © 2011 by  The McGraw-Hill Companies, Inc. All Rights Reserved. </a:t>
            </a: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
          <p:cNvSpPr>
            <a:spLocks noGrp="1" noChangeArrowheads="1"/>
          </p:cNvSpPr>
          <p:nvPr>
            <p:ph type="sldNum" sz="quarter" idx="10"/>
          </p:nvPr>
        </p:nvSpPr>
        <p:spPr>
          <a:ln/>
        </p:spPr>
        <p:txBody>
          <a:bodyPr/>
          <a:lstStyle/>
          <a:p>
            <a:r>
              <a:rPr lang="en-US"/>
              <a:t>20-</a:t>
            </a:r>
            <a:fld id="{CDA09715-41E7-4A69-B7FD-63BE6E1744AF}" type="slidenum">
              <a:rPr lang="en-US"/>
              <a:pPr/>
              <a:t>10</a:t>
            </a:fld>
            <a:endParaRPr lang="en-US"/>
          </a:p>
        </p:txBody>
      </p:sp>
      <p:pic>
        <p:nvPicPr>
          <p:cNvPr id="45057" name="Content Placeholder 11" descr="cloth-binder.jpg"/>
          <p:cNvPicPr>
            <a:picLocks noGrp="1" noChangeAspect="1"/>
          </p:cNvPicPr>
          <p:nvPr>
            <p:ph sz="half" idx="2"/>
          </p:nvPr>
        </p:nvPicPr>
        <p:blipFill>
          <a:blip r:embed="rId3">
            <a:extLst>
              <a:ext uri="{28A0092B-C50C-407E-A947-70E740481C1C}">
                <a14:useLocalDpi xmlns:a14="http://schemas.microsoft.com/office/drawing/2010/main" val="0"/>
              </a:ext>
            </a:extLst>
          </a:blip>
          <a:srcRect r="14250" b="6320"/>
          <a:stretch>
            <a:fillRect/>
          </a:stretch>
        </p:blipFill>
        <p:spPr bwMode="auto">
          <a:xfrm>
            <a:off x="3035300" y="1984375"/>
            <a:ext cx="5800725" cy="422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0306" name="Rectangle 2"/>
          <p:cNvSpPr>
            <a:spLocks noGrp="1" noChangeArrowheads="1"/>
          </p:cNvSpPr>
          <p:nvPr>
            <p:ph type="title"/>
          </p:nvPr>
        </p:nvSpPr>
        <p:spPr bwMode="auto">
          <a:xfrm>
            <a:off x="457200" y="130175"/>
            <a:ext cx="822960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Components: Long Report Management </a:t>
            </a:r>
          </a:p>
        </p:txBody>
      </p:sp>
      <p:sp>
        <p:nvSpPr>
          <p:cNvPr id="5" name="AutoShape 3"/>
          <p:cNvSpPr>
            <a:spLocks noChangeArrowheads="1"/>
          </p:cNvSpPr>
          <p:nvPr/>
        </p:nvSpPr>
        <p:spPr bwMode="auto">
          <a:xfrm>
            <a:off x="236538" y="1984375"/>
            <a:ext cx="4933950"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b="1" dirty="0"/>
              <a:t>Prefatory Information</a:t>
            </a:r>
          </a:p>
        </p:txBody>
      </p:sp>
      <p:sp>
        <p:nvSpPr>
          <p:cNvPr id="6" name="AutoShape 3"/>
          <p:cNvSpPr>
            <a:spLocks noChangeArrowheads="1"/>
          </p:cNvSpPr>
          <p:nvPr/>
        </p:nvSpPr>
        <p:spPr bwMode="auto">
          <a:xfrm>
            <a:off x="600075" y="2717800"/>
            <a:ext cx="4933950" cy="107156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b="1" dirty="0"/>
              <a:t>Introduction</a:t>
            </a:r>
          </a:p>
          <a:p>
            <a:pPr algn="ctr">
              <a:defRPr/>
            </a:pPr>
            <a:r>
              <a:rPr lang="en-US" sz="2400" dirty="0"/>
              <a:t>(includes brief methodology </a:t>
            </a:r>
          </a:p>
          <a:p>
            <a:pPr algn="ctr">
              <a:defRPr/>
            </a:pPr>
            <a:r>
              <a:rPr lang="en-US" sz="2400" dirty="0"/>
              <a:t>&amp; limitations)</a:t>
            </a:r>
          </a:p>
        </p:txBody>
      </p:sp>
      <p:sp>
        <p:nvSpPr>
          <p:cNvPr id="8" name="AutoShape 3"/>
          <p:cNvSpPr>
            <a:spLocks noChangeArrowheads="1"/>
          </p:cNvSpPr>
          <p:nvPr/>
        </p:nvSpPr>
        <p:spPr bwMode="auto">
          <a:xfrm>
            <a:off x="887413" y="3976688"/>
            <a:ext cx="4933950"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b="1" dirty="0"/>
              <a:t>Findings</a:t>
            </a:r>
          </a:p>
        </p:txBody>
      </p:sp>
      <p:sp>
        <p:nvSpPr>
          <p:cNvPr id="9" name="AutoShape 3"/>
          <p:cNvSpPr>
            <a:spLocks noChangeArrowheads="1"/>
          </p:cNvSpPr>
          <p:nvPr/>
        </p:nvSpPr>
        <p:spPr bwMode="auto">
          <a:xfrm>
            <a:off x="1273175" y="4710113"/>
            <a:ext cx="4933950" cy="75406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b="1" dirty="0"/>
              <a:t>Conclusions &amp; Recommendations</a:t>
            </a:r>
          </a:p>
        </p:txBody>
      </p:sp>
      <p:sp>
        <p:nvSpPr>
          <p:cNvPr id="10" name="AutoShape 3"/>
          <p:cNvSpPr>
            <a:spLocks noChangeArrowheads="1"/>
          </p:cNvSpPr>
          <p:nvPr/>
        </p:nvSpPr>
        <p:spPr bwMode="auto">
          <a:xfrm>
            <a:off x="1746250" y="5629275"/>
            <a:ext cx="4933950"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b="1" dirty="0"/>
              <a:t>Appendices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p:cNvSpPr>
            <a:spLocks noGrp="1" noChangeArrowheads="1"/>
          </p:cNvSpPr>
          <p:nvPr>
            <p:ph type="sldNum" sz="quarter" idx="10"/>
          </p:nvPr>
        </p:nvSpPr>
        <p:spPr>
          <a:ln/>
        </p:spPr>
        <p:txBody>
          <a:bodyPr/>
          <a:lstStyle/>
          <a:p>
            <a:r>
              <a:rPr lang="en-US"/>
              <a:t>20-</a:t>
            </a:r>
            <a:fld id="{1CFCABEB-3674-4805-AC15-DCF2649054DB}" type="slidenum">
              <a:rPr lang="en-US"/>
              <a:pPr/>
              <a:t>11</a:t>
            </a:fld>
            <a:endParaRPr lang="en-US"/>
          </a:p>
        </p:txBody>
      </p:sp>
      <p:sp>
        <p:nvSpPr>
          <p:cNvPr id="612354" name="Rectangle 2"/>
          <p:cNvSpPr>
            <a:spLocks noGrp="1" noChangeArrowheads="1"/>
          </p:cNvSpPr>
          <p:nvPr>
            <p:ph type="title"/>
          </p:nvPr>
        </p:nvSpPr>
        <p:spPr bwMode="auto">
          <a:xfrm>
            <a:off x="457200" y="130175"/>
            <a:ext cx="822960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Components Long Report: Technical </a:t>
            </a:r>
          </a:p>
        </p:txBody>
      </p:sp>
      <p:pic>
        <p:nvPicPr>
          <p:cNvPr id="47106" name="Picture 4" descr="reports-cro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4575" y="1981200"/>
            <a:ext cx="3627438" cy="466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auto">
          <a:xfrm>
            <a:off x="457200" y="1811338"/>
            <a:ext cx="4933950" cy="577850"/>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Prefatory Information</a:t>
            </a:r>
          </a:p>
        </p:txBody>
      </p:sp>
      <p:sp>
        <p:nvSpPr>
          <p:cNvPr id="6" name="AutoShape 3"/>
          <p:cNvSpPr>
            <a:spLocks noChangeArrowheads="1"/>
          </p:cNvSpPr>
          <p:nvPr/>
        </p:nvSpPr>
        <p:spPr bwMode="auto">
          <a:xfrm>
            <a:off x="457200" y="2389188"/>
            <a:ext cx="4933950"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Introduction</a:t>
            </a:r>
          </a:p>
        </p:txBody>
      </p:sp>
      <p:sp>
        <p:nvSpPr>
          <p:cNvPr id="7" name="AutoShape 3"/>
          <p:cNvSpPr>
            <a:spLocks noChangeArrowheads="1"/>
          </p:cNvSpPr>
          <p:nvPr/>
        </p:nvSpPr>
        <p:spPr bwMode="auto">
          <a:xfrm>
            <a:off x="457200" y="2968625"/>
            <a:ext cx="4933950" cy="7651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Methodology</a:t>
            </a:r>
          </a:p>
          <a:p>
            <a:pPr algn="ctr">
              <a:defRPr/>
            </a:pPr>
            <a:r>
              <a:rPr lang="en-US" sz="2400" dirty="0"/>
              <a:t>(detailed)</a:t>
            </a:r>
          </a:p>
        </p:txBody>
      </p:sp>
      <p:sp>
        <p:nvSpPr>
          <p:cNvPr id="8" name="AutoShape 3"/>
          <p:cNvSpPr>
            <a:spLocks noChangeArrowheads="1"/>
          </p:cNvSpPr>
          <p:nvPr/>
        </p:nvSpPr>
        <p:spPr bwMode="auto">
          <a:xfrm>
            <a:off x="457200" y="3733800"/>
            <a:ext cx="4933950"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Findings</a:t>
            </a:r>
          </a:p>
        </p:txBody>
      </p:sp>
      <p:sp>
        <p:nvSpPr>
          <p:cNvPr id="9" name="AutoShape 3"/>
          <p:cNvSpPr>
            <a:spLocks noChangeArrowheads="1"/>
          </p:cNvSpPr>
          <p:nvPr/>
        </p:nvSpPr>
        <p:spPr bwMode="auto">
          <a:xfrm>
            <a:off x="457200" y="4313238"/>
            <a:ext cx="4933950"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Conclusions</a:t>
            </a:r>
          </a:p>
        </p:txBody>
      </p:sp>
      <p:sp>
        <p:nvSpPr>
          <p:cNvPr id="10" name="AutoShape 3"/>
          <p:cNvSpPr>
            <a:spLocks noChangeArrowheads="1"/>
          </p:cNvSpPr>
          <p:nvPr/>
        </p:nvSpPr>
        <p:spPr bwMode="auto">
          <a:xfrm>
            <a:off x="457200" y="4892675"/>
            <a:ext cx="4933950"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Appendices</a:t>
            </a:r>
          </a:p>
        </p:txBody>
      </p:sp>
      <p:sp>
        <p:nvSpPr>
          <p:cNvPr id="11" name="AutoShape 3"/>
          <p:cNvSpPr>
            <a:spLocks noChangeArrowheads="1"/>
          </p:cNvSpPr>
          <p:nvPr/>
        </p:nvSpPr>
        <p:spPr bwMode="auto">
          <a:xfrm>
            <a:off x="457200" y="5472113"/>
            <a:ext cx="4933950"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Bibliography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Grp="1" noChangeArrowheads="1"/>
          </p:cNvSpPr>
          <p:nvPr>
            <p:ph type="sldNum" sz="quarter" idx="10"/>
          </p:nvPr>
        </p:nvSpPr>
        <p:spPr>
          <a:ln/>
        </p:spPr>
        <p:txBody>
          <a:bodyPr/>
          <a:lstStyle/>
          <a:p>
            <a:r>
              <a:rPr lang="en-US"/>
              <a:t>20-</a:t>
            </a:r>
            <a:fld id="{82F14BC4-72F1-4871-BEED-6293C8CCA1E8}" type="slidenum">
              <a:rPr lang="en-US"/>
              <a:pPr/>
              <a:t>12</a:t>
            </a:fld>
            <a:endParaRPr lang="en-US"/>
          </a:p>
        </p:txBody>
      </p:sp>
      <p:sp>
        <p:nvSpPr>
          <p:cNvPr id="619522"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sym typeface="Symbol" pitchFamily="18" charset="2"/>
              </a:rPr>
              <a:t>Prewriting Concerns</a:t>
            </a:r>
          </a:p>
        </p:txBody>
      </p:sp>
      <p:sp>
        <p:nvSpPr>
          <p:cNvPr id="619523" name="AutoShape 3"/>
          <p:cNvSpPr>
            <a:spLocks noChangeArrowheads="1"/>
          </p:cNvSpPr>
          <p:nvPr/>
        </p:nvSpPr>
        <p:spPr bwMode="auto">
          <a:xfrm>
            <a:off x="461963" y="1676400"/>
            <a:ext cx="5299075" cy="7778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What is the report’s purpose?</a:t>
            </a:r>
          </a:p>
        </p:txBody>
      </p:sp>
      <p:sp>
        <p:nvSpPr>
          <p:cNvPr id="619524" name="AutoShape 4"/>
          <p:cNvSpPr>
            <a:spLocks noChangeArrowheads="1"/>
          </p:cNvSpPr>
          <p:nvPr/>
        </p:nvSpPr>
        <p:spPr bwMode="auto">
          <a:xfrm>
            <a:off x="909638" y="2671763"/>
            <a:ext cx="5551487" cy="8032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Who will read the report?</a:t>
            </a:r>
          </a:p>
        </p:txBody>
      </p:sp>
      <p:sp>
        <p:nvSpPr>
          <p:cNvPr id="619525" name="AutoShape 5"/>
          <p:cNvSpPr>
            <a:spLocks noChangeArrowheads="1"/>
          </p:cNvSpPr>
          <p:nvPr/>
        </p:nvSpPr>
        <p:spPr bwMode="auto">
          <a:xfrm>
            <a:off x="1511300" y="3757613"/>
            <a:ext cx="5499100" cy="706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What are the circumstances?</a:t>
            </a:r>
          </a:p>
        </p:txBody>
      </p:sp>
      <p:sp>
        <p:nvSpPr>
          <p:cNvPr id="619526" name="AutoShape 6"/>
          <p:cNvSpPr>
            <a:spLocks noChangeArrowheads="1"/>
          </p:cNvSpPr>
          <p:nvPr/>
        </p:nvSpPr>
        <p:spPr bwMode="auto">
          <a:xfrm>
            <a:off x="2239963" y="4787900"/>
            <a:ext cx="5472112" cy="71596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How will the report be used?</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9523"/>
                                        </p:tgtEl>
                                        <p:attrNameLst>
                                          <p:attrName>style.visibility</p:attrName>
                                        </p:attrNameLst>
                                      </p:cBhvr>
                                      <p:to>
                                        <p:strVal val="visible"/>
                                      </p:to>
                                    </p:set>
                                    <p:animEffect transition="in" filter="blinds(horizontal)">
                                      <p:cBhvr>
                                        <p:cTn id="7" dur="500"/>
                                        <p:tgtEl>
                                          <p:spTgt spid="619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9524"/>
                                        </p:tgtEl>
                                        <p:attrNameLst>
                                          <p:attrName>style.visibility</p:attrName>
                                        </p:attrNameLst>
                                      </p:cBhvr>
                                      <p:to>
                                        <p:strVal val="visible"/>
                                      </p:to>
                                    </p:set>
                                    <p:animEffect transition="in" filter="blinds(horizontal)">
                                      <p:cBhvr>
                                        <p:cTn id="12" dur="500"/>
                                        <p:tgtEl>
                                          <p:spTgt spid="619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9525"/>
                                        </p:tgtEl>
                                        <p:attrNameLst>
                                          <p:attrName>style.visibility</p:attrName>
                                        </p:attrNameLst>
                                      </p:cBhvr>
                                      <p:to>
                                        <p:strVal val="visible"/>
                                      </p:to>
                                    </p:set>
                                    <p:animEffect transition="in" filter="blinds(horizontal)">
                                      <p:cBhvr>
                                        <p:cTn id="17" dur="500"/>
                                        <p:tgtEl>
                                          <p:spTgt spid="6195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9526"/>
                                        </p:tgtEl>
                                        <p:attrNameLst>
                                          <p:attrName>style.visibility</p:attrName>
                                        </p:attrNameLst>
                                      </p:cBhvr>
                                      <p:to>
                                        <p:strVal val="visible"/>
                                      </p:to>
                                    </p:set>
                                    <p:animEffect transition="in" filter="blinds(horizontal)">
                                      <p:cBhvr>
                                        <p:cTn id="22" dur="500"/>
                                        <p:tgtEl>
                                          <p:spTgt spid="619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animBg="1"/>
      <p:bldP spid="619524" grpId="0" animBg="1"/>
      <p:bldP spid="619525" grpId="0" animBg="1"/>
      <p:bldP spid="61952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90A5BC25-F690-4133-BD3F-86319EC75995}" type="slidenum">
              <a:rPr lang="en-US"/>
              <a:pPr/>
              <a:t>13</a:t>
            </a:fld>
            <a:endParaRPr lang="en-US"/>
          </a:p>
        </p:txBody>
      </p:sp>
      <p:sp>
        <p:nvSpPr>
          <p:cNvPr id="62157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The Outline</a:t>
            </a:r>
          </a:p>
        </p:txBody>
      </p:sp>
      <p:sp>
        <p:nvSpPr>
          <p:cNvPr id="51202" name="Rectangle 3"/>
          <p:cNvSpPr>
            <a:spLocks noGrp="1" noChangeArrowheads="1"/>
          </p:cNvSpPr>
          <p:nvPr>
            <p:ph type="body" idx="1"/>
          </p:nvPr>
        </p:nvSpPr>
        <p:spPr bwMode="auto">
          <a:xfrm>
            <a:off x="750888" y="1943100"/>
            <a:ext cx="7432675" cy="3127375"/>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746125" indent="-746125" eaLnBrk="1" hangingPunct="1">
              <a:buFontTx/>
              <a:buNone/>
            </a:pPr>
            <a:r>
              <a:rPr lang="en-US" sz="3200" smtClean="0">
                <a:solidFill>
                  <a:schemeClr val="tx1"/>
                </a:solidFill>
              </a:rPr>
              <a:t>Major Topic Heading</a:t>
            </a:r>
          </a:p>
          <a:p>
            <a:pPr marL="1473200" lvl="1" indent="-612775" eaLnBrk="1" hangingPunct="1">
              <a:buFontTx/>
              <a:buAutoNum type="alphaUcPeriod"/>
            </a:pPr>
            <a:r>
              <a:rPr lang="en-US" smtClean="0"/>
              <a:t>Major subtopic heading</a:t>
            </a:r>
          </a:p>
          <a:p>
            <a:pPr marL="2197100" lvl="2" indent="-609600" eaLnBrk="1" hangingPunct="1">
              <a:buFontTx/>
              <a:buAutoNum type="arabicPeriod"/>
            </a:pPr>
            <a:r>
              <a:rPr lang="en-US" sz="2800" smtClean="0"/>
              <a:t>Subtopic</a:t>
            </a:r>
          </a:p>
          <a:p>
            <a:pPr marL="2819400" lvl="3" indent="-508000" eaLnBrk="1" hangingPunct="1">
              <a:buFontTx/>
              <a:buAutoNum type="alphaLcPeriod"/>
            </a:pPr>
            <a:r>
              <a:rPr lang="en-US" sz="2800" smtClean="0"/>
              <a:t>Minor subtopic</a:t>
            </a:r>
          </a:p>
          <a:p>
            <a:pPr marL="3441700" lvl="4" indent="-508000" eaLnBrk="1" hangingPunct="1">
              <a:buFontTx/>
              <a:buAutoNum type="arabicParenR"/>
            </a:pPr>
            <a:r>
              <a:rPr lang="en-US" sz="2800" smtClean="0"/>
              <a:t>Further detail</a:t>
            </a:r>
          </a:p>
          <a:p>
            <a:pPr marL="3441700" lvl="4" indent="-508000" eaLnBrk="1" hangingPunct="1">
              <a:buFontTx/>
              <a:buNone/>
            </a:pPr>
            <a:endParaRPr lang="en-US" sz="2800" smtClean="0"/>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AEA4CBF0-C685-4FDE-BBE7-DAD6B63E47FD}" type="slidenum">
              <a:rPr lang="en-US"/>
              <a:pPr/>
              <a:t>14</a:t>
            </a:fld>
            <a:endParaRPr lang="en-US"/>
          </a:p>
        </p:txBody>
      </p:sp>
      <p:sp>
        <p:nvSpPr>
          <p:cNvPr id="623621" name="Rectangle 5"/>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Types of Outlines</a:t>
            </a:r>
          </a:p>
        </p:txBody>
      </p:sp>
      <p:sp>
        <p:nvSpPr>
          <p:cNvPr id="53250" name="Rectangle 6"/>
          <p:cNvSpPr>
            <a:spLocks noGrp="1" noChangeArrowheads="1"/>
          </p:cNvSpPr>
          <p:nvPr>
            <p:ph type="body" sz="half" idx="1"/>
          </p:nvPr>
        </p:nvSpPr>
        <p:spPr bwMode="auto">
          <a:xfrm>
            <a:off x="457200" y="1914525"/>
            <a:ext cx="4038600" cy="4525963"/>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Tx/>
              <a:buNone/>
            </a:pPr>
            <a:r>
              <a:rPr lang="en-US" b="1" smtClean="0">
                <a:solidFill>
                  <a:srgbClr val="990033"/>
                </a:solidFill>
              </a:rPr>
              <a:t>Topic</a:t>
            </a:r>
          </a:p>
          <a:p>
            <a:pPr marL="457200" indent="-457200" eaLnBrk="1" hangingPunct="1">
              <a:buFontTx/>
              <a:buNone/>
            </a:pPr>
            <a:r>
              <a:rPr lang="en-US" smtClean="0">
                <a:solidFill>
                  <a:schemeClr val="tx1"/>
                </a:solidFill>
              </a:rPr>
              <a:t>Demand</a:t>
            </a:r>
          </a:p>
          <a:p>
            <a:pPr marL="974725" lvl="1" indent="-403225" eaLnBrk="1" hangingPunct="1">
              <a:buFontTx/>
              <a:buAutoNum type="alphaUcPeriod"/>
            </a:pPr>
            <a:r>
              <a:rPr lang="en-US" sz="2200" smtClean="0"/>
              <a:t>How measured</a:t>
            </a:r>
          </a:p>
          <a:p>
            <a:pPr marL="1539875" lvl="2" indent="-450850" eaLnBrk="1" hangingPunct="1">
              <a:buFontTx/>
              <a:buAutoNum type="arabicPeriod"/>
            </a:pPr>
            <a:r>
              <a:rPr lang="en-US" smtClean="0"/>
              <a:t>Voluntary error</a:t>
            </a:r>
          </a:p>
          <a:p>
            <a:pPr marL="1539875" lvl="2" indent="-450850" eaLnBrk="1" hangingPunct="1">
              <a:buFontTx/>
              <a:buAutoNum type="arabicPeriod"/>
            </a:pPr>
            <a:r>
              <a:rPr lang="en-US" smtClean="0"/>
              <a:t>Shipping error</a:t>
            </a:r>
          </a:p>
          <a:p>
            <a:pPr marL="2117725" lvl="3" indent="-463550" eaLnBrk="1" hangingPunct="1">
              <a:buFontTx/>
              <a:buAutoNum type="alphaLcPeriod"/>
            </a:pPr>
            <a:r>
              <a:rPr lang="en-US" sz="2000" smtClean="0"/>
              <a:t>Monthly variance</a:t>
            </a:r>
          </a:p>
        </p:txBody>
      </p:sp>
      <p:sp>
        <p:nvSpPr>
          <p:cNvPr id="53251" name="Rectangle 7"/>
          <p:cNvSpPr>
            <a:spLocks noGrp="1" noChangeArrowheads="1"/>
          </p:cNvSpPr>
          <p:nvPr>
            <p:ph type="body" sz="half" idx="2"/>
          </p:nvPr>
        </p:nvSpPr>
        <p:spPr bwMode="auto">
          <a:xfrm>
            <a:off x="4648200" y="1914525"/>
            <a:ext cx="4038600" cy="4525963"/>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96875" indent="-396875" eaLnBrk="1" hangingPunct="1">
              <a:buFontTx/>
              <a:buNone/>
            </a:pPr>
            <a:r>
              <a:rPr lang="en-US" b="1" smtClean="0">
                <a:solidFill>
                  <a:srgbClr val="990033"/>
                </a:solidFill>
              </a:rPr>
              <a:t>Sentence</a:t>
            </a:r>
          </a:p>
          <a:p>
            <a:pPr marL="396875" indent="-396875" eaLnBrk="1" hangingPunct="1">
              <a:buFontTx/>
              <a:buNone/>
            </a:pPr>
            <a:r>
              <a:rPr lang="en-US" smtClean="0">
                <a:solidFill>
                  <a:schemeClr val="tx1"/>
                </a:solidFill>
              </a:rPr>
              <a:t>Demand for refrigerators</a:t>
            </a:r>
          </a:p>
          <a:p>
            <a:pPr marL="974725" lvl="1" indent="-463550" eaLnBrk="1" hangingPunct="1">
              <a:buFontTx/>
              <a:buAutoNum type="alphaUcPeriod"/>
            </a:pPr>
            <a:r>
              <a:rPr lang="en-US" sz="2200" smtClean="0"/>
              <a:t>Measured in terms f factory shipments as reported by the U.S. Department of Commerce</a:t>
            </a:r>
          </a:p>
          <a:p>
            <a:pPr marL="1539875" lvl="2" indent="-450850" eaLnBrk="1" hangingPunct="1">
              <a:buFontTx/>
              <a:buAutoNum type="arabicPeriod"/>
            </a:pPr>
            <a:r>
              <a:rPr lang="en-US" smtClean="0"/>
              <a:t>Error is introduced into year to year comparisons</a:t>
            </a:r>
          </a:p>
          <a:p>
            <a:pPr marL="974725" lvl="1" indent="-463550" eaLnBrk="1" hangingPunct="1">
              <a:buFontTx/>
              <a:buAutoNum type="alphaUcPeriod"/>
            </a:pPr>
            <a:endParaRPr lang="en-US" smtClean="0"/>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a:ln/>
        </p:spPr>
        <p:txBody>
          <a:bodyPr/>
          <a:lstStyle/>
          <a:p>
            <a:r>
              <a:rPr lang="en-US"/>
              <a:t>20-</a:t>
            </a:r>
            <a:fld id="{86AAC049-1533-4514-8341-8570AA0AE0DC}" type="slidenum">
              <a:rPr lang="en-US"/>
              <a:pPr/>
              <a:t>15</a:t>
            </a:fld>
            <a:endParaRPr lang="en-US"/>
          </a:p>
        </p:txBody>
      </p:sp>
      <p:sp>
        <p:nvSpPr>
          <p:cNvPr id="628742" name="Rectangle 6"/>
          <p:cNvSpPr>
            <a:spLocks noGrp="1" noChangeArrowheads="1"/>
          </p:cNvSpPr>
          <p:nvPr>
            <p:ph type="title"/>
          </p:nvPr>
        </p:nvSpPr>
        <p:spPr bwMode="auto">
          <a:xfrm>
            <a:off x="457200" y="274638"/>
            <a:ext cx="728345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Grammar and Style Proofreader Results</a:t>
            </a:r>
          </a:p>
        </p:txBody>
      </p:sp>
      <p:pic>
        <p:nvPicPr>
          <p:cNvPr id="55298" name="Content Placeholder 4" descr="coo73702_2004.jpg"/>
          <p:cNvPicPr>
            <a:picLocks noGrp="1" noChangeAspect="1"/>
          </p:cNvPicPr>
          <p:nvPr>
            <p:ph sz="half" idx="1"/>
          </p:nvPr>
        </p:nvPicPr>
        <p:blipFill>
          <a:blip r:embed="rId3">
            <a:extLst>
              <a:ext uri="{28A0092B-C50C-407E-A947-70E740481C1C}">
                <a14:useLocalDpi xmlns:a14="http://schemas.microsoft.com/office/drawing/2010/main" val="0"/>
              </a:ext>
            </a:extLst>
          </a:blip>
          <a:srcRect t="56409" r="51463"/>
          <a:stretch>
            <a:fillRect/>
          </a:stretch>
        </p:blipFill>
        <p:spPr bwMode="auto">
          <a:xfrm>
            <a:off x="590550" y="4440238"/>
            <a:ext cx="3190875" cy="233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Content Placeholder 4" descr="coo73702_2004.jpg"/>
          <p:cNvPicPr>
            <a:picLocks noGrp="1" noChangeAspect="1"/>
          </p:cNvPicPr>
          <p:nvPr>
            <p:ph sz="half" idx="1"/>
          </p:nvPr>
        </p:nvPicPr>
        <p:blipFill>
          <a:blip r:embed="rId4">
            <a:extLst>
              <a:ext uri="{28A0092B-C50C-407E-A947-70E740481C1C}">
                <a14:useLocalDpi xmlns:a14="http://schemas.microsoft.com/office/drawing/2010/main" val="0"/>
              </a:ext>
            </a:extLst>
          </a:blip>
          <a:srcRect l="50430" t="4623" b="9462"/>
          <a:stretch>
            <a:fillRect/>
          </a:stretch>
        </p:blipFill>
        <p:spPr bwMode="auto">
          <a:xfrm>
            <a:off x="4295775" y="1914525"/>
            <a:ext cx="3444875" cy="485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Content Placeholder 4" descr="coo73702_2004.jpg"/>
          <p:cNvPicPr>
            <a:picLocks noGrp="1" noChangeAspect="1"/>
          </p:cNvPicPr>
          <p:nvPr>
            <p:ph sz="half" idx="1"/>
          </p:nvPr>
        </p:nvPicPr>
        <p:blipFill>
          <a:blip r:embed="rId3">
            <a:extLst>
              <a:ext uri="{28A0092B-C50C-407E-A947-70E740481C1C}">
                <a14:useLocalDpi xmlns:a14="http://schemas.microsoft.com/office/drawing/2010/main" val="0"/>
              </a:ext>
            </a:extLst>
          </a:blip>
          <a:srcRect t="4623" r="51463" b="46442"/>
          <a:stretch>
            <a:fillRect/>
          </a:stretch>
        </p:blipFill>
        <p:spPr bwMode="auto">
          <a:xfrm>
            <a:off x="590550" y="1612900"/>
            <a:ext cx="3190875" cy="261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
          <p:cNvSpPr>
            <a:spLocks noGrp="1" noChangeArrowheads="1"/>
          </p:cNvSpPr>
          <p:nvPr>
            <p:ph type="sldNum" sz="quarter" idx="10"/>
          </p:nvPr>
        </p:nvSpPr>
        <p:spPr>
          <a:ln/>
        </p:spPr>
        <p:txBody>
          <a:bodyPr/>
          <a:lstStyle/>
          <a:p>
            <a:r>
              <a:rPr lang="en-US"/>
              <a:t>20-</a:t>
            </a:r>
            <a:fld id="{11EC6178-3FD4-4332-B1B5-97DE6E14549E}" type="slidenum">
              <a:rPr lang="en-US"/>
              <a:pPr/>
              <a:t>16</a:t>
            </a:fld>
            <a:endParaRPr lang="en-US"/>
          </a:p>
        </p:txBody>
      </p:sp>
      <p:pic>
        <p:nvPicPr>
          <p:cNvPr id="57345" name="Content Placeholder 11" descr="typing-on-a-key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6800" y="2100263"/>
            <a:ext cx="6350000" cy="405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181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sym typeface="Symbol" pitchFamily="18" charset="2"/>
              </a:rPr>
              <a:t>Adjusting Pace</a:t>
            </a:r>
          </a:p>
        </p:txBody>
      </p:sp>
      <p:sp>
        <p:nvSpPr>
          <p:cNvPr id="631811" name="AutoShape 3"/>
          <p:cNvSpPr>
            <a:spLocks noChangeArrowheads="1"/>
          </p:cNvSpPr>
          <p:nvPr/>
        </p:nvSpPr>
        <p:spPr bwMode="auto">
          <a:xfrm>
            <a:off x="411163" y="2100263"/>
            <a:ext cx="4583112" cy="579437"/>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Use ample white space</a:t>
            </a:r>
          </a:p>
        </p:txBody>
      </p:sp>
      <p:sp>
        <p:nvSpPr>
          <p:cNvPr id="631812" name="AutoShape 4"/>
          <p:cNvSpPr>
            <a:spLocks noChangeArrowheads="1"/>
          </p:cNvSpPr>
          <p:nvPr/>
        </p:nvSpPr>
        <p:spPr bwMode="auto">
          <a:xfrm>
            <a:off x="688975" y="2679700"/>
            <a:ext cx="4583113" cy="579438"/>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Use headings</a:t>
            </a:r>
          </a:p>
        </p:txBody>
      </p:sp>
      <p:sp>
        <p:nvSpPr>
          <p:cNvPr id="631813" name="AutoShape 5"/>
          <p:cNvSpPr>
            <a:spLocks noChangeArrowheads="1"/>
          </p:cNvSpPr>
          <p:nvPr/>
        </p:nvSpPr>
        <p:spPr bwMode="auto">
          <a:xfrm>
            <a:off x="911225" y="3259138"/>
            <a:ext cx="4583113" cy="579437"/>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Use visual aids</a:t>
            </a:r>
          </a:p>
        </p:txBody>
      </p:sp>
      <p:sp>
        <p:nvSpPr>
          <p:cNvPr id="631814" name="AutoShape 6"/>
          <p:cNvSpPr>
            <a:spLocks noChangeArrowheads="1"/>
          </p:cNvSpPr>
          <p:nvPr/>
        </p:nvSpPr>
        <p:spPr bwMode="auto">
          <a:xfrm>
            <a:off x="1181100" y="3838575"/>
            <a:ext cx="4583113" cy="579438"/>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Use italics and underlining</a:t>
            </a:r>
          </a:p>
        </p:txBody>
      </p:sp>
      <p:sp>
        <p:nvSpPr>
          <p:cNvPr id="631815" name="AutoShape 7"/>
          <p:cNvSpPr>
            <a:spLocks noChangeArrowheads="1"/>
          </p:cNvSpPr>
          <p:nvPr/>
        </p:nvSpPr>
        <p:spPr bwMode="auto">
          <a:xfrm>
            <a:off x="1470025" y="4418013"/>
            <a:ext cx="4583113" cy="579437"/>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Choose words carefully</a:t>
            </a:r>
          </a:p>
        </p:txBody>
      </p:sp>
      <p:sp>
        <p:nvSpPr>
          <p:cNvPr id="631816" name="AutoShape 8"/>
          <p:cNvSpPr>
            <a:spLocks noChangeArrowheads="1"/>
          </p:cNvSpPr>
          <p:nvPr/>
        </p:nvSpPr>
        <p:spPr bwMode="auto">
          <a:xfrm>
            <a:off x="1778000" y="4997450"/>
            <a:ext cx="4583113" cy="579438"/>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Repeat and summarize</a:t>
            </a:r>
          </a:p>
        </p:txBody>
      </p:sp>
      <p:sp>
        <p:nvSpPr>
          <p:cNvPr id="631817" name="AutoShape 9"/>
          <p:cNvSpPr>
            <a:spLocks noChangeArrowheads="1"/>
          </p:cNvSpPr>
          <p:nvPr/>
        </p:nvSpPr>
        <p:spPr bwMode="auto">
          <a:xfrm>
            <a:off x="2166938" y="5576888"/>
            <a:ext cx="4583112" cy="579437"/>
          </a:xfrm>
          <a:prstGeom prst="roundRect">
            <a:avLst>
              <a:gd name="adj" fmla="val 50000"/>
            </a:avLst>
          </a:prstGeom>
          <a:solidFill>
            <a:srgbClr val="FFE2A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dirty="0"/>
              <a:t>Use service words strategically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1811"/>
                                        </p:tgtEl>
                                        <p:attrNameLst>
                                          <p:attrName>style.visibility</p:attrName>
                                        </p:attrNameLst>
                                      </p:cBhvr>
                                      <p:to>
                                        <p:strVal val="visible"/>
                                      </p:to>
                                    </p:set>
                                    <p:animEffect transition="in" filter="blinds(horizontal)">
                                      <p:cBhvr>
                                        <p:cTn id="7" dur="500"/>
                                        <p:tgtEl>
                                          <p:spTgt spid="631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1812"/>
                                        </p:tgtEl>
                                        <p:attrNameLst>
                                          <p:attrName>style.visibility</p:attrName>
                                        </p:attrNameLst>
                                      </p:cBhvr>
                                      <p:to>
                                        <p:strVal val="visible"/>
                                      </p:to>
                                    </p:set>
                                    <p:animEffect transition="in" filter="blinds(horizontal)">
                                      <p:cBhvr>
                                        <p:cTn id="12" dur="500"/>
                                        <p:tgtEl>
                                          <p:spTgt spid="6318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1813"/>
                                        </p:tgtEl>
                                        <p:attrNameLst>
                                          <p:attrName>style.visibility</p:attrName>
                                        </p:attrNameLst>
                                      </p:cBhvr>
                                      <p:to>
                                        <p:strVal val="visible"/>
                                      </p:to>
                                    </p:set>
                                    <p:animEffect transition="in" filter="blinds(horizontal)">
                                      <p:cBhvr>
                                        <p:cTn id="17" dur="500"/>
                                        <p:tgtEl>
                                          <p:spTgt spid="6318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1814"/>
                                        </p:tgtEl>
                                        <p:attrNameLst>
                                          <p:attrName>style.visibility</p:attrName>
                                        </p:attrNameLst>
                                      </p:cBhvr>
                                      <p:to>
                                        <p:strVal val="visible"/>
                                      </p:to>
                                    </p:set>
                                    <p:animEffect transition="in" filter="blinds(horizontal)">
                                      <p:cBhvr>
                                        <p:cTn id="22" dur="500"/>
                                        <p:tgtEl>
                                          <p:spTgt spid="6318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1815"/>
                                        </p:tgtEl>
                                        <p:attrNameLst>
                                          <p:attrName>style.visibility</p:attrName>
                                        </p:attrNameLst>
                                      </p:cBhvr>
                                      <p:to>
                                        <p:strVal val="visible"/>
                                      </p:to>
                                    </p:set>
                                    <p:animEffect transition="in" filter="blinds(horizontal)">
                                      <p:cBhvr>
                                        <p:cTn id="27" dur="500"/>
                                        <p:tgtEl>
                                          <p:spTgt spid="6318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31816"/>
                                        </p:tgtEl>
                                        <p:attrNameLst>
                                          <p:attrName>style.visibility</p:attrName>
                                        </p:attrNameLst>
                                      </p:cBhvr>
                                      <p:to>
                                        <p:strVal val="visible"/>
                                      </p:to>
                                    </p:set>
                                    <p:animEffect transition="in" filter="blinds(horizontal)">
                                      <p:cBhvr>
                                        <p:cTn id="32" dur="500"/>
                                        <p:tgtEl>
                                          <p:spTgt spid="6318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1817"/>
                                        </p:tgtEl>
                                        <p:attrNameLst>
                                          <p:attrName>style.visibility</p:attrName>
                                        </p:attrNameLst>
                                      </p:cBhvr>
                                      <p:to>
                                        <p:strVal val="visible"/>
                                      </p:to>
                                    </p:set>
                                    <p:animEffect transition="in" filter="blinds(horizontal)">
                                      <p:cBhvr>
                                        <p:cTn id="37" dur="500"/>
                                        <p:tgtEl>
                                          <p:spTgt spid="631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animBg="1"/>
      <p:bldP spid="631812" grpId="0" animBg="1"/>
      <p:bldP spid="631813" grpId="0" animBg="1"/>
      <p:bldP spid="631814" grpId="0" animBg="1"/>
      <p:bldP spid="631815" grpId="0" animBg="1"/>
      <p:bldP spid="631816" grpId="0" animBg="1"/>
      <p:bldP spid="6318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Grp="1" noChangeArrowheads="1"/>
          </p:cNvSpPr>
          <p:nvPr>
            <p:ph type="sldNum" sz="quarter" idx="10"/>
          </p:nvPr>
        </p:nvSpPr>
        <p:spPr>
          <a:ln/>
        </p:spPr>
        <p:txBody>
          <a:bodyPr/>
          <a:lstStyle/>
          <a:p>
            <a:r>
              <a:rPr lang="en-US"/>
              <a:t>20-</a:t>
            </a:r>
            <a:fld id="{2B148FFF-AFBA-4423-9A9F-2D3DF64998E2}" type="slidenum">
              <a:rPr lang="en-US"/>
              <a:pPr/>
              <a:t>17</a:t>
            </a:fld>
            <a:endParaRPr lang="en-US"/>
          </a:p>
        </p:txBody>
      </p:sp>
      <p:sp>
        <p:nvSpPr>
          <p:cNvPr id="480260" name="Rectangle 4"/>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Considerations for Writing</a:t>
            </a:r>
          </a:p>
        </p:txBody>
      </p:sp>
      <p:pic>
        <p:nvPicPr>
          <p:cNvPr id="59394" name="Content Placeholder 4" descr="coo73702_2004.jpg"/>
          <p:cNvPicPr>
            <a:picLocks noChangeAspect="1"/>
          </p:cNvPicPr>
          <p:nvPr/>
        </p:nvPicPr>
        <p:blipFill>
          <a:blip r:embed="rId3">
            <a:extLst>
              <a:ext uri="{28A0092B-C50C-407E-A947-70E740481C1C}">
                <a14:useLocalDpi xmlns:a14="http://schemas.microsoft.com/office/drawing/2010/main" val="0"/>
              </a:ext>
            </a:extLst>
          </a:blip>
          <a:srcRect t="4623" r="51463" b="46442"/>
          <a:stretch>
            <a:fillRect/>
          </a:stretch>
        </p:blipFill>
        <p:spPr bwMode="auto">
          <a:xfrm>
            <a:off x="228600" y="1612900"/>
            <a:ext cx="595471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0261" name="AutoShape 5"/>
          <p:cNvSpPr>
            <a:spLocks noChangeArrowheads="1"/>
          </p:cNvSpPr>
          <p:nvPr/>
        </p:nvSpPr>
        <p:spPr bwMode="auto">
          <a:xfrm>
            <a:off x="5695950" y="2135188"/>
            <a:ext cx="2990850" cy="639762"/>
          </a:xfrm>
          <a:prstGeom prst="roundRect">
            <a:avLst>
              <a:gd name="adj" fmla="val 16667"/>
            </a:avLst>
          </a:prstGeom>
          <a:solidFill>
            <a:srgbClr val="FFDD99"/>
          </a:solidFill>
          <a:ln w="9525">
            <a:solidFill>
              <a:schemeClr val="tx1"/>
            </a:solidFill>
            <a:round/>
            <a:headEnd/>
            <a:tailEnd/>
          </a:ln>
        </p:spPr>
        <p:txBody>
          <a:bodyPr wrap="none" anchor="ctr"/>
          <a:lstStyle/>
          <a:p>
            <a:pPr algn="ctr"/>
            <a:r>
              <a:rPr lang="en-US" sz="2800"/>
              <a:t>Readability</a:t>
            </a:r>
          </a:p>
        </p:txBody>
      </p:sp>
      <p:sp>
        <p:nvSpPr>
          <p:cNvPr id="480262" name="AutoShape 6"/>
          <p:cNvSpPr>
            <a:spLocks noChangeArrowheads="1"/>
          </p:cNvSpPr>
          <p:nvPr/>
        </p:nvSpPr>
        <p:spPr bwMode="auto">
          <a:xfrm>
            <a:off x="5695950" y="3143250"/>
            <a:ext cx="2990850" cy="612775"/>
          </a:xfrm>
          <a:prstGeom prst="roundRect">
            <a:avLst>
              <a:gd name="adj" fmla="val 16667"/>
            </a:avLst>
          </a:prstGeom>
          <a:solidFill>
            <a:srgbClr val="FFCC66"/>
          </a:solidFill>
          <a:ln w="9525">
            <a:solidFill>
              <a:schemeClr val="tx1"/>
            </a:solidFill>
            <a:round/>
            <a:headEnd/>
            <a:tailEnd/>
          </a:ln>
        </p:spPr>
        <p:txBody>
          <a:bodyPr wrap="none" anchor="ctr"/>
          <a:lstStyle/>
          <a:p>
            <a:pPr algn="ctr"/>
            <a:r>
              <a:rPr lang="en-US" sz="2800"/>
              <a:t>Comprehensibility</a:t>
            </a:r>
          </a:p>
        </p:txBody>
      </p:sp>
      <p:sp>
        <p:nvSpPr>
          <p:cNvPr id="480263" name="AutoShape 7"/>
          <p:cNvSpPr>
            <a:spLocks noChangeArrowheads="1"/>
          </p:cNvSpPr>
          <p:nvPr/>
        </p:nvSpPr>
        <p:spPr bwMode="auto">
          <a:xfrm>
            <a:off x="5695950" y="4248150"/>
            <a:ext cx="2990850" cy="612775"/>
          </a:xfrm>
          <a:prstGeom prst="roundRect">
            <a:avLst>
              <a:gd name="adj" fmla="val 16667"/>
            </a:avLst>
          </a:prstGeom>
          <a:solidFill>
            <a:srgbClr val="FED31E"/>
          </a:solidFill>
          <a:ln w="9525">
            <a:solidFill>
              <a:schemeClr val="tx1"/>
            </a:solidFill>
            <a:round/>
            <a:headEnd/>
            <a:tailEnd/>
          </a:ln>
        </p:spPr>
        <p:txBody>
          <a:bodyPr wrap="none" anchor="ctr"/>
          <a:lstStyle/>
          <a:p>
            <a:pPr algn="ctr"/>
            <a:r>
              <a:rPr lang="en-US" sz="2800"/>
              <a:t>Tone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0261"/>
                                        </p:tgtEl>
                                        <p:attrNameLst>
                                          <p:attrName>style.visibility</p:attrName>
                                        </p:attrNameLst>
                                      </p:cBhvr>
                                      <p:to>
                                        <p:strVal val="visible"/>
                                      </p:to>
                                    </p:set>
                                    <p:animEffect transition="in" filter="blinds(horizontal)">
                                      <p:cBhvr>
                                        <p:cTn id="7" dur="500"/>
                                        <p:tgtEl>
                                          <p:spTgt spid="480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0262"/>
                                        </p:tgtEl>
                                        <p:attrNameLst>
                                          <p:attrName>style.visibility</p:attrName>
                                        </p:attrNameLst>
                                      </p:cBhvr>
                                      <p:to>
                                        <p:strVal val="visible"/>
                                      </p:to>
                                    </p:set>
                                    <p:animEffect transition="in" filter="blinds(horizontal)">
                                      <p:cBhvr>
                                        <p:cTn id="12" dur="500"/>
                                        <p:tgtEl>
                                          <p:spTgt spid="4802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0263"/>
                                        </p:tgtEl>
                                        <p:attrNameLst>
                                          <p:attrName>style.visibility</p:attrName>
                                        </p:attrNameLst>
                                      </p:cBhvr>
                                      <p:to>
                                        <p:strVal val="visible"/>
                                      </p:to>
                                    </p:set>
                                    <p:animEffect transition="in" filter="blinds(horizontal)">
                                      <p:cBhvr>
                                        <p:cTn id="17" dur="500"/>
                                        <p:tgtEl>
                                          <p:spTgt spid="48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animBg="1"/>
      <p:bldP spid="480262" grpId="0" animBg="1"/>
      <p:bldP spid="480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Grp="1" noChangeArrowheads="1"/>
          </p:cNvSpPr>
          <p:nvPr>
            <p:ph type="sldNum" sz="quarter" idx="10"/>
          </p:nvPr>
        </p:nvSpPr>
        <p:spPr>
          <a:ln/>
        </p:spPr>
        <p:txBody>
          <a:bodyPr/>
          <a:lstStyle/>
          <a:p>
            <a:r>
              <a:rPr lang="en-US"/>
              <a:t>20-</a:t>
            </a:r>
            <a:fld id="{8EE66F36-FF59-4A98-9E7D-340D68EA8FD3}" type="slidenum">
              <a:rPr lang="en-US"/>
              <a:pPr/>
              <a:t>18</a:t>
            </a:fld>
            <a:endParaRPr lang="en-US"/>
          </a:p>
        </p:txBody>
      </p:sp>
      <p:pic>
        <p:nvPicPr>
          <p:cNvPr id="61441" name="Picture 14" descr="MR_pg66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7850" y="1384300"/>
            <a:ext cx="372745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24" name="Rectangle 4"/>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Avoiding Overcrowded Text</a:t>
            </a:r>
          </a:p>
        </p:txBody>
      </p:sp>
      <p:sp>
        <p:nvSpPr>
          <p:cNvPr id="491527" name="AutoShape 7"/>
          <p:cNvSpPr>
            <a:spLocks noChangeArrowheads="1"/>
          </p:cNvSpPr>
          <p:nvPr/>
        </p:nvSpPr>
        <p:spPr bwMode="auto">
          <a:xfrm>
            <a:off x="4200525" y="1889125"/>
            <a:ext cx="4037013" cy="822325"/>
          </a:xfrm>
          <a:prstGeom prst="roundRect">
            <a:avLst>
              <a:gd name="adj" fmla="val 16667"/>
            </a:avLst>
          </a:prstGeom>
          <a:gradFill rotWithShape="1">
            <a:gsLst>
              <a:gs pos="0">
                <a:srgbClr val="FFAE0D"/>
              </a:gs>
              <a:gs pos="100000">
                <a:srgbClr val="FFFFFF"/>
              </a:gs>
            </a:gsLst>
            <a:lin ang="5400000" scaled="1"/>
          </a:gradFill>
          <a:ln w="9525">
            <a:solidFill>
              <a:schemeClr val="tx1"/>
            </a:solidFill>
            <a:round/>
            <a:headEnd/>
            <a:tailEnd/>
          </a:ln>
        </p:spPr>
        <p:txBody>
          <a:bodyPr wrap="none" anchor="ctr"/>
          <a:lstStyle/>
          <a:p>
            <a:pPr algn="ctr"/>
            <a:r>
              <a:rPr lang="en-US" sz="2800"/>
              <a:t>Use shorter paragraphs</a:t>
            </a:r>
          </a:p>
        </p:txBody>
      </p:sp>
      <p:sp>
        <p:nvSpPr>
          <p:cNvPr id="491528" name="AutoShape 8"/>
          <p:cNvSpPr>
            <a:spLocks noChangeArrowheads="1"/>
          </p:cNvSpPr>
          <p:nvPr/>
        </p:nvSpPr>
        <p:spPr bwMode="auto">
          <a:xfrm>
            <a:off x="4200525" y="3001963"/>
            <a:ext cx="4556125" cy="747712"/>
          </a:xfrm>
          <a:prstGeom prst="roundRect">
            <a:avLst>
              <a:gd name="adj" fmla="val 16667"/>
            </a:avLst>
          </a:prstGeom>
          <a:gradFill rotWithShape="1">
            <a:gsLst>
              <a:gs pos="0">
                <a:srgbClr val="FFAE0D"/>
              </a:gs>
              <a:gs pos="100000">
                <a:srgbClr val="FFFFFF"/>
              </a:gs>
            </a:gsLst>
            <a:lin ang="5400000" scaled="1"/>
          </a:gradFill>
          <a:ln w="9525">
            <a:solidFill>
              <a:schemeClr val="tx1"/>
            </a:solidFill>
            <a:round/>
            <a:headEnd/>
            <a:tailEnd/>
          </a:ln>
        </p:spPr>
        <p:txBody>
          <a:bodyPr wrap="none" anchor="ctr"/>
          <a:lstStyle/>
          <a:p>
            <a:pPr algn="ctr"/>
            <a:r>
              <a:rPr lang="en-US" sz="2800"/>
              <a:t>Indent or space parts of text</a:t>
            </a:r>
          </a:p>
        </p:txBody>
      </p:sp>
      <p:sp>
        <p:nvSpPr>
          <p:cNvPr id="491529" name="AutoShape 9"/>
          <p:cNvSpPr>
            <a:spLocks noChangeArrowheads="1"/>
          </p:cNvSpPr>
          <p:nvPr/>
        </p:nvSpPr>
        <p:spPr bwMode="auto">
          <a:xfrm>
            <a:off x="4200525" y="3937000"/>
            <a:ext cx="4037013" cy="809625"/>
          </a:xfrm>
          <a:prstGeom prst="roundRect">
            <a:avLst>
              <a:gd name="adj" fmla="val 16667"/>
            </a:avLst>
          </a:prstGeom>
          <a:gradFill rotWithShape="1">
            <a:gsLst>
              <a:gs pos="0">
                <a:srgbClr val="FFAE0D"/>
              </a:gs>
              <a:gs pos="100000">
                <a:srgbClr val="FFFFFF"/>
              </a:gs>
            </a:gsLst>
            <a:lin ang="5400000" scaled="1"/>
          </a:gradFill>
          <a:ln w="9525">
            <a:solidFill>
              <a:schemeClr val="tx1"/>
            </a:solidFill>
            <a:round/>
            <a:headEnd/>
            <a:tailEnd/>
          </a:ln>
        </p:spPr>
        <p:txBody>
          <a:bodyPr wrap="none" anchor="ctr"/>
          <a:lstStyle/>
          <a:p>
            <a:pPr algn="ctr"/>
            <a:r>
              <a:rPr lang="en-US" sz="2800"/>
              <a:t>Use headings </a:t>
            </a:r>
          </a:p>
        </p:txBody>
      </p:sp>
      <p:sp>
        <p:nvSpPr>
          <p:cNvPr id="491530" name="AutoShape 10"/>
          <p:cNvSpPr>
            <a:spLocks noChangeArrowheads="1"/>
          </p:cNvSpPr>
          <p:nvPr/>
        </p:nvSpPr>
        <p:spPr bwMode="auto">
          <a:xfrm>
            <a:off x="4200525" y="5011738"/>
            <a:ext cx="4037013" cy="793750"/>
          </a:xfrm>
          <a:prstGeom prst="roundRect">
            <a:avLst>
              <a:gd name="adj" fmla="val 16667"/>
            </a:avLst>
          </a:prstGeom>
          <a:gradFill rotWithShape="1">
            <a:gsLst>
              <a:gs pos="0">
                <a:srgbClr val="FFAE0D"/>
              </a:gs>
              <a:gs pos="100000">
                <a:srgbClr val="FFFFFF"/>
              </a:gs>
            </a:gsLst>
            <a:lin ang="5400000" scaled="1"/>
          </a:gradFill>
          <a:ln w="9525">
            <a:solidFill>
              <a:schemeClr val="tx1"/>
            </a:solidFill>
            <a:round/>
            <a:headEnd/>
            <a:tailEnd/>
          </a:ln>
        </p:spPr>
        <p:txBody>
          <a:bodyPr wrap="none" anchor="ctr"/>
          <a:lstStyle/>
          <a:p>
            <a:pPr algn="ctr"/>
            <a:r>
              <a:rPr lang="en-US" sz="2800"/>
              <a:t>Use bullets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27"/>
                                        </p:tgtEl>
                                        <p:attrNameLst>
                                          <p:attrName>style.visibility</p:attrName>
                                        </p:attrNameLst>
                                      </p:cBhvr>
                                      <p:to>
                                        <p:strVal val="visible"/>
                                      </p:to>
                                    </p:set>
                                    <p:animEffect transition="in" filter="blinds(horizontal)">
                                      <p:cBhvr>
                                        <p:cTn id="7" dur="500"/>
                                        <p:tgtEl>
                                          <p:spTgt spid="491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28"/>
                                        </p:tgtEl>
                                        <p:attrNameLst>
                                          <p:attrName>style.visibility</p:attrName>
                                        </p:attrNameLst>
                                      </p:cBhvr>
                                      <p:to>
                                        <p:strVal val="visible"/>
                                      </p:to>
                                    </p:set>
                                    <p:animEffect transition="in" filter="blinds(horizontal)">
                                      <p:cBhvr>
                                        <p:cTn id="12" dur="500"/>
                                        <p:tgtEl>
                                          <p:spTgt spid="4915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29"/>
                                        </p:tgtEl>
                                        <p:attrNameLst>
                                          <p:attrName>style.visibility</p:attrName>
                                        </p:attrNameLst>
                                      </p:cBhvr>
                                      <p:to>
                                        <p:strVal val="visible"/>
                                      </p:to>
                                    </p:set>
                                    <p:animEffect transition="in" filter="blinds(horizontal)">
                                      <p:cBhvr>
                                        <p:cTn id="17" dur="500"/>
                                        <p:tgtEl>
                                          <p:spTgt spid="4915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530"/>
                                        </p:tgtEl>
                                        <p:attrNameLst>
                                          <p:attrName>style.visibility</p:attrName>
                                        </p:attrNameLst>
                                      </p:cBhvr>
                                      <p:to>
                                        <p:strVal val="visible"/>
                                      </p:to>
                                    </p:set>
                                    <p:animEffect transition="in" filter="blinds(horizontal)">
                                      <p:cBhvr>
                                        <p:cTn id="22" dur="500"/>
                                        <p:tgtEl>
                                          <p:spTgt spid="49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animBg="1"/>
      <p:bldP spid="491528" grpId="0" animBg="1"/>
      <p:bldP spid="491529" grpId="0" animBg="1"/>
      <p:bldP spid="49153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C676D819-73D3-4B30-A33F-5DF52002EA62}" type="slidenum">
              <a:rPr lang="en-US"/>
              <a:pPr/>
              <a:t>19</a:t>
            </a:fld>
            <a:endParaRPr lang="en-US"/>
          </a:p>
        </p:txBody>
      </p:sp>
      <p:sp>
        <p:nvSpPr>
          <p:cNvPr id="681986" name="Rectangle 2"/>
          <p:cNvSpPr>
            <a:spLocks noGrp="1" noChangeArrowheads="1"/>
          </p:cNvSpPr>
          <p:nvPr>
            <p:ph type="title"/>
          </p:nvPr>
        </p:nvSpPr>
        <p:spPr bwMode="auto">
          <a:xfrm>
            <a:off x="266700" y="196850"/>
            <a:ext cx="7124700" cy="1336675"/>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Appropriate Data Displays</a:t>
            </a:r>
          </a:p>
        </p:txBody>
      </p:sp>
      <p:pic>
        <p:nvPicPr>
          <p:cNvPr id="63490"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1510" t="43066" b="30135"/>
          <a:stretch>
            <a:fillRect/>
          </a:stretch>
        </p:blipFill>
        <p:spPr bwMode="auto">
          <a:xfrm>
            <a:off x="1562100" y="1781175"/>
            <a:ext cx="568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8B02D7D5-01B3-4773-B400-9A5D353F921F}" type="slidenum">
              <a:rPr lang="en-US"/>
              <a:pPr/>
              <a:t>2</a:t>
            </a:fld>
            <a:endParaRPr lang="en-US"/>
          </a:p>
        </p:txBody>
      </p:sp>
      <p:sp>
        <p:nvSpPr>
          <p:cNvPr id="681986" name="Rectangle 2"/>
          <p:cNvSpPr>
            <a:spLocks noGrp="1" noChangeArrowheads="1"/>
          </p:cNvSpPr>
          <p:nvPr>
            <p:ph type="title"/>
          </p:nvPr>
        </p:nvSpPr>
        <p:spPr bwMode="auto">
          <a:xfrm>
            <a:off x="266700" y="120650"/>
            <a:ext cx="3971925" cy="4213225"/>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Written Presentation </a:t>
            </a:r>
            <a:br>
              <a:rPr lang="en-US" sz="3600" smtClean="0"/>
            </a:br>
            <a:r>
              <a:rPr lang="en-US" sz="3600" smtClean="0"/>
              <a:t>and the Research Process</a:t>
            </a:r>
          </a:p>
        </p:txBody>
      </p:sp>
      <p:pic>
        <p:nvPicPr>
          <p:cNvPr id="28674"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1510" t="3999"/>
          <a:stretch>
            <a:fillRect/>
          </a:stretch>
        </p:blipFill>
        <p:spPr bwMode="auto">
          <a:xfrm>
            <a:off x="4238625" y="0"/>
            <a:ext cx="23828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72B29E01-79E1-4A5B-B7E5-E114761B1797}" type="slidenum">
              <a:rPr lang="en-US"/>
              <a:pPr/>
              <a:t>20</a:t>
            </a:fld>
            <a:endParaRPr lang="en-US"/>
          </a:p>
        </p:txBody>
      </p:sp>
      <p:sp>
        <p:nvSpPr>
          <p:cNvPr id="614406" name="Rectangle 6"/>
          <p:cNvSpPr>
            <a:spLocks noGrp="1" noChangeArrowheads="1"/>
          </p:cNvSpPr>
          <p:nvPr>
            <p:ph type="title"/>
          </p:nvPr>
        </p:nvSpPr>
        <p:spPr bwMode="auto">
          <a:xfrm>
            <a:off x="457200" y="274638"/>
            <a:ext cx="7554913"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Sample Findings Page: Tabular</a:t>
            </a:r>
          </a:p>
        </p:txBody>
      </p:sp>
      <p:pic>
        <p:nvPicPr>
          <p:cNvPr id="65538" name="Content Placeholder 5" descr="coo73702_2003.jpg"/>
          <p:cNvPicPr>
            <a:picLocks noGrp="1" noChangeAspect="1"/>
          </p:cNvPicPr>
          <p:nvPr>
            <p:ph sz="half" idx="1"/>
          </p:nvPr>
        </p:nvPicPr>
        <p:blipFill>
          <a:blip r:embed="rId3">
            <a:extLst>
              <a:ext uri="{28A0092B-C50C-407E-A947-70E740481C1C}">
                <a14:useLocalDpi xmlns:a14="http://schemas.microsoft.com/office/drawing/2010/main" val="0"/>
              </a:ext>
            </a:extLst>
          </a:blip>
          <a:srcRect l="6604" t="5466"/>
          <a:stretch>
            <a:fillRect/>
          </a:stretch>
        </p:blipFill>
        <p:spPr bwMode="auto">
          <a:xfrm>
            <a:off x="2257425" y="1752600"/>
            <a:ext cx="4752975" cy="4932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DB154AB1-DA7F-471A-8AFF-145B2D6FD077}" type="slidenum">
              <a:rPr lang="en-US"/>
              <a:pPr/>
              <a:t>21</a:t>
            </a:fld>
            <a:endParaRPr lang="en-US"/>
          </a:p>
        </p:txBody>
      </p:sp>
      <p:sp>
        <p:nvSpPr>
          <p:cNvPr id="681986" name="Rectangle 2"/>
          <p:cNvSpPr>
            <a:spLocks noGrp="1" noChangeArrowheads="1"/>
          </p:cNvSpPr>
          <p:nvPr>
            <p:ph type="title"/>
          </p:nvPr>
        </p:nvSpPr>
        <p:spPr bwMode="auto">
          <a:xfrm>
            <a:off x="266700" y="196850"/>
            <a:ext cx="7124700" cy="1336675"/>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Charts for Written Reports</a:t>
            </a:r>
          </a:p>
        </p:txBody>
      </p:sp>
      <p:pic>
        <p:nvPicPr>
          <p:cNvPr id="67586" name="Content Placeholder 5" descr="coo73702_2006.jpg"/>
          <p:cNvPicPr>
            <a:picLocks noGrp="1" noChangeAspect="1"/>
          </p:cNvPicPr>
          <p:nvPr>
            <p:ph sz="half" idx="1"/>
          </p:nvPr>
        </p:nvPicPr>
        <p:blipFill>
          <a:blip r:embed="rId3">
            <a:extLst>
              <a:ext uri="{28A0092B-C50C-407E-A947-70E740481C1C}">
                <a14:useLocalDpi xmlns:a14="http://schemas.microsoft.com/office/drawing/2010/main" val="0"/>
              </a:ext>
            </a:extLst>
          </a:blip>
          <a:srcRect t="3789"/>
          <a:stretch>
            <a:fillRect/>
          </a:stretch>
        </p:blipFill>
        <p:spPr bwMode="auto">
          <a:xfrm>
            <a:off x="2070100" y="1171575"/>
            <a:ext cx="4587875" cy="558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AA57FEE6-6832-49B4-9BD9-3024445F8983}" type="slidenum">
              <a:rPr lang="en-US"/>
              <a:pPr/>
              <a:t>22</a:t>
            </a:fld>
            <a:endParaRPr lang="en-US"/>
          </a:p>
        </p:txBody>
      </p:sp>
      <p:sp>
        <p:nvSpPr>
          <p:cNvPr id="681986" name="Rectangle 2"/>
          <p:cNvSpPr>
            <a:spLocks noGrp="1" noChangeArrowheads="1"/>
          </p:cNvSpPr>
          <p:nvPr>
            <p:ph type="title"/>
          </p:nvPr>
        </p:nvSpPr>
        <p:spPr bwMode="auto">
          <a:xfrm>
            <a:off x="266700" y="196850"/>
            <a:ext cx="7124700" cy="1336675"/>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Components of a Whole or Frequency</a:t>
            </a:r>
          </a:p>
        </p:txBody>
      </p:sp>
      <p:pic>
        <p:nvPicPr>
          <p:cNvPr id="69634" name="Content Placeholder 5" descr="coo73702_2006.jpg"/>
          <p:cNvPicPr>
            <a:picLocks noGrp="1" noChangeAspect="1"/>
          </p:cNvPicPr>
          <p:nvPr>
            <p:ph sz="half" idx="1"/>
          </p:nvPr>
        </p:nvPicPr>
        <p:blipFill>
          <a:blip r:embed="rId3">
            <a:extLst>
              <a:ext uri="{28A0092B-C50C-407E-A947-70E740481C1C}">
                <a14:useLocalDpi xmlns:a14="http://schemas.microsoft.com/office/drawing/2010/main" val="0"/>
              </a:ext>
            </a:extLst>
          </a:blip>
          <a:srcRect t="6059" b="73576"/>
          <a:stretch>
            <a:fillRect/>
          </a:stretch>
        </p:blipFill>
        <p:spPr bwMode="auto">
          <a:xfrm>
            <a:off x="266700" y="2190750"/>
            <a:ext cx="8612188" cy="221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640D6350-CCF9-42A9-81BE-399A9FFA494A}" type="slidenum">
              <a:rPr lang="en-US"/>
              <a:pPr/>
              <a:t>3</a:t>
            </a:fld>
            <a:endParaRPr lang="en-US"/>
          </a:p>
        </p:txBody>
      </p:sp>
      <p:sp>
        <p:nvSpPr>
          <p:cNvPr id="7260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Relevance. Not Quantity.</a:t>
            </a:r>
          </a:p>
        </p:txBody>
      </p:sp>
      <p:sp>
        <p:nvSpPr>
          <p:cNvPr id="30722" name="AutoShape 4"/>
          <p:cNvSpPr>
            <a:spLocks noChangeArrowheads="1"/>
          </p:cNvSpPr>
          <p:nvPr/>
        </p:nvSpPr>
        <p:spPr bwMode="auto">
          <a:xfrm>
            <a:off x="762000" y="1790700"/>
            <a:ext cx="7677150" cy="3162300"/>
          </a:xfrm>
          <a:prstGeom prst="roundRect">
            <a:avLst>
              <a:gd name="adj" fmla="val 16667"/>
            </a:avLst>
          </a:prstGeom>
          <a:solidFill>
            <a:srgbClr val="FFDD99"/>
          </a:solidFill>
          <a:ln w="9525">
            <a:solidFill>
              <a:schemeClr val="tx1"/>
            </a:solidFill>
            <a:round/>
            <a:headEnd/>
            <a:tailEnd/>
          </a:ln>
        </p:spPr>
        <p:txBody>
          <a:bodyPr wrap="none" anchor="ctr"/>
          <a:lstStyle/>
          <a:p>
            <a:pPr algn="ctr"/>
            <a:endParaRPr lang="id-ID"/>
          </a:p>
        </p:txBody>
      </p:sp>
      <p:sp>
        <p:nvSpPr>
          <p:cNvPr id="30723" name="Text Box 5"/>
          <p:cNvSpPr txBox="1">
            <a:spLocks noChangeArrowheads="1"/>
          </p:cNvSpPr>
          <p:nvPr/>
        </p:nvSpPr>
        <p:spPr bwMode="auto">
          <a:xfrm>
            <a:off x="1009650" y="2057400"/>
            <a:ext cx="7200900" cy="2533650"/>
          </a:xfrm>
          <a:prstGeom prst="rect">
            <a:avLst/>
          </a:prstGeom>
          <a:solidFill>
            <a:srgbClr val="FF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l"/>
            <a:r>
              <a:rPr lang="en-US" sz="2600" i="1"/>
              <a:t>“Focus on relevance. It’s never about the volume of analyzed data or the complexity of an algorithm but about the actionability of derived insight.”</a:t>
            </a:r>
          </a:p>
          <a:p>
            <a:pPr algn="r"/>
            <a:r>
              <a:rPr lang="en-US" sz="2800" i="1">
                <a:solidFill>
                  <a:srgbClr val="990033"/>
                </a:solidFill>
              </a:rPr>
              <a:t>Michael Fassnacht, founder</a:t>
            </a:r>
          </a:p>
          <a:p>
            <a:pPr algn="r"/>
            <a:r>
              <a:rPr lang="en-US" sz="2800" i="1">
                <a:solidFill>
                  <a:srgbClr val="990033"/>
                </a:solidFill>
              </a:rPr>
              <a:t>Loyalty Matrix</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3141223B-628C-45D6-BDB8-0B98F286A178}" type="slidenum">
              <a:rPr lang="en-US"/>
              <a:pPr/>
              <a:t>4</a:t>
            </a:fld>
            <a:endParaRPr lang="en-US"/>
          </a:p>
        </p:txBody>
      </p:sp>
      <p:sp>
        <p:nvSpPr>
          <p:cNvPr id="703495" name="Rectangle 7"/>
          <p:cNvSpPr>
            <a:spLocks noGrp="1" noChangeArrowheads="1"/>
          </p:cNvSpPr>
          <p:nvPr>
            <p:ph type="title"/>
          </p:nvPr>
        </p:nvSpPr>
        <p:spPr bwMode="auto">
          <a:xfrm>
            <a:off x="212725" y="120650"/>
            <a:ext cx="8229600" cy="1143000"/>
          </a:xfrm>
          <a:ln>
            <a:miter lim="800000"/>
            <a:headEnd/>
            <a:tailEnd/>
          </a:ln>
        </p:spPr>
        <p:txBody>
          <a:bodyPr vert="horz" wrap="square" lIns="91440" tIns="45720" rIns="91440" bIns="45720" numCol="1" anchor="ctr" anchorCtr="0" compatLnSpc="1">
            <a:prstTxWarp prst="textNoShape">
              <a:avLst/>
            </a:prstTxWarp>
          </a:bodyPr>
          <a:lstStyle/>
          <a:p>
            <a:pPr algn="l" eaLnBrk="1" hangingPunct="1"/>
            <a:r>
              <a:rPr lang="en-US" sz="3600" smtClean="0"/>
              <a:t>The Written Research Report</a:t>
            </a:r>
          </a:p>
        </p:txBody>
      </p:sp>
      <p:pic>
        <p:nvPicPr>
          <p:cNvPr id="32770"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1510" t="3999" b="57584"/>
          <a:stretch>
            <a:fillRect/>
          </a:stretch>
        </p:blipFill>
        <p:spPr bwMode="auto">
          <a:xfrm>
            <a:off x="2609850" y="1263650"/>
            <a:ext cx="4067175" cy="4684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8"/>
          <p:cNvSpPr>
            <a:spLocks noChangeArrowheads="1"/>
          </p:cNvSpPr>
          <p:nvPr/>
        </p:nvSpPr>
        <p:spPr bwMode="auto">
          <a:xfrm>
            <a:off x="0" y="2205038"/>
            <a:ext cx="2974975" cy="400050"/>
          </a:xfrm>
          <a:prstGeom prst="rightArrow">
            <a:avLst>
              <a:gd name="adj1" fmla="val 50000"/>
              <a:gd name="adj2" fmla="val 172623"/>
            </a:avLst>
          </a:prstGeom>
          <a:solidFill>
            <a:srgbClr val="CC0000"/>
          </a:solidFill>
          <a:ln w="9525">
            <a:solidFill>
              <a:srgbClr val="CC0000"/>
            </a:solidFill>
            <a:miter lim="800000"/>
            <a:headEnd/>
            <a:tailEnd/>
          </a:ln>
        </p:spPr>
        <p:txBody>
          <a:bodyPr wrap="none" anchor="ctr"/>
          <a:lstStyle/>
          <a:p>
            <a:pPr algn="ctr"/>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Grp="1" noChangeArrowheads="1"/>
          </p:cNvSpPr>
          <p:nvPr>
            <p:ph type="sldNum" sz="quarter" idx="10"/>
          </p:nvPr>
        </p:nvSpPr>
        <p:spPr>
          <a:ln/>
        </p:spPr>
        <p:txBody>
          <a:bodyPr/>
          <a:lstStyle/>
          <a:p>
            <a:r>
              <a:rPr lang="en-US"/>
              <a:t>20-</a:t>
            </a:r>
            <a:fld id="{EC101D05-908C-4D8E-9078-A7E3D1236679}" type="slidenum">
              <a:rPr lang="en-US"/>
              <a:pPr/>
              <a:t>5</a:t>
            </a:fld>
            <a:endParaRPr lang="en-US"/>
          </a:p>
        </p:txBody>
      </p:sp>
      <p:sp>
        <p:nvSpPr>
          <p:cNvPr id="51202" name="Rectangle 2"/>
          <p:cNvSpPr>
            <a:spLocks noGrp="1" noChangeArrowheads="1"/>
          </p:cNvSpPr>
          <p:nvPr>
            <p:ph type="title"/>
          </p:nvPr>
        </p:nvSpPr>
        <p:spPr bwMode="auto">
          <a:xfrm>
            <a:off x="349250" y="274638"/>
            <a:ext cx="822960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sym typeface="Symbol" pitchFamily="18" charset="2"/>
              </a:rPr>
              <a:t>Guidelines for Short Reports</a:t>
            </a:r>
          </a:p>
        </p:txBody>
      </p:sp>
      <p:sp>
        <p:nvSpPr>
          <p:cNvPr id="51207" name="AutoShape 7"/>
          <p:cNvSpPr>
            <a:spLocks noChangeArrowheads="1"/>
          </p:cNvSpPr>
          <p:nvPr/>
        </p:nvSpPr>
        <p:spPr bwMode="auto">
          <a:xfrm>
            <a:off x="461963" y="1676400"/>
            <a:ext cx="5299075" cy="777875"/>
          </a:xfrm>
          <a:prstGeom prst="roundRect">
            <a:avLst>
              <a:gd name="adj" fmla="val 50000"/>
            </a:avLst>
          </a:prstGeom>
          <a:gradFill rotWithShape="1">
            <a:gsLst>
              <a:gs pos="0">
                <a:srgbClr val="FFAE0D"/>
              </a:gs>
              <a:gs pos="100000">
                <a:srgbClr val="FFFFFF"/>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Tell reader why you are writing</a:t>
            </a:r>
          </a:p>
        </p:txBody>
      </p:sp>
      <p:sp>
        <p:nvSpPr>
          <p:cNvPr id="51210" name="AutoShape 10"/>
          <p:cNvSpPr>
            <a:spLocks noChangeArrowheads="1"/>
          </p:cNvSpPr>
          <p:nvPr/>
        </p:nvSpPr>
        <p:spPr bwMode="auto">
          <a:xfrm>
            <a:off x="909638" y="2671763"/>
            <a:ext cx="5551487" cy="803275"/>
          </a:xfrm>
          <a:prstGeom prst="roundRect">
            <a:avLst>
              <a:gd name="adj" fmla="val 50000"/>
            </a:avLst>
          </a:prstGeom>
          <a:gradFill rotWithShape="1">
            <a:gsLst>
              <a:gs pos="0">
                <a:srgbClr val="FFAE0D"/>
              </a:gs>
              <a:gs pos="100000">
                <a:srgbClr val="FFFFFF"/>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Remind reader of request</a:t>
            </a:r>
          </a:p>
        </p:txBody>
      </p:sp>
      <p:sp>
        <p:nvSpPr>
          <p:cNvPr id="51213" name="AutoShape 13"/>
          <p:cNvSpPr>
            <a:spLocks noChangeArrowheads="1"/>
          </p:cNvSpPr>
          <p:nvPr/>
        </p:nvSpPr>
        <p:spPr bwMode="auto">
          <a:xfrm>
            <a:off x="1511300" y="3757613"/>
            <a:ext cx="5499100" cy="706437"/>
          </a:xfrm>
          <a:prstGeom prst="roundRect">
            <a:avLst>
              <a:gd name="adj" fmla="val 50000"/>
            </a:avLst>
          </a:prstGeom>
          <a:gradFill rotWithShape="1">
            <a:gsLst>
              <a:gs pos="0">
                <a:srgbClr val="FFAE0D"/>
              </a:gs>
              <a:gs pos="100000">
                <a:srgbClr val="FFFFFF"/>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Write in an expository style</a:t>
            </a:r>
          </a:p>
        </p:txBody>
      </p:sp>
      <p:sp>
        <p:nvSpPr>
          <p:cNvPr id="51216" name="AutoShape 16"/>
          <p:cNvSpPr>
            <a:spLocks noChangeArrowheads="1"/>
          </p:cNvSpPr>
          <p:nvPr/>
        </p:nvSpPr>
        <p:spPr bwMode="auto">
          <a:xfrm>
            <a:off x="2239963" y="4787900"/>
            <a:ext cx="5472112" cy="715963"/>
          </a:xfrm>
          <a:prstGeom prst="roundRect">
            <a:avLst>
              <a:gd name="adj" fmla="val 50000"/>
            </a:avLst>
          </a:prstGeom>
          <a:gradFill rotWithShape="1">
            <a:gsLst>
              <a:gs pos="0">
                <a:srgbClr val="FFAE0D"/>
              </a:gs>
              <a:gs pos="100000">
                <a:srgbClr val="FFFFFF"/>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Write report and hold for review</a:t>
            </a:r>
          </a:p>
        </p:txBody>
      </p:sp>
      <p:sp>
        <p:nvSpPr>
          <p:cNvPr id="51265" name="AutoShape 65"/>
          <p:cNvSpPr>
            <a:spLocks noChangeArrowheads="1"/>
          </p:cNvSpPr>
          <p:nvPr/>
        </p:nvSpPr>
        <p:spPr bwMode="auto">
          <a:xfrm>
            <a:off x="3124200" y="5851525"/>
            <a:ext cx="5562600" cy="701675"/>
          </a:xfrm>
          <a:prstGeom prst="roundRect">
            <a:avLst>
              <a:gd name="adj" fmla="val 50000"/>
            </a:avLst>
          </a:prstGeom>
          <a:gradFill rotWithShape="1">
            <a:gsLst>
              <a:gs pos="0">
                <a:srgbClr val="FFAE0D"/>
              </a:gs>
              <a:gs pos="100000">
                <a:srgbClr val="FFFFFF"/>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Attach detailed materials in appendix</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blinds(horizontal)">
                                      <p:cBhvr>
                                        <p:cTn id="7" dur="500"/>
                                        <p:tgtEl>
                                          <p:spTgt spid="51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blinds(horizontal)">
                                      <p:cBhvr>
                                        <p:cTn id="12" dur="500"/>
                                        <p:tgtEl>
                                          <p:spTgt spid="51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13"/>
                                        </p:tgtEl>
                                        <p:attrNameLst>
                                          <p:attrName>style.visibility</p:attrName>
                                        </p:attrNameLst>
                                      </p:cBhvr>
                                      <p:to>
                                        <p:strVal val="visible"/>
                                      </p:to>
                                    </p:set>
                                    <p:animEffect transition="in" filter="blinds(horizontal)">
                                      <p:cBhvr>
                                        <p:cTn id="17" dur="500"/>
                                        <p:tgtEl>
                                          <p:spTgt spid="51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16"/>
                                        </p:tgtEl>
                                        <p:attrNameLst>
                                          <p:attrName>style.visibility</p:attrName>
                                        </p:attrNameLst>
                                      </p:cBhvr>
                                      <p:to>
                                        <p:strVal val="visible"/>
                                      </p:to>
                                    </p:set>
                                    <p:animEffect transition="in" filter="blinds(horizontal)">
                                      <p:cBhvr>
                                        <p:cTn id="22" dur="500"/>
                                        <p:tgtEl>
                                          <p:spTgt spid="512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65"/>
                                        </p:tgtEl>
                                        <p:attrNameLst>
                                          <p:attrName>style.visibility</p:attrName>
                                        </p:attrNameLst>
                                      </p:cBhvr>
                                      <p:to>
                                        <p:strVal val="visible"/>
                                      </p:to>
                                    </p:set>
                                    <p:animEffect transition="in" filter="blinds(horizontal)">
                                      <p:cBhvr>
                                        <p:cTn id="27" dur="500"/>
                                        <p:tgtEl>
                                          <p:spTgt spid="5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51210" grpId="0" animBg="1"/>
      <p:bldP spid="51213" grpId="0" animBg="1"/>
      <p:bldP spid="51216" grpId="0" animBg="1"/>
      <p:bldP spid="5126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4A66A728-7794-4609-908D-40D8057AC157}" type="slidenum">
              <a:rPr lang="en-US"/>
              <a:pPr/>
              <a:t>6</a:t>
            </a:fld>
            <a:endParaRPr lang="en-US"/>
          </a:p>
        </p:txBody>
      </p:sp>
      <p:sp>
        <p:nvSpPr>
          <p:cNvPr id="604164" name="Rectangle 4"/>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t>Components: Short Report </a:t>
            </a:r>
            <a:br>
              <a:rPr lang="en-US" sz="3600" smtClean="0"/>
            </a:br>
            <a:r>
              <a:rPr lang="en-US" sz="3600" smtClean="0"/>
              <a:t>Memo or Letter-Style</a:t>
            </a:r>
          </a:p>
        </p:txBody>
      </p:sp>
      <p:sp>
        <p:nvSpPr>
          <p:cNvPr id="604165" name="Rectangle 5"/>
          <p:cNvSpPr>
            <a:spLocks noGrp="1" noChangeArrowheads="1"/>
          </p:cNvSpPr>
          <p:nvPr>
            <p:ph type="body" idx="1"/>
          </p:nvPr>
        </p:nvSpPr>
        <p:spPr bwMode="auto">
          <a:xfrm>
            <a:off x="457200" y="1898650"/>
            <a:ext cx="8229600" cy="4184650"/>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buFontTx/>
              <a:buNone/>
            </a:pPr>
            <a:r>
              <a:rPr lang="en-US" smtClean="0">
                <a:solidFill>
                  <a:schemeClr val="tx1"/>
                </a:solidFill>
              </a:rPr>
              <a:t>Introduction</a:t>
            </a:r>
          </a:p>
          <a:p>
            <a:pPr marL="990600" lvl="1" indent="-533400" eaLnBrk="1" hangingPunct="1">
              <a:buFont typeface="Wingdings" pitchFamily="2" charset="2"/>
              <a:buChar char="§"/>
            </a:pPr>
            <a:r>
              <a:rPr lang="en-US" smtClean="0"/>
              <a:t>Problem statement</a:t>
            </a:r>
          </a:p>
          <a:p>
            <a:pPr marL="990600" lvl="1" indent="-533400" eaLnBrk="1" hangingPunct="1">
              <a:buFont typeface="Wingdings" pitchFamily="2" charset="2"/>
              <a:buChar char="§"/>
            </a:pPr>
            <a:r>
              <a:rPr lang="en-US" smtClean="0"/>
              <a:t>Research objectives</a:t>
            </a:r>
          </a:p>
          <a:p>
            <a:pPr marL="990600" lvl="1" indent="-533400" eaLnBrk="1" hangingPunct="1">
              <a:buFont typeface="Wingdings" pitchFamily="2" charset="2"/>
              <a:buChar char="§"/>
            </a:pPr>
            <a:r>
              <a:rPr lang="en-US" smtClean="0"/>
              <a:t>Background</a:t>
            </a:r>
          </a:p>
          <a:p>
            <a:pPr marL="609600" indent="-609600" eaLnBrk="1" hangingPunct="1">
              <a:buFontTx/>
              <a:buNone/>
            </a:pPr>
            <a:r>
              <a:rPr lang="en-US" smtClean="0">
                <a:solidFill>
                  <a:schemeClr val="tx1"/>
                </a:solidFill>
              </a:rPr>
              <a:t>Conclusions</a:t>
            </a:r>
          </a:p>
          <a:p>
            <a:pPr marL="990600" lvl="1" indent="-533400" eaLnBrk="1" hangingPunct="1">
              <a:buFont typeface="Wingdings" pitchFamily="2" charset="2"/>
              <a:buChar char="§"/>
            </a:pPr>
            <a:r>
              <a:rPr lang="en-US" smtClean="0"/>
              <a:t>Summary and conclusions</a:t>
            </a:r>
          </a:p>
          <a:p>
            <a:pPr marL="990600" lvl="1" indent="-533400" eaLnBrk="1" hangingPunct="1">
              <a:buFont typeface="Wingdings" pitchFamily="2" charset="2"/>
              <a:buChar char="§"/>
            </a:pPr>
            <a:r>
              <a:rPr lang="en-US" smtClean="0"/>
              <a:t>Recommendations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65">
                                            <p:txEl>
                                              <p:pRg st="0" end="0"/>
                                            </p:txEl>
                                          </p:spTgt>
                                        </p:tgtEl>
                                        <p:attrNameLst>
                                          <p:attrName>style.visibility</p:attrName>
                                        </p:attrNameLst>
                                      </p:cBhvr>
                                      <p:to>
                                        <p:strVal val="visible"/>
                                      </p:to>
                                    </p:set>
                                    <p:animEffect transition="in" filter="blinds(horizontal)">
                                      <p:cBhvr>
                                        <p:cTn id="7" dur="500"/>
                                        <p:tgtEl>
                                          <p:spTgt spid="60416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04165">
                                            <p:txEl>
                                              <p:pRg st="1" end="1"/>
                                            </p:txEl>
                                          </p:spTgt>
                                        </p:tgtEl>
                                        <p:attrNameLst>
                                          <p:attrName>style.visibility</p:attrName>
                                        </p:attrNameLst>
                                      </p:cBhvr>
                                      <p:to>
                                        <p:strVal val="visible"/>
                                      </p:to>
                                    </p:set>
                                    <p:animEffect transition="in" filter="blinds(horizontal)">
                                      <p:cBhvr>
                                        <p:cTn id="10" dur="500"/>
                                        <p:tgtEl>
                                          <p:spTgt spid="60416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04165">
                                            <p:txEl>
                                              <p:pRg st="2" end="2"/>
                                            </p:txEl>
                                          </p:spTgt>
                                        </p:tgtEl>
                                        <p:attrNameLst>
                                          <p:attrName>style.visibility</p:attrName>
                                        </p:attrNameLst>
                                      </p:cBhvr>
                                      <p:to>
                                        <p:strVal val="visible"/>
                                      </p:to>
                                    </p:set>
                                    <p:animEffect transition="in" filter="blinds(horizontal)">
                                      <p:cBhvr>
                                        <p:cTn id="13" dur="500"/>
                                        <p:tgtEl>
                                          <p:spTgt spid="60416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04165">
                                            <p:txEl>
                                              <p:pRg st="3" end="3"/>
                                            </p:txEl>
                                          </p:spTgt>
                                        </p:tgtEl>
                                        <p:attrNameLst>
                                          <p:attrName>style.visibility</p:attrName>
                                        </p:attrNameLst>
                                      </p:cBhvr>
                                      <p:to>
                                        <p:strVal val="visible"/>
                                      </p:to>
                                    </p:set>
                                    <p:animEffect transition="in" filter="blinds(horizontal)">
                                      <p:cBhvr>
                                        <p:cTn id="16" dur="500"/>
                                        <p:tgtEl>
                                          <p:spTgt spid="60416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04165">
                                            <p:txEl>
                                              <p:pRg st="4" end="4"/>
                                            </p:txEl>
                                          </p:spTgt>
                                        </p:tgtEl>
                                        <p:attrNameLst>
                                          <p:attrName>style.visibility</p:attrName>
                                        </p:attrNameLst>
                                      </p:cBhvr>
                                      <p:to>
                                        <p:strVal val="visible"/>
                                      </p:to>
                                    </p:set>
                                    <p:animEffect transition="in" filter="blinds(horizontal)">
                                      <p:cBhvr>
                                        <p:cTn id="19" dur="500"/>
                                        <p:tgtEl>
                                          <p:spTgt spid="60416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04165">
                                            <p:txEl>
                                              <p:pRg st="5" end="5"/>
                                            </p:txEl>
                                          </p:spTgt>
                                        </p:tgtEl>
                                        <p:attrNameLst>
                                          <p:attrName>style.visibility</p:attrName>
                                        </p:attrNameLst>
                                      </p:cBhvr>
                                      <p:to>
                                        <p:strVal val="visible"/>
                                      </p:to>
                                    </p:set>
                                    <p:animEffect transition="in" filter="blinds(horizontal)">
                                      <p:cBhvr>
                                        <p:cTn id="22" dur="500"/>
                                        <p:tgtEl>
                                          <p:spTgt spid="60416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04165">
                                            <p:txEl>
                                              <p:pRg st="6" end="6"/>
                                            </p:txEl>
                                          </p:spTgt>
                                        </p:tgtEl>
                                        <p:attrNameLst>
                                          <p:attrName>style.visibility</p:attrName>
                                        </p:attrNameLst>
                                      </p:cBhvr>
                                      <p:to>
                                        <p:strVal val="visible"/>
                                      </p:to>
                                    </p:set>
                                    <p:animEffect transition="in" filter="blinds(horizontal)">
                                      <p:cBhvr>
                                        <p:cTn id="25" dur="500"/>
                                        <p:tgtEl>
                                          <p:spTgt spid="6041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p>
            <a:r>
              <a:rPr lang="en-US"/>
              <a:t>20-</a:t>
            </a:r>
            <a:fld id="{56E7F0C1-A341-4D25-BD34-35EBA91ABAE2}" type="slidenum">
              <a:rPr lang="en-US"/>
              <a:pPr/>
              <a:t>7</a:t>
            </a:fld>
            <a:endParaRPr lang="en-US"/>
          </a:p>
        </p:txBody>
      </p:sp>
      <p:sp>
        <p:nvSpPr>
          <p:cNvPr id="607235" name="Rectangle 3"/>
          <p:cNvSpPr>
            <a:spLocks noGrp="1" noChangeArrowheads="1"/>
          </p:cNvSpPr>
          <p:nvPr>
            <p:ph type="body" idx="1"/>
          </p:nvPr>
        </p:nvSpPr>
        <p:spPr bwMode="auto">
          <a:xfrm>
            <a:off x="1409700" y="1990725"/>
            <a:ext cx="6410325" cy="4438650"/>
          </a:xfrm>
          <a:solidFill>
            <a:srgbClr val="FFDD99"/>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609600" indent="-609600" algn="l" eaLnBrk="1" hangingPunct="1"/>
            <a:r>
              <a:rPr lang="en-US" b="1" smtClean="0">
                <a:solidFill>
                  <a:schemeClr val="tx1"/>
                </a:solidFill>
              </a:rPr>
              <a:t>Prefatory Information </a:t>
            </a:r>
            <a:r>
              <a:rPr lang="en-US" smtClean="0">
                <a:solidFill>
                  <a:schemeClr val="tx1"/>
                </a:solidFill>
              </a:rPr>
              <a:t>(all)</a:t>
            </a:r>
          </a:p>
          <a:p>
            <a:pPr marL="609600" indent="-609600" algn="l" eaLnBrk="1" hangingPunct="1"/>
            <a:r>
              <a:rPr lang="en-US" b="1" smtClean="0">
                <a:solidFill>
                  <a:schemeClr val="tx1"/>
                </a:solidFill>
              </a:rPr>
              <a:t>Introduction</a:t>
            </a:r>
            <a:r>
              <a:rPr lang="en-US" smtClean="0">
                <a:solidFill>
                  <a:schemeClr val="tx1"/>
                </a:solidFill>
              </a:rPr>
              <a:t> </a:t>
            </a:r>
          </a:p>
          <a:p>
            <a:pPr marL="609600" indent="-609600" algn="l" eaLnBrk="1" hangingPunct="1">
              <a:buFontTx/>
              <a:buNone/>
            </a:pPr>
            <a:r>
              <a:rPr lang="en-US" sz="3200" smtClean="0">
                <a:solidFill>
                  <a:schemeClr val="tx1"/>
                </a:solidFill>
              </a:rPr>
              <a:t>	(all, plus brief methodology and  limitations)</a:t>
            </a:r>
          </a:p>
          <a:p>
            <a:pPr marL="609600" indent="-609600" algn="l" eaLnBrk="1" hangingPunct="1"/>
            <a:r>
              <a:rPr lang="en-US" b="1" smtClean="0">
                <a:solidFill>
                  <a:schemeClr val="tx1"/>
                </a:solidFill>
              </a:rPr>
              <a:t>Findings</a:t>
            </a:r>
          </a:p>
          <a:p>
            <a:pPr marL="609600" indent="-609600" algn="l" eaLnBrk="1" hangingPunct="1"/>
            <a:r>
              <a:rPr lang="en-US" b="1" smtClean="0">
                <a:solidFill>
                  <a:schemeClr val="tx1"/>
                </a:solidFill>
              </a:rPr>
              <a:t>Conclusions</a:t>
            </a:r>
          </a:p>
          <a:p>
            <a:pPr marL="609600" indent="-609600" algn="l" eaLnBrk="1" hangingPunct="1"/>
            <a:r>
              <a:rPr lang="en-US" b="1" smtClean="0">
                <a:solidFill>
                  <a:schemeClr val="tx1"/>
                </a:solidFill>
              </a:rPr>
              <a:t>Appendices</a:t>
            </a:r>
          </a:p>
        </p:txBody>
      </p:sp>
      <p:sp>
        <p:nvSpPr>
          <p:cNvPr id="5" name="Rectangle 4"/>
          <p:cNvSpPr txBox="1">
            <a:spLocks noChangeArrowheads="1"/>
          </p:cNvSpPr>
          <p:nvPr/>
        </p:nvSpPr>
        <p:spPr bwMode="auto">
          <a:xfrm>
            <a:off x="609600" y="285750"/>
            <a:ext cx="8229600" cy="1143000"/>
          </a:xfrm>
          <a:prstGeom prst="rect">
            <a:avLst/>
          </a:prstGeom>
          <a:noFill/>
          <a:ln>
            <a:miter lim="800000"/>
            <a:headEnd/>
            <a:tailEnd/>
          </a:ln>
        </p:spPr>
        <p:txBody>
          <a:bodyPr/>
          <a:lstStyle>
            <a:lvl1pPr algn="ctr">
              <a:defRPr>
                <a:solidFill>
                  <a:schemeClr val="tx1"/>
                </a:solidFill>
                <a:latin typeface="Arial" charset="0"/>
              </a:defRPr>
            </a:lvl1pPr>
            <a:lvl2pPr marL="742950" indent="-285750" algn="ctr">
              <a:defRPr>
                <a:solidFill>
                  <a:schemeClr val="tx1"/>
                </a:solidFill>
                <a:latin typeface="Arial" charset="0"/>
              </a:defRPr>
            </a:lvl2pPr>
            <a:lvl3pPr marL="1143000" indent="-228600" algn="ctr">
              <a:defRPr>
                <a:solidFill>
                  <a:schemeClr val="tx1"/>
                </a:solidFill>
                <a:latin typeface="Arial" charset="0"/>
              </a:defRPr>
            </a:lvl3pPr>
            <a:lvl4pPr marL="1600200" indent="-228600" algn="ctr">
              <a:defRPr>
                <a:solidFill>
                  <a:schemeClr val="tx1"/>
                </a:solidFill>
                <a:latin typeface="Arial" charset="0"/>
              </a:defRPr>
            </a:lvl4pPr>
            <a:lvl5pPr marL="2057400" indent="-228600" algn="ctr">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l"/>
            <a:r>
              <a:rPr lang="en-US" sz="3600" b="1">
                <a:solidFill>
                  <a:srgbClr val="990033"/>
                </a:solidFill>
                <a:effectLst>
                  <a:outerShdw blurRad="38100" dist="38100" dir="2700000" algn="tl">
                    <a:srgbClr val="C0C0C0"/>
                  </a:outerShdw>
                </a:effectLst>
              </a:rPr>
              <a:t>Components: Short Report Technical</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7235">
                                            <p:txEl>
                                              <p:pRg st="0" end="0"/>
                                            </p:txEl>
                                          </p:spTgt>
                                        </p:tgtEl>
                                        <p:attrNameLst>
                                          <p:attrName>style.visibility</p:attrName>
                                        </p:attrNameLst>
                                      </p:cBhvr>
                                      <p:to>
                                        <p:strVal val="visible"/>
                                      </p:to>
                                    </p:set>
                                    <p:animEffect transition="in" filter="blinds(horizontal)">
                                      <p:cBhvr>
                                        <p:cTn id="7" dur="500"/>
                                        <p:tgtEl>
                                          <p:spTgt spid="607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7235">
                                            <p:txEl>
                                              <p:pRg st="1" end="1"/>
                                            </p:txEl>
                                          </p:spTgt>
                                        </p:tgtEl>
                                        <p:attrNameLst>
                                          <p:attrName>style.visibility</p:attrName>
                                        </p:attrNameLst>
                                      </p:cBhvr>
                                      <p:to>
                                        <p:strVal val="visible"/>
                                      </p:to>
                                    </p:set>
                                    <p:animEffect transition="in" filter="blinds(horizontal)">
                                      <p:cBhvr>
                                        <p:cTn id="12" dur="500"/>
                                        <p:tgtEl>
                                          <p:spTgt spid="607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07235">
                                            <p:txEl>
                                              <p:pRg st="2" end="2"/>
                                            </p:txEl>
                                          </p:spTgt>
                                        </p:tgtEl>
                                        <p:attrNameLst>
                                          <p:attrName>style.visibility</p:attrName>
                                        </p:attrNameLst>
                                      </p:cBhvr>
                                      <p:to>
                                        <p:strVal val="visible"/>
                                      </p:to>
                                    </p:set>
                                    <p:animEffect transition="in" filter="blinds(horizontal)">
                                      <p:cBhvr>
                                        <p:cTn id="17" dur="500"/>
                                        <p:tgtEl>
                                          <p:spTgt spid="60723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07235">
                                            <p:txEl>
                                              <p:pRg st="3" end="3"/>
                                            </p:txEl>
                                          </p:spTgt>
                                        </p:tgtEl>
                                        <p:attrNameLst>
                                          <p:attrName>style.visibility</p:attrName>
                                        </p:attrNameLst>
                                      </p:cBhvr>
                                      <p:to>
                                        <p:strVal val="visible"/>
                                      </p:to>
                                    </p:set>
                                    <p:animEffect transition="in" filter="blinds(horizontal)">
                                      <p:cBhvr>
                                        <p:cTn id="20" dur="500"/>
                                        <p:tgtEl>
                                          <p:spTgt spid="60723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07235">
                                            <p:txEl>
                                              <p:pRg st="4" end="4"/>
                                            </p:txEl>
                                          </p:spTgt>
                                        </p:tgtEl>
                                        <p:attrNameLst>
                                          <p:attrName>style.visibility</p:attrName>
                                        </p:attrNameLst>
                                      </p:cBhvr>
                                      <p:to>
                                        <p:strVal val="visible"/>
                                      </p:to>
                                    </p:set>
                                    <p:animEffect transition="in" filter="blinds(horizontal)">
                                      <p:cBhvr>
                                        <p:cTn id="23" dur="500"/>
                                        <p:tgtEl>
                                          <p:spTgt spid="60723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07235">
                                            <p:txEl>
                                              <p:pRg st="5" end="5"/>
                                            </p:txEl>
                                          </p:spTgt>
                                        </p:tgtEl>
                                        <p:attrNameLst>
                                          <p:attrName>style.visibility</p:attrName>
                                        </p:attrNameLst>
                                      </p:cBhvr>
                                      <p:to>
                                        <p:strVal val="visible"/>
                                      </p:to>
                                    </p:set>
                                    <p:animEffect transition="in" filter="blinds(horizontal)">
                                      <p:cBhvr>
                                        <p:cTn id="26" dur="500"/>
                                        <p:tgtEl>
                                          <p:spTgt spid="607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p>
            <a:r>
              <a:rPr lang="en-US"/>
              <a:t>20-</a:t>
            </a:r>
            <a:fld id="{9D513CED-D121-4311-8406-A87BA0052A05}" type="slidenum">
              <a:rPr lang="en-US"/>
              <a:pPr/>
              <a:t>8</a:t>
            </a:fld>
            <a:endParaRPr lang="en-US"/>
          </a:p>
        </p:txBody>
      </p:sp>
      <p:sp>
        <p:nvSpPr>
          <p:cNvPr id="706563" name="Rectangle 3"/>
          <p:cNvSpPr>
            <a:spLocks noGrp="1" noChangeArrowheads="1"/>
          </p:cNvSpPr>
          <p:nvPr>
            <p:ph type="title"/>
          </p:nvPr>
        </p:nvSpPr>
        <p:spPr bwMode="auto">
          <a:xfrm>
            <a:off x="212725" y="149225"/>
            <a:ext cx="8229600" cy="1143000"/>
          </a:xfrm>
          <a:ln>
            <a:miter lim="800000"/>
            <a:headEnd/>
            <a:tailEnd/>
          </a:ln>
        </p:spPr>
        <p:txBody>
          <a:bodyPr vert="horz" wrap="square" lIns="91440" tIns="45720" rIns="91440" bIns="45720" numCol="1" anchor="ctr" anchorCtr="0" compatLnSpc="1">
            <a:prstTxWarp prst="textNoShape">
              <a:avLst/>
            </a:prstTxWarp>
          </a:bodyPr>
          <a:lstStyle/>
          <a:p>
            <a:pPr algn="l" eaLnBrk="1" hangingPunct="1"/>
            <a:r>
              <a:rPr lang="en-US" sz="3600" smtClean="0"/>
              <a:t>The Long Research Report</a:t>
            </a:r>
          </a:p>
        </p:txBody>
      </p:sp>
      <p:pic>
        <p:nvPicPr>
          <p:cNvPr id="40962" name="Content Placeholder 4" descr="coo73702_2001.jpg"/>
          <p:cNvPicPr>
            <a:picLocks noGrp="1" noChangeAspect="1"/>
          </p:cNvPicPr>
          <p:nvPr>
            <p:ph sz="half" idx="1"/>
          </p:nvPr>
        </p:nvPicPr>
        <p:blipFill>
          <a:blip r:embed="rId3">
            <a:extLst>
              <a:ext uri="{28A0092B-C50C-407E-A947-70E740481C1C}">
                <a14:useLocalDpi xmlns:a14="http://schemas.microsoft.com/office/drawing/2010/main" val="0"/>
              </a:ext>
            </a:extLst>
          </a:blip>
          <a:srcRect l="41510" t="3999" b="57674"/>
          <a:stretch>
            <a:fillRect/>
          </a:stretch>
        </p:blipFill>
        <p:spPr bwMode="auto">
          <a:xfrm>
            <a:off x="2609850" y="1263650"/>
            <a:ext cx="4067175" cy="467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utoShape 8"/>
          <p:cNvSpPr>
            <a:spLocks noChangeArrowheads="1"/>
          </p:cNvSpPr>
          <p:nvPr/>
        </p:nvSpPr>
        <p:spPr bwMode="auto">
          <a:xfrm>
            <a:off x="0" y="3295650"/>
            <a:ext cx="2974975" cy="400050"/>
          </a:xfrm>
          <a:prstGeom prst="rightArrow">
            <a:avLst>
              <a:gd name="adj1" fmla="val 50000"/>
              <a:gd name="adj2" fmla="val 172623"/>
            </a:avLst>
          </a:prstGeom>
          <a:solidFill>
            <a:srgbClr val="CC0000"/>
          </a:solidFill>
          <a:ln w="9525">
            <a:solidFill>
              <a:srgbClr val="CC0000"/>
            </a:solidFill>
            <a:miter lim="800000"/>
            <a:headEnd/>
            <a:tailEnd/>
          </a:ln>
        </p:spPr>
        <p:txBody>
          <a:bodyPr wrap="none" anchor="ctr"/>
          <a:lstStyle/>
          <a:p>
            <a:pPr algn="ctr"/>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4"/>
          <p:cNvSpPr>
            <a:spLocks noGrp="1" noChangeArrowheads="1"/>
          </p:cNvSpPr>
          <p:nvPr>
            <p:ph type="sldNum" sz="quarter" idx="10"/>
          </p:nvPr>
        </p:nvSpPr>
        <p:spPr>
          <a:ln/>
        </p:spPr>
        <p:txBody>
          <a:bodyPr/>
          <a:lstStyle/>
          <a:p>
            <a:r>
              <a:rPr lang="en-US"/>
              <a:t>20-</a:t>
            </a:r>
            <a:fld id="{69AB033F-44AB-444A-9863-9D67DCF2772E}" type="slidenum">
              <a:rPr lang="en-US"/>
              <a:pPr/>
              <a:t>9</a:t>
            </a:fld>
            <a:endParaRPr lang="en-US"/>
          </a:p>
        </p:txBody>
      </p:sp>
      <p:sp>
        <p:nvSpPr>
          <p:cNvPr id="574466"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600" smtClean="0">
                <a:sym typeface="Symbol" pitchFamily="18" charset="2"/>
              </a:rPr>
              <a:t>Report Modules</a:t>
            </a:r>
          </a:p>
        </p:txBody>
      </p:sp>
      <p:sp>
        <p:nvSpPr>
          <p:cNvPr id="574467" name="AutoShape 3"/>
          <p:cNvSpPr>
            <a:spLocks noChangeArrowheads="1"/>
          </p:cNvSpPr>
          <p:nvPr/>
        </p:nvSpPr>
        <p:spPr bwMode="auto">
          <a:xfrm>
            <a:off x="857250" y="2100263"/>
            <a:ext cx="4933950"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Prefatory Information</a:t>
            </a:r>
          </a:p>
        </p:txBody>
      </p:sp>
      <p:sp>
        <p:nvSpPr>
          <p:cNvPr id="574472" name="AutoShape 8"/>
          <p:cNvSpPr>
            <a:spLocks noChangeArrowheads="1"/>
          </p:cNvSpPr>
          <p:nvPr/>
        </p:nvSpPr>
        <p:spPr bwMode="auto">
          <a:xfrm>
            <a:off x="1420813" y="2679700"/>
            <a:ext cx="4903787"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Introduction</a:t>
            </a:r>
          </a:p>
        </p:txBody>
      </p:sp>
      <p:sp>
        <p:nvSpPr>
          <p:cNvPr id="574473" name="AutoShape 9"/>
          <p:cNvSpPr>
            <a:spLocks noChangeArrowheads="1"/>
          </p:cNvSpPr>
          <p:nvPr/>
        </p:nvSpPr>
        <p:spPr bwMode="auto">
          <a:xfrm>
            <a:off x="1776413" y="3259138"/>
            <a:ext cx="4910137"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Methodology</a:t>
            </a:r>
          </a:p>
        </p:txBody>
      </p:sp>
      <p:sp>
        <p:nvSpPr>
          <p:cNvPr id="574474" name="AutoShape 10"/>
          <p:cNvSpPr>
            <a:spLocks noChangeArrowheads="1"/>
          </p:cNvSpPr>
          <p:nvPr/>
        </p:nvSpPr>
        <p:spPr bwMode="auto">
          <a:xfrm>
            <a:off x="2244725" y="3838575"/>
            <a:ext cx="4918075"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Findings</a:t>
            </a:r>
          </a:p>
        </p:txBody>
      </p:sp>
      <p:sp>
        <p:nvSpPr>
          <p:cNvPr id="574475" name="AutoShape 11"/>
          <p:cNvSpPr>
            <a:spLocks noChangeArrowheads="1"/>
          </p:cNvSpPr>
          <p:nvPr/>
        </p:nvSpPr>
        <p:spPr bwMode="auto">
          <a:xfrm>
            <a:off x="2687638" y="4418013"/>
            <a:ext cx="5045075"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Conclusions &amp; Recommendations</a:t>
            </a:r>
          </a:p>
        </p:txBody>
      </p:sp>
      <p:sp>
        <p:nvSpPr>
          <p:cNvPr id="574476" name="AutoShape 12"/>
          <p:cNvSpPr>
            <a:spLocks noChangeArrowheads="1"/>
          </p:cNvSpPr>
          <p:nvPr/>
        </p:nvSpPr>
        <p:spPr bwMode="auto">
          <a:xfrm>
            <a:off x="3149600" y="4997450"/>
            <a:ext cx="4938713" cy="57943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Appendices</a:t>
            </a:r>
          </a:p>
        </p:txBody>
      </p:sp>
      <p:sp>
        <p:nvSpPr>
          <p:cNvPr id="574477" name="AutoShape 13"/>
          <p:cNvSpPr>
            <a:spLocks noChangeArrowheads="1"/>
          </p:cNvSpPr>
          <p:nvPr/>
        </p:nvSpPr>
        <p:spPr bwMode="auto">
          <a:xfrm>
            <a:off x="3505200" y="5576888"/>
            <a:ext cx="4914900" cy="5794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defRPr/>
            </a:pPr>
            <a:r>
              <a:rPr lang="en-US" sz="2400"/>
              <a:t>Bibliography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4467"/>
                                        </p:tgtEl>
                                        <p:attrNameLst>
                                          <p:attrName>style.visibility</p:attrName>
                                        </p:attrNameLst>
                                      </p:cBhvr>
                                      <p:to>
                                        <p:strVal val="visible"/>
                                      </p:to>
                                    </p:set>
                                    <p:animEffect transition="in" filter="blinds(horizontal)">
                                      <p:cBhvr>
                                        <p:cTn id="7" dur="500"/>
                                        <p:tgtEl>
                                          <p:spTgt spid="574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4472"/>
                                        </p:tgtEl>
                                        <p:attrNameLst>
                                          <p:attrName>style.visibility</p:attrName>
                                        </p:attrNameLst>
                                      </p:cBhvr>
                                      <p:to>
                                        <p:strVal val="visible"/>
                                      </p:to>
                                    </p:set>
                                    <p:animEffect transition="in" filter="blinds(horizontal)">
                                      <p:cBhvr>
                                        <p:cTn id="12" dur="500"/>
                                        <p:tgtEl>
                                          <p:spTgt spid="5744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4473"/>
                                        </p:tgtEl>
                                        <p:attrNameLst>
                                          <p:attrName>style.visibility</p:attrName>
                                        </p:attrNameLst>
                                      </p:cBhvr>
                                      <p:to>
                                        <p:strVal val="visible"/>
                                      </p:to>
                                    </p:set>
                                    <p:animEffect transition="in" filter="blinds(horizontal)">
                                      <p:cBhvr>
                                        <p:cTn id="17" dur="500"/>
                                        <p:tgtEl>
                                          <p:spTgt spid="5744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4474"/>
                                        </p:tgtEl>
                                        <p:attrNameLst>
                                          <p:attrName>style.visibility</p:attrName>
                                        </p:attrNameLst>
                                      </p:cBhvr>
                                      <p:to>
                                        <p:strVal val="visible"/>
                                      </p:to>
                                    </p:set>
                                    <p:animEffect transition="in" filter="blinds(horizontal)">
                                      <p:cBhvr>
                                        <p:cTn id="22" dur="500"/>
                                        <p:tgtEl>
                                          <p:spTgt spid="5744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4475"/>
                                        </p:tgtEl>
                                        <p:attrNameLst>
                                          <p:attrName>style.visibility</p:attrName>
                                        </p:attrNameLst>
                                      </p:cBhvr>
                                      <p:to>
                                        <p:strVal val="visible"/>
                                      </p:to>
                                    </p:set>
                                    <p:animEffect transition="in" filter="blinds(horizontal)">
                                      <p:cBhvr>
                                        <p:cTn id="27" dur="500"/>
                                        <p:tgtEl>
                                          <p:spTgt spid="5744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4476"/>
                                        </p:tgtEl>
                                        <p:attrNameLst>
                                          <p:attrName>style.visibility</p:attrName>
                                        </p:attrNameLst>
                                      </p:cBhvr>
                                      <p:to>
                                        <p:strVal val="visible"/>
                                      </p:to>
                                    </p:set>
                                    <p:animEffect transition="in" filter="blinds(horizontal)">
                                      <p:cBhvr>
                                        <p:cTn id="32" dur="500"/>
                                        <p:tgtEl>
                                          <p:spTgt spid="5744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4477"/>
                                        </p:tgtEl>
                                        <p:attrNameLst>
                                          <p:attrName>style.visibility</p:attrName>
                                        </p:attrNameLst>
                                      </p:cBhvr>
                                      <p:to>
                                        <p:strVal val="visible"/>
                                      </p:to>
                                    </p:set>
                                    <p:animEffect transition="in" filter="blinds(horizontal)">
                                      <p:cBhvr>
                                        <p:cTn id="37" dur="500"/>
                                        <p:tgtEl>
                                          <p:spTgt spid="574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animBg="1"/>
      <p:bldP spid="574472" grpId="0" animBg="1"/>
      <p:bldP spid="574473" grpId="0" animBg="1"/>
      <p:bldP spid="574474" grpId="0" animBg="1"/>
      <p:bldP spid="574475" grpId="0" animBg="1"/>
      <p:bldP spid="574476" grpId="0" animBg="1"/>
      <p:bldP spid="574477"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13619</TotalTime>
  <Words>1602</Words>
  <Application>Microsoft Office PowerPoint</Application>
  <PresentationFormat>On-screen Show (4:3)</PresentationFormat>
  <Paragraphs>197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Written Presentation  and the Research Process</vt:lpstr>
      <vt:lpstr>Relevance. Not Quantity.</vt:lpstr>
      <vt:lpstr>The Written Research Report</vt:lpstr>
      <vt:lpstr>Guidelines for Short Reports</vt:lpstr>
      <vt:lpstr>Components: Short Report  Memo or Letter-Style</vt:lpstr>
      <vt:lpstr>PowerPoint Presentation</vt:lpstr>
      <vt:lpstr>The Long Research Report</vt:lpstr>
      <vt:lpstr>Report Modules</vt:lpstr>
      <vt:lpstr>Components: Long Report Management </vt:lpstr>
      <vt:lpstr>Components Long Report: Technical </vt:lpstr>
      <vt:lpstr>Prewriting Concerns</vt:lpstr>
      <vt:lpstr>The Outline</vt:lpstr>
      <vt:lpstr>Types of Outlines</vt:lpstr>
      <vt:lpstr>Grammar and Style Proofreader Results</vt:lpstr>
      <vt:lpstr>Adjusting Pace</vt:lpstr>
      <vt:lpstr>Considerations for Writing</vt:lpstr>
      <vt:lpstr>Avoiding Overcrowded Text</vt:lpstr>
      <vt:lpstr>Appropriate Data Displays</vt:lpstr>
      <vt:lpstr>Sample Findings Page: Tabular</vt:lpstr>
      <vt:lpstr>Charts for Written Reports</vt:lpstr>
      <vt:lpstr>Components of a Whole or Frequency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Tracy Tuten Ryan</dc:creator>
  <cp:lastModifiedBy>upj</cp:lastModifiedBy>
  <cp:revision>386</cp:revision>
  <dcterms:created xsi:type="dcterms:W3CDTF">2004-12-01T12:58:54Z</dcterms:created>
  <dcterms:modified xsi:type="dcterms:W3CDTF">2015-01-28T05:01:07Z</dcterms:modified>
</cp:coreProperties>
</file>