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9" r:id="rId4"/>
    <p:sldId id="260" r:id="rId5"/>
    <p:sldId id="263" r:id="rId6"/>
    <p:sldId id="264" r:id="rId7"/>
    <p:sldId id="268" r:id="rId8"/>
    <p:sldId id="269" r:id="rId9"/>
    <p:sldId id="271" r:id="rId10"/>
    <p:sldId id="272" r:id="rId11"/>
    <p:sldId id="273" r:id="rId12"/>
    <p:sldId id="274" r:id="rId13"/>
    <p:sldId id="275" r:id="rId14"/>
    <p:sldId id="311" r:id="rId15"/>
    <p:sldId id="276" r:id="rId16"/>
    <p:sldId id="277" r:id="rId17"/>
    <p:sldId id="278" r:id="rId18"/>
    <p:sldId id="279" r:id="rId19"/>
    <p:sldId id="312" r:id="rId20"/>
    <p:sldId id="280" r:id="rId21"/>
    <p:sldId id="281"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66" r:id="rId35"/>
    <p:sldId id="262" r:id="rId36"/>
    <p:sldId id="267" r:id="rId37"/>
    <p:sldId id="261" r:id="rId38"/>
    <p:sldId id="296" r:id="rId39"/>
    <p:sldId id="303" r:id="rId40"/>
    <p:sldId id="304" r:id="rId41"/>
    <p:sldId id="305" r:id="rId42"/>
    <p:sldId id="306" r:id="rId43"/>
    <p:sldId id="307" r:id="rId44"/>
    <p:sldId id="308" r:id="rId45"/>
    <p:sldId id="309" r:id="rId46"/>
    <p:sldId id="310"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525" autoAdjust="0"/>
  </p:normalViewPr>
  <p:slideViewPr>
    <p:cSldViewPr>
      <p:cViewPr varScale="1">
        <p:scale>
          <a:sx n="78" d="100"/>
          <a:sy n="78" d="100"/>
        </p:scale>
        <p:origin x="-5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BC554-43A4-4706-9EDF-A981B7940259}" type="datetimeFigureOut">
              <a:rPr lang="en-US" smtClean="0"/>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AD074-F87C-4784-A677-74057601F6F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1AD074-F87C-4784-A677-74057601F6F8}"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1AD074-F87C-4784-A677-74057601F6F8}"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p:spPr>
        <p:txBody>
          <a:bodyPr/>
          <a:lstStyle/>
          <a:p>
            <a:endParaRPr lang="en-US"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6" name="Notes Placeholder 2"/>
          <p:cNvSpPr>
            <a:spLocks noGrp="1"/>
          </p:cNvSpPr>
          <p:nvPr>
            <p:ph type="body" idx="1"/>
          </p:nvPr>
        </p:nvSpPr>
        <p:spPr>
          <a:noFill/>
        </p:spPr>
        <p:txBody>
          <a:bodyPr/>
          <a:lstStyle/>
          <a:p>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23C5E69-3A1E-48D9-8475-BE13392662FD}" type="datetimeFigureOut">
              <a:rPr lang="en-US" smtClean="0"/>
              <a:t>3/30/2015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5775AF2-964F-496C-9423-C06EF2CB19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23C5E69-3A1E-48D9-8475-BE13392662FD}" type="datetimeFigureOut">
              <a:rPr lang="en-US" smtClean="0"/>
              <a:t>3/30/2015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23C5E69-3A1E-48D9-8475-BE13392662FD}" type="datetimeFigureOut">
              <a:rPr lang="en-US" smtClean="0"/>
              <a:t>3/30/2015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5775AF2-964F-496C-9423-C06EF2CB19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23C5E69-3A1E-48D9-8475-BE13392662FD}" type="datetimeFigureOut">
              <a:rPr lang="en-US" smtClean="0"/>
              <a:t>3/30/2015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775AF2-964F-496C-9423-C06EF2CB1983}" type="slidenum">
              <a:rPr lang="en-US" smtClean="0"/>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23C5E69-3A1E-48D9-8475-BE13392662FD}" type="datetimeFigureOut">
              <a:rPr lang="en-US" smtClean="0"/>
              <a:t>3/30/2015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775AF2-964F-496C-9423-C06EF2CB1983}"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23C5E69-3A1E-48D9-8475-BE13392662FD}" type="datetimeFigureOut">
              <a:rPr lang="en-US" smtClean="0"/>
              <a:t>3/30/2015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775AF2-964F-496C-9423-C06EF2CB19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ockcharts.com/charts/historical/djia1900.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13 – THE STOCK MARKET</a:t>
            </a:r>
            <a:endParaRPr lang="en-US" dirty="0"/>
          </a:p>
        </p:txBody>
      </p:sp>
      <p:sp>
        <p:nvSpPr>
          <p:cNvPr id="3" name="Subtitle 2"/>
          <p:cNvSpPr>
            <a:spLocks noGrp="1"/>
          </p:cNvSpPr>
          <p:nvPr>
            <p:ph type="subTitle" idx="1"/>
          </p:nvPr>
        </p:nvSpPr>
        <p:spPr>
          <a:xfrm>
            <a:off x="3354442" y="3539864"/>
            <a:ext cx="5114778" cy="1794136"/>
          </a:xfrm>
        </p:spPr>
        <p:txBody>
          <a:bodyPr>
            <a:normAutofit fontScale="92500" lnSpcReduction="10000"/>
          </a:bodyPr>
          <a:lstStyle/>
          <a:p>
            <a:r>
              <a:rPr lang="en-US" dirty="0" err="1" smtClean="0"/>
              <a:t>Alviana</a:t>
            </a:r>
            <a:r>
              <a:rPr lang="en-US" dirty="0" smtClean="0"/>
              <a:t> </a:t>
            </a:r>
            <a:r>
              <a:rPr lang="en-US" dirty="0" err="1" smtClean="0"/>
              <a:t>Aslama</a:t>
            </a:r>
            <a:r>
              <a:rPr lang="en-US" dirty="0" smtClean="0"/>
              <a:t> </a:t>
            </a:r>
            <a:r>
              <a:rPr lang="en-US" dirty="0" err="1" smtClean="0"/>
              <a:t>Anantia</a:t>
            </a:r>
            <a:endParaRPr lang="en-US" dirty="0" smtClean="0"/>
          </a:p>
          <a:p>
            <a:r>
              <a:rPr lang="en-US" dirty="0" smtClean="0"/>
              <a:t>Amanda Zahra</a:t>
            </a:r>
          </a:p>
          <a:p>
            <a:r>
              <a:rPr lang="en-US" dirty="0" smtClean="0"/>
              <a:t>Imam </a:t>
            </a:r>
            <a:r>
              <a:rPr lang="en-US" dirty="0" err="1" smtClean="0"/>
              <a:t>Zaenurrhman</a:t>
            </a:r>
            <a:endParaRPr lang="en-US" dirty="0" smtClean="0"/>
          </a:p>
          <a:p>
            <a:r>
              <a:rPr lang="en-US" dirty="0" smtClean="0"/>
              <a:t>Maria </a:t>
            </a:r>
            <a:r>
              <a:rPr lang="en-US" dirty="0" err="1" smtClean="0"/>
              <a:t>Ulfa</a:t>
            </a:r>
            <a:endParaRPr lang="en-US" dirty="0" smtClean="0"/>
          </a:p>
          <a:p>
            <a:r>
              <a:rPr lang="en-US" dirty="0" err="1" smtClean="0"/>
              <a:t>Widuri</a:t>
            </a:r>
            <a:r>
              <a:rPr lang="en-US" dirty="0" smtClean="0"/>
              <a:t> Norma </a:t>
            </a:r>
            <a:r>
              <a:rPr lang="en-US" dirty="0" err="1" smtClean="0"/>
              <a:t>Junita</a:t>
            </a: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Computing the Price </a:t>
            </a:r>
            <a:br>
              <a:rPr lang="en-US" dirty="0" smtClean="0"/>
            </a:br>
            <a:r>
              <a:rPr lang="en-US" dirty="0" smtClean="0"/>
              <a:t>of Common Stock</a:t>
            </a:r>
            <a:endParaRPr lang="en-US" dirty="0"/>
          </a:p>
        </p:txBody>
      </p:sp>
      <p:sp>
        <p:nvSpPr>
          <p:cNvPr id="3" name="Content Placeholder 2"/>
          <p:cNvSpPr>
            <a:spLocks noGrp="1"/>
          </p:cNvSpPr>
          <p:nvPr>
            <p:ph idx="1"/>
          </p:nvPr>
        </p:nvSpPr>
        <p:spPr/>
        <p:txBody>
          <a:bodyPr/>
          <a:lstStyle/>
          <a:p>
            <a:r>
              <a:rPr lang="en-US" dirty="0" err="1" smtClean="0"/>
              <a:t>Prinsip</a:t>
            </a:r>
            <a:r>
              <a:rPr lang="en-US" dirty="0" smtClean="0"/>
              <a:t> </a:t>
            </a:r>
            <a:r>
              <a:rPr lang="en-US" dirty="0" err="1" smtClean="0"/>
              <a:t>dasar</a:t>
            </a:r>
            <a:r>
              <a:rPr lang="en-US" dirty="0" smtClean="0"/>
              <a:t> </a:t>
            </a:r>
            <a:r>
              <a:rPr lang="en-US" dirty="0" err="1" smtClean="0"/>
              <a:t>keuangan</a:t>
            </a:r>
            <a:endParaRPr lang="en-US" dirty="0" smtClean="0"/>
          </a:p>
          <a:p>
            <a:r>
              <a:rPr lang="en-US" dirty="0" err="1" smtClean="0"/>
              <a:t>Nilai</a:t>
            </a:r>
            <a:r>
              <a:rPr lang="en-US" dirty="0" smtClean="0"/>
              <a:t> </a:t>
            </a:r>
            <a:r>
              <a:rPr lang="en-US" dirty="0" err="1" smtClean="0"/>
              <a:t>investasi</a:t>
            </a:r>
            <a:r>
              <a:rPr lang="en-US" dirty="0" smtClean="0"/>
              <a:t> = </a:t>
            </a:r>
            <a:r>
              <a:rPr lang="en-US" dirty="0" err="1" smtClean="0"/>
              <a:t>nilai</a:t>
            </a:r>
            <a:r>
              <a:rPr lang="en-US" dirty="0" smtClean="0"/>
              <a:t> </a:t>
            </a:r>
            <a:r>
              <a:rPr lang="en-US" dirty="0" err="1" smtClean="0"/>
              <a:t>sekarang</a:t>
            </a:r>
            <a:r>
              <a:rPr lang="en-US" dirty="0" smtClean="0"/>
              <a:t> </a:t>
            </a:r>
            <a:r>
              <a:rPr lang="en-US" dirty="0" err="1" smtClean="0"/>
              <a:t>dari</a:t>
            </a:r>
            <a:r>
              <a:rPr lang="en-US" dirty="0" smtClean="0"/>
              <a:t> </a:t>
            </a:r>
            <a:r>
              <a:rPr lang="en-US" dirty="0" err="1" smtClean="0"/>
              <a:t>masa</a:t>
            </a:r>
            <a:r>
              <a:rPr lang="en-US" dirty="0" smtClean="0"/>
              <a:t> </a:t>
            </a:r>
            <a:r>
              <a:rPr lang="en-US" dirty="0" err="1" smtClean="0"/>
              <a:t>depan</a:t>
            </a:r>
            <a:r>
              <a:rPr lang="en-US" dirty="0" smtClean="0"/>
              <a:t> </a:t>
            </a:r>
            <a:r>
              <a:rPr lang="en-US" dirty="0" err="1" smtClean="0"/>
              <a:t>arus</a:t>
            </a:r>
            <a:r>
              <a:rPr lang="en-US" dirty="0" smtClean="0"/>
              <a:t> </a:t>
            </a:r>
            <a:r>
              <a:rPr lang="en-US" dirty="0" err="1" smtClean="0"/>
              <a:t>kas</a:t>
            </a:r>
            <a:endParaRPr lang="en-US" dirty="0" smtClean="0"/>
          </a:p>
          <a:p>
            <a:r>
              <a:rPr lang="en-US" dirty="0" err="1" smtClean="0"/>
              <a:t>M</a:t>
            </a:r>
            <a:r>
              <a:rPr lang="en-US" dirty="0" err="1" smtClean="0"/>
              <a:t>engambil</a:t>
            </a:r>
            <a:r>
              <a:rPr lang="en-US" dirty="0" smtClean="0"/>
              <a:t> </a:t>
            </a:r>
            <a:r>
              <a:rPr lang="en-US" dirty="0" smtClean="0"/>
              <a:t>PV </a:t>
            </a:r>
            <a:r>
              <a:rPr lang="en-US" dirty="0" err="1" smtClean="0"/>
              <a:t>dengan</a:t>
            </a:r>
            <a:r>
              <a:rPr lang="en-US" dirty="0" smtClean="0"/>
              <a:t> </a:t>
            </a:r>
            <a:r>
              <a:rPr lang="en-US" dirty="0" err="1" smtClean="0"/>
              <a:t>menggunakan</a:t>
            </a:r>
            <a:r>
              <a:rPr lang="en-US" dirty="0" smtClean="0"/>
              <a:t> </a:t>
            </a:r>
            <a:r>
              <a:rPr lang="en-US" dirty="0" err="1" smtClean="0"/>
              <a:t>dividen</a:t>
            </a:r>
            <a:r>
              <a:rPr lang="en-US" dirty="0" smtClean="0"/>
              <a:t> </a:t>
            </a:r>
            <a:r>
              <a:rPr lang="en-US" dirty="0" err="1" smtClean="0"/>
              <a:t>diharapkan</a:t>
            </a:r>
            <a:r>
              <a:rPr lang="en-US" dirty="0" smtClean="0"/>
              <a:t> </a:t>
            </a:r>
            <a:r>
              <a:rPr lang="en-US" dirty="0" err="1" smtClean="0"/>
              <a:t>dan</a:t>
            </a:r>
            <a:r>
              <a:rPr lang="en-US" dirty="0" smtClean="0"/>
              <a:t> </a:t>
            </a:r>
            <a:r>
              <a:rPr lang="en-US" dirty="0" err="1" smtClean="0"/>
              <a:t>harga</a:t>
            </a:r>
            <a:r>
              <a:rPr lang="en-US" dirty="0" smtClean="0"/>
              <a:t> </a:t>
            </a:r>
            <a:r>
              <a:rPr lang="en-US" dirty="0" err="1" smtClean="0"/>
              <a:t>di</a:t>
            </a:r>
            <a:r>
              <a:rPr lang="en-US" dirty="0" smtClean="0"/>
              <a:t> </a:t>
            </a:r>
            <a:r>
              <a:rPr lang="en-US" dirty="0" err="1" smtClean="0"/>
              <a:t>tahun</a:t>
            </a:r>
            <a:r>
              <a:rPr lang="en-US" dirty="0" smtClean="0"/>
              <a:t> </a:t>
            </a:r>
            <a:r>
              <a:rPr lang="en-US" dirty="0" err="1" smtClean="0"/>
              <a:t>berikutnya</a:t>
            </a:r>
            <a:r>
              <a:rPr lang="en-US" dirty="0" smtClean="0"/>
              <a:t>.</a:t>
            </a:r>
          </a:p>
          <a:p>
            <a:endParaRPr lang="en-US" dirty="0"/>
          </a:p>
        </p:txBody>
      </p:sp>
      <p:pic>
        <p:nvPicPr>
          <p:cNvPr id="4" name="Picture 2" descr="G:\MishkinEakins_PPT\MishinEakins_PPT\Art\Ch13\eq1301.jpg"/>
          <p:cNvPicPr>
            <a:picLocks noChangeAspect="1" noChangeArrowheads="1"/>
          </p:cNvPicPr>
          <p:nvPr/>
        </p:nvPicPr>
        <p:blipFill>
          <a:blip r:embed="rId2"/>
          <a:srcRect/>
          <a:stretch>
            <a:fillRect/>
          </a:stretch>
        </p:blipFill>
        <p:spPr bwMode="auto">
          <a:xfrm>
            <a:off x="838200" y="4114800"/>
            <a:ext cx="5637212" cy="1165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srgbClr val="000000"/>
                </a:solidFill>
              </a:rPr>
              <a:t>Computing the Price of Common Stock: The One-Period Valuation Model</a:t>
            </a:r>
            <a:endParaRPr lang="en-US" sz="2800" dirty="0"/>
          </a:p>
        </p:txBody>
      </p:sp>
      <p:sp>
        <p:nvSpPr>
          <p:cNvPr id="3" name="Content Placeholder 2"/>
          <p:cNvSpPr>
            <a:spLocks noGrp="1"/>
          </p:cNvSpPr>
          <p:nvPr>
            <p:ph idx="1"/>
          </p:nvPr>
        </p:nvSpPr>
        <p:spPr/>
        <p:txBody>
          <a:bodyPr/>
          <a:lstStyle/>
          <a:p>
            <a:r>
              <a:rPr lang="en-US" dirty="0" err="1" smtClean="0"/>
              <a:t>Berapa</a:t>
            </a:r>
            <a:r>
              <a:rPr lang="en-US" dirty="0" smtClean="0"/>
              <a:t> </a:t>
            </a:r>
            <a:r>
              <a:rPr lang="en-US" dirty="0" err="1" smtClean="0"/>
              <a:t>harga</a:t>
            </a:r>
            <a:r>
              <a:rPr lang="en-US" dirty="0" smtClean="0"/>
              <a:t> </a:t>
            </a:r>
            <a:r>
              <a:rPr lang="en-US" dirty="0" err="1" smtClean="0"/>
              <a:t>masing-masing</a:t>
            </a:r>
            <a:r>
              <a:rPr lang="en-US" dirty="0" smtClean="0"/>
              <a:t> </a:t>
            </a:r>
            <a:r>
              <a:rPr lang="en-US" dirty="0" err="1" smtClean="0"/>
              <a:t>untuk</a:t>
            </a:r>
            <a:r>
              <a:rPr lang="en-US" dirty="0" smtClean="0"/>
              <a:t> </a:t>
            </a:r>
            <a:r>
              <a:rPr lang="en-US" dirty="0" err="1" smtClean="0"/>
              <a:t>saham</a:t>
            </a:r>
            <a:r>
              <a:rPr lang="en-US" dirty="0" smtClean="0"/>
              <a:t> </a:t>
            </a:r>
            <a:r>
              <a:rPr lang="en-US" dirty="0" err="1" smtClean="0"/>
              <a:t>dengan</a:t>
            </a:r>
            <a:r>
              <a:rPr lang="en-US" dirty="0" smtClean="0"/>
              <a:t> </a:t>
            </a:r>
            <a:r>
              <a:rPr lang="en-US" dirty="0" err="1" smtClean="0"/>
              <a:t>dividen</a:t>
            </a:r>
            <a:r>
              <a:rPr lang="en-US" dirty="0" smtClean="0"/>
              <a:t> </a:t>
            </a:r>
            <a:r>
              <a:rPr lang="en-US" dirty="0" err="1" smtClean="0"/>
              <a:t>dan</a:t>
            </a:r>
            <a:r>
              <a:rPr lang="en-US" dirty="0" smtClean="0"/>
              <a:t> </a:t>
            </a:r>
            <a:r>
              <a:rPr lang="en-US" dirty="0" err="1" smtClean="0"/>
              <a:t>harga</a:t>
            </a:r>
            <a:r>
              <a:rPr lang="en-US" dirty="0" smtClean="0"/>
              <a:t> </a:t>
            </a:r>
            <a:r>
              <a:rPr lang="en-US" dirty="0" err="1" smtClean="0"/>
              <a:t>tahun</a:t>
            </a:r>
            <a:r>
              <a:rPr lang="en-US" dirty="0" smtClean="0"/>
              <a:t> </a:t>
            </a:r>
            <a:r>
              <a:rPr lang="en-US" dirty="0" err="1" smtClean="0"/>
              <a:t>depan</a:t>
            </a:r>
            <a:r>
              <a:rPr lang="en-US" dirty="0" smtClean="0"/>
              <a:t> </a:t>
            </a:r>
            <a:r>
              <a:rPr lang="en-US" dirty="0" err="1" smtClean="0"/>
              <a:t>diharapkan</a:t>
            </a:r>
            <a:r>
              <a:rPr lang="en-US" dirty="0" smtClean="0"/>
              <a:t> $ 0,16 </a:t>
            </a:r>
            <a:r>
              <a:rPr lang="en-US" dirty="0" err="1" smtClean="0"/>
              <a:t>dan</a:t>
            </a:r>
            <a:r>
              <a:rPr lang="en-US" dirty="0" smtClean="0"/>
              <a:t> $ </a:t>
            </a:r>
            <a:r>
              <a:rPr lang="en-US" dirty="0" smtClean="0"/>
              <a:t>60?</a:t>
            </a:r>
            <a:r>
              <a:rPr lang="en-US" dirty="0" smtClean="0"/>
              <a:t> </a:t>
            </a:r>
            <a:r>
              <a:rPr lang="en-US" dirty="0" err="1" smtClean="0"/>
              <a:t>Menggunakan</a:t>
            </a:r>
            <a:r>
              <a:rPr lang="en-US" dirty="0" smtClean="0"/>
              <a:t> </a:t>
            </a:r>
            <a:r>
              <a:rPr lang="en-US" dirty="0" err="1" smtClean="0"/>
              <a:t>tingkat</a:t>
            </a:r>
            <a:r>
              <a:rPr lang="en-US" dirty="0" smtClean="0"/>
              <a:t> </a:t>
            </a:r>
            <a:r>
              <a:rPr lang="en-US" dirty="0" err="1" smtClean="0"/>
              <a:t>diskonto</a:t>
            </a:r>
            <a:r>
              <a:rPr lang="en-US" dirty="0" smtClean="0"/>
              <a:t> 12</a:t>
            </a:r>
            <a:r>
              <a:rPr lang="en-US" dirty="0" smtClean="0"/>
              <a:t>%</a:t>
            </a:r>
          </a:p>
          <a:p>
            <a:endParaRPr lang="en-US" dirty="0" smtClean="0"/>
          </a:p>
          <a:p>
            <a:r>
              <a:rPr lang="en-US" dirty="0" err="1" smtClean="0"/>
              <a:t>Jawab</a:t>
            </a:r>
            <a:r>
              <a:rPr lang="en-US" dirty="0" smtClean="0"/>
              <a:t>:</a:t>
            </a:r>
          </a:p>
          <a:p>
            <a:endParaRPr lang="en-US" dirty="0"/>
          </a:p>
        </p:txBody>
      </p:sp>
      <p:pic>
        <p:nvPicPr>
          <p:cNvPr id="4" name="Picture 2" descr="G:\MishkinEakins_PPT\MishinEakins_PPT\Art\Ch13\eq1302.jpg"/>
          <p:cNvPicPr>
            <a:picLocks noChangeAspect="1" noChangeArrowheads="1"/>
          </p:cNvPicPr>
          <p:nvPr/>
        </p:nvPicPr>
        <p:blipFill>
          <a:blip r:embed="rId2"/>
          <a:srcRect/>
          <a:stretch>
            <a:fillRect/>
          </a:stretch>
        </p:blipFill>
        <p:spPr bwMode="auto">
          <a:xfrm>
            <a:off x="471489" y="4343400"/>
            <a:ext cx="7377112" cy="10699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srgbClr val="000000"/>
                </a:solidFill>
              </a:rPr>
              <a:t>Computing the Price of Common Stock: The One-Period Valuation Model</a:t>
            </a:r>
            <a:endParaRPr lang="en-US" sz="2800"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err="1" smtClean="0"/>
              <a:t>Mengakui</a:t>
            </a:r>
            <a:r>
              <a:rPr lang="en-US" dirty="0" smtClean="0"/>
              <a:t> </a:t>
            </a:r>
            <a:r>
              <a:rPr lang="en-US" dirty="0" err="1" smtClean="0"/>
              <a:t>bahwa</a:t>
            </a:r>
            <a:r>
              <a:rPr lang="en-US" dirty="0" smtClean="0"/>
              <a:t> P </a:t>
            </a:r>
            <a:r>
              <a:rPr lang="en-US" dirty="0" err="1" smtClean="0"/>
              <a:t>di</a:t>
            </a:r>
            <a:r>
              <a:rPr lang="en-US" dirty="0" smtClean="0"/>
              <a:t> </a:t>
            </a:r>
            <a:r>
              <a:rPr lang="en-US" dirty="0" err="1" smtClean="0"/>
              <a:t>masa</a:t>
            </a:r>
            <a:r>
              <a:rPr lang="en-US" dirty="0" smtClean="0"/>
              <a:t> </a:t>
            </a:r>
            <a:r>
              <a:rPr lang="en-US" dirty="0" err="1" smtClean="0"/>
              <a:t>depan</a:t>
            </a:r>
            <a:r>
              <a:rPr lang="en-US" dirty="0" smtClean="0"/>
              <a:t> yang </a:t>
            </a:r>
            <a:r>
              <a:rPr lang="en-US" dirty="0" err="1" smtClean="0"/>
              <a:t>jauh</a:t>
            </a:r>
            <a:r>
              <a:rPr lang="en-US" dirty="0" smtClean="0"/>
              <a:t> </a:t>
            </a:r>
            <a:r>
              <a:rPr lang="en-US" dirty="0" err="1" smtClean="0"/>
              <a:t>memiliki</a:t>
            </a:r>
            <a:r>
              <a:rPr lang="en-US" dirty="0" smtClean="0"/>
              <a:t> PV </a:t>
            </a:r>
            <a:r>
              <a:rPr lang="en-US" dirty="0" err="1" smtClean="0"/>
              <a:t>mendekati</a:t>
            </a:r>
            <a:r>
              <a:rPr lang="en-US" dirty="0" smtClean="0"/>
              <a:t> </a:t>
            </a:r>
            <a:r>
              <a:rPr lang="en-US" dirty="0" err="1" smtClean="0"/>
              <a:t>nol</a:t>
            </a:r>
            <a:endParaRPr lang="en-US" dirty="0" smtClean="0"/>
          </a:p>
          <a:p>
            <a:r>
              <a:rPr lang="en-US" dirty="0" err="1" smtClean="0"/>
              <a:t>Harga</a:t>
            </a:r>
            <a:r>
              <a:rPr lang="en-US" dirty="0" smtClean="0"/>
              <a:t> </a:t>
            </a:r>
            <a:r>
              <a:rPr lang="en-US" baseline="-25000" dirty="0" smtClean="0"/>
              <a:t>0</a:t>
            </a:r>
            <a:r>
              <a:rPr lang="en-US" dirty="0" smtClean="0"/>
              <a:t> </a:t>
            </a:r>
            <a:r>
              <a:rPr lang="en-US" dirty="0" smtClean="0"/>
              <a:t>= </a:t>
            </a:r>
          </a:p>
          <a:p>
            <a:endParaRPr lang="en-US" dirty="0" smtClean="0"/>
          </a:p>
          <a:p>
            <a:r>
              <a:rPr lang="en-US" dirty="0" err="1" smtClean="0"/>
              <a:t>Tentu</a:t>
            </a:r>
            <a:r>
              <a:rPr lang="en-US" dirty="0" smtClean="0"/>
              <a:t> </a:t>
            </a:r>
            <a:r>
              <a:rPr lang="en-US" dirty="0" err="1" smtClean="0"/>
              <a:t>saja</a:t>
            </a:r>
            <a:r>
              <a:rPr lang="en-US" dirty="0" smtClean="0"/>
              <a:t>, </a:t>
            </a:r>
            <a:r>
              <a:rPr lang="en-US" dirty="0" err="1" smtClean="0"/>
              <a:t>kita</a:t>
            </a:r>
            <a:r>
              <a:rPr lang="en-US" dirty="0" smtClean="0"/>
              <a:t> </a:t>
            </a:r>
            <a:r>
              <a:rPr lang="en-US" dirty="0" err="1" smtClean="0"/>
              <a:t>tidak</a:t>
            </a:r>
            <a:r>
              <a:rPr lang="en-US" dirty="0" smtClean="0"/>
              <a:t> </a:t>
            </a:r>
            <a:r>
              <a:rPr lang="en-US" dirty="0" err="1" smtClean="0"/>
              <a:t>tahu</a:t>
            </a:r>
            <a:r>
              <a:rPr lang="en-US" dirty="0" smtClean="0"/>
              <a:t> </a:t>
            </a:r>
            <a:r>
              <a:rPr lang="en-US" dirty="0" err="1" smtClean="0"/>
              <a:t>seluruh</a:t>
            </a:r>
            <a:r>
              <a:rPr lang="en-US" dirty="0" smtClean="0"/>
              <a:t> </a:t>
            </a:r>
            <a:r>
              <a:rPr lang="en-US" dirty="0" err="1" smtClean="0"/>
              <a:t>aliran</a:t>
            </a:r>
            <a:r>
              <a:rPr lang="en-US" dirty="0" smtClean="0"/>
              <a:t> </a:t>
            </a:r>
            <a:r>
              <a:rPr lang="en-US" dirty="0" err="1" smtClean="0"/>
              <a:t>dividen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pendekatan</a:t>
            </a:r>
            <a:r>
              <a:rPr lang="en-US" dirty="0" smtClean="0"/>
              <a:t> </a:t>
            </a:r>
            <a:r>
              <a:rPr lang="en-US" dirty="0" err="1" smtClean="0"/>
              <a:t>untuk</a:t>
            </a:r>
            <a:r>
              <a:rPr lang="en-US" dirty="0" smtClean="0"/>
              <a:t> </a:t>
            </a:r>
            <a:r>
              <a:rPr lang="en-US" dirty="0" err="1" smtClean="0"/>
              <a:t>masalah</a:t>
            </a:r>
            <a:r>
              <a:rPr lang="en-US" dirty="0" smtClean="0"/>
              <a:t> </a:t>
            </a:r>
            <a:r>
              <a:rPr lang="en-US" dirty="0" err="1" smtClean="0"/>
              <a:t>ini</a:t>
            </a:r>
            <a:r>
              <a:rPr lang="en-US" dirty="0" smtClean="0"/>
              <a:t> </a:t>
            </a:r>
            <a:r>
              <a:rPr lang="en-US" dirty="0" err="1" smtClean="0"/>
              <a:t>adalah</a:t>
            </a:r>
            <a:r>
              <a:rPr lang="en-US" dirty="0" smtClean="0"/>
              <a:t> </a:t>
            </a:r>
            <a:r>
              <a:rPr lang="en-US" b="1" i="1" dirty="0" smtClean="0"/>
              <a:t>model </a:t>
            </a:r>
            <a:r>
              <a:rPr lang="en-US" b="1" i="1" dirty="0" err="1" smtClean="0"/>
              <a:t>pertumbuhan</a:t>
            </a:r>
            <a:r>
              <a:rPr lang="en-US" b="1" i="1" dirty="0" smtClean="0"/>
              <a:t> </a:t>
            </a:r>
            <a:r>
              <a:rPr lang="en-US" i="1" dirty="0" smtClean="0"/>
              <a:t>Gordon.</a:t>
            </a:r>
            <a:endParaRPr lang="en-US" dirty="0" smtClean="0"/>
          </a:p>
          <a:p>
            <a:endParaRPr lang="en-US" dirty="0"/>
          </a:p>
        </p:txBody>
      </p:sp>
      <p:pic>
        <p:nvPicPr>
          <p:cNvPr id="5" name="Picture 6"/>
          <p:cNvPicPr>
            <a:picLocks noChangeAspect="1" noChangeArrowheads="1"/>
          </p:cNvPicPr>
          <p:nvPr/>
        </p:nvPicPr>
        <p:blipFill>
          <a:blip r:embed="rId3"/>
          <a:srcRect/>
          <a:stretch>
            <a:fillRect/>
          </a:stretch>
        </p:blipFill>
        <p:spPr bwMode="auto">
          <a:xfrm>
            <a:off x="711200" y="1600200"/>
            <a:ext cx="7315200" cy="723900"/>
          </a:xfrm>
          <a:prstGeom prst="rect">
            <a:avLst/>
          </a:prstGeom>
          <a:noFill/>
          <a:ln w="25400">
            <a:noFill/>
            <a:miter lim="800000"/>
            <a:headEnd/>
            <a:tailEnd/>
          </a:ln>
        </p:spPr>
      </p:pic>
      <p:graphicFrame>
        <p:nvGraphicFramePr>
          <p:cNvPr id="8" name="Object 2"/>
          <p:cNvGraphicFramePr>
            <a:graphicFrameLocks noChangeAspect="1"/>
          </p:cNvGraphicFramePr>
          <p:nvPr/>
        </p:nvGraphicFramePr>
        <p:xfrm>
          <a:off x="2362200" y="3505200"/>
          <a:ext cx="1752600" cy="914400"/>
        </p:xfrm>
        <a:graphic>
          <a:graphicData uri="http://schemas.openxmlformats.org/presentationml/2006/ole">
            <p:oleObj spid="_x0000_s1029" name="Equation" r:id="rId4" imgW="723900" imgH="444500" progId="Equation.DSMT4">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Computing the Price of Common Stock: The Gordon Growth Model</a:t>
            </a:r>
            <a:endParaRPr lang="en-US" sz="2800" dirty="0"/>
          </a:p>
        </p:txBody>
      </p:sp>
      <p:sp>
        <p:nvSpPr>
          <p:cNvPr id="3" name="Content Placeholder 2"/>
          <p:cNvSpPr>
            <a:spLocks noGrp="1"/>
          </p:cNvSpPr>
          <p:nvPr>
            <p:ph idx="1"/>
          </p:nvPr>
        </p:nvSpPr>
        <p:spPr/>
        <p:txBody>
          <a:bodyPr/>
          <a:lstStyle/>
          <a:p>
            <a:r>
              <a:rPr lang="en-US" dirty="0" err="1" smtClean="0"/>
              <a:t>Sama</a:t>
            </a:r>
            <a:r>
              <a:rPr lang="en-US" dirty="0" smtClean="0"/>
              <a:t> </a:t>
            </a:r>
            <a:r>
              <a:rPr lang="en-US" dirty="0" err="1" smtClean="0"/>
              <a:t>seperti</a:t>
            </a:r>
            <a:r>
              <a:rPr lang="en-US" dirty="0" smtClean="0"/>
              <a:t> model </a:t>
            </a:r>
            <a:r>
              <a:rPr lang="en-US" dirty="0" err="1" smtClean="0"/>
              <a:t>sebelumnya</a:t>
            </a:r>
            <a:r>
              <a:rPr lang="en-US" dirty="0" smtClean="0"/>
              <a:t>, </a:t>
            </a:r>
            <a:r>
              <a:rPr lang="en-US" dirty="0" err="1" smtClean="0"/>
              <a:t>tetapi</a:t>
            </a:r>
            <a:r>
              <a:rPr lang="en-US" dirty="0" smtClean="0"/>
              <a:t> </a:t>
            </a:r>
            <a:r>
              <a:rPr lang="en-US" dirty="0" err="1" smtClean="0"/>
              <a:t>mengasumsikan</a:t>
            </a:r>
            <a:r>
              <a:rPr lang="en-US" dirty="0" smtClean="0"/>
              <a:t> </a:t>
            </a:r>
            <a:r>
              <a:rPr lang="en-US" dirty="0" err="1" smtClean="0"/>
              <a:t>bahwa</a:t>
            </a:r>
            <a:r>
              <a:rPr lang="en-US" dirty="0" smtClean="0"/>
              <a:t> </a:t>
            </a:r>
            <a:r>
              <a:rPr lang="en-US" dirty="0" err="1" smtClean="0"/>
              <a:t>dividen</a:t>
            </a:r>
            <a:r>
              <a:rPr lang="en-US" dirty="0" smtClean="0"/>
              <a:t> </a:t>
            </a:r>
            <a:r>
              <a:rPr lang="en-US" dirty="0" err="1" smtClean="0"/>
              <a:t>tumbuh</a:t>
            </a:r>
            <a:r>
              <a:rPr lang="en-US" dirty="0" smtClean="0"/>
              <a:t> </a:t>
            </a:r>
            <a:r>
              <a:rPr lang="en-US" dirty="0" err="1" smtClean="0"/>
              <a:t>pada</a:t>
            </a:r>
            <a:r>
              <a:rPr lang="en-US" dirty="0" smtClean="0"/>
              <a:t> </a:t>
            </a:r>
            <a:r>
              <a:rPr lang="en-US" dirty="0" err="1" smtClean="0"/>
              <a:t>tingkat</a:t>
            </a:r>
            <a:r>
              <a:rPr lang="en-US" dirty="0" smtClean="0"/>
              <a:t> yang </a:t>
            </a:r>
            <a:r>
              <a:rPr lang="en-US" dirty="0" err="1" smtClean="0"/>
              <a:t>konstan</a:t>
            </a:r>
            <a:r>
              <a:rPr lang="en-US" dirty="0" smtClean="0"/>
              <a:t> (g) </a:t>
            </a:r>
            <a:r>
              <a:rPr lang="en-US" dirty="0" err="1" smtClean="0"/>
              <a:t>yaitu</a:t>
            </a:r>
            <a:r>
              <a:rPr lang="en-US" dirty="0" smtClean="0"/>
              <a:t>:</a:t>
            </a:r>
          </a:p>
          <a:p>
            <a:endParaRPr lang="en-US" dirty="0" smtClean="0"/>
          </a:p>
          <a:p>
            <a:endParaRPr lang="en-US" dirty="0"/>
          </a:p>
        </p:txBody>
      </p:sp>
      <p:pic>
        <p:nvPicPr>
          <p:cNvPr id="4" name="Picture 2" descr="G:\MishkinEakins_PPT\MishinEakins_PPT\Art\Ch13\eq1304.jpg"/>
          <p:cNvPicPr>
            <a:picLocks noChangeAspect="1" noChangeArrowheads="1"/>
          </p:cNvPicPr>
          <p:nvPr/>
        </p:nvPicPr>
        <p:blipFill>
          <a:blip r:embed="rId2"/>
          <a:srcRect/>
          <a:stretch>
            <a:fillRect/>
          </a:stretch>
        </p:blipFill>
        <p:spPr bwMode="auto">
          <a:xfrm>
            <a:off x="1295400" y="3581400"/>
            <a:ext cx="4897437" cy="630238"/>
          </a:xfrm>
          <a:prstGeom prst="rect">
            <a:avLst/>
          </a:prstGeom>
          <a:noFill/>
          <a:ln w="9525">
            <a:noFill/>
            <a:miter lim="800000"/>
            <a:headEnd/>
            <a:tailEnd/>
          </a:ln>
        </p:spPr>
      </p:pic>
      <p:pic>
        <p:nvPicPr>
          <p:cNvPr id="5" name="Picture 4" descr="G:\MishkinEakins_PPT\MishinEakins_PPT\Art\Ch13\eq1305.jpg"/>
          <p:cNvPicPr>
            <a:picLocks noChangeAspect="1" noChangeArrowheads="1"/>
          </p:cNvPicPr>
          <p:nvPr/>
        </p:nvPicPr>
        <p:blipFill>
          <a:blip r:embed="rId3"/>
          <a:srcRect/>
          <a:stretch>
            <a:fillRect/>
          </a:stretch>
        </p:blipFill>
        <p:spPr bwMode="auto">
          <a:xfrm>
            <a:off x="685800" y="4648200"/>
            <a:ext cx="5991225" cy="11128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Computing the Price of Common Stock: The Gordon Growth Model</a:t>
            </a:r>
            <a:endParaRPr lang="en-US" sz="2800" dirty="0"/>
          </a:p>
        </p:txBody>
      </p:sp>
      <p:sp>
        <p:nvSpPr>
          <p:cNvPr id="3" name="Content Placeholder 2"/>
          <p:cNvSpPr>
            <a:spLocks noGrp="1"/>
          </p:cNvSpPr>
          <p:nvPr>
            <p:ph idx="1"/>
          </p:nvPr>
        </p:nvSpPr>
        <p:spPr/>
        <p:txBody>
          <a:bodyPr/>
          <a:lstStyle/>
          <a:p>
            <a:r>
              <a:rPr lang="en-US" dirty="0" smtClean="0"/>
              <a:t>Model </a:t>
            </a:r>
            <a:r>
              <a:rPr lang="en-US" dirty="0" err="1" smtClean="0"/>
              <a:t>ini</a:t>
            </a:r>
            <a:r>
              <a:rPr lang="en-US" dirty="0" smtClean="0"/>
              <a:t> </a:t>
            </a:r>
            <a:r>
              <a:rPr lang="en-US" dirty="0" err="1" smtClean="0"/>
              <a:t>berguna</a:t>
            </a:r>
            <a:r>
              <a:rPr lang="en-US" dirty="0" smtClean="0"/>
              <a:t>, </a:t>
            </a:r>
            <a:r>
              <a:rPr lang="en-US" dirty="0" err="1" smtClean="0"/>
              <a:t>dengan</a:t>
            </a:r>
            <a:r>
              <a:rPr lang="en-US" dirty="0" smtClean="0"/>
              <a:t> </a:t>
            </a:r>
            <a:r>
              <a:rPr lang="en-US" dirty="0" err="1" smtClean="0"/>
              <a:t>asumsi</a:t>
            </a:r>
            <a:r>
              <a:rPr lang="en-US" dirty="0" smtClean="0"/>
              <a:t> </a:t>
            </a:r>
            <a:r>
              <a:rPr lang="en-US" dirty="0" err="1" smtClean="0"/>
              <a:t>sebagai</a:t>
            </a:r>
            <a:r>
              <a:rPr lang="en-US" dirty="0" smtClean="0"/>
              <a:t> </a:t>
            </a:r>
            <a:r>
              <a:rPr lang="en-US" dirty="0" err="1" smtClean="0"/>
              <a:t>berikut</a:t>
            </a:r>
            <a:r>
              <a:rPr lang="en-US" dirty="0" smtClean="0"/>
              <a:t>:</a:t>
            </a:r>
          </a:p>
          <a:p>
            <a:r>
              <a:rPr lang="en-US" dirty="0" err="1" smtClean="0"/>
              <a:t>Dividen</a:t>
            </a:r>
            <a:r>
              <a:rPr lang="en-US" dirty="0" smtClean="0"/>
              <a:t> yang </a:t>
            </a:r>
            <a:r>
              <a:rPr lang="en-US" dirty="0" err="1" smtClean="0"/>
              <a:t>memang</a:t>
            </a:r>
            <a:r>
              <a:rPr lang="en-US" dirty="0" smtClean="0"/>
              <a:t> </a:t>
            </a:r>
            <a:r>
              <a:rPr lang="en-US" dirty="0" err="1" smtClean="0"/>
              <a:t>tumbuh</a:t>
            </a:r>
            <a:r>
              <a:rPr lang="en-US" dirty="0" smtClean="0"/>
              <a:t> </a:t>
            </a:r>
            <a:r>
              <a:rPr lang="en-US" dirty="0" err="1" smtClean="0"/>
              <a:t>pada</a:t>
            </a:r>
            <a:r>
              <a:rPr lang="en-US" dirty="0" smtClean="0"/>
              <a:t> </a:t>
            </a:r>
            <a:r>
              <a:rPr lang="en-US" dirty="0" err="1" smtClean="0"/>
              <a:t>tingkat</a:t>
            </a:r>
            <a:r>
              <a:rPr lang="en-US" dirty="0" smtClean="0"/>
              <a:t> yang </a:t>
            </a:r>
            <a:r>
              <a:rPr lang="en-US" dirty="0" err="1" smtClean="0"/>
              <a:t>konstan</a:t>
            </a:r>
            <a:r>
              <a:rPr lang="en-US" dirty="0" smtClean="0"/>
              <a:t> </a:t>
            </a:r>
            <a:r>
              <a:rPr lang="en-US" dirty="0" err="1" smtClean="0"/>
              <a:t>selamanya</a:t>
            </a:r>
            <a:endParaRPr lang="en-US" dirty="0" smtClean="0"/>
          </a:p>
          <a:p>
            <a:r>
              <a:rPr lang="en-US" dirty="0" smtClean="0"/>
              <a:t>Tingkat </a:t>
            </a:r>
            <a:r>
              <a:rPr lang="en-US" dirty="0" err="1" smtClean="0"/>
              <a:t>pertumbuhan</a:t>
            </a:r>
            <a:r>
              <a:rPr lang="en-US" dirty="0" smtClean="0"/>
              <a:t> </a:t>
            </a:r>
            <a:r>
              <a:rPr lang="en-US" dirty="0" err="1" smtClean="0"/>
              <a:t>dividen</a:t>
            </a:r>
            <a:r>
              <a:rPr lang="en-US" dirty="0" smtClean="0"/>
              <a:t> </a:t>
            </a:r>
            <a:r>
              <a:rPr lang="en-US" dirty="0" smtClean="0"/>
              <a:t>(g)</a:t>
            </a:r>
            <a:r>
              <a:rPr lang="en-US" dirty="0" smtClean="0"/>
              <a:t> </a:t>
            </a:r>
            <a:r>
              <a:rPr lang="en-US" dirty="0" err="1" smtClean="0"/>
              <a:t>kurang</a:t>
            </a:r>
            <a:r>
              <a:rPr lang="en-US" dirty="0" smtClean="0"/>
              <a:t> </a:t>
            </a:r>
            <a:r>
              <a:rPr lang="en-US" dirty="0" err="1" smtClean="0"/>
              <a:t>dari</a:t>
            </a:r>
            <a:r>
              <a:rPr lang="en-US" dirty="0" smtClean="0"/>
              <a:t> </a:t>
            </a:r>
            <a:r>
              <a:rPr lang="en-US" dirty="0" err="1" smtClean="0"/>
              <a:t>pengembalian</a:t>
            </a:r>
            <a:r>
              <a:rPr lang="en-US" dirty="0" smtClean="0"/>
              <a:t> yang </a:t>
            </a:r>
            <a:r>
              <a:rPr lang="en-US" dirty="0" err="1" smtClean="0"/>
              <a:t>diminta</a:t>
            </a:r>
            <a:r>
              <a:rPr lang="en-US" dirty="0" smtClean="0"/>
              <a:t> </a:t>
            </a:r>
            <a:r>
              <a:rPr lang="en-US" dirty="0" err="1" smtClean="0"/>
              <a:t>dari</a:t>
            </a:r>
            <a:r>
              <a:rPr lang="en-US" dirty="0" smtClean="0"/>
              <a:t> </a:t>
            </a:r>
            <a:r>
              <a:rPr lang="en-US" dirty="0" err="1" smtClean="0"/>
              <a:t>ekuitas</a:t>
            </a:r>
            <a:r>
              <a:rPr lang="en-US" dirty="0" smtClean="0"/>
              <a:t> (</a:t>
            </a:r>
            <a:r>
              <a:rPr lang="en-US" i="1" dirty="0" smtClean="0"/>
              <a:t>k</a:t>
            </a:r>
            <a:r>
              <a:rPr lang="en-US" i="1" dirty="0" smtClean="0"/>
              <a:t> </a:t>
            </a:r>
            <a:r>
              <a:rPr lang="en-US" i="1" baseline="-25000" dirty="0" smtClean="0"/>
              <a:t>e</a:t>
            </a:r>
            <a:r>
              <a:rPr lang="en-US" dirty="0" smtClean="0"/>
              <a:t> )</a:t>
            </a: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a typeface="ＭＳ Ｐゴシック" charset="0"/>
                <a:cs typeface="ＭＳ Ｐゴシック" charset="0"/>
              </a:rPr>
              <a:t>Calculating Dividend Growth</a:t>
            </a:r>
            <a:endParaRPr lang="en-US" dirty="0"/>
          </a:p>
        </p:txBody>
      </p:sp>
      <p:sp>
        <p:nvSpPr>
          <p:cNvPr id="3" name="Content Placeholder 2"/>
          <p:cNvSpPr>
            <a:spLocks noGrp="1"/>
          </p:cNvSpPr>
          <p:nvPr>
            <p:ph idx="1"/>
          </p:nvPr>
        </p:nvSpPr>
        <p:spPr/>
        <p:txBody>
          <a:bodyPr/>
          <a:lstStyle/>
          <a:p>
            <a:r>
              <a:rPr lang="en-US" dirty="0" err="1" smtClean="0"/>
              <a:t>Salah</a:t>
            </a:r>
            <a:r>
              <a:rPr lang="en-US" dirty="0" smtClean="0"/>
              <a:t> </a:t>
            </a:r>
            <a:r>
              <a:rPr lang="en-US" dirty="0" err="1" smtClean="0"/>
              <a:t>satu</a:t>
            </a:r>
            <a:r>
              <a:rPr lang="en-US" dirty="0" smtClean="0"/>
              <a:t> </a:t>
            </a:r>
            <a:r>
              <a:rPr lang="en-US" dirty="0" err="1" smtClean="0"/>
              <a:t>kesulitan</a:t>
            </a:r>
            <a:r>
              <a:rPr lang="en-US" dirty="0" smtClean="0"/>
              <a:t> </a:t>
            </a:r>
            <a:r>
              <a:rPr lang="en-US" dirty="0" err="1" smtClean="0"/>
              <a:t>dalam</a:t>
            </a:r>
            <a:r>
              <a:rPr lang="en-US" dirty="0" smtClean="0"/>
              <a:t> </a:t>
            </a:r>
            <a:r>
              <a:rPr lang="en-US" dirty="0" err="1" smtClean="0"/>
              <a:t>menerapkan</a:t>
            </a:r>
            <a:r>
              <a:rPr lang="en-US" dirty="0" smtClean="0"/>
              <a:t> model </a:t>
            </a:r>
            <a:r>
              <a:rPr lang="en-US" dirty="0" err="1" smtClean="0"/>
              <a:t>penilaian</a:t>
            </a:r>
            <a:r>
              <a:rPr lang="en-US" dirty="0" smtClean="0"/>
              <a:t> </a:t>
            </a:r>
            <a:r>
              <a:rPr lang="en-US" dirty="0" err="1" smtClean="0"/>
              <a:t>saham</a:t>
            </a:r>
            <a:r>
              <a:rPr lang="en-US" dirty="0" smtClean="0"/>
              <a:t> </a:t>
            </a:r>
            <a:r>
              <a:rPr lang="en-US" dirty="0" err="1" smtClean="0"/>
              <a:t>ini</a:t>
            </a:r>
            <a:r>
              <a:rPr lang="en-US" dirty="0" smtClean="0"/>
              <a:t> </a:t>
            </a:r>
            <a:r>
              <a:rPr lang="en-US" dirty="0" err="1" smtClean="0"/>
              <a:t>adalah</a:t>
            </a:r>
            <a:r>
              <a:rPr lang="en-US" dirty="0" smtClean="0"/>
              <a:t> </a:t>
            </a:r>
            <a:r>
              <a:rPr lang="en-US" dirty="0" err="1" smtClean="0"/>
              <a:t>bahwa</a:t>
            </a:r>
            <a:r>
              <a:rPr lang="en-US" dirty="0" smtClean="0"/>
              <a:t> </a:t>
            </a:r>
            <a:r>
              <a:rPr lang="en-US" dirty="0" err="1" smtClean="0"/>
              <a:t>kita</a:t>
            </a:r>
            <a:r>
              <a:rPr lang="en-US" dirty="0" smtClean="0"/>
              <a:t> </a:t>
            </a:r>
            <a:r>
              <a:rPr lang="en-US" dirty="0" err="1" smtClean="0"/>
              <a:t>membutuhkan</a:t>
            </a:r>
            <a:r>
              <a:rPr lang="en-US" dirty="0" smtClean="0"/>
              <a:t> </a:t>
            </a:r>
            <a:r>
              <a:rPr lang="en-US" dirty="0" err="1" smtClean="0"/>
              <a:t>beberapa</a:t>
            </a:r>
            <a:r>
              <a:rPr lang="en-US" dirty="0" smtClean="0"/>
              <a:t> </a:t>
            </a:r>
            <a:r>
              <a:rPr lang="en-US" dirty="0" err="1" smtClean="0"/>
              <a:t>perkiraan</a:t>
            </a:r>
            <a:r>
              <a:rPr lang="en-US" dirty="0" smtClean="0"/>
              <a:t> </a:t>
            </a:r>
            <a:r>
              <a:rPr lang="en-US" dirty="0" err="1" smtClean="0"/>
              <a:t>pertumbuhan</a:t>
            </a:r>
            <a:r>
              <a:rPr lang="en-US" dirty="0" smtClean="0"/>
              <a:t> </a:t>
            </a:r>
            <a:r>
              <a:rPr lang="en-US" dirty="0" err="1" smtClean="0"/>
              <a:t>jangka</a:t>
            </a:r>
            <a:r>
              <a:rPr lang="en-US" dirty="0" smtClean="0"/>
              <a:t> </a:t>
            </a:r>
            <a:r>
              <a:rPr lang="en-US" dirty="0" err="1" smtClean="0"/>
              <a:t>panjang</a:t>
            </a:r>
            <a:r>
              <a:rPr lang="en-US" dirty="0" smtClean="0"/>
              <a:t> </a:t>
            </a:r>
            <a:r>
              <a:rPr lang="en-US" dirty="0" err="1" smtClean="0"/>
              <a:t>dividen</a:t>
            </a:r>
            <a:r>
              <a:rPr lang="en-US" dirty="0" smtClean="0"/>
              <a:t> (g)</a:t>
            </a:r>
            <a:r>
              <a:rPr lang="en-US" dirty="0" smtClean="0"/>
              <a:t> </a:t>
            </a:r>
            <a:r>
              <a:rPr lang="en-US" dirty="0" err="1" smtClean="0"/>
              <a:t>Salah</a:t>
            </a:r>
            <a:r>
              <a:rPr lang="en-US" dirty="0" smtClean="0"/>
              <a:t> </a:t>
            </a:r>
            <a:r>
              <a:rPr lang="en-US" dirty="0" err="1" smtClean="0"/>
              <a:t>satu</a:t>
            </a:r>
            <a:r>
              <a:rPr lang="en-US" dirty="0" smtClean="0"/>
              <a:t> </a:t>
            </a:r>
            <a:r>
              <a:rPr lang="en-US" dirty="0" err="1" smtClean="0"/>
              <a:t>pendekatan</a:t>
            </a:r>
            <a:r>
              <a:rPr lang="en-US" dirty="0" smtClean="0"/>
              <a:t> </a:t>
            </a:r>
            <a:r>
              <a:rPr lang="en-US" dirty="0" err="1" smtClean="0"/>
              <a:t>sederhana</a:t>
            </a:r>
            <a:r>
              <a:rPr lang="en-US" dirty="0" smtClean="0"/>
              <a:t> </a:t>
            </a:r>
            <a:r>
              <a:rPr lang="en-US" dirty="0" err="1" smtClean="0"/>
              <a:t>adalah</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tingkat</a:t>
            </a:r>
            <a:r>
              <a:rPr lang="en-US" dirty="0" smtClean="0"/>
              <a:t> </a:t>
            </a:r>
            <a:r>
              <a:rPr lang="en-US" dirty="0" err="1" smtClean="0"/>
              <a:t>pertumbuhan</a:t>
            </a:r>
            <a:r>
              <a:rPr lang="en-US" dirty="0" smtClean="0"/>
              <a:t> </a:t>
            </a:r>
            <a:r>
              <a:rPr lang="en-US" dirty="0" err="1" smtClean="0"/>
              <a:t>tahunan</a:t>
            </a:r>
            <a:r>
              <a:rPr lang="en-US" dirty="0" smtClean="0"/>
              <a:t> </a:t>
            </a:r>
            <a:r>
              <a:rPr lang="en-US" dirty="0" err="1" smtClean="0"/>
              <a:t>gabungan</a:t>
            </a:r>
            <a:r>
              <a:rPr lang="en-US" dirty="0" smtClean="0"/>
              <a:t> rata-rata </a:t>
            </a:r>
            <a:r>
              <a:rPr lang="en-US" dirty="0" err="1" smtClean="0"/>
              <a:t>selama</a:t>
            </a:r>
            <a:r>
              <a:rPr lang="en-US" dirty="0" smtClean="0"/>
              <a:t> </a:t>
            </a:r>
            <a:r>
              <a:rPr lang="en-US" dirty="0" err="1" smtClean="0"/>
              <a:t>periode</a:t>
            </a:r>
            <a:r>
              <a:rPr lang="en-US" dirty="0" smtClean="0"/>
              <a:t> yang </a:t>
            </a:r>
            <a:r>
              <a:rPr lang="en-US" dirty="0" err="1" smtClean="0"/>
              <a:t>cukup</a:t>
            </a:r>
            <a:r>
              <a:rPr lang="en-US" dirty="0" smtClean="0"/>
              <a:t> lama</a:t>
            </a:r>
            <a:r>
              <a:rPr lang="en-US" dirty="0" smtClean="0"/>
              <a:t>.</a:t>
            </a:r>
          </a:p>
          <a:p>
            <a:endParaRPr lang="en-US" dirty="0"/>
          </a:p>
        </p:txBody>
      </p:sp>
      <p:pic>
        <p:nvPicPr>
          <p:cNvPr id="4" name="Picture 5"/>
          <p:cNvPicPr>
            <a:picLocks noChangeAspect="1" noChangeArrowheads="1"/>
          </p:cNvPicPr>
          <p:nvPr/>
        </p:nvPicPr>
        <p:blipFill>
          <a:blip r:embed="rId2"/>
          <a:srcRect/>
          <a:stretch>
            <a:fillRect/>
          </a:stretch>
        </p:blipFill>
        <p:spPr bwMode="auto">
          <a:xfrm>
            <a:off x="914400" y="4953000"/>
            <a:ext cx="5486400" cy="1206500"/>
          </a:xfrm>
          <a:prstGeom prst="rect">
            <a:avLst/>
          </a:prstGeom>
          <a:noFill/>
          <a:ln w="25400">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ＭＳ Ｐゴシック" charset="0"/>
                <a:cs typeface="ＭＳ Ｐゴシック" charset="0"/>
              </a:rPr>
              <a:t>Example of Geometric Mean</a:t>
            </a:r>
            <a:endParaRPr lang="en-US" dirty="0"/>
          </a:p>
        </p:txBody>
      </p:sp>
      <p:sp>
        <p:nvSpPr>
          <p:cNvPr id="3" name="Content Placeholder 2"/>
          <p:cNvSpPr>
            <a:spLocks noGrp="1"/>
          </p:cNvSpPr>
          <p:nvPr>
            <p:ph idx="1"/>
          </p:nvPr>
        </p:nvSpPr>
        <p:spPr/>
        <p:txBody>
          <a:bodyPr/>
          <a:lstStyle/>
          <a:p>
            <a:pPr marL="588963" indent="-496888">
              <a:lnSpc>
                <a:spcPts val="2163"/>
              </a:lnSpc>
              <a:spcAft>
                <a:spcPts val="475"/>
              </a:spcAft>
              <a:buNone/>
              <a:tabLst>
                <a:tab pos="436563"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sz="1600" dirty="0" smtClean="0">
                <a:ea typeface="MS PGothic" pitchFamily="34" charset="-128"/>
              </a:rPr>
              <a:t>Example (Coca-Cola) 	1992	1993	1994	1995	1996</a:t>
            </a:r>
          </a:p>
          <a:p>
            <a:pPr marL="588963" indent="-496888">
              <a:lnSpc>
                <a:spcPts val="2163"/>
              </a:lnSpc>
              <a:spcAft>
                <a:spcPts val="475"/>
              </a:spcAft>
              <a:buNone/>
              <a:tabLst>
                <a:tab pos="436563"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sz="1600" dirty="0" smtClean="0">
                <a:ea typeface="MS PGothic" pitchFamily="34" charset="-128"/>
              </a:rPr>
              <a:t>Dividend			$0.66	 0.70	0.80	0.88	$1.00</a:t>
            </a:r>
          </a:p>
          <a:p>
            <a:pPr marL="588963" indent="-496888">
              <a:lnSpc>
                <a:spcPts val="2163"/>
              </a:lnSpc>
              <a:spcAft>
                <a:spcPts val="475"/>
              </a:spcAft>
              <a:buNone/>
              <a:tabLst>
                <a:tab pos="436563"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endParaRPr lang="en-US" sz="2800" dirty="0" smtClean="0">
              <a:ea typeface="MS PGothic" pitchFamily="34" charset="-128"/>
            </a:endParaRPr>
          </a:p>
          <a:p>
            <a:pPr marL="588963" indent="-496888">
              <a:lnSpc>
                <a:spcPts val="2163"/>
              </a:lnSpc>
              <a:spcAft>
                <a:spcPts val="475"/>
              </a:spcAft>
              <a:buNone/>
              <a:tabLst>
                <a:tab pos="436563"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endParaRPr lang="en-US" sz="2400" dirty="0" smtClean="0">
              <a:ea typeface="MS PGothic"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ＭＳ Ｐゴシック" charset="0"/>
                <a:cs typeface="ＭＳ Ｐゴシック" charset="0"/>
              </a:rPr>
              <a:t>Pricing of Common Stock</a:t>
            </a:r>
            <a:endParaRPr lang="en-US" dirty="0"/>
          </a:p>
        </p:txBody>
      </p:sp>
      <p:sp>
        <p:nvSpPr>
          <p:cNvPr id="3" name="Content Placeholder 2"/>
          <p:cNvSpPr>
            <a:spLocks noGrp="1"/>
          </p:cNvSpPr>
          <p:nvPr>
            <p:ph idx="1"/>
          </p:nvPr>
        </p:nvSpPr>
        <p:spPr/>
        <p:txBody>
          <a:bodyPr/>
          <a:lstStyle/>
          <a:p>
            <a:r>
              <a:rPr lang="en-US" dirty="0" err="1" smtClean="0"/>
              <a:t>Asumsikan</a:t>
            </a:r>
            <a:r>
              <a:rPr lang="en-US" dirty="0" smtClean="0"/>
              <a:t> </a:t>
            </a:r>
            <a:r>
              <a:rPr lang="en-US" dirty="0" err="1" smtClean="0"/>
              <a:t>bahwa</a:t>
            </a:r>
            <a:r>
              <a:rPr lang="en-US" dirty="0" smtClean="0"/>
              <a:t> </a:t>
            </a:r>
            <a:r>
              <a:rPr lang="en-US" dirty="0" err="1" smtClean="0"/>
              <a:t>dividen</a:t>
            </a:r>
            <a:r>
              <a:rPr lang="en-US" dirty="0" smtClean="0"/>
              <a:t> </a:t>
            </a:r>
            <a:r>
              <a:rPr lang="en-US" dirty="0" err="1" smtClean="0"/>
              <a:t>akan</a:t>
            </a:r>
            <a:r>
              <a:rPr lang="en-US" dirty="0" smtClean="0"/>
              <a:t> </a:t>
            </a:r>
            <a:r>
              <a:rPr lang="en-US" dirty="0" err="1" smtClean="0"/>
              <a:t>tumbuh</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konstan</a:t>
            </a:r>
            <a:r>
              <a:rPr lang="en-US" dirty="0" smtClean="0"/>
              <a:t> g = 10,95%, D </a:t>
            </a:r>
            <a:r>
              <a:rPr lang="en-US" baseline="-25000" dirty="0" smtClean="0"/>
              <a:t>t</a:t>
            </a:r>
            <a:r>
              <a:rPr lang="en-US" dirty="0" smtClean="0"/>
              <a:t>= $ 1,00, </a:t>
            </a:r>
            <a:r>
              <a:rPr lang="en-US" dirty="0" err="1" smtClean="0"/>
              <a:t>dan</a:t>
            </a:r>
            <a:r>
              <a:rPr lang="en-US" dirty="0" smtClean="0"/>
              <a:t> k </a:t>
            </a:r>
            <a:r>
              <a:rPr lang="en-US" baseline="-25000" dirty="0" smtClean="0"/>
              <a:t>e</a:t>
            </a:r>
            <a:r>
              <a:rPr lang="en-US" dirty="0" smtClean="0"/>
              <a:t> = 13%. </a:t>
            </a:r>
            <a:endParaRPr lang="en-US" dirty="0" smtClean="0"/>
          </a:p>
          <a:p>
            <a:endParaRPr lang="en-US" dirty="0"/>
          </a:p>
        </p:txBody>
      </p:sp>
      <p:pic>
        <p:nvPicPr>
          <p:cNvPr id="4" name="Picture 4"/>
          <p:cNvPicPr>
            <a:picLocks noChangeAspect="1" noChangeArrowheads="1"/>
          </p:cNvPicPr>
          <p:nvPr/>
        </p:nvPicPr>
        <p:blipFill>
          <a:blip r:embed="rId2"/>
          <a:srcRect/>
          <a:stretch>
            <a:fillRect/>
          </a:stretch>
        </p:blipFill>
        <p:spPr bwMode="auto">
          <a:xfrm>
            <a:off x="355600" y="2895600"/>
            <a:ext cx="5486400" cy="1917700"/>
          </a:xfrm>
          <a:prstGeom prst="rect">
            <a:avLst/>
          </a:prstGeom>
          <a:noFill/>
          <a:ln w="25400">
            <a:noFill/>
            <a:miter lim="800000"/>
            <a:headEnd/>
            <a:tailEnd/>
          </a:ln>
        </p:spPr>
      </p:pic>
      <p:sp>
        <p:nvSpPr>
          <p:cNvPr id="5" name="Rectangle 4"/>
          <p:cNvSpPr/>
          <p:nvPr/>
        </p:nvSpPr>
        <p:spPr>
          <a:xfrm>
            <a:off x="1676400" y="5029200"/>
            <a:ext cx="2514600" cy="523220"/>
          </a:xfrm>
          <a:prstGeom prst="rect">
            <a:avLst/>
          </a:prstGeom>
        </p:spPr>
        <p:txBody>
          <a:bodyPr wrap="square">
            <a:spAutoFit/>
          </a:bodyPr>
          <a:lstStyle/>
          <a:p>
            <a:r>
              <a:rPr lang="en-US" sz="2800" dirty="0" smtClean="0">
                <a:ea typeface="ＭＳ Ｐゴシック" charset="0"/>
                <a:cs typeface="ＭＳ Ｐゴシック" charset="0"/>
              </a:rPr>
              <a:t>P  =  $54.12</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ＭＳ Ｐゴシック" charset="0"/>
                <a:cs typeface="ＭＳ Ｐゴシック" charset="0"/>
              </a:rPr>
              <a:t>Required Return on Equity</a:t>
            </a:r>
            <a:endParaRPr lang="en-US" dirty="0"/>
          </a:p>
        </p:txBody>
      </p:sp>
      <p:sp>
        <p:nvSpPr>
          <p:cNvPr id="3" name="Content Placeholder 2"/>
          <p:cNvSpPr>
            <a:spLocks noGrp="1"/>
          </p:cNvSpPr>
          <p:nvPr>
            <p:ph idx="1"/>
          </p:nvPr>
        </p:nvSpPr>
        <p:spPr/>
        <p:txBody>
          <a:bodyPr/>
          <a:lstStyle/>
          <a:p>
            <a:r>
              <a:rPr lang="en-US" dirty="0" smtClean="0"/>
              <a:t>Cara lain </a:t>
            </a:r>
            <a:r>
              <a:rPr lang="en-US" dirty="0" err="1" smtClean="0"/>
              <a:t>untuk</a:t>
            </a:r>
            <a:r>
              <a:rPr lang="en-US" dirty="0" smtClean="0"/>
              <a:t> </a:t>
            </a:r>
            <a:r>
              <a:rPr lang="en-US" dirty="0" err="1" smtClean="0"/>
              <a:t>menggunakan</a:t>
            </a:r>
            <a:r>
              <a:rPr lang="en-US" dirty="0" smtClean="0"/>
              <a:t> model </a:t>
            </a:r>
            <a:r>
              <a:rPr lang="en-US" dirty="0" err="1" smtClean="0"/>
              <a:t>pertumbuhan</a:t>
            </a:r>
            <a:r>
              <a:rPr lang="en-US" dirty="0" smtClean="0"/>
              <a:t> </a:t>
            </a:r>
            <a:r>
              <a:rPr lang="en-US" dirty="0" err="1" smtClean="0"/>
              <a:t>konstan</a:t>
            </a:r>
            <a:r>
              <a:rPr lang="en-US" dirty="0" smtClean="0"/>
              <a:t> </a:t>
            </a:r>
            <a:r>
              <a:rPr lang="en-US" dirty="0" err="1" smtClean="0"/>
              <a:t>harga</a:t>
            </a:r>
            <a:r>
              <a:rPr lang="en-US" dirty="0" smtClean="0"/>
              <a:t> </a:t>
            </a:r>
            <a:r>
              <a:rPr lang="en-US" dirty="0" err="1" smtClean="0"/>
              <a:t>saham</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menguraikan</a:t>
            </a:r>
            <a:r>
              <a:rPr lang="en-US" dirty="0" smtClean="0"/>
              <a:t> </a:t>
            </a:r>
            <a:r>
              <a:rPr lang="en-US" dirty="0" err="1" smtClean="0"/>
              <a:t>pengembalian</a:t>
            </a:r>
            <a:r>
              <a:rPr lang="en-US" dirty="0" smtClean="0"/>
              <a:t> yang </a:t>
            </a:r>
            <a:r>
              <a:rPr lang="en-US" dirty="0" err="1" smtClean="0"/>
              <a:t>diminta</a:t>
            </a:r>
            <a:r>
              <a:rPr lang="en-US" dirty="0" smtClean="0"/>
              <a:t> </a:t>
            </a:r>
            <a:r>
              <a:rPr lang="en-US" dirty="0" err="1" smtClean="0"/>
              <a:t>dari</a:t>
            </a:r>
            <a:r>
              <a:rPr lang="en-US" dirty="0" smtClean="0"/>
              <a:t> </a:t>
            </a:r>
            <a:r>
              <a:rPr lang="en-US" dirty="0" err="1" smtClean="0"/>
              <a:t>ekuitas</a:t>
            </a:r>
            <a:r>
              <a:rPr lang="en-US" dirty="0" smtClean="0"/>
              <a:t> </a:t>
            </a:r>
            <a:r>
              <a:rPr lang="en-US" dirty="0" err="1" smtClean="0"/>
              <a:t>menjadi</a:t>
            </a:r>
            <a:r>
              <a:rPr lang="en-US" dirty="0" smtClean="0"/>
              <a:t> </a:t>
            </a:r>
            <a:r>
              <a:rPr lang="en-US" dirty="0" err="1" smtClean="0"/>
              <a:t>beberapa</a:t>
            </a:r>
            <a:r>
              <a:rPr lang="en-US" dirty="0" smtClean="0"/>
              <a:t> </a:t>
            </a:r>
            <a:r>
              <a:rPr lang="en-US" dirty="0" err="1" smtClean="0"/>
              <a:t>bagian</a:t>
            </a:r>
            <a:r>
              <a:rPr lang="en-US" dirty="0" smtClean="0"/>
              <a:t>:</a:t>
            </a:r>
          </a:p>
          <a:p>
            <a:endParaRPr lang="en-US" dirty="0"/>
          </a:p>
        </p:txBody>
      </p:sp>
      <p:pic>
        <p:nvPicPr>
          <p:cNvPr id="4" name="Picture 4"/>
          <p:cNvPicPr>
            <a:picLocks noChangeAspect="1" noChangeArrowheads="1"/>
          </p:cNvPicPr>
          <p:nvPr/>
        </p:nvPicPr>
        <p:blipFill>
          <a:blip r:embed="rId2"/>
          <a:srcRect/>
          <a:stretch>
            <a:fillRect/>
          </a:stretch>
        </p:blipFill>
        <p:spPr bwMode="auto">
          <a:xfrm>
            <a:off x="1066800" y="3810000"/>
            <a:ext cx="4953000" cy="2743200"/>
          </a:xfrm>
          <a:prstGeom prst="rect">
            <a:avLst/>
          </a:prstGeom>
          <a:noFill/>
          <a:ln w="25400">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ＭＳ Ｐゴシック" charset="0"/>
                <a:cs typeface="ＭＳ Ｐゴシック" charset="0"/>
              </a:rPr>
              <a:t>Required Return on Equity</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endParaRPr lang="en-US" dirty="0" smtClean="0"/>
          </a:p>
          <a:p>
            <a:r>
              <a:rPr lang="en-US" dirty="0" err="1" smtClean="0"/>
              <a:t>Pengembalian</a:t>
            </a:r>
            <a:r>
              <a:rPr lang="en-US" dirty="0" smtClean="0"/>
              <a:t> </a:t>
            </a:r>
            <a:r>
              <a:rPr lang="en-US" dirty="0" smtClean="0"/>
              <a:t>yang </a:t>
            </a:r>
            <a:r>
              <a:rPr lang="en-US" dirty="0" err="1" smtClean="0"/>
              <a:t>diminta</a:t>
            </a:r>
            <a:r>
              <a:rPr lang="en-US" dirty="0" smtClean="0"/>
              <a:t> </a:t>
            </a:r>
            <a:r>
              <a:rPr lang="en-US" dirty="0" err="1" smtClean="0"/>
              <a:t>dari</a:t>
            </a:r>
            <a:r>
              <a:rPr lang="en-US" dirty="0" smtClean="0"/>
              <a:t> </a:t>
            </a:r>
            <a:r>
              <a:rPr lang="en-US" dirty="0" err="1" smtClean="0"/>
              <a:t>ekuitas</a:t>
            </a:r>
            <a:r>
              <a:rPr lang="en-US" dirty="0" smtClean="0"/>
              <a:t> </a:t>
            </a:r>
            <a:r>
              <a:rPr lang="en-US" dirty="0" err="1" smtClean="0"/>
              <a:t>sama</a:t>
            </a:r>
            <a:r>
              <a:rPr lang="en-US" dirty="0" smtClean="0"/>
              <a:t> </a:t>
            </a:r>
            <a:r>
              <a:rPr lang="en-US" dirty="0" err="1" smtClean="0"/>
              <a:t>dengan</a:t>
            </a:r>
            <a:r>
              <a:rPr lang="en-US" dirty="0" smtClean="0"/>
              <a:t> </a:t>
            </a:r>
            <a:r>
              <a:rPr lang="en-US" u="sng" dirty="0" smtClean="0"/>
              <a:t>dividend yield</a:t>
            </a:r>
            <a:r>
              <a:rPr lang="en-US" dirty="0" smtClean="0"/>
              <a:t> </a:t>
            </a:r>
            <a:r>
              <a:rPr lang="en-US" dirty="0" err="1" smtClean="0"/>
              <a:t>ditambah</a:t>
            </a:r>
            <a:r>
              <a:rPr lang="en-US" dirty="0" smtClean="0"/>
              <a:t> </a:t>
            </a:r>
            <a:r>
              <a:rPr lang="en-US" dirty="0" err="1" smtClean="0"/>
              <a:t>hasil</a:t>
            </a:r>
            <a:r>
              <a:rPr lang="en-US" u="sng" dirty="0" smtClean="0"/>
              <a:t> modal.</a:t>
            </a:r>
            <a:endParaRPr lang="en-US" dirty="0" smtClean="0"/>
          </a:p>
          <a:p>
            <a:r>
              <a:rPr lang="en-US" b="1" dirty="0" err="1" smtClean="0"/>
              <a:t>Dividen</a:t>
            </a:r>
            <a:r>
              <a:rPr lang="en-US" b="1" dirty="0" smtClean="0"/>
              <a:t> yield:</a:t>
            </a:r>
            <a:r>
              <a:rPr lang="en-US" dirty="0" smtClean="0"/>
              <a:t> </a:t>
            </a:r>
            <a:r>
              <a:rPr lang="en-US" dirty="0" err="1" smtClean="0"/>
              <a:t>Jumlah</a:t>
            </a:r>
            <a:r>
              <a:rPr lang="en-US" dirty="0" smtClean="0"/>
              <a:t> yang </a:t>
            </a:r>
            <a:r>
              <a:rPr lang="en-US" dirty="0" err="1" smtClean="0"/>
              <a:t>dibayarkan</a:t>
            </a:r>
            <a:r>
              <a:rPr lang="en-US" dirty="0" smtClean="0"/>
              <a:t> </a:t>
            </a:r>
            <a:r>
              <a:rPr lang="en-US" dirty="0" err="1" smtClean="0"/>
              <a:t>kepada</a:t>
            </a:r>
            <a:r>
              <a:rPr lang="en-US" dirty="0" smtClean="0"/>
              <a:t> </a:t>
            </a:r>
            <a:r>
              <a:rPr lang="en-US" dirty="0" err="1" smtClean="0"/>
              <a:t>pemegang</a:t>
            </a:r>
            <a:r>
              <a:rPr lang="en-US" dirty="0" smtClean="0"/>
              <a:t> </a:t>
            </a:r>
            <a:r>
              <a:rPr lang="en-US" dirty="0" err="1" smtClean="0"/>
              <a:t>saham</a:t>
            </a:r>
            <a:r>
              <a:rPr lang="en-US" dirty="0" smtClean="0"/>
              <a:t> </a:t>
            </a:r>
            <a:r>
              <a:rPr lang="en-US" dirty="0" err="1" smtClean="0"/>
              <a:t>sebagai</a:t>
            </a:r>
            <a:r>
              <a:rPr lang="en-US" dirty="0" smtClean="0"/>
              <a:t> </a:t>
            </a:r>
            <a:r>
              <a:rPr lang="en-US" dirty="0" err="1" smtClean="0"/>
              <a:t>persentase</a:t>
            </a:r>
            <a:r>
              <a:rPr lang="en-US" dirty="0" smtClean="0"/>
              <a:t> </a:t>
            </a:r>
            <a:r>
              <a:rPr lang="en-US" dirty="0" err="1" smtClean="0"/>
              <a:t>dari</a:t>
            </a:r>
            <a:r>
              <a:rPr lang="en-US" dirty="0" smtClean="0"/>
              <a:t> </a:t>
            </a:r>
            <a:r>
              <a:rPr lang="en-US" dirty="0" err="1" smtClean="0"/>
              <a:t>perusahaan</a:t>
            </a:r>
            <a:r>
              <a:rPr lang="en-US" dirty="0" smtClean="0"/>
              <a:t> </a:t>
            </a:r>
            <a:r>
              <a:rPr lang="en-US" dirty="0" err="1" smtClean="0"/>
              <a:t>harga</a:t>
            </a:r>
            <a:r>
              <a:rPr lang="en-US" dirty="0" smtClean="0"/>
              <a:t> </a:t>
            </a:r>
            <a:r>
              <a:rPr lang="en-US" dirty="0" err="1" smtClean="0"/>
              <a:t>saham</a:t>
            </a:r>
            <a:r>
              <a:rPr lang="en-US" dirty="0" smtClean="0"/>
              <a:t> </a:t>
            </a:r>
            <a:r>
              <a:rPr lang="en-US" dirty="0" err="1" smtClean="0"/>
              <a:t>saat</a:t>
            </a:r>
            <a:r>
              <a:rPr lang="en-US" dirty="0" smtClean="0"/>
              <a:t> </a:t>
            </a:r>
            <a:r>
              <a:rPr lang="en-US" dirty="0" err="1" smtClean="0"/>
              <a:t>ini</a:t>
            </a:r>
            <a:r>
              <a:rPr lang="en-US" dirty="0" smtClean="0"/>
              <a:t>.</a:t>
            </a:r>
          </a:p>
          <a:p>
            <a:r>
              <a:rPr lang="en-US" b="1" dirty="0" smtClean="0"/>
              <a:t>Capital yield:</a:t>
            </a:r>
            <a:r>
              <a:rPr lang="en-US" dirty="0" smtClean="0"/>
              <a:t> </a:t>
            </a:r>
            <a:r>
              <a:rPr lang="en-US" dirty="0" err="1" smtClean="0"/>
              <a:t>Hasil</a:t>
            </a:r>
            <a:r>
              <a:rPr lang="en-US" dirty="0" smtClean="0"/>
              <a:t> </a:t>
            </a:r>
            <a:r>
              <a:rPr lang="en-US" dirty="0" err="1" smtClean="0"/>
              <a:t>pemegang</a:t>
            </a:r>
            <a:r>
              <a:rPr lang="en-US" dirty="0" smtClean="0"/>
              <a:t> </a:t>
            </a:r>
            <a:r>
              <a:rPr lang="en-US" dirty="0" err="1" smtClean="0"/>
              <a:t>saham</a:t>
            </a:r>
            <a:r>
              <a:rPr lang="en-US" dirty="0" smtClean="0"/>
              <a:t> </a:t>
            </a:r>
            <a:r>
              <a:rPr lang="en-US" dirty="0" err="1" smtClean="0"/>
              <a:t>menerima</a:t>
            </a:r>
            <a:r>
              <a:rPr lang="en-US" dirty="0" smtClean="0"/>
              <a:t> </a:t>
            </a:r>
            <a:r>
              <a:rPr lang="en-US" dirty="0" err="1" smtClean="0"/>
              <a:t>karena</a:t>
            </a:r>
            <a:r>
              <a:rPr lang="en-US" dirty="0" smtClean="0"/>
              <a:t> </a:t>
            </a:r>
            <a:r>
              <a:rPr lang="en-US" dirty="0" err="1" smtClean="0"/>
              <a:t>harga</a:t>
            </a:r>
            <a:r>
              <a:rPr lang="en-US" dirty="0" smtClean="0"/>
              <a:t> </a:t>
            </a:r>
            <a:r>
              <a:rPr lang="en-US" dirty="0" err="1" smtClean="0"/>
              <a:t>saham</a:t>
            </a:r>
            <a:r>
              <a:rPr lang="en-US" dirty="0" smtClean="0"/>
              <a:t> </a:t>
            </a:r>
            <a:r>
              <a:rPr lang="en-US" dirty="0" err="1" smtClean="0"/>
              <a:t>meningkat</a:t>
            </a:r>
            <a:r>
              <a:rPr lang="en-US" dirty="0" smtClean="0"/>
              <a:t>, </a:t>
            </a:r>
            <a:r>
              <a:rPr lang="en-US" dirty="0" err="1" smtClean="0"/>
              <a:t>atau</a:t>
            </a:r>
            <a:r>
              <a:rPr lang="en-US" dirty="0" smtClean="0"/>
              <a:t> </a:t>
            </a:r>
            <a:r>
              <a:rPr lang="en-US" dirty="0" err="1" smtClean="0"/>
              <a:t>karena</a:t>
            </a:r>
            <a:r>
              <a:rPr lang="en-US" dirty="0" smtClean="0"/>
              <a:t> </a:t>
            </a:r>
            <a:r>
              <a:rPr lang="en-US" dirty="0" err="1" smtClean="0"/>
              <a:t>investasi</a:t>
            </a:r>
            <a:r>
              <a:rPr lang="en-US" dirty="0" smtClean="0"/>
              <a:t> internal </a:t>
            </a:r>
            <a:r>
              <a:rPr lang="en-US" dirty="0" err="1" smtClean="0"/>
              <a:t>laba</a:t>
            </a:r>
            <a:r>
              <a:rPr lang="en-US" dirty="0" smtClean="0"/>
              <a:t> </a:t>
            </a:r>
            <a:r>
              <a:rPr lang="en-US" dirty="0" err="1" smtClean="0"/>
              <a:t>ditahan</a:t>
            </a:r>
            <a:r>
              <a:rPr lang="en-US" dirty="0" smtClean="0"/>
              <a:t>.</a:t>
            </a:r>
          </a:p>
          <a:p>
            <a:r>
              <a:rPr lang="en-US" dirty="0" err="1" smtClean="0"/>
              <a:t>Salah</a:t>
            </a:r>
            <a:r>
              <a:rPr lang="en-US" dirty="0" smtClean="0"/>
              <a:t> </a:t>
            </a:r>
            <a:r>
              <a:rPr lang="en-US" dirty="0" err="1" smtClean="0"/>
              <a:t>satu</a:t>
            </a:r>
            <a:r>
              <a:rPr lang="en-US" dirty="0" smtClean="0"/>
              <a:t> </a:t>
            </a:r>
            <a:r>
              <a:rPr lang="en-US" dirty="0" err="1" smtClean="0"/>
              <a:t>cara</a:t>
            </a:r>
            <a:r>
              <a:rPr lang="en-US" dirty="0" smtClean="0"/>
              <a:t> </a:t>
            </a:r>
            <a:r>
              <a:rPr lang="en-US" dirty="0" err="1" smtClean="0"/>
              <a:t>untuk</a:t>
            </a:r>
            <a:r>
              <a:rPr lang="en-US" dirty="0" smtClean="0"/>
              <a:t> </a:t>
            </a:r>
            <a:r>
              <a:rPr lang="en-US" dirty="0" err="1" smtClean="0"/>
              <a:t>melihat</a:t>
            </a:r>
            <a:r>
              <a:rPr lang="en-US" dirty="0" smtClean="0"/>
              <a:t> </a:t>
            </a:r>
            <a:r>
              <a:rPr lang="en-US" dirty="0" err="1" smtClean="0"/>
              <a:t>persamaan</a:t>
            </a:r>
            <a:r>
              <a:rPr lang="en-US" dirty="0" smtClean="0"/>
              <a:t> </a:t>
            </a:r>
            <a:r>
              <a:rPr lang="en-US" dirty="0" err="1" smtClean="0"/>
              <a:t>kembali</a:t>
            </a:r>
            <a:r>
              <a:rPr lang="en-US" dirty="0" smtClean="0"/>
              <a:t> </a:t>
            </a:r>
            <a:r>
              <a:rPr lang="en-US" dirty="0" err="1" smtClean="0"/>
              <a:t>diperlukan</a:t>
            </a:r>
            <a:r>
              <a:rPr lang="en-US" dirty="0" smtClean="0"/>
              <a:t> </a:t>
            </a:r>
            <a:r>
              <a:rPr lang="en-US" dirty="0" err="1" smtClean="0"/>
              <a:t>ini</a:t>
            </a:r>
            <a:r>
              <a:rPr lang="en-US" dirty="0" smtClean="0"/>
              <a:t> </a:t>
            </a:r>
            <a:r>
              <a:rPr lang="en-US" dirty="0" err="1" smtClean="0"/>
              <a:t>adalah</a:t>
            </a:r>
            <a:r>
              <a:rPr lang="en-US" dirty="0" smtClean="0"/>
              <a:t> </a:t>
            </a:r>
            <a:r>
              <a:rPr lang="en-US" dirty="0" err="1" smtClean="0"/>
              <a:t>menggunakannya</a:t>
            </a:r>
            <a:r>
              <a:rPr lang="en-US" dirty="0" smtClean="0"/>
              <a:t> </a:t>
            </a:r>
            <a:r>
              <a:rPr lang="en-US" dirty="0" err="1" smtClean="0"/>
              <a:t>untuk</a:t>
            </a:r>
            <a:r>
              <a:rPr lang="en-US" dirty="0" smtClean="0"/>
              <a:t> </a:t>
            </a:r>
            <a:r>
              <a:rPr lang="en-US" dirty="0" err="1" smtClean="0"/>
              <a:t>menghitung</a:t>
            </a:r>
            <a:r>
              <a:rPr lang="en-US" dirty="0" smtClean="0"/>
              <a:t> </a:t>
            </a:r>
            <a:r>
              <a:rPr lang="en-US" dirty="0" smtClean="0"/>
              <a:t>expected return </a:t>
            </a:r>
            <a:r>
              <a:rPr lang="en-US" dirty="0" err="1" smtClean="0"/>
              <a:t>berdasarkan</a:t>
            </a:r>
            <a:r>
              <a:rPr lang="en-US" dirty="0" smtClean="0"/>
              <a:t> </a:t>
            </a:r>
            <a:r>
              <a:rPr lang="en-US" dirty="0" err="1" smtClean="0"/>
              <a:t>pertumbuhan</a:t>
            </a:r>
            <a:r>
              <a:rPr lang="en-US" dirty="0" smtClean="0"/>
              <a:t> </a:t>
            </a:r>
            <a:r>
              <a:rPr lang="en-US" dirty="0" err="1" smtClean="0"/>
              <a:t>diharapkan</a:t>
            </a:r>
            <a:r>
              <a:rPr lang="en-US" dirty="0" smtClean="0"/>
              <a:t> </a:t>
            </a:r>
            <a:r>
              <a:rPr lang="en-US" dirty="0" err="1" smtClean="0"/>
              <a:t>dividen</a:t>
            </a:r>
            <a:r>
              <a:rPr lang="en-US" dirty="0" smtClean="0"/>
              <a:t>, </a:t>
            </a:r>
            <a:r>
              <a:rPr lang="en-US" dirty="0" err="1" smtClean="0"/>
              <a:t>laba</a:t>
            </a:r>
            <a:r>
              <a:rPr lang="en-US" dirty="0" smtClean="0"/>
              <a:t>, </a:t>
            </a:r>
            <a:r>
              <a:rPr lang="en-US" dirty="0" err="1" smtClean="0"/>
              <a:t>atau</a:t>
            </a:r>
            <a:r>
              <a:rPr lang="en-US" dirty="0" smtClean="0"/>
              <a:t> </a:t>
            </a:r>
            <a:r>
              <a:rPr lang="en-US" dirty="0" err="1" smtClean="0"/>
              <a:t>penjualan</a:t>
            </a:r>
            <a:r>
              <a:rPr lang="en-US" dirty="0" smtClean="0"/>
              <a:t>.</a:t>
            </a:r>
            <a:endParaRPr lang="en-US" dirty="0"/>
          </a:p>
        </p:txBody>
      </p:sp>
      <p:pic>
        <p:nvPicPr>
          <p:cNvPr id="4" name="Picture 4"/>
          <p:cNvPicPr>
            <a:picLocks noChangeAspect="1" noChangeArrowheads="1"/>
          </p:cNvPicPr>
          <p:nvPr/>
        </p:nvPicPr>
        <p:blipFill>
          <a:blip r:embed="rId2"/>
          <a:srcRect/>
          <a:stretch>
            <a:fillRect/>
          </a:stretch>
        </p:blipFill>
        <p:spPr bwMode="auto">
          <a:xfrm>
            <a:off x="838200" y="1600200"/>
            <a:ext cx="5486400" cy="990600"/>
          </a:xfrm>
          <a:prstGeom prst="rect">
            <a:avLst/>
          </a:prstGeom>
          <a:noFill/>
          <a:ln w="25400">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Bab</a:t>
            </a:r>
            <a:r>
              <a:rPr lang="en-US" dirty="0" smtClean="0"/>
              <a:t> preview</a:t>
            </a:r>
            <a:endParaRPr lang="en-US" dirty="0"/>
          </a:p>
        </p:txBody>
      </p:sp>
      <p:sp>
        <p:nvSpPr>
          <p:cNvPr id="3" name="Content Placeholder 2"/>
          <p:cNvSpPr>
            <a:spLocks noGrp="1"/>
          </p:cNvSpPr>
          <p:nvPr>
            <p:ph idx="1"/>
          </p:nvPr>
        </p:nvSpPr>
        <p:spPr/>
        <p:txBody>
          <a:bodyPr/>
          <a:lstStyle/>
          <a:p>
            <a:r>
              <a:rPr lang="en-US" dirty="0" smtClean="0"/>
              <a:t>Investing in stock</a:t>
            </a:r>
          </a:p>
          <a:p>
            <a:r>
              <a:rPr lang="en-US" dirty="0" smtClean="0"/>
              <a:t>Computing </a:t>
            </a:r>
            <a:r>
              <a:rPr lang="en-US" dirty="0" smtClean="0"/>
              <a:t>the Price of Common </a:t>
            </a:r>
            <a:r>
              <a:rPr lang="en-US" dirty="0" smtClean="0"/>
              <a:t>Stock</a:t>
            </a:r>
          </a:p>
          <a:p>
            <a:r>
              <a:rPr lang="en-US" dirty="0" smtClean="0"/>
              <a:t>How </a:t>
            </a:r>
            <a:r>
              <a:rPr lang="en-US" dirty="0" smtClean="0"/>
              <a:t>the Market Sets Security </a:t>
            </a:r>
            <a:r>
              <a:rPr lang="en-US" dirty="0" smtClean="0"/>
              <a:t>Prices</a:t>
            </a:r>
          </a:p>
          <a:p>
            <a:r>
              <a:rPr lang="en-US" dirty="0" smtClean="0"/>
              <a:t>Errors </a:t>
            </a:r>
            <a:r>
              <a:rPr lang="en-US" dirty="0" smtClean="0"/>
              <a:t>in </a:t>
            </a:r>
            <a:r>
              <a:rPr lang="en-US" dirty="0" smtClean="0"/>
              <a:t>Valuation</a:t>
            </a:r>
          </a:p>
          <a:p>
            <a:r>
              <a:rPr lang="en-US" dirty="0" smtClean="0"/>
              <a:t>Stock </a:t>
            </a:r>
            <a:r>
              <a:rPr lang="en-US" dirty="0" smtClean="0"/>
              <a:t>Market </a:t>
            </a:r>
            <a:r>
              <a:rPr lang="en-US" dirty="0" smtClean="0"/>
              <a:t>Indexes</a:t>
            </a:r>
          </a:p>
          <a:p>
            <a:r>
              <a:rPr lang="en-US" dirty="0" smtClean="0"/>
              <a:t>Buying </a:t>
            </a:r>
            <a:r>
              <a:rPr lang="en-US" dirty="0" smtClean="0"/>
              <a:t>Foreign </a:t>
            </a:r>
            <a:r>
              <a:rPr lang="en-US" dirty="0" smtClean="0"/>
              <a:t>Stocks</a:t>
            </a:r>
          </a:p>
          <a:p>
            <a:r>
              <a:rPr lang="en-US" dirty="0" smtClean="0"/>
              <a:t>Regulation </a:t>
            </a:r>
            <a:r>
              <a:rPr lang="en-US" dirty="0" smtClean="0"/>
              <a:t>of the Stock Market</a:t>
            </a:r>
          </a:p>
          <a:p>
            <a:pPr>
              <a:buNone/>
            </a:pPr>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ea typeface="ＭＳ Ｐゴシック" charset="0"/>
              </a:rPr>
              <a:t>CONTOH</a:t>
            </a:r>
            <a:endParaRPr lang="en-US" dirty="0"/>
          </a:p>
        </p:txBody>
      </p:sp>
      <p:sp>
        <p:nvSpPr>
          <p:cNvPr id="3" name="Content Placeholder 2"/>
          <p:cNvSpPr>
            <a:spLocks noGrp="1"/>
          </p:cNvSpPr>
          <p:nvPr>
            <p:ph idx="1"/>
          </p:nvPr>
        </p:nvSpPr>
        <p:spPr/>
        <p:txBody>
          <a:bodyPr/>
          <a:lstStyle/>
          <a:p>
            <a:r>
              <a:rPr lang="en-US" dirty="0" err="1" smtClean="0"/>
              <a:t>ika</a:t>
            </a:r>
            <a:r>
              <a:rPr lang="en-US" dirty="0" smtClean="0"/>
              <a:t> </a:t>
            </a:r>
            <a:r>
              <a:rPr lang="en-US" dirty="0" err="1" smtClean="0"/>
              <a:t>rasio</a:t>
            </a:r>
            <a:r>
              <a:rPr lang="en-US" dirty="0" smtClean="0"/>
              <a:t> PE </a:t>
            </a:r>
            <a:r>
              <a:rPr lang="en-US" dirty="0" err="1" smtClean="0"/>
              <a:t>untuk</a:t>
            </a:r>
            <a:r>
              <a:rPr lang="en-US" dirty="0" smtClean="0"/>
              <a:t> </a:t>
            </a:r>
            <a:r>
              <a:rPr lang="en-US" dirty="0" err="1" smtClean="0"/>
              <a:t>sektor</a:t>
            </a:r>
            <a:r>
              <a:rPr lang="en-US" dirty="0" smtClean="0"/>
              <a:t> Tech </a:t>
            </a:r>
            <a:r>
              <a:rPr lang="en-US" dirty="0" err="1" smtClean="0"/>
              <a:t>adalah</a:t>
            </a:r>
            <a:r>
              <a:rPr lang="en-US" dirty="0" smtClean="0"/>
              <a:t> 20, </a:t>
            </a:r>
            <a:r>
              <a:rPr lang="en-US" dirty="0" err="1" smtClean="0"/>
              <a:t>berapa</a:t>
            </a:r>
            <a:r>
              <a:rPr lang="en-US" dirty="0" smtClean="0"/>
              <a:t> </a:t>
            </a:r>
            <a:r>
              <a:rPr lang="en-US" dirty="0" err="1" smtClean="0"/>
              <a:t>banyak</a:t>
            </a:r>
            <a:r>
              <a:rPr lang="en-US" dirty="0" smtClean="0"/>
              <a:t> </a:t>
            </a:r>
            <a:r>
              <a:rPr lang="en-US" dirty="0" err="1" smtClean="0"/>
              <a:t>Anda</a:t>
            </a:r>
            <a:r>
              <a:rPr lang="en-US" dirty="0" smtClean="0"/>
              <a:t> </a:t>
            </a:r>
            <a:r>
              <a:rPr lang="en-US" dirty="0" err="1" smtClean="0"/>
              <a:t>harus</a:t>
            </a:r>
            <a:r>
              <a:rPr lang="en-US" dirty="0" smtClean="0"/>
              <a:t> </a:t>
            </a:r>
            <a:r>
              <a:rPr lang="en-US" dirty="0" err="1" smtClean="0"/>
              <a:t>membayar</a:t>
            </a:r>
            <a:r>
              <a:rPr lang="en-US" dirty="0" smtClean="0"/>
              <a:t> </a:t>
            </a:r>
            <a:r>
              <a:rPr lang="en-US" dirty="0" err="1" smtClean="0"/>
              <a:t>untuk</a:t>
            </a:r>
            <a:r>
              <a:rPr lang="en-US" dirty="0" smtClean="0"/>
              <a:t> </a:t>
            </a:r>
            <a:r>
              <a:rPr lang="en-US" dirty="0" err="1" smtClean="0"/>
              <a:t>sebuah</a:t>
            </a:r>
            <a:r>
              <a:rPr lang="en-US" dirty="0" smtClean="0"/>
              <a:t> </a:t>
            </a:r>
            <a:r>
              <a:rPr lang="en-US" dirty="0" err="1" smtClean="0"/>
              <a:t>perusahaan</a:t>
            </a:r>
            <a:r>
              <a:rPr lang="en-US" dirty="0" smtClean="0"/>
              <a:t> </a:t>
            </a:r>
            <a:r>
              <a:rPr lang="en-US" dirty="0" err="1" smtClean="0"/>
              <a:t>dengan</a:t>
            </a:r>
            <a:r>
              <a:rPr lang="en-US" dirty="0" smtClean="0"/>
              <a:t> </a:t>
            </a:r>
            <a:r>
              <a:rPr lang="en-US" dirty="0" err="1" smtClean="0"/>
              <a:t>pendapatan</a:t>
            </a:r>
            <a:r>
              <a:rPr lang="en-US" dirty="0" smtClean="0"/>
              <a:t> </a:t>
            </a:r>
            <a:r>
              <a:rPr lang="en-US" dirty="0" err="1" smtClean="0"/>
              <a:t>untuk</a:t>
            </a:r>
            <a:r>
              <a:rPr lang="en-US" dirty="0" smtClean="0"/>
              <a:t> $ 1,25 / </a:t>
            </a:r>
            <a:r>
              <a:rPr lang="en-US" dirty="0" err="1" smtClean="0"/>
              <a:t>saham</a:t>
            </a:r>
            <a:r>
              <a:rPr lang="en-US" dirty="0" smtClean="0"/>
              <a:t>?</a:t>
            </a:r>
          </a:p>
          <a:p>
            <a:endParaRPr lang="en-US" dirty="0" smtClean="0"/>
          </a:p>
          <a:p>
            <a:pPr>
              <a:buNone/>
            </a:pPr>
            <a:r>
              <a:rPr lang="en-US" dirty="0" err="1" smtClean="0"/>
              <a:t>Jawaban</a:t>
            </a:r>
            <a:r>
              <a:rPr lang="en-US" dirty="0" smtClean="0"/>
              <a:t>:</a:t>
            </a:r>
          </a:p>
          <a:p>
            <a:pPr>
              <a:buNone/>
            </a:pPr>
            <a:r>
              <a:rPr lang="en-US" dirty="0" err="1" smtClean="0"/>
              <a:t>Harga</a:t>
            </a:r>
            <a:r>
              <a:rPr lang="en-US" dirty="0" smtClean="0"/>
              <a:t> </a:t>
            </a:r>
            <a:r>
              <a:rPr lang="en-US" dirty="0" smtClean="0"/>
              <a:t>(P)= </a:t>
            </a:r>
            <a:r>
              <a:rPr lang="en-US" dirty="0" smtClean="0"/>
              <a:t>20 x $ 1,25 = $ 25</a:t>
            </a:r>
          </a:p>
          <a:p>
            <a:pPr>
              <a:buNone/>
            </a:pPr>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280160"/>
          </a:xfrm>
        </p:spPr>
        <p:txBody>
          <a:bodyPr>
            <a:normAutofit fontScale="90000"/>
          </a:bodyPr>
          <a:lstStyle/>
          <a:p>
            <a:pPr algn="ctr"/>
            <a:r>
              <a:rPr lang="en-US" sz="4000" dirty="0" smtClean="0"/>
              <a:t>Computing the Price of </a:t>
            </a:r>
            <a:r>
              <a:rPr lang="en-US" sz="3100" dirty="0" smtClean="0"/>
              <a:t>Common Stock: The Generalized Dividend Valuation Model</a:t>
            </a:r>
            <a:endParaRPr lang="en-US" sz="3100" dirty="0"/>
          </a:p>
        </p:txBody>
      </p:sp>
      <p:sp>
        <p:nvSpPr>
          <p:cNvPr id="3" name="Content Placeholder 2"/>
          <p:cNvSpPr>
            <a:spLocks noGrp="1"/>
          </p:cNvSpPr>
          <p:nvPr>
            <p:ph idx="1"/>
          </p:nvPr>
        </p:nvSpPr>
        <p:spPr>
          <a:xfrm>
            <a:off x="457200" y="1981200"/>
            <a:ext cx="7239000" cy="4474536"/>
          </a:xfrm>
        </p:spPr>
        <p:txBody>
          <a:bodyPr/>
          <a:lstStyle/>
          <a:p>
            <a:r>
              <a:rPr lang="en-US" i="1" dirty="0" smtClean="0"/>
              <a:t>Price earning </a:t>
            </a:r>
            <a:r>
              <a:rPr lang="en-US" dirty="0" smtClean="0"/>
              <a:t>ratio</a:t>
            </a:r>
            <a:r>
              <a:rPr lang="en-US" i="1" dirty="0" smtClean="0"/>
              <a:t> (PE)</a:t>
            </a:r>
            <a:r>
              <a:rPr lang="en-US" dirty="0" smtClean="0"/>
              <a:t> </a:t>
            </a:r>
            <a:r>
              <a:rPr lang="en-US" dirty="0" err="1" smtClean="0"/>
              <a:t>adalah</a:t>
            </a:r>
            <a:r>
              <a:rPr lang="en-US" dirty="0" smtClean="0"/>
              <a:t> </a:t>
            </a:r>
            <a:r>
              <a:rPr lang="en-US" dirty="0" err="1" smtClean="0"/>
              <a:t>ukuran</a:t>
            </a:r>
            <a:r>
              <a:rPr lang="en-US" dirty="0" smtClean="0"/>
              <a:t> </a:t>
            </a:r>
            <a:r>
              <a:rPr lang="en-US" dirty="0" err="1" smtClean="0"/>
              <a:t>luas</a:t>
            </a:r>
            <a:r>
              <a:rPr lang="en-US" dirty="0" smtClean="0"/>
              <a:t> </a:t>
            </a:r>
            <a:r>
              <a:rPr lang="en-US" dirty="0" err="1" smtClean="0"/>
              <a:t>dilihat</a:t>
            </a:r>
            <a:r>
              <a:rPr lang="en-US" dirty="0" smtClean="0"/>
              <a:t> </a:t>
            </a:r>
            <a:r>
              <a:rPr lang="en-US" dirty="0" err="1" smtClean="0"/>
              <a:t>banyak</a:t>
            </a:r>
            <a:r>
              <a:rPr lang="en-US" dirty="0" smtClean="0"/>
              <a:t> </a:t>
            </a:r>
            <a:r>
              <a:rPr lang="en-US" dirty="0" err="1" smtClean="0"/>
              <a:t>pasar</a:t>
            </a:r>
            <a:r>
              <a:rPr lang="en-US" dirty="0" smtClean="0"/>
              <a:t> </a:t>
            </a:r>
            <a:r>
              <a:rPr lang="en-US" dirty="0" err="1" smtClean="0"/>
              <a:t>bersedia</a:t>
            </a:r>
            <a:r>
              <a:rPr lang="en-US" dirty="0" smtClean="0"/>
              <a:t> </a:t>
            </a:r>
            <a:r>
              <a:rPr lang="en-US" dirty="0" err="1" smtClean="0"/>
              <a:t>membayar</a:t>
            </a:r>
            <a:r>
              <a:rPr lang="en-US" dirty="0" smtClean="0"/>
              <a:t> </a:t>
            </a:r>
            <a:r>
              <a:rPr lang="en-US" dirty="0" err="1" smtClean="0"/>
              <a:t>untuk</a:t>
            </a:r>
            <a:r>
              <a:rPr lang="en-US" dirty="0" smtClean="0"/>
              <a:t> $ 1,00 </a:t>
            </a:r>
            <a:r>
              <a:rPr lang="en-US" dirty="0" err="1" smtClean="0"/>
              <a:t>dari</a:t>
            </a:r>
            <a:r>
              <a:rPr lang="en-US" dirty="0" smtClean="0"/>
              <a:t> </a:t>
            </a:r>
            <a:r>
              <a:rPr lang="en-US" dirty="0" err="1" smtClean="0"/>
              <a:t>pendapatan</a:t>
            </a:r>
            <a:r>
              <a:rPr lang="en-US" dirty="0" smtClean="0"/>
              <a:t> </a:t>
            </a:r>
            <a:r>
              <a:rPr lang="en-US" dirty="0" err="1" smtClean="0"/>
              <a:t>dari</a:t>
            </a:r>
            <a:r>
              <a:rPr lang="en-US" dirty="0" smtClean="0"/>
              <a:t> </a:t>
            </a:r>
            <a:br>
              <a:rPr lang="en-US" dirty="0" smtClean="0"/>
            </a:br>
            <a:r>
              <a:rPr lang="en-US" dirty="0" err="1" smtClean="0"/>
              <a:t>perusahaan</a:t>
            </a:r>
            <a:r>
              <a:rPr lang="en-US" dirty="0" smtClean="0"/>
              <a:t>.</a:t>
            </a:r>
          </a:p>
          <a:p>
            <a:endParaRPr lang="en-US" dirty="0" smtClean="0"/>
          </a:p>
          <a:p>
            <a:endParaRPr lang="en-US" dirty="0" smtClean="0"/>
          </a:p>
        </p:txBody>
      </p:sp>
      <p:pic>
        <p:nvPicPr>
          <p:cNvPr id="4" name="Picture 2" descr="G:\MishkinEakins_PPT\MishinEakins_PPT\Art\Ch13\eq1306.jpg"/>
          <p:cNvPicPr>
            <a:picLocks noChangeAspect="1" noChangeArrowheads="1"/>
          </p:cNvPicPr>
          <p:nvPr/>
        </p:nvPicPr>
        <p:blipFill>
          <a:blip r:embed="rId2"/>
          <a:srcRect/>
          <a:stretch>
            <a:fillRect/>
          </a:stretch>
        </p:blipFill>
        <p:spPr bwMode="auto">
          <a:xfrm>
            <a:off x="685800" y="3846513"/>
            <a:ext cx="2803525" cy="9350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ea typeface="ＭＳ Ｐゴシック" charset="0"/>
                <a:cs typeface="ＭＳ Ｐゴシック" charset="0"/>
              </a:rPr>
              <a:t>How the market PE is useful</a:t>
            </a:r>
            <a:endParaRPr lang="en-US" dirty="0"/>
          </a:p>
        </p:txBody>
      </p:sp>
      <p:pic>
        <p:nvPicPr>
          <p:cNvPr id="4" name="Picture 8"/>
          <p:cNvPicPr>
            <a:picLocks noGrp="1" noChangeAspect="1"/>
          </p:cNvPicPr>
          <p:nvPr>
            <p:ph idx="1"/>
          </p:nvPr>
        </p:nvPicPr>
        <p:blipFill>
          <a:blip r:embed="rId2"/>
          <a:srcRect/>
          <a:stretch>
            <a:fillRect/>
          </a:stretch>
        </p:blipFill>
        <p:spPr bwMode="auto">
          <a:xfrm>
            <a:off x="797811" y="1609725"/>
            <a:ext cx="6557778" cy="48466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ea typeface="ＭＳ Ｐゴシック" charset="0"/>
                <a:cs typeface="ＭＳ Ｐゴシック" charset="0"/>
              </a:rPr>
              <a:t>How the market PE is useful</a:t>
            </a:r>
            <a:endParaRPr lang="en-US" dirty="0"/>
          </a:p>
        </p:txBody>
      </p:sp>
      <p:pic>
        <p:nvPicPr>
          <p:cNvPr id="4" name="Picture 7" descr="Picture 4.pdf"/>
          <p:cNvPicPr>
            <a:picLocks noGrp="1" noChangeAspect="1"/>
          </p:cNvPicPr>
          <p:nvPr>
            <p:ph idx="1"/>
          </p:nvPr>
        </p:nvPicPr>
        <p:blipFill>
          <a:blip r:embed="rId2"/>
          <a:srcRect/>
          <a:stretch>
            <a:fillRect/>
          </a:stretch>
        </p:blipFill>
        <p:spPr bwMode="auto">
          <a:xfrm>
            <a:off x="457200" y="1616225"/>
            <a:ext cx="7239000" cy="48336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the Market Sets </a:t>
            </a:r>
            <a:br>
              <a:rPr lang="en-US" dirty="0" smtClean="0"/>
            </a:br>
            <a:r>
              <a:rPr lang="en-US" dirty="0" smtClean="0"/>
              <a:t>Security Prices</a:t>
            </a:r>
            <a:endParaRPr lang="en-US" dirty="0"/>
          </a:p>
        </p:txBody>
      </p:sp>
      <p:sp>
        <p:nvSpPr>
          <p:cNvPr id="3" name="Content Placeholder 2"/>
          <p:cNvSpPr>
            <a:spLocks noGrp="1"/>
          </p:cNvSpPr>
          <p:nvPr>
            <p:ph idx="1"/>
          </p:nvPr>
        </p:nvSpPr>
        <p:spPr/>
        <p:txBody>
          <a:bodyPr/>
          <a:lstStyle/>
          <a:p>
            <a:pPr algn="just"/>
            <a:r>
              <a:rPr lang="en-US" sz="2800" dirty="0" err="1" smtClean="0"/>
              <a:t>Pada</a:t>
            </a:r>
            <a:r>
              <a:rPr lang="en-US" sz="2800" dirty="0" smtClean="0"/>
              <a:t> </a:t>
            </a:r>
            <a:r>
              <a:rPr lang="en-US" sz="2800" dirty="0" err="1" smtClean="0"/>
              <a:t>umumnya</a:t>
            </a:r>
            <a:r>
              <a:rPr lang="en-US" sz="2800" dirty="0" smtClean="0"/>
              <a:t>, </a:t>
            </a:r>
            <a:r>
              <a:rPr lang="en-US" sz="2800" dirty="0" err="1" smtClean="0"/>
              <a:t>harga</a:t>
            </a:r>
            <a:r>
              <a:rPr lang="en-US" sz="2800" dirty="0" smtClean="0"/>
              <a:t> </a:t>
            </a:r>
            <a:r>
              <a:rPr lang="en-US" sz="2800" dirty="0" err="1" smtClean="0"/>
              <a:t>berada</a:t>
            </a:r>
            <a:r>
              <a:rPr lang="en-US" sz="2800" dirty="0" smtClean="0"/>
              <a:t> </a:t>
            </a:r>
            <a:r>
              <a:rPr lang="en-US" sz="2800" dirty="0" err="1" smtClean="0"/>
              <a:t>di</a:t>
            </a:r>
            <a:r>
              <a:rPr lang="en-US" sz="2800" dirty="0" smtClean="0"/>
              <a:t> </a:t>
            </a:r>
            <a:r>
              <a:rPr lang="en-US" sz="2800" dirty="0" err="1" smtClean="0"/>
              <a:t>pasar</a:t>
            </a:r>
            <a:r>
              <a:rPr lang="en-US" sz="2800" dirty="0" smtClean="0"/>
              <a:t> </a:t>
            </a:r>
            <a:r>
              <a:rPr lang="en-US" sz="2800" dirty="0" err="1" smtClean="0"/>
              <a:t>kompetitif</a:t>
            </a:r>
            <a:r>
              <a:rPr lang="en-US" sz="2800" dirty="0" smtClean="0"/>
              <a:t> </a:t>
            </a:r>
            <a:r>
              <a:rPr lang="en-US" sz="2800" dirty="0" err="1" smtClean="0"/>
              <a:t>sebagai</a:t>
            </a:r>
            <a:r>
              <a:rPr lang="en-US" sz="2800" dirty="0" smtClean="0"/>
              <a:t>  </a:t>
            </a:r>
            <a:r>
              <a:rPr lang="en-US" sz="2800" dirty="0" err="1" smtClean="0"/>
              <a:t>harga</a:t>
            </a:r>
            <a:r>
              <a:rPr lang="en-US" sz="2800" dirty="0" smtClean="0"/>
              <a:t> yang </a:t>
            </a:r>
            <a:r>
              <a:rPr lang="en-US" sz="2800" dirty="0" err="1" smtClean="0"/>
              <a:t>ditetapkan</a:t>
            </a:r>
            <a:r>
              <a:rPr lang="en-US" sz="2800" dirty="0" smtClean="0"/>
              <a:t> </a:t>
            </a:r>
            <a:r>
              <a:rPr lang="en-US" sz="2800" dirty="0" err="1" smtClean="0"/>
              <a:t>oleh</a:t>
            </a:r>
            <a:r>
              <a:rPr lang="en-US" sz="2800" dirty="0" smtClean="0"/>
              <a:t> </a:t>
            </a:r>
            <a:r>
              <a:rPr lang="en-US" sz="2800" dirty="0" err="1" smtClean="0"/>
              <a:t>pembeli</a:t>
            </a:r>
            <a:r>
              <a:rPr lang="en-US" sz="2800" dirty="0" smtClean="0"/>
              <a:t> </a:t>
            </a:r>
            <a:r>
              <a:rPr lang="en-US" sz="2800" dirty="0" err="1" smtClean="0"/>
              <a:t>bersedia</a:t>
            </a:r>
            <a:r>
              <a:rPr lang="en-US" sz="2800" dirty="0" smtClean="0"/>
              <a:t> </a:t>
            </a:r>
            <a:r>
              <a:rPr lang="en-US" sz="2800" dirty="0" err="1" smtClean="0"/>
              <a:t>membayar</a:t>
            </a:r>
            <a:r>
              <a:rPr lang="en-US" sz="2800" dirty="0" smtClean="0"/>
              <a:t> </a:t>
            </a:r>
            <a:r>
              <a:rPr lang="en-US" sz="2800" dirty="0" err="1" smtClean="0"/>
              <a:t>sebagian</a:t>
            </a:r>
            <a:r>
              <a:rPr lang="en-US" sz="2800" dirty="0" smtClean="0"/>
              <a:t> </a:t>
            </a:r>
            <a:r>
              <a:rPr lang="en-US" sz="2800" dirty="0" err="1" smtClean="0"/>
              <a:t>besar</a:t>
            </a:r>
            <a:r>
              <a:rPr lang="en-US" sz="2800" dirty="0" smtClean="0"/>
              <a:t> </a:t>
            </a:r>
            <a:r>
              <a:rPr lang="en-US" sz="2800" dirty="0" err="1" smtClean="0"/>
              <a:t>barang</a:t>
            </a:r>
            <a:r>
              <a:rPr lang="en-US" sz="2800" dirty="0" smtClean="0"/>
              <a:t>.</a:t>
            </a:r>
          </a:p>
          <a:p>
            <a:pPr algn="just"/>
            <a:r>
              <a:rPr lang="en-US" sz="2800" dirty="0" err="1" smtClean="0"/>
              <a:t>Pembeli</a:t>
            </a:r>
            <a:r>
              <a:rPr lang="en-US" sz="2800" dirty="0" smtClean="0"/>
              <a:t> yang </a:t>
            </a:r>
            <a:r>
              <a:rPr lang="en-US" sz="2800" dirty="0" err="1" smtClean="0"/>
              <a:t>bersedia</a:t>
            </a:r>
            <a:r>
              <a:rPr lang="en-US" sz="2800" dirty="0" smtClean="0"/>
              <a:t> </a:t>
            </a:r>
            <a:r>
              <a:rPr lang="en-US" sz="2800" dirty="0" err="1" smtClean="0"/>
              <a:t>membayar</a:t>
            </a:r>
            <a:r>
              <a:rPr lang="en-US" sz="2800" dirty="0" smtClean="0"/>
              <a:t> </a:t>
            </a:r>
            <a:r>
              <a:rPr lang="en-US" sz="2800" dirty="0" err="1" smtClean="0"/>
              <a:t>lebih</a:t>
            </a:r>
            <a:r>
              <a:rPr lang="en-US" sz="2800" dirty="0" smtClean="0"/>
              <a:t> </a:t>
            </a:r>
            <a:r>
              <a:rPr lang="en-US" sz="2800" dirty="0" err="1" smtClean="0"/>
              <a:t>untuk</a:t>
            </a:r>
            <a:r>
              <a:rPr lang="en-US" sz="2800" dirty="0" smtClean="0"/>
              <a:t> </a:t>
            </a:r>
            <a:r>
              <a:rPr lang="en-US" sz="2800" dirty="0" err="1" smtClean="0"/>
              <a:t>suatu</a:t>
            </a:r>
            <a:r>
              <a:rPr lang="en-US" sz="2800" dirty="0" smtClean="0"/>
              <a:t> </a:t>
            </a:r>
            <a:r>
              <a:rPr lang="en-US" sz="2800" dirty="0" err="1" smtClean="0"/>
              <a:t>aset</a:t>
            </a:r>
            <a:r>
              <a:rPr lang="en-US" sz="2800" dirty="0" smtClean="0"/>
              <a:t>, </a:t>
            </a:r>
            <a:r>
              <a:rPr lang="en-US" sz="2800" dirty="0" err="1" smtClean="0"/>
              <a:t>biasanya</a:t>
            </a:r>
            <a:r>
              <a:rPr lang="en-US" sz="2800" dirty="0" smtClean="0"/>
              <a:t> </a:t>
            </a:r>
            <a:r>
              <a:rPr lang="en-US" sz="2800" dirty="0" err="1" smtClean="0"/>
              <a:t>adalah</a:t>
            </a:r>
            <a:r>
              <a:rPr lang="en-US" sz="2800" dirty="0" smtClean="0"/>
              <a:t> </a:t>
            </a:r>
            <a:r>
              <a:rPr lang="en-US" sz="2800" dirty="0" err="1" smtClean="0"/>
              <a:t>pembeli</a:t>
            </a:r>
            <a:r>
              <a:rPr lang="en-US" sz="2800" dirty="0" smtClean="0"/>
              <a:t> yang </a:t>
            </a:r>
            <a:r>
              <a:rPr lang="en-US" sz="2800" dirty="0" err="1" smtClean="0"/>
              <a:t>dapat</a:t>
            </a:r>
            <a:r>
              <a:rPr lang="en-US" sz="2800" dirty="0" smtClean="0"/>
              <a:t> </a:t>
            </a:r>
            <a:r>
              <a:rPr lang="en-US" sz="2800" dirty="0" err="1" smtClean="0"/>
              <a:t>memanfaatkan</a:t>
            </a:r>
            <a:r>
              <a:rPr lang="en-US" sz="2800" dirty="0" smtClean="0"/>
              <a:t> </a:t>
            </a:r>
            <a:r>
              <a:rPr lang="en-US" sz="2800" dirty="0" err="1" smtClean="0"/>
              <a:t>aset</a:t>
            </a:r>
            <a:r>
              <a:rPr lang="en-US" sz="2800" dirty="0" smtClean="0"/>
              <a:t> </a:t>
            </a:r>
            <a:r>
              <a:rPr lang="en-US" sz="2800" dirty="0" err="1" smtClean="0"/>
              <a:t>tersebut</a:t>
            </a:r>
            <a:r>
              <a:rPr lang="en-US" sz="2800" dirty="0" smtClean="0"/>
              <a:t> </a:t>
            </a:r>
            <a:r>
              <a:rPr lang="en-US" sz="2800" dirty="0" err="1" smtClean="0"/>
              <a:t>sebaik</a:t>
            </a:r>
            <a:r>
              <a:rPr lang="en-US" sz="2800" dirty="0" smtClean="0"/>
              <a:t> </a:t>
            </a:r>
            <a:r>
              <a:rPr lang="en-US" sz="2800" dirty="0" err="1" smtClean="0"/>
              <a:t>mungkin</a:t>
            </a:r>
            <a:endParaRPr lang="en-US" sz="2800" dirty="0" smtClean="0"/>
          </a:p>
          <a:p>
            <a:pPr algn="just"/>
            <a:r>
              <a:rPr lang="en-US" sz="2800" dirty="0" err="1" smtClean="0"/>
              <a:t>Informasi</a:t>
            </a:r>
            <a:r>
              <a:rPr lang="en-US" sz="2800" dirty="0" smtClean="0"/>
              <a:t> yang </a:t>
            </a:r>
            <a:r>
              <a:rPr lang="en-US" sz="2800" dirty="0" err="1" smtClean="0"/>
              <a:t>unggul</a:t>
            </a:r>
            <a:r>
              <a:rPr lang="en-US" sz="2800" dirty="0" smtClean="0"/>
              <a:t> </a:t>
            </a:r>
            <a:r>
              <a:rPr lang="en-US" sz="2800" dirty="0" err="1" smtClean="0"/>
              <a:t>dapat</a:t>
            </a:r>
            <a:r>
              <a:rPr lang="en-US" sz="2800" dirty="0" smtClean="0"/>
              <a:t> </a:t>
            </a:r>
            <a:r>
              <a:rPr lang="en-US" sz="2800" dirty="0" err="1" smtClean="0"/>
              <a:t>memainkan</a:t>
            </a:r>
            <a:r>
              <a:rPr lang="en-US" sz="2800" dirty="0" smtClean="0"/>
              <a:t> </a:t>
            </a:r>
            <a:r>
              <a:rPr lang="en-US" sz="2800" dirty="0" err="1" smtClean="0"/>
              <a:t>peran</a:t>
            </a:r>
            <a:r>
              <a:rPr lang="en-US" sz="2800" dirty="0" smtClean="0"/>
              <a:t> </a:t>
            </a:r>
            <a:r>
              <a:rPr lang="en-US" sz="2800" dirty="0" err="1" smtClean="0"/>
              <a:t>penting</a:t>
            </a:r>
            <a:r>
              <a:rPr lang="en-US" sz="2800" dirty="0" smtClean="0"/>
              <a:t>.</a:t>
            </a:r>
            <a:endParaRPr lang="en-US" sz="28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a typeface="ＭＳ Ｐゴシック" charset="0"/>
                <a:cs typeface="ＭＳ Ｐゴシック" charset="0"/>
              </a:rPr>
              <a:t>How the Market Sets Security Prices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0"/>
              <a:buChar char="§"/>
              <a:defRPr/>
            </a:pPr>
            <a:r>
              <a:rPr lang="en-US" sz="2800" dirty="0" err="1" smtClean="0"/>
              <a:t>Anda</a:t>
            </a:r>
            <a:r>
              <a:rPr lang="en-US" sz="2800" dirty="0" smtClean="0"/>
              <a:t> </a:t>
            </a:r>
            <a:r>
              <a:rPr lang="en-US" sz="2800" dirty="0" err="1" smtClean="0"/>
              <a:t>sedang</a:t>
            </a:r>
            <a:r>
              <a:rPr lang="en-US" sz="2800" dirty="0" smtClean="0"/>
              <a:t> </a:t>
            </a:r>
            <a:r>
              <a:rPr lang="en-US" sz="2800" dirty="0" err="1" smtClean="0"/>
              <a:t>mempertimbangkan</a:t>
            </a:r>
            <a:r>
              <a:rPr lang="en-US" sz="2800" dirty="0" smtClean="0"/>
              <a:t> </a:t>
            </a:r>
            <a:r>
              <a:rPr lang="en-US" sz="2800" dirty="0" err="1" smtClean="0"/>
              <a:t>untuk</a:t>
            </a:r>
            <a:r>
              <a:rPr lang="en-US" sz="2800" dirty="0" smtClean="0"/>
              <a:t> </a:t>
            </a:r>
            <a:r>
              <a:rPr lang="en-US" sz="2800" dirty="0" err="1" smtClean="0"/>
              <a:t>membeli</a:t>
            </a:r>
            <a:r>
              <a:rPr lang="en-US" sz="2800" dirty="0" smtClean="0"/>
              <a:t> Firestone </a:t>
            </a:r>
            <a:r>
              <a:rPr lang="en-US" sz="2800" dirty="0" err="1" smtClean="0"/>
              <a:t>dengan</a:t>
            </a:r>
            <a:r>
              <a:rPr lang="en-US" sz="2800" dirty="0" smtClean="0"/>
              <a:t> </a:t>
            </a:r>
            <a:r>
              <a:rPr lang="en-US" sz="2800" dirty="0" err="1" smtClean="0"/>
              <a:t>pertumbuhan</a:t>
            </a:r>
            <a:r>
              <a:rPr lang="en-US" sz="2800" dirty="0" smtClean="0"/>
              <a:t> </a:t>
            </a:r>
            <a:r>
              <a:rPr lang="en-US" sz="2800" dirty="0" err="1" smtClean="0"/>
              <a:t>dividen</a:t>
            </a:r>
            <a:r>
              <a:rPr lang="en-US" sz="2800" dirty="0" smtClean="0"/>
              <a:t> g: 3% a: $2.0 </a:t>
            </a:r>
            <a:r>
              <a:rPr lang="en-US" sz="2800" dirty="0" err="1" smtClean="0"/>
              <a:t>dividen</a:t>
            </a:r>
            <a:r>
              <a:rPr lang="en-US" sz="2800" dirty="0" smtClean="0"/>
              <a:t> yang </a:t>
            </a:r>
            <a:r>
              <a:rPr lang="en-US" sz="2800" dirty="0" err="1" smtClean="0"/>
              <a:t>diharapkan</a:t>
            </a:r>
            <a:r>
              <a:rPr lang="en-US" sz="2800" dirty="0" smtClean="0"/>
              <a:t> </a:t>
            </a:r>
            <a:r>
              <a:rPr lang="en-US" sz="2800" dirty="0" err="1" smtClean="0"/>
              <a:t>tahun</a:t>
            </a:r>
            <a:r>
              <a:rPr lang="en-US" sz="2800" dirty="0" smtClean="0"/>
              <a:t> </a:t>
            </a:r>
            <a:r>
              <a:rPr lang="en-US" sz="2800" dirty="0" err="1" smtClean="0"/>
              <a:t>depan</a:t>
            </a:r>
            <a:r>
              <a:rPr lang="en-US" sz="2800" dirty="0" smtClean="0"/>
              <a:t>. </a:t>
            </a:r>
            <a:r>
              <a:rPr lang="en-US" sz="2800" dirty="0" err="1" smtClean="0"/>
              <a:t>Misalkan</a:t>
            </a:r>
            <a:r>
              <a:rPr lang="en-US" sz="2800" dirty="0" smtClean="0"/>
              <a:t> </a:t>
            </a:r>
            <a:r>
              <a:rPr lang="en-US" sz="2800" dirty="0" err="1" smtClean="0"/>
              <a:t>anda</a:t>
            </a:r>
            <a:r>
              <a:rPr lang="en-US" sz="2800" dirty="0" smtClean="0"/>
              <a:t> </a:t>
            </a:r>
            <a:r>
              <a:rPr lang="en-US" sz="2800" dirty="0" err="1" smtClean="0"/>
              <a:t>sangat</a:t>
            </a:r>
            <a:r>
              <a:rPr lang="en-US" sz="2800" dirty="0" smtClean="0"/>
              <a:t> </a:t>
            </a:r>
            <a:r>
              <a:rPr lang="en-US" sz="2800" dirty="0" err="1" smtClean="0"/>
              <a:t>yakin</a:t>
            </a:r>
            <a:r>
              <a:rPr lang="en-US" sz="2800" dirty="0" smtClean="0"/>
              <a:t> </a:t>
            </a:r>
            <a:r>
              <a:rPr lang="en-US" sz="2800" dirty="0" err="1" smtClean="0"/>
              <a:t>dengan</a:t>
            </a:r>
            <a:r>
              <a:rPr lang="en-US" sz="2800" dirty="0" smtClean="0"/>
              <a:t> </a:t>
            </a:r>
            <a:r>
              <a:rPr lang="en-US" sz="2800" dirty="0" err="1" smtClean="0"/>
              <a:t>pertumbuhan</a:t>
            </a:r>
            <a:r>
              <a:rPr lang="en-US" sz="2800" dirty="0" smtClean="0"/>
              <a:t> </a:t>
            </a:r>
            <a:r>
              <a:rPr lang="en-US" sz="2800" dirty="0" err="1" smtClean="0"/>
              <a:t>dividen</a:t>
            </a:r>
            <a:r>
              <a:rPr lang="en-US" sz="2800" dirty="0" smtClean="0"/>
              <a:t> </a:t>
            </a:r>
            <a:r>
              <a:rPr lang="en-US" sz="2800" dirty="0" err="1" smtClean="0"/>
              <a:t>anda</a:t>
            </a:r>
            <a:r>
              <a:rPr lang="en-US" sz="2800" dirty="0" smtClean="0"/>
              <a:t>, </a:t>
            </a:r>
            <a:r>
              <a:rPr lang="en-US" sz="2800" dirty="0" err="1" smtClean="0"/>
              <a:t>sehingga</a:t>
            </a:r>
            <a:r>
              <a:rPr lang="en-US" sz="2800" dirty="0" smtClean="0"/>
              <a:t> </a:t>
            </a:r>
            <a:r>
              <a:rPr lang="en-US" sz="2800" dirty="0" err="1" smtClean="0"/>
              <a:t>anda</a:t>
            </a:r>
            <a:r>
              <a:rPr lang="en-US" sz="2800" dirty="0" smtClean="0"/>
              <a:t> </a:t>
            </a:r>
            <a:r>
              <a:rPr lang="en-US" sz="2800" dirty="0" err="1" smtClean="0"/>
              <a:t>membutuhkan</a:t>
            </a:r>
            <a:r>
              <a:rPr lang="en-US" sz="2800" dirty="0" smtClean="0"/>
              <a:t> </a:t>
            </a:r>
            <a:r>
              <a:rPr lang="en-US" sz="2800" dirty="0" err="1" smtClean="0"/>
              <a:t>tingkat</a:t>
            </a:r>
            <a:r>
              <a:rPr lang="en-US" sz="2800" dirty="0" smtClean="0"/>
              <a:t> </a:t>
            </a:r>
            <a:r>
              <a:rPr lang="en-US" sz="2800" dirty="0" err="1" smtClean="0"/>
              <a:t>pengembalian</a:t>
            </a:r>
            <a:r>
              <a:rPr lang="en-US" sz="2800" dirty="0" smtClean="0"/>
              <a:t> 15%.</a:t>
            </a:r>
            <a:endParaRPr lang="en-US" sz="2800" dirty="0" smtClean="0">
              <a:ea typeface="ＭＳ Ｐゴシック" charset="0"/>
              <a:cs typeface="ＭＳ Ｐゴシック" charset="0"/>
            </a:endParaRPr>
          </a:p>
          <a:p>
            <a:pPr>
              <a:buFont typeface="Wingdings" charset="0"/>
              <a:buChar char="§"/>
              <a:defRPr/>
            </a:pPr>
            <a:r>
              <a:rPr lang="tr-TR" sz="2800" dirty="0" smtClean="0">
                <a:ea typeface="ＭＳ Ｐゴシック" charset="0"/>
                <a:cs typeface="ＭＳ Ｐゴシック" charset="0"/>
              </a:rPr>
              <a:t>pengemudi mobil balap yang lebih pasti tentang pertumbuhan dividen 3% da</a:t>
            </a:r>
            <a:r>
              <a:rPr lang="en-US" sz="2800" dirty="0" smtClean="0">
                <a:ea typeface="ＭＳ Ｐゴシック" charset="0"/>
                <a:cs typeface="ＭＳ Ｐゴシック" charset="0"/>
              </a:rPr>
              <a:t>n </a:t>
            </a:r>
            <a:r>
              <a:rPr lang="en-US" sz="2800" dirty="0" err="1" smtClean="0">
                <a:ea typeface="ＭＳ Ｐゴシック" charset="0"/>
                <a:cs typeface="ＭＳ Ｐゴシック" charset="0"/>
              </a:rPr>
              <a:t>hanya</a:t>
            </a:r>
            <a:r>
              <a:rPr lang="en-US" sz="2800" dirty="0" smtClean="0">
                <a:ea typeface="ＭＳ Ｐゴシック" charset="0"/>
                <a:cs typeface="ＭＳ Ｐゴシック" charset="0"/>
              </a:rPr>
              <a:t> </a:t>
            </a:r>
            <a:r>
              <a:rPr lang="en-US" sz="2800" dirty="0" err="1" smtClean="0">
                <a:ea typeface="ＭＳ Ｐゴシック" charset="0"/>
                <a:cs typeface="ＭＳ Ｐゴシック" charset="0"/>
              </a:rPr>
              <a:t>membutuhkan</a:t>
            </a:r>
            <a:r>
              <a:rPr lang="en-US" sz="2800" dirty="0" smtClean="0">
                <a:ea typeface="ＭＳ Ｐゴシック" charset="0"/>
                <a:cs typeface="ＭＳ Ｐゴシック" charset="0"/>
              </a:rPr>
              <a:t> 3% </a:t>
            </a:r>
            <a:r>
              <a:rPr lang="en-US" sz="2800" dirty="0" err="1" smtClean="0">
                <a:ea typeface="ＭＳ Ｐゴシック" charset="0"/>
                <a:cs typeface="ＭＳ Ｐゴシック" charset="0"/>
              </a:rPr>
              <a:t>tingkat</a:t>
            </a:r>
            <a:r>
              <a:rPr lang="en-US" sz="2800" dirty="0" smtClean="0">
                <a:ea typeface="ＭＳ Ｐゴシック" charset="0"/>
                <a:cs typeface="ＭＳ Ｐゴシック" charset="0"/>
              </a:rPr>
              <a:t> </a:t>
            </a:r>
            <a:r>
              <a:rPr lang="en-US" sz="2800" dirty="0" err="1" smtClean="0">
                <a:ea typeface="ＭＳ Ｐゴシック" charset="0"/>
                <a:cs typeface="ＭＳ Ｐゴシック" charset="0"/>
              </a:rPr>
              <a:t>pengembalian</a:t>
            </a:r>
            <a:endParaRPr lang="en-US" sz="2800" dirty="0" smtClean="0">
              <a:ea typeface="ＭＳ Ｐゴシック" charset="0"/>
              <a:cs typeface="ＭＳ Ｐゴシック" charset="0"/>
            </a:endParaRPr>
          </a:p>
          <a:p>
            <a:pPr>
              <a:buFont typeface="Wingdings" charset="0"/>
              <a:buChar char="§"/>
              <a:defRPr/>
            </a:pPr>
            <a:r>
              <a:rPr lang="tr-TR" sz="2800" dirty="0" smtClean="0">
                <a:ea typeface="ＭＳ Ｐゴシック" charset="0"/>
                <a:cs typeface="ＭＳ Ｐゴシック" charset="0"/>
              </a:rPr>
              <a:t>Cari harga yang membuat setiap investor bersedia membayar</a:t>
            </a:r>
            <a:r>
              <a:rPr lang="tr-TR" sz="2800" dirty="0" smtClean="0">
                <a:ea typeface="ＭＳ Ｐゴシック" charset="0"/>
                <a:cs typeface="ＭＳ Ｐゴシック" charset="0"/>
              </a:rPr>
              <a:t>.</a:t>
            </a:r>
            <a:endParaRPr lang="en-US" sz="2800" dirty="0" smtClean="0">
              <a:ea typeface="ＭＳ Ｐゴシック" charset="0"/>
              <a:cs typeface="ＭＳ Ｐゴシック"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the Market Sets </a:t>
            </a:r>
            <a:br>
              <a:rPr lang="en-US" dirty="0" smtClean="0"/>
            </a:br>
            <a:r>
              <a:rPr lang="en-US" dirty="0" smtClean="0"/>
              <a:t>Security Prices</a:t>
            </a:r>
            <a:endParaRPr lang="en-US" dirty="0"/>
          </a:p>
        </p:txBody>
      </p:sp>
      <p:sp>
        <p:nvSpPr>
          <p:cNvPr id="3" name="Content Placeholder 2"/>
          <p:cNvSpPr>
            <a:spLocks noGrp="1"/>
          </p:cNvSpPr>
          <p:nvPr>
            <p:ph idx="1"/>
          </p:nvPr>
        </p:nvSpPr>
        <p:spPr/>
        <p:txBody>
          <a:bodyPr/>
          <a:lstStyle/>
          <a:p>
            <a:pPr>
              <a:spcBef>
                <a:spcPts val="1200"/>
              </a:spcBef>
              <a:buFont typeface="Wingdings" charset="0"/>
              <a:buChar char="§"/>
              <a:defRPr/>
            </a:pPr>
            <a:r>
              <a:rPr lang="fi-FI" dirty="0" smtClean="0"/>
              <a:t>Perhatikan tiga penilaian berikut untuk saham dengan dividen tertentu tetapi risiko yang dirasakan akan berbeda</a:t>
            </a:r>
            <a:r>
              <a:rPr lang="en-US" dirty="0" smtClean="0"/>
              <a:t>:</a:t>
            </a:r>
          </a:p>
          <a:p>
            <a:pPr>
              <a:spcBef>
                <a:spcPts val="1200"/>
              </a:spcBef>
              <a:buFont typeface="Wingdings" charset="0"/>
              <a:buChar char="§"/>
              <a:defRPr/>
            </a:pPr>
            <a:endParaRPr lang="en-US" dirty="0" smtClean="0"/>
          </a:p>
          <a:p>
            <a:pPr>
              <a:spcBef>
                <a:spcPts val="1200"/>
              </a:spcBef>
              <a:buFont typeface="Wingdings" charset="0"/>
              <a:buChar char="§"/>
              <a:defRPr/>
            </a:pPr>
            <a:endParaRPr lang="en-US" dirty="0" smtClean="0"/>
          </a:p>
          <a:p>
            <a:pPr>
              <a:spcBef>
                <a:spcPts val="1200"/>
              </a:spcBef>
              <a:buFont typeface="Wingdings" charset="0"/>
              <a:buChar char="§"/>
              <a:defRPr/>
            </a:pPr>
            <a:endParaRPr lang="en-US" dirty="0" smtClean="0"/>
          </a:p>
          <a:p>
            <a:pPr>
              <a:spcBef>
                <a:spcPts val="1200"/>
              </a:spcBef>
              <a:buFont typeface="Wingdings" charset="0"/>
              <a:buChar char="§"/>
              <a:defRPr/>
            </a:pPr>
            <a:r>
              <a:rPr lang="en-US" dirty="0" smtClean="0"/>
              <a:t>Tunas </a:t>
            </a:r>
            <a:r>
              <a:rPr lang="en-US" dirty="0" smtClean="0"/>
              <a:t>, </a:t>
            </a:r>
            <a:r>
              <a:rPr lang="tr-TR" dirty="0" smtClean="0"/>
              <a:t>yang merasakan risiko terendah, bersedia membayar paling tinggindan akan menentukan harga pasar</a:t>
            </a:r>
            <a:r>
              <a:rPr lang="tr-TR" dirty="0" smtClean="0"/>
              <a:t>.</a:t>
            </a:r>
            <a:endParaRPr lang="en-US" dirty="0" smtClean="0"/>
          </a:p>
        </p:txBody>
      </p:sp>
      <p:pic>
        <p:nvPicPr>
          <p:cNvPr id="4" name="Picture 2" descr="G:\MishkinEakins_PPT\MishinEakins_PPT\Art\Ch13\unfig1301.jpg"/>
          <p:cNvPicPr>
            <a:picLocks noChangeAspect="1" noChangeArrowheads="1"/>
          </p:cNvPicPr>
          <p:nvPr/>
        </p:nvPicPr>
        <p:blipFill>
          <a:blip r:embed="rId2"/>
          <a:srcRect/>
          <a:stretch>
            <a:fillRect/>
          </a:stretch>
        </p:blipFill>
        <p:spPr bwMode="auto">
          <a:xfrm>
            <a:off x="1219200" y="2971800"/>
            <a:ext cx="4648200" cy="1371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a typeface="ＭＳ Ｐゴシック" charset="0"/>
                <a:cs typeface="ＭＳ Ｐゴシック" charset="0"/>
              </a:rPr>
              <a:t>How the Market Sets Security Prices</a:t>
            </a:r>
            <a:endParaRPr lang="en-US" dirty="0"/>
          </a:p>
        </p:txBody>
      </p:sp>
      <p:sp>
        <p:nvSpPr>
          <p:cNvPr id="3" name="Content Placeholder 2"/>
          <p:cNvSpPr>
            <a:spLocks noGrp="1"/>
          </p:cNvSpPr>
          <p:nvPr>
            <p:ph idx="1"/>
          </p:nvPr>
        </p:nvSpPr>
        <p:spPr/>
        <p:txBody>
          <a:bodyPr/>
          <a:lstStyle/>
          <a:p>
            <a:pPr marL="457200" indent="-457200">
              <a:lnSpc>
                <a:spcPct val="90000"/>
              </a:lnSpc>
              <a:spcBef>
                <a:spcPct val="400000"/>
              </a:spcBef>
              <a:buClr>
                <a:schemeClr val="tx1"/>
              </a:buClr>
              <a:buFont typeface="Arial"/>
              <a:buChar char="•"/>
              <a:defRPr/>
            </a:pPr>
            <a:r>
              <a:rPr lang="fi-FI" sz="2400" dirty="0" smtClean="0">
                <a:latin typeface="Arial" charset="0"/>
                <a:ea typeface="ヒラギノ角ゴ Pro W3" charset="0"/>
                <a:cs typeface="ヒラギノ角ゴ Pro W3" charset="0"/>
              </a:rPr>
              <a:t>Harga pasar ditentukan oleh pembeli bersedia membayar harga tertinggi dan informasi yang lebih baik dapat meningkatkan nilai aset di pasar dengan mengurangi </a:t>
            </a:r>
            <a:r>
              <a:rPr lang="fi-FI" sz="2400" dirty="0" smtClean="0">
                <a:latin typeface="Arial" charset="0"/>
                <a:ea typeface="ヒラギノ角ゴ Pro W3" charset="0"/>
                <a:cs typeface="ヒラギノ角ゴ Pro W3" charset="0"/>
              </a:rPr>
              <a:t>resiko.</a:t>
            </a:r>
          </a:p>
          <a:p>
            <a:pPr marL="457200" indent="-457200">
              <a:lnSpc>
                <a:spcPct val="90000"/>
              </a:lnSpc>
              <a:spcBef>
                <a:spcPct val="400000"/>
              </a:spcBef>
              <a:buClr>
                <a:schemeClr val="tx1"/>
              </a:buClr>
              <a:buFont typeface="Arial"/>
              <a:buChar char="•"/>
              <a:defRPr/>
            </a:pPr>
            <a:r>
              <a:rPr lang="en-US" sz="2400" dirty="0" smtClean="0">
                <a:latin typeface="Arial" charset="0"/>
                <a:ea typeface="ヒラギノ角ゴ Pro W3" charset="0"/>
                <a:cs typeface="ヒラギノ角ゴ Pro W3" charset="0"/>
              </a:rPr>
              <a:t>Hal </a:t>
            </a:r>
            <a:r>
              <a:rPr lang="en-US" sz="2400" dirty="0" err="1" smtClean="0">
                <a:latin typeface="Arial" charset="0"/>
                <a:ea typeface="ヒラギノ角ゴ Pro W3" charset="0"/>
                <a:cs typeface="ヒラギノ角ゴ Pro W3" charset="0"/>
              </a:rPr>
              <a:t>ini</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juga</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memungkinkan</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bahwa</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orang</a:t>
            </a:r>
            <a:r>
              <a:rPr lang="en-US" sz="2400" dirty="0" smtClean="0">
                <a:latin typeface="Arial" charset="0"/>
                <a:ea typeface="ヒラギノ角ゴ Pro W3" charset="0"/>
                <a:cs typeface="ヒラギノ角ゴ Pro W3" charset="0"/>
              </a:rPr>
              <a:t> yang </a:t>
            </a:r>
            <a:r>
              <a:rPr lang="en-US" sz="2400" dirty="0" err="1" smtClean="0">
                <a:latin typeface="Arial" charset="0"/>
                <a:ea typeface="ヒラギノ角ゴ Pro W3" charset="0"/>
                <a:cs typeface="ヒラギノ角ゴ Pro W3" charset="0"/>
              </a:rPr>
              <a:t>bersedia</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membayar</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lebih</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tinggi</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adalah</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orang</a:t>
            </a:r>
            <a:r>
              <a:rPr lang="en-US" sz="2400" dirty="0" smtClean="0">
                <a:latin typeface="Arial" charset="0"/>
                <a:ea typeface="ヒラギノ角ゴ Pro W3" charset="0"/>
                <a:cs typeface="ヒラギノ角ゴ Pro W3" charset="0"/>
              </a:rPr>
              <a:t> yang </a:t>
            </a:r>
            <a:r>
              <a:rPr lang="en-US" sz="2400" dirty="0" err="1" smtClean="0">
                <a:latin typeface="Arial" charset="0"/>
                <a:ea typeface="ヒラギノ角ゴ Pro W3" charset="0"/>
                <a:cs typeface="ヒラギノ角ゴ Pro W3" charset="0"/>
              </a:rPr>
              <a:t>salah</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persepsi</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mengenai</a:t>
            </a:r>
            <a:r>
              <a:rPr lang="en-US" sz="2400" dirty="0" smtClean="0">
                <a:latin typeface="Arial" charset="0"/>
                <a:ea typeface="ヒラギノ角ゴ Pro W3" charset="0"/>
                <a:cs typeface="ヒラギノ角ゴ Pro W3" charset="0"/>
              </a:rPr>
              <a:t> </a:t>
            </a:r>
            <a:r>
              <a:rPr lang="en-US" sz="2400" dirty="0" err="1" smtClean="0">
                <a:latin typeface="Arial" charset="0"/>
                <a:ea typeface="ヒラギノ角ゴ Pro W3" charset="0"/>
                <a:cs typeface="ヒラギノ角ゴ Pro W3" charset="0"/>
              </a:rPr>
              <a:t>resiko</a:t>
            </a:r>
            <a:r>
              <a:rPr lang="en-US" sz="2400" dirty="0" smtClean="0">
                <a:latin typeface="Arial" charset="0"/>
                <a:ea typeface="ヒラギノ角ゴ Pro W3" charset="0"/>
                <a:cs typeface="ヒラギノ角ゴ Pro W3" charset="0"/>
              </a:rPr>
              <a:t>.</a:t>
            </a:r>
            <a:endParaRPr lang="en-US" sz="2400" dirty="0" smtClean="0">
              <a:latin typeface="Arial" charset="0"/>
              <a:ea typeface="ヒラギノ角ゴ Pro W3" charset="0"/>
              <a:cs typeface="ヒラギノ角ゴ Pro W3" charset="0"/>
            </a:endParaRPr>
          </a:p>
          <a:p>
            <a:pPr>
              <a:lnSpc>
                <a:spcPct val="90000"/>
              </a:lnSpc>
              <a:spcBef>
                <a:spcPct val="400000"/>
              </a:spcBef>
              <a:buClr>
                <a:schemeClr val="tx1"/>
              </a:buClr>
              <a:buFont typeface="Times" charset="0"/>
              <a:buNone/>
              <a:defRPr/>
            </a:pPr>
            <a:endParaRPr lang="en-US" sz="2400" dirty="0" smtClean="0">
              <a:latin typeface="Arial" charset="0"/>
              <a:ea typeface="ヒラギノ角ゴ Pro W3" charset="0"/>
              <a:cs typeface="ヒラギノ角ゴ Pro W3" charset="0"/>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Errors in Valuation</a:t>
            </a:r>
            <a:endParaRPr lang="en-US" dirty="0"/>
          </a:p>
        </p:txBody>
      </p:sp>
      <p:sp>
        <p:nvSpPr>
          <p:cNvPr id="3" name="Content Placeholder 2"/>
          <p:cNvSpPr>
            <a:spLocks noGrp="1"/>
          </p:cNvSpPr>
          <p:nvPr>
            <p:ph idx="1"/>
          </p:nvPr>
        </p:nvSpPr>
        <p:spPr/>
        <p:txBody>
          <a:bodyPr/>
          <a:lstStyle/>
          <a:p>
            <a:pPr marL="0" indent="0">
              <a:buNone/>
              <a:defRPr/>
            </a:pPr>
            <a:r>
              <a:rPr lang="fi-FI" sz="2800" dirty="0" smtClean="0"/>
              <a:t>Meskipun model penentuan harga berguna, pelaku pasar sering mengalami masalah dalam penggunaanya. </a:t>
            </a:r>
            <a:r>
              <a:rPr lang="en-US" sz="2800" dirty="0" smtClean="0"/>
              <a:t>H</a:t>
            </a:r>
            <a:r>
              <a:rPr lang="fi-FI" sz="2800" dirty="0" smtClean="0"/>
              <a:t>al itu dapat memiliki dampak pada harga dalam model Gordon.</a:t>
            </a:r>
          </a:p>
          <a:p>
            <a:pPr>
              <a:buFont typeface="Wingdings" charset="0"/>
              <a:buChar char="§"/>
              <a:defRPr/>
            </a:pPr>
            <a:r>
              <a:rPr lang="de-DE" sz="2800" dirty="0" smtClean="0"/>
              <a:t>Masalah dengan Memperkirakan Pertumbuhan</a:t>
            </a:r>
          </a:p>
          <a:p>
            <a:pPr>
              <a:buFont typeface="Wingdings" charset="0"/>
              <a:buChar char="§"/>
              <a:defRPr/>
            </a:pPr>
            <a:r>
              <a:rPr lang="de-DE" sz="2800" dirty="0" smtClean="0"/>
              <a:t>Masalah dengan Memperkirakan Risiko</a:t>
            </a:r>
          </a:p>
          <a:p>
            <a:pPr>
              <a:buFont typeface="Wingdings" charset="0"/>
              <a:buChar char="§"/>
              <a:defRPr/>
            </a:pPr>
            <a:r>
              <a:rPr lang="de-DE" sz="2800" dirty="0" smtClean="0"/>
              <a:t>Masalah dengan Dividen Forecasting</a:t>
            </a:r>
            <a:endParaRPr lang="en-US" sz="2800"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Errors in Valuation</a:t>
            </a:r>
            <a:endParaRPr lang="en-US" dirty="0"/>
          </a:p>
        </p:txBody>
      </p:sp>
      <p:sp>
        <p:nvSpPr>
          <p:cNvPr id="3" name="Content Placeholder 2"/>
          <p:cNvSpPr>
            <a:spLocks noGrp="1"/>
          </p:cNvSpPr>
          <p:nvPr>
            <p:ph idx="1"/>
          </p:nvPr>
        </p:nvSpPr>
        <p:spPr/>
        <p:txBody>
          <a:bodyPr/>
          <a:lstStyle/>
          <a:p>
            <a:r>
              <a:rPr lang="tr-TR" sz="2400" dirty="0" smtClean="0"/>
              <a:t>Untuk menggambarkan hal ini, dua slide berikutnya menunjukkan bagaimana secara dramatis harga saham dapat berubah dengan perubahan sederhana dalam tingkat pertumbuhan dividen yang diharapkan (Tabel 13.1) dan pengembalian yang diminta (Tabel 13.2</a:t>
            </a:r>
            <a:r>
              <a:rPr lang="tr-TR" sz="2400" dirty="0" smtClean="0"/>
              <a:t>).</a:t>
            </a: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Investing in stock</a:t>
            </a:r>
            <a:endParaRPr lang="en-US" dirty="0"/>
          </a:p>
        </p:txBody>
      </p:sp>
      <p:sp>
        <p:nvSpPr>
          <p:cNvPr id="3" name="Content Placeholder 2"/>
          <p:cNvSpPr>
            <a:spLocks noGrp="1"/>
          </p:cNvSpPr>
          <p:nvPr>
            <p:ph idx="1"/>
          </p:nvPr>
        </p:nvSpPr>
        <p:spPr/>
        <p:txBody>
          <a:bodyPr>
            <a:normAutofit/>
          </a:bodyPr>
          <a:lstStyle/>
          <a:p>
            <a:r>
              <a:rPr lang="en-US" sz="2400" dirty="0" err="1" smtClean="0"/>
              <a:t>Saham</a:t>
            </a:r>
            <a:r>
              <a:rPr lang="en-US" sz="2400" dirty="0" smtClean="0"/>
              <a:t> </a:t>
            </a:r>
            <a:r>
              <a:rPr lang="en-US" sz="2400" dirty="0" err="1" smtClean="0"/>
              <a:t>merupakan</a:t>
            </a:r>
            <a:r>
              <a:rPr lang="en-US" sz="2400" dirty="0" smtClean="0"/>
              <a:t> </a:t>
            </a:r>
            <a:r>
              <a:rPr lang="en-US" sz="2400" dirty="0" err="1" smtClean="0"/>
              <a:t>kepemilikan</a:t>
            </a:r>
            <a:r>
              <a:rPr lang="en-US" sz="2400" dirty="0" smtClean="0"/>
              <a:t> </a:t>
            </a:r>
            <a:r>
              <a:rPr lang="en-US" sz="2400" dirty="0" err="1" smtClean="0"/>
              <a:t>dalam</a:t>
            </a:r>
            <a:r>
              <a:rPr lang="en-US" sz="2400" dirty="0" smtClean="0"/>
              <a:t> </a:t>
            </a:r>
            <a:r>
              <a:rPr lang="en-US" sz="2400" dirty="0" err="1" smtClean="0"/>
              <a:t>suatu</a:t>
            </a:r>
            <a:r>
              <a:rPr lang="en-US" sz="2400" dirty="0" smtClean="0"/>
              <a:t> </a:t>
            </a:r>
            <a:r>
              <a:rPr lang="en-US" sz="2400" dirty="0" err="1" smtClean="0"/>
              <a:t>perusahaan</a:t>
            </a:r>
            <a:r>
              <a:rPr lang="en-US" sz="2400" dirty="0" smtClean="0"/>
              <a:t>.</a:t>
            </a:r>
            <a:endParaRPr lang="en-US" sz="2400" dirty="0" smtClean="0"/>
          </a:p>
          <a:p>
            <a:r>
              <a:rPr lang="en-US" sz="2400" dirty="0" err="1" smtClean="0"/>
              <a:t>Mendapatkan</a:t>
            </a:r>
            <a:r>
              <a:rPr lang="en-US" sz="2400" dirty="0" smtClean="0"/>
              <a:t> </a:t>
            </a:r>
            <a:r>
              <a:rPr lang="en-US" sz="2400" dirty="0" err="1" smtClean="0"/>
              <a:t>pengembalian</a:t>
            </a:r>
            <a:r>
              <a:rPr lang="en-US" sz="2400" dirty="0" smtClean="0"/>
              <a:t> </a:t>
            </a:r>
            <a:r>
              <a:rPr lang="en-US" sz="2400" dirty="0" err="1" smtClean="0"/>
              <a:t>dengan</a:t>
            </a:r>
            <a:r>
              <a:rPr lang="en-US" sz="2400" dirty="0" smtClean="0"/>
              <a:t> </a:t>
            </a:r>
            <a:r>
              <a:rPr lang="en-US" sz="2400" dirty="0" err="1" smtClean="0"/>
              <a:t>dua</a:t>
            </a:r>
            <a:r>
              <a:rPr lang="en-US" sz="2400" dirty="0" smtClean="0"/>
              <a:t> </a:t>
            </a:r>
            <a:r>
              <a:rPr lang="en-US" sz="2400" dirty="0" err="1" smtClean="0"/>
              <a:t>cara</a:t>
            </a:r>
            <a:r>
              <a:rPr lang="en-US" sz="2400" dirty="0" smtClean="0"/>
              <a:t>:</a:t>
            </a:r>
            <a:endParaRPr lang="en-US" sz="2400" dirty="0" smtClean="0"/>
          </a:p>
          <a:p>
            <a:pPr lvl="1"/>
            <a:r>
              <a:rPr lang="en-US" sz="2000" dirty="0" err="1" smtClean="0"/>
              <a:t>Harga</a:t>
            </a:r>
            <a:r>
              <a:rPr lang="en-US" sz="2000" dirty="0" smtClean="0"/>
              <a:t> </a:t>
            </a:r>
            <a:r>
              <a:rPr lang="en-US" sz="2000" dirty="0" err="1" smtClean="0"/>
              <a:t>saham</a:t>
            </a:r>
            <a:r>
              <a:rPr lang="en-US" sz="2000" dirty="0" smtClean="0"/>
              <a:t> </a:t>
            </a:r>
            <a:r>
              <a:rPr lang="en-US" sz="2000" dirty="0" err="1" smtClean="0"/>
              <a:t>naik</a:t>
            </a:r>
            <a:r>
              <a:rPr lang="en-US" sz="2000" dirty="0" smtClean="0"/>
              <a:t> </a:t>
            </a:r>
            <a:r>
              <a:rPr lang="en-US" sz="2000" dirty="0" err="1" smtClean="0"/>
              <a:t>dari</a:t>
            </a:r>
            <a:r>
              <a:rPr lang="en-US" sz="2000" dirty="0" smtClean="0"/>
              <a:t> </a:t>
            </a:r>
            <a:r>
              <a:rPr lang="en-US" sz="2000" dirty="0" err="1" smtClean="0"/>
              <a:t>waktu</a:t>
            </a:r>
            <a:r>
              <a:rPr lang="en-US" sz="2000" dirty="0" smtClean="0"/>
              <a:t> </a:t>
            </a:r>
            <a:r>
              <a:rPr lang="en-US" sz="2000" dirty="0" err="1" smtClean="0"/>
              <a:t>ke</a:t>
            </a:r>
            <a:r>
              <a:rPr lang="en-US" sz="2000" dirty="0" smtClean="0"/>
              <a:t> </a:t>
            </a:r>
            <a:r>
              <a:rPr lang="en-US" sz="2000" dirty="0" err="1" smtClean="0"/>
              <a:t>waktu</a:t>
            </a:r>
            <a:r>
              <a:rPr lang="en-US" sz="2000" dirty="0" smtClean="0"/>
              <a:t>.</a:t>
            </a:r>
            <a:endParaRPr lang="en-US" sz="2000" dirty="0" smtClean="0"/>
          </a:p>
          <a:p>
            <a:pPr lvl="1"/>
            <a:r>
              <a:rPr lang="en-US" sz="2000" dirty="0" err="1" smtClean="0"/>
              <a:t>Dividen</a:t>
            </a:r>
            <a:r>
              <a:rPr lang="en-US" sz="2000" dirty="0" smtClean="0"/>
              <a:t> </a:t>
            </a:r>
            <a:r>
              <a:rPr lang="en-US" sz="2000" dirty="0" err="1" smtClean="0"/>
              <a:t>dibayarkan</a:t>
            </a:r>
            <a:r>
              <a:rPr lang="en-US" sz="2000" dirty="0" smtClean="0"/>
              <a:t> </a:t>
            </a:r>
            <a:r>
              <a:rPr lang="en-US" sz="2000" dirty="0" err="1" smtClean="0"/>
              <a:t>kepada</a:t>
            </a:r>
            <a:r>
              <a:rPr lang="en-US" sz="2000" dirty="0" smtClean="0"/>
              <a:t> </a:t>
            </a:r>
            <a:r>
              <a:rPr lang="en-US" sz="2000" dirty="0" err="1" smtClean="0"/>
              <a:t>pemegang</a:t>
            </a:r>
            <a:r>
              <a:rPr lang="en-US" sz="2000" dirty="0" smtClean="0"/>
              <a:t> </a:t>
            </a:r>
            <a:r>
              <a:rPr lang="en-US" sz="2000" dirty="0" err="1" smtClean="0"/>
              <a:t>saham</a:t>
            </a:r>
            <a:r>
              <a:rPr lang="en-US" sz="2000" dirty="0" smtClean="0"/>
              <a:t>.</a:t>
            </a:r>
            <a:endParaRPr lang="en-US" sz="2000" dirty="0" smtClean="0"/>
          </a:p>
          <a:p>
            <a:r>
              <a:rPr lang="en-US" sz="2400" dirty="0" err="1" smtClean="0"/>
              <a:t>Pemegang</a:t>
            </a:r>
            <a:r>
              <a:rPr lang="en-US" sz="2400" dirty="0" smtClean="0"/>
              <a:t> </a:t>
            </a:r>
            <a:r>
              <a:rPr lang="en-US" sz="2400" dirty="0" err="1" smtClean="0"/>
              <a:t>Saham</a:t>
            </a:r>
            <a:r>
              <a:rPr lang="en-US" sz="2400" dirty="0" smtClean="0"/>
              <a:t> </a:t>
            </a:r>
            <a:r>
              <a:rPr lang="en-US" sz="2400" dirty="0" err="1" smtClean="0"/>
              <a:t>memiliki</a:t>
            </a:r>
            <a:r>
              <a:rPr lang="en-US" sz="2400" dirty="0" smtClean="0"/>
              <a:t> </a:t>
            </a:r>
            <a:r>
              <a:rPr lang="en-US" sz="2400" dirty="0" err="1" smtClean="0"/>
              <a:t>klaim</a:t>
            </a:r>
            <a:r>
              <a:rPr lang="en-US" sz="2400" dirty="0" smtClean="0"/>
              <a:t> </a:t>
            </a:r>
            <a:r>
              <a:rPr lang="en-US" sz="2400" dirty="0" err="1" smtClean="0"/>
              <a:t>atas</a:t>
            </a:r>
            <a:r>
              <a:rPr lang="en-US" sz="2400" dirty="0" smtClean="0"/>
              <a:t> </a:t>
            </a:r>
            <a:r>
              <a:rPr lang="en-US" sz="2400" dirty="0" err="1" smtClean="0"/>
              <a:t>semua</a:t>
            </a:r>
            <a:r>
              <a:rPr lang="en-US" sz="2400" dirty="0" smtClean="0"/>
              <a:t> </a:t>
            </a:r>
            <a:r>
              <a:rPr lang="en-US" sz="2400" dirty="0" err="1" smtClean="0"/>
              <a:t>aset</a:t>
            </a:r>
            <a:endParaRPr lang="en-US" sz="2400" dirty="0" smtClean="0"/>
          </a:p>
          <a:p>
            <a:r>
              <a:rPr lang="en-US" sz="2400" dirty="0" err="1" smtClean="0"/>
              <a:t>Hak</a:t>
            </a:r>
            <a:r>
              <a:rPr lang="en-US" sz="2400" dirty="0" smtClean="0"/>
              <a:t> </a:t>
            </a:r>
            <a:r>
              <a:rPr lang="en-US" sz="2400" dirty="0" err="1" smtClean="0"/>
              <a:t>untuk</a:t>
            </a:r>
            <a:r>
              <a:rPr lang="en-US" sz="2400" dirty="0" smtClean="0"/>
              <a:t> </a:t>
            </a:r>
            <a:r>
              <a:rPr lang="en-US" sz="2400" dirty="0" err="1" smtClean="0"/>
              <a:t>memilih</a:t>
            </a:r>
            <a:r>
              <a:rPr lang="en-US" sz="2400" dirty="0" smtClean="0"/>
              <a:t> </a:t>
            </a:r>
            <a:r>
              <a:rPr lang="en-US" sz="2400" dirty="0" err="1" smtClean="0"/>
              <a:t>direksi</a:t>
            </a:r>
            <a:r>
              <a:rPr lang="en-US" sz="2400" dirty="0" smtClean="0"/>
              <a:t> </a:t>
            </a:r>
            <a:r>
              <a:rPr lang="en-US" sz="2400" dirty="0" err="1" smtClean="0"/>
              <a:t>dan</a:t>
            </a:r>
            <a:r>
              <a:rPr lang="en-US" sz="2400" dirty="0" smtClean="0"/>
              <a:t> </a:t>
            </a:r>
            <a:r>
              <a:rPr lang="en-US" sz="2400" dirty="0" err="1" smtClean="0"/>
              <a:t>isu-isu</a:t>
            </a:r>
            <a:r>
              <a:rPr lang="en-US" sz="2400" dirty="0" smtClean="0"/>
              <a:t> </a:t>
            </a:r>
            <a:r>
              <a:rPr lang="en-US" sz="2400" dirty="0" err="1" smtClean="0"/>
              <a:t>tertentu</a:t>
            </a:r>
            <a:endParaRPr lang="en-US" sz="2400" dirty="0" smtClean="0"/>
          </a:p>
          <a:p>
            <a:r>
              <a:rPr lang="en-US" sz="2400" dirty="0" err="1" smtClean="0"/>
              <a:t>Dua</a:t>
            </a:r>
            <a:r>
              <a:rPr lang="en-US" sz="2400" dirty="0" smtClean="0"/>
              <a:t> </a:t>
            </a:r>
            <a:r>
              <a:rPr lang="en-US" sz="2400" dirty="0" err="1" smtClean="0"/>
              <a:t>jenis</a:t>
            </a:r>
            <a:r>
              <a:rPr lang="en-US" sz="2400" dirty="0" smtClean="0"/>
              <a:t> </a:t>
            </a:r>
            <a:r>
              <a:rPr lang="en-US" sz="2400" dirty="0" err="1" smtClean="0"/>
              <a:t>saham</a:t>
            </a:r>
            <a:r>
              <a:rPr lang="en-US" sz="2400" dirty="0" smtClean="0"/>
              <a:t>: </a:t>
            </a:r>
          </a:p>
          <a:p>
            <a:pPr marL="1147763" lvl="1" indent="-466725">
              <a:defRPr/>
            </a:pPr>
            <a:r>
              <a:rPr lang="en-US" sz="2400" dirty="0" smtClean="0"/>
              <a:t>Common </a:t>
            </a:r>
            <a:r>
              <a:rPr lang="en-US" sz="2400" dirty="0" smtClean="0"/>
              <a:t>stock/</a:t>
            </a:r>
            <a:r>
              <a:rPr lang="en-US" sz="2400" dirty="0" err="1" smtClean="0"/>
              <a:t>saham</a:t>
            </a:r>
            <a:r>
              <a:rPr lang="en-US" sz="2400" dirty="0" smtClean="0"/>
              <a:t> </a:t>
            </a:r>
            <a:r>
              <a:rPr lang="en-US" sz="2400" dirty="0" err="1" smtClean="0"/>
              <a:t>biasa</a:t>
            </a:r>
            <a:endParaRPr lang="en-US" dirty="0" smtClean="0"/>
          </a:p>
          <a:p>
            <a:pPr marL="1081088" lvl="1" indent="-385763">
              <a:defRPr/>
            </a:pPr>
            <a:r>
              <a:rPr lang="en-US" sz="2400" dirty="0" smtClean="0"/>
              <a:t>Preferred stock/</a:t>
            </a:r>
            <a:r>
              <a:rPr lang="en-US" sz="2400" dirty="0" err="1" smtClean="0"/>
              <a:t>saham</a:t>
            </a:r>
            <a:r>
              <a:rPr lang="en-US" sz="2400" dirty="0" smtClean="0"/>
              <a:t> </a:t>
            </a:r>
            <a:r>
              <a:rPr lang="en-US" sz="2400" dirty="0" err="1" smtClean="0"/>
              <a:t>preferen</a:t>
            </a:r>
            <a:endParaRPr lang="en-US" sz="2000"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down)">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Errors in Valuation:</a:t>
            </a:r>
            <a:br>
              <a:rPr lang="en-US" dirty="0" smtClean="0"/>
            </a:br>
            <a:r>
              <a:rPr lang="en-US" dirty="0" smtClean="0"/>
              <a:t>Dividend growth rates</a:t>
            </a:r>
            <a:endParaRPr lang="en-US" dirty="0"/>
          </a:p>
        </p:txBody>
      </p:sp>
      <p:pic>
        <p:nvPicPr>
          <p:cNvPr id="4" name="Picture 2" descr="G:\MishkinEakins_PPT\MishinEakins_PPT\Art\Ch13\tab1301.jpg"/>
          <p:cNvPicPr>
            <a:picLocks noGrp="1" noChangeAspect="1" noChangeArrowheads="1"/>
          </p:cNvPicPr>
          <p:nvPr>
            <p:ph idx="1"/>
          </p:nvPr>
        </p:nvPicPr>
        <p:blipFill>
          <a:blip r:embed="rId2"/>
          <a:srcRect/>
          <a:stretch>
            <a:fillRect/>
          </a:stretch>
        </p:blipFill>
        <p:spPr bwMode="auto">
          <a:xfrm>
            <a:off x="609600" y="1828800"/>
            <a:ext cx="7467600" cy="4343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Errors in Valuation:</a:t>
            </a:r>
            <a:br>
              <a:rPr lang="en-US" dirty="0" smtClean="0"/>
            </a:br>
            <a:r>
              <a:rPr lang="en-US" dirty="0" smtClean="0"/>
              <a:t>Required returns</a:t>
            </a:r>
            <a:endParaRPr lang="en-US" dirty="0"/>
          </a:p>
        </p:txBody>
      </p:sp>
      <p:pic>
        <p:nvPicPr>
          <p:cNvPr id="4" name="Picture 2" descr="G:\MishkinEakins_PPT\MishinEakins_PPT\Art\Ch13\tab1302.jpg"/>
          <p:cNvPicPr>
            <a:picLocks noGrp="1" noChangeAspect="1" noChangeArrowheads="1"/>
          </p:cNvPicPr>
          <p:nvPr>
            <p:ph idx="1"/>
          </p:nvPr>
        </p:nvPicPr>
        <p:blipFill>
          <a:blip r:embed="rId2"/>
          <a:srcRect/>
          <a:stretch>
            <a:fillRect/>
          </a:stretch>
        </p:blipFill>
        <p:spPr bwMode="auto">
          <a:xfrm>
            <a:off x="762000" y="2286000"/>
            <a:ext cx="6710172" cy="30657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Errors in Valuation</a:t>
            </a:r>
            <a:endParaRPr lang="en-US" dirty="0"/>
          </a:p>
        </p:txBody>
      </p:sp>
      <p:sp>
        <p:nvSpPr>
          <p:cNvPr id="3" name="Content Placeholder 2"/>
          <p:cNvSpPr>
            <a:spLocks noGrp="1"/>
          </p:cNvSpPr>
          <p:nvPr>
            <p:ph idx="1"/>
          </p:nvPr>
        </p:nvSpPr>
        <p:spPr/>
        <p:txBody>
          <a:bodyPr/>
          <a:lstStyle/>
          <a:p>
            <a:r>
              <a:rPr lang="tr-TR" dirty="0" smtClean="0"/>
              <a:t>Kedua slide juga menunjukkan bahwa penilaian keamanan bukanlah suatu ilmu pasti. Mengingat tingkat pertumbuhan yang berbeda, tingkat yang diperlukan, dll, adalah penting dalam menentukan apakah saham adalah nilai yang baik sebagai investasi</a:t>
            </a:r>
            <a:r>
              <a:rPr lang="en-US" dirty="0" smtClean="0"/>
              <a:t>.</a:t>
            </a: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Case: The 2007–2009 Financial Crisis and the Stock Market</a:t>
            </a:r>
            <a:endParaRPr lang="en-US" dirty="0"/>
          </a:p>
        </p:txBody>
      </p:sp>
      <p:sp>
        <p:nvSpPr>
          <p:cNvPr id="3" name="Content Placeholder 2"/>
          <p:cNvSpPr>
            <a:spLocks noGrp="1"/>
          </p:cNvSpPr>
          <p:nvPr>
            <p:ph idx="1"/>
          </p:nvPr>
        </p:nvSpPr>
        <p:spPr/>
        <p:txBody>
          <a:bodyPr>
            <a:normAutofit fontScale="92500"/>
          </a:bodyPr>
          <a:lstStyle/>
          <a:p>
            <a:pPr>
              <a:spcBef>
                <a:spcPts val="1200"/>
              </a:spcBef>
            </a:pPr>
            <a:r>
              <a:rPr lang="tr-TR" sz="2800" dirty="0" smtClean="0"/>
              <a:t>Krisis keuangan yang dimulai pada bulan Agustus 2007, adalah awal dari salah satu krisis uang yang terburuk</a:t>
            </a:r>
            <a:r>
              <a:rPr lang="en-US" sz="2800" dirty="0" smtClean="0"/>
              <a:t>.</a:t>
            </a:r>
          </a:p>
          <a:p>
            <a:pPr>
              <a:spcBef>
                <a:spcPts val="1200"/>
              </a:spcBef>
            </a:pPr>
            <a:r>
              <a:rPr lang="fi-FI" sz="2800" dirty="0" smtClean="0"/>
              <a:t>Krisis menurunkan "g</a:t>
            </a:r>
            <a:r>
              <a:rPr lang="fi-FI" altLang="en-US" sz="2800" dirty="0" smtClean="0"/>
              <a:t>”</a:t>
            </a:r>
            <a:r>
              <a:rPr lang="fi-FI" sz="2800" dirty="0" smtClean="0"/>
              <a:t> dalam model gordon</a:t>
            </a:r>
          </a:p>
          <a:p>
            <a:pPr>
              <a:spcBef>
                <a:spcPts val="1200"/>
              </a:spcBef>
            </a:pPr>
            <a:r>
              <a:rPr lang="is-IS" sz="2800" dirty="0" smtClean="0"/>
              <a:t>Juga dampak </a:t>
            </a:r>
            <a:r>
              <a:rPr lang="en-US" sz="2800" i="1" dirty="0" err="1" smtClean="0"/>
              <a:t>k</a:t>
            </a:r>
            <a:r>
              <a:rPr lang="en-US" sz="2800" i="1" baseline="-25000" dirty="0" err="1" smtClean="0"/>
              <a:t>e</a:t>
            </a:r>
            <a:r>
              <a:rPr lang="is-IS" sz="2800" dirty="0" smtClean="0"/>
              <a:t> tinggi ketidakpastian meningkatkan nilai ini, sekali lagi dapat menurunkan harga</a:t>
            </a:r>
          </a:p>
          <a:p>
            <a:pPr>
              <a:spcBef>
                <a:spcPts val="1200"/>
              </a:spcBef>
            </a:pPr>
            <a:r>
              <a:rPr lang="hr-HR" sz="2800" dirty="0" smtClean="0"/>
              <a:t>Harapan masih optimis pada awal krisis. Tapi, ketika menyadari betapa parah krisis yang dialami maka harga akan anjlok</a:t>
            </a:r>
            <a:r>
              <a:rPr lang="hr-HR" sz="2800" dirty="0" smtClean="0"/>
              <a:t>.</a:t>
            </a:r>
            <a:endParaRPr lang="en-US" sz="28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Stock Market Indexes</a:t>
            </a:r>
            <a:endParaRPr lang="en-US" dirty="0"/>
          </a:p>
        </p:txBody>
      </p:sp>
      <p:sp>
        <p:nvSpPr>
          <p:cNvPr id="3" name="Content Placeholder 2"/>
          <p:cNvSpPr>
            <a:spLocks noGrp="1"/>
          </p:cNvSpPr>
          <p:nvPr>
            <p:ph idx="1"/>
          </p:nvPr>
        </p:nvSpPr>
        <p:spPr/>
        <p:txBody>
          <a:bodyPr/>
          <a:lstStyle/>
          <a:p>
            <a:r>
              <a:rPr lang="de-DE" sz="2800" dirty="0" smtClean="0"/>
              <a:t>Indeks pasar saham sering digunakan untuk memantau perilaku kelompok Saham</a:t>
            </a:r>
            <a:r>
              <a:rPr lang="de-DE" sz="2800" dirty="0" smtClean="0"/>
              <a:t>.</a:t>
            </a:r>
            <a:endParaRPr lang="de-DE" sz="28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304800"/>
            <a:ext cx="7620000" cy="11430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45720" tIns="0" rIns="45720" bIns="0" anchor="b" anchorCtr="0">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Stock Market Indexes:  the Dow Jones Industrial Average (a)</a:t>
            </a:r>
            <a:endParaRPr kumimoji="0" lang="en-US" sz="36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 name="Picture 2" descr="G:\MishkinEakins_PPT\MishinEakins_PPT\Art\Ch13\tab1303a.jpg"/>
          <p:cNvPicPr>
            <a:picLocks noChangeAspect="1" noChangeArrowheads="1"/>
          </p:cNvPicPr>
          <p:nvPr/>
        </p:nvPicPr>
        <p:blipFill>
          <a:blip r:embed="rId2"/>
          <a:srcRect/>
          <a:stretch>
            <a:fillRect/>
          </a:stretch>
        </p:blipFill>
        <p:spPr bwMode="auto">
          <a:xfrm>
            <a:off x="1219200" y="1905000"/>
            <a:ext cx="6145213" cy="4016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96200" cy="1143000"/>
          </a:xfrm>
        </p:spPr>
        <p:txBody>
          <a:bodyPr>
            <a:normAutofit fontScale="90000"/>
          </a:bodyPr>
          <a:lstStyle/>
          <a:p>
            <a:pPr algn="ctr"/>
            <a:r>
              <a:rPr lang="en-US" sz="4000" dirty="0" smtClean="0"/>
              <a:t>Stock Market Indexes:  the Dow Jones Industrial Average (b)</a:t>
            </a:r>
            <a:endParaRPr lang="en-US" dirty="0"/>
          </a:p>
        </p:txBody>
      </p:sp>
      <p:pic>
        <p:nvPicPr>
          <p:cNvPr id="6" name="Picture 2" descr="G:\MishkinEakins_PPT\MishinEakins_PPT\Art\Ch13\tab1303b.jpg"/>
          <p:cNvPicPr>
            <a:picLocks noGrp="1" noChangeAspect="1" noChangeArrowheads="1"/>
          </p:cNvPicPr>
          <p:nvPr>
            <p:ph idx="1"/>
          </p:nvPr>
        </p:nvPicPr>
        <p:blipFill>
          <a:blip r:embed="rId2"/>
          <a:srcRect/>
          <a:stretch>
            <a:fillRect/>
          </a:stretch>
        </p:blipFill>
        <p:spPr bwMode="auto">
          <a:xfrm>
            <a:off x="1022604" y="1847628"/>
            <a:ext cx="6108192" cy="437083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Stock Market Indexes</a:t>
            </a:r>
            <a:endParaRPr lang="en-US" dirty="0"/>
          </a:p>
        </p:txBody>
      </p:sp>
      <p:sp>
        <p:nvSpPr>
          <p:cNvPr id="3" name="Content Placeholder 2"/>
          <p:cNvSpPr>
            <a:spLocks noGrp="1"/>
          </p:cNvSpPr>
          <p:nvPr>
            <p:ph idx="1"/>
          </p:nvPr>
        </p:nvSpPr>
        <p:spPr/>
        <p:txBody>
          <a:bodyPr/>
          <a:lstStyle/>
          <a:p>
            <a:pPr>
              <a:buFont typeface="Wingdings" charset="0"/>
              <a:buChar char="§"/>
              <a:defRPr/>
            </a:pPr>
            <a:r>
              <a:rPr lang="fi-FI" sz="2400" dirty="0" smtClean="0"/>
              <a:t>Dua slide berikutnya menunjukkan Dow Jones Industrial Average thn 1980-2010.</a:t>
            </a:r>
          </a:p>
          <a:p>
            <a:pPr>
              <a:buFont typeface="Wingdings" charset="0"/>
              <a:buChar char="§"/>
              <a:defRPr/>
            </a:pPr>
            <a:r>
              <a:rPr lang="tr-TR" sz="2400" dirty="0" smtClean="0"/>
              <a:t>Seperti dapat dilihat, $ 1,00 diinvestasikan dalam DJIA kembali pada tahun 1980, ketika itu DJIA masih sekitar 800, akan tumbuh menjadi sekitar $ 12,50 pada tahun 2010, ketika Dow mencapai 10.000. Hal ini merupakan tingkat pertumbuhan tahunan sekitar 8,8</a:t>
            </a:r>
            <a:r>
              <a:rPr lang="tr-TR" sz="2400" dirty="0" smtClean="0"/>
              <a:t>%.</a:t>
            </a: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Stock Market Indexes, DJIA (a)</a:t>
            </a:r>
            <a:endParaRPr lang="en-US" dirty="0"/>
          </a:p>
        </p:txBody>
      </p:sp>
      <p:pic>
        <p:nvPicPr>
          <p:cNvPr id="4" name="Picture 2" descr="G:\MishkinEakins_PPT\MishinEakins_PPT\Art\Ch13\fig1302a.jpg"/>
          <p:cNvPicPr>
            <a:picLocks noGrp="1" noChangeAspect="1" noChangeArrowheads="1"/>
          </p:cNvPicPr>
          <p:nvPr>
            <p:ph idx="1"/>
          </p:nvPr>
        </p:nvPicPr>
        <p:blipFill>
          <a:blip r:embed="rId2"/>
          <a:srcRect/>
          <a:stretch>
            <a:fillRect/>
          </a:stretch>
        </p:blipFill>
        <p:spPr bwMode="auto">
          <a:xfrm>
            <a:off x="586740" y="1801908"/>
            <a:ext cx="6979920" cy="44622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fontScale="90000"/>
          </a:bodyPr>
          <a:lstStyle/>
          <a:p>
            <a:pPr algn="ctr" eaLnBrk="1" hangingPunct="1">
              <a:defRPr/>
            </a:pPr>
            <a:r>
              <a:rPr lang="en-US" dirty="0"/>
              <a:t>Stock Market Indexes, DJIA (b)</a:t>
            </a:r>
          </a:p>
        </p:txBody>
      </p:sp>
      <p:pic>
        <p:nvPicPr>
          <p:cNvPr id="31746" name="Picture 2" descr="G:\MishkinEakins_PPT\MishinEakins_PPT\Art\Ch13\fig1302b.jpg"/>
          <p:cNvPicPr>
            <a:picLocks noChangeAspect="1" noChangeArrowheads="1"/>
          </p:cNvPicPr>
          <p:nvPr/>
        </p:nvPicPr>
        <p:blipFill>
          <a:blip r:embed="rId2"/>
          <a:srcRect/>
          <a:stretch>
            <a:fillRect/>
          </a:stretch>
        </p:blipFill>
        <p:spPr bwMode="auto">
          <a:xfrm>
            <a:off x="1371600" y="1557338"/>
            <a:ext cx="6319838" cy="4673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dow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wipe(down)">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3505200" cy="5693736"/>
          </a:xfrm>
        </p:spPr>
        <p:txBody>
          <a:bodyPr>
            <a:normAutofit fontScale="70000" lnSpcReduction="20000"/>
          </a:bodyPr>
          <a:lstStyle/>
          <a:p>
            <a:pPr marL="742950" indent="-742950">
              <a:buNone/>
            </a:pPr>
            <a:r>
              <a:rPr lang="en-US" sz="4000" dirty="0" smtClean="0">
                <a:solidFill>
                  <a:schemeClr val="tx2"/>
                </a:solidFill>
              </a:rPr>
              <a:t>A.  </a:t>
            </a:r>
            <a:r>
              <a:rPr lang="en-US" sz="4000" dirty="0" err="1" smtClean="0">
                <a:solidFill>
                  <a:schemeClr val="tx2"/>
                </a:solidFill>
              </a:rPr>
              <a:t>Saham</a:t>
            </a:r>
            <a:r>
              <a:rPr lang="en-US" sz="4000" dirty="0" smtClean="0">
                <a:solidFill>
                  <a:schemeClr val="tx2"/>
                </a:solidFill>
              </a:rPr>
              <a:t> </a:t>
            </a:r>
            <a:r>
              <a:rPr lang="en-US" sz="4000" dirty="0" err="1" smtClean="0">
                <a:solidFill>
                  <a:schemeClr val="tx2"/>
                </a:solidFill>
              </a:rPr>
              <a:t>biasa</a:t>
            </a:r>
            <a:endParaRPr lang="en-US" sz="4000" dirty="0" smtClean="0">
              <a:solidFill>
                <a:schemeClr val="tx2"/>
              </a:solidFill>
            </a:endParaRPr>
          </a:p>
          <a:p>
            <a:pPr marL="742950" indent="-742950">
              <a:buNone/>
            </a:pPr>
            <a:endParaRPr lang="en-US" sz="4000" dirty="0" smtClean="0"/>
          </a:p>
          <a:p>
            <a:pPr>
              <a:buFont typeface="Wingdings" pitchFamily="2" charset="2"/>
              <a:buChar char="q"/>
            </a:pPr>
            <a:r>
              <a:rPr lang="en-US" dirty="0" err="1" smtClean="0"/>
              <a:t>Hak</a:t>
            </a:r>
            <a:r>
              <a:rPr lang="en-US" dirty="0" smtClean="0"/>
              <a:t> </a:t>
            </a:r>
            <a:r>
              <a:rPr lang="en-US" dirty="0" err="1" smtClean="0"/>
              <a:t>suara</a:t>
            </a:r>
            <a:r>
              <a:rPr lang="en-US" dirty="0" smtClean="0"/>
              <a:t> </a:t>
            </a:r>
            <a:r>
              <a:rPr lang="en-US" dirty="0" err="1" smtClean="0"/>
              <a:t>pemegang</a:t>
            </a:r>
            <a:r>
              <a:rPr lang="en-US" dirty="0" smtClean="0"/>
              <a:t> </a:t>
            </a:r>
            <a:r>
              <a:rPr lang="en-US" dirty="0" err="1" smtClean="0"/>
              <a:t>saham</a:t>
            </a:r>
            <a:r>
              <a:rPr lang="en-US" dirty="0" smtClean="0"/>
              <a:t>, </a:t>
            </a:r>
            <a:r>
              <a:rPr lang="en-US" dirty="0" err="1" smtClean="0"/>
              <a:t>dapat</a:t>
            </a:r>
            <a:r>
              <a:rPr lang="en-US" dirty="0" smtClean="0"/>
              <a:t> </a:t>
            </a:r>
            <a:r>
              <a:rPr lang="en-US" dirty="0" err="1" smtClean="0"/>
              <a:t>memillih</a:t>
            </a:r>
            <a:r>
              <a:rPr lang="en-US" dirty="0" smtClean="0"/>
              <a:t> </a:t>
            </a:r>
            <a:r>
              <a:rPr lang="en-US" dirty="0" err="1" smtClean="0"/>
              <a:t>dewan</a:t>
            </a:r>
            <a:r>
              <a:rPr lang="en-US" dirty="0" smtClean="0"/>
              <a:t> </a:t>
            </a:r>
            <a:r>
              <a:rPr lang="en-US" dirty="0" err="1" smtClean="0"/>
              <a:t>komisaris</a:t>
            </a:r>
            <a:r>
              <a:rPr lang="en-US" dirty="0" smtClean="0"/>
              <a:t>.</a:t>
            </a:r>
          </a:p>
          <a:p>
            <a:pPr>
              <a:buFont typeface="Wingdings" pitchFamily="2" charset="2"/>
              <a:buChar char="q"/>
            </a:pPr>
            <a:r>
              <a:rPr lang="en-US" dirty="0" err="1" smtClean="0"/>
              <a:t>P</a:t>
            </a:r>
            <a:r>
              <a:rPr lang="en-US" dirty="0" err="1" smtClean="0"/>
              <a:t>emilik</a:t>
            </a:r>
            <a:r>
              <a:rPr lang="en-US" dirty="0" smtClean="0"/>
              <a:t> </a:t>
            </a:r>
            <a:r>
              <a:rPr lang="en-US" dirty="0" err="1" smtClean="0"/>
              <a:t>saham</a:t>
            </a:r>
            <a:r>
              <a:rPr lang="en-US" dirty="0" smtClean="0"/>
              <a:t> </a:t>
            </a:r>
            <a:r>
              <a:rPr lang="en-US" dirty="0" err="1" smtClean="0"/>
              <a:t>ini</a:t>
            </a:r>
            <a:r>
              <a:rPr lang="en-US" dirty="0" smtClean="0"/>
              <a:t> </a:t>
            </a:r>
            <a:r>
              <a:rPr lang="en-US" dirty="0" err="1" smtClean="0"/>
              <a:t>akan</a:t>
            </a:r>
            <a:r>
              <a:rPr lang="en-US" dirty="0" smtClean="0"/>
              <a:t> </a:t>
            </a:r>
            <a:r>
              <a:rPr lang="en-US" dirty="0" err="1" smtClean="0"/>
              <a:t>menerima</a:t>
            </a:r>
            <a:r>
              <a:rPr lang="en-US" dirty="0" smtClean="0"/>
              <a:t> </a:t>
            </a:r>
            <a:r>
              <a:rPr lang="en-US" dirty="0" err="1" smtClean="0"/>
              <a:t>dividen</a:t>
            </a:r>
            <a:r>
              <a:rPr lang="en-US" dirty="0" smtClean="0"/>
              <a:t> </a:t>
            </a:r>
            <a:r>
              <a:rPr lang="en-US" dirty="0" err="1" smtClean="0"/>
              <a:t>jika</a:t>
            </a:r>
            <a:r>
              <a:rPr lang="en-US" dirty="0" smtClean="0"/>
              <a:t> </a:t>
            </a:r>
            <a:r>
              <a:rPr lang="en-US" dirty="0" err="1" smtClean="0"/>
              <a:t>perusahaan</a:t>
            </a:r>
            <a:r>
              <a:rPr lang="en-US" dirty="0" smtClean="0"/>
              <a:t> </a:t>
            </a:r>
            <a:r>
              <a:rPr lang="en-US" dirty="0" err="1" smtClean="0"/>
              <a:t>memperoleh</a:t>
            </a:r>
            <a:r>
              <a:rPr lang="en-US" dirty="0" smtClean="0"/>
              <a:t> </a:t>
            </a:r>
            <a:r>
              <a:rPr lang="en-US" dirty="0" err="1" smtClean="0"/>
              <a:t>laba</a:t>
            </a:r>
            <a:r>
              <a:rPr lang="en-US" dirty="0" smtClean="0"/>
              <a:t> </a:t>
            </a:r>
            <a:r>
              <a:rPr lang="en-US" dirty="0" err="1" smtClean="0"/>
              <a:t>dan</a:t>
            </a:r>
            <a:r>
              <a:rPr lang="en-US" dirty="0" smtClean="0"/>
              <a:t> </a:t>
            </a:r>
            <a:r>
              <a:rPr lang="en-US" dirty="0" err="1" smtClean="0"/>
              <a:t>pada</a:t>
            </a:r>
            <a:r>
              <a:rPr lang="en-US" dirty="0" smtClean="0"/>
              <a:t> </a:t>
            </a:r>
            <a:r>
              <a:rPr lang="en-US" dirty="0" err="1" smtClean="0"/>
              <a:t>Rapat</a:t>
            </a:r>
            <a:r>
              <a:rPr lang="en-US" dirty="0" smtClean="0"/>
              <a:t> </a:t>
            </a:r>
            <a:r>
              <a:rPr lang="en-US" dirty="0" err="1" smtClean="0"/>
              <a:t>Umum</a:t>
            </a:r>
            <a:r>
              <a:rPr lang="en-US" dirty="0" smtClean="0"/>
              <a:t> </a:t>
            </a:r>
            <a:r>
              <a:rPr lang="en-US" dirty="0" err="1" smtClean="0"/>
              <a:t>Pemegang</a:t>
            </a:r>
            <a:r>
              <a:rPr lang="en-US" dirty="0" smtClean="0"/>
              <a:t> </a:t>
            </a:r>
            <a:r>
              <a:rPr lang="en-US" dirty="0" err="1" smtClean="0"/>
              <a:t>Saham</a:t>
            </a:r>
            <a:r>
              <a:rPr lang="en-US" dirty="0" smtClean="0"/>
              <a:t> (RUPS) </a:t>
            </a:r>
            <a:r>
              <a:rPr lang="en-US" dirty="0" err="1" smtClean="0"/>
              <a:t>setuju</a:t>
            </a:r>
            <a:r>
              <a:rPr lang="en-US" dirty="0" smtClean="0"/>
              <a:t> </a:t>
            </a:r>
            <a:r>
              <a:rPr lang="en-US" dirty="0" err="1" smtClean="0"/>
              <a:t>mengenai</a:t>
            </a:r>
            <a:r>
              <a:rPr lang="en-US" dirty="0" smtClean="0"/>
              <a:t> </a:t>
            </a:r>
            <a:r>
              <a:rPr lang="en-US" dirty="0" err="1" smtClean="0"/>
              <a:t>adanya</a:t>
            </a:r>
            <a:r>
              <a:rPr lang="en-US" dirty="0" smtClean="0"/>
              <a:t> </a:t>
            </a:r>
            <a:r>
              <a:rPr lang="en-US" dirty="0" err="1" smtClean="0"/>
              <a:t>pembagian</a:t>
            </a:r>
            <a:r>
              <a:rPr lang="en-US" dirty="0" smtClean="0"/>
              <a:t> </a:t>
            </a:r>
            <a:r>
              <a:rPr lang="en-US" dirty="0" err="1" smtClean="0"/>
              <a:t>dividen</a:t>
            </a:r>
            <a:r>
              <a:rPr lang="en-US" dirty="0" smtClean="0"/>
              <a:t> </a:t>
            </a:r>
            <a:r>
              <a:rPr lang="en-US" dirty="0" err="1" smtClean="0"/>
              <a:t>tersebut</a:t>
            </a:r>
            <a:r>
              <a:rPr lang="en-US" dirty="0" smtClean="0"/>
              <a:t>. </a:t>
            </a:r>
            <a:endParaRPr lang="en-US" dirty="0" smtClean="0"/>
          </a:p>
          <a:p>
            <a:pPr>
              <a:buFont typeface="Wingdings" pitchFamily="2" charset="2"/>
              <a:buChar char="q"/>
            </a:pPr>
            <a:r>
              <a:rPr lang="en-US" dirty="0" err="1" smtClean="0"/>
              <a:t>Jika</a:t>
            </a:r>
            <a:r>
              <a:rPr lang="en-US" dirty="0" smtClean="0"/>
              <a:t> </a:t>
            </a:r>
            <a:r>
              <a:rPr lang="en-US" dirty="0" err="1" smtClean="0"/>
              <a:t>perusahaan</a:t>
            </a:r>
            <a:r>
              <a:rPr lang="en-US" dirty="0" smtClean="0"/>
              <a:t> </a:t>
            </a:r>
            <a:r>
              <a:rPr lang="en-US" dirty="0" err="1" smtClean="0"/>
              <a:t>dilikuidasi</a:t>
            </a:r>
            <a:r>
              <a:rPr lang="en-US" dirty="0" smtClean="0"/>
              <a:t> </a:t>
            </a:r>
            <a:r>
              <a:rPr lang="en-US" dirty="0" err="1" smtClean="0"/>
              <a:t>atau</a:t>
            </a:r>
            <a:r>
              <a:rPr lang="en-US" dirty="0" smtClean="0"/>
              <a:t> </a:t>
            </a:r>
            <a:r>
              <a:rPr lang="en-US" dirty="0" err="1" smtClean="0"/>
              <a:t>bangkrut</a:t>
            </a:r>
            <a:r>
              <a:rPr lang="en-US" dirty="0" smtClean="0"/>
              <a:t>, </a:t>
            </a:r>
            <a:r>
              <a:rPr lang="en-US" dirty="0" err="1" smtClean="0"/>
              <a:t>para</a:t>
            </a:r>
            <a:r>
              <a:rPr lang="en-US" dirty="0" smtClean="0"/>
              <a:t> </a:t>
            </a:r>
            <a:r>
              <a:rPr lang="en-US" dirty="0" err="1" smtClean="0"/>
              <a:t>pemegang</a:t>
            </a:r>
            <a:r>
              <a:rPr lang="en-US" dirty="0" smtClean="0"/>
              <a:t> </a:t>
            </a:r>
            <a:r>
              <a:rPr lang="en-US" dirty="0" err="1" smtClean="0"/>
              <a:t>saham</a:t>
            </a:r>
            <a:r>
              <a:rPr lang="en-US" dirty="0" smtClean="0"/>
              <a:t> </a:t>
            </a:r>
            <a:r>
              <a:rPr lang="en-US" dirty="0" err="1" smtClean="0"/>
              <a:t>biasa</a:t>
            </a:r>
            <a:r>
              <a:rPr lang="en-US" dirty="0" smtClean="0"/>
              <a:t> </a:t>
            </a:r>
            <a:r>
              <a:rPr lang="en-US" dirty="0" err="1" smtClean="0"/>
              <a:t>ini</a:t>
            </a:r>
            <a:r>
              <a:rPr lang="en-US" dirty="0" smtClean="0"/>
              <a:t> </a:t>
            </a:r>
            <a:r>
              <a:rPr lang="en-US" dirty="0" err="1" smtClean="0"/>
              <a:t>akan</a:t>
            </a:r>
            <a:r>
              <a:rPr lang="en-US" dirty="0" smtClean="0"/>
              <a:t> </a:t>
            </a:r>
            <a:r>
              <a:rPr lang="en-US" dirty="0" err="1" smtClean="0"/>
              <a:t>menerima</a:t>
            </a:r>
            <a:r>
              <a:rPr lang="en-US" dirty="0" smtClean="0"/>
              <a:t> </a:t>
            </a:r>
            <a:r>
              <a:rPr lang="en-US" dirty="0" err="1" smtClean="0"/>
              <a:t>hak</a:t>
            </a:r>
            <a:r>
              <a:rPr lang="en-US" dirty="0" smtClean="0"/>
              <a:t> </a:t>
            </a:r>
            <a:r>
              <a:rPr lang="en-US" dirty="0" err="1" smtClean="0"/>
              <a:t>atas</a:t>
            </a:r>
            <a:r>
              <a:rPr lang="en-US" dirty="0" smtClean="0"/>
              <a:t> </a:t>
            </a:r>
            <a:r>
              <a:rPr lang="en-US" dirty="0" err="1" smtClean="0"/>
              <a:t>sisa</a:t>
            </a:r>
            <a:r>
              <a:rPr lang="en-US" dirty="0" smtClean="0"/>
              <a:t> </a:t>
            </a:r>
            <a:r>
              <a:rPr lang="en-US" dirty="0" err="1" smtClean="0"/>
              <a:t>aset</a:t>
            </a:r>
            <a:r>
              <a:rPr lang="en-US" dirty="0" smtClean="0"/>
              <a:t> </a:t>
            </a:r>
            <a:r>
              <a:rPr lang="en-US" dirty="0" err="1" smtClean="0"/>
              <a:t>perusahaan</a:t>
            </a:r>
            <a:r>
              <a:rPr lang="en-US" dirty="0" smtClean="0"/>
              <a:t> paling </a:t>
            </a:r>
            <a:r>
              <a:rPr lang="en-US" dirty="0" err="1" smtClean="0"/>
              <a:t>akhir</a:t>
            </a:r>
            <a:r>
              <a:rPr lang="en-US" dirty="0" smtClean="0"/>
              <a:t> </a:t>
            </a:r>
            <a:r>
              <a:rPr lang="en-US" dirty="0" err="1" smtClean="0"/>
              <a:t>setelah</a:t>
            </a:r>
            <a:r>
              <a:rPr lang="en-US" dirty="0" smtClean="0"/>
              <a:t> </a:t>
            </a:r>
            <a:r>
              <a:rPr lang="en-US" dirty="0" err="1" smtClean="0"/>
              <a:t>semua</a:t>
            </a:r>
            <a:r>
              <a:rPr lang="en-US" dirty="0" smtClean="0"/>
              <a:t> </a:t>
            </a:r>
            <a:r>
              <a:rPr lang="en-US" dirty="0" err="1" smtClean="0"/>
              <a:t>kewajiban</a:t>
            </a:r>
            <a:r>
              <a:rPr lang="en-US" dirty="0" smtClean="0"/>
              <a:t> </a:t>
            </a:r>
            <a:r>
              <a:rPr lang="en-US" dirty="0" err="1" smtClean="0"/>
              <a:t>atau</a:t>
            </a:r>
            <a:r>
              <a:rPr lang="en-US" dirty="0" smtClean="0"/>
              <a:t> </a:t>
            </a:r>
            <a:r>
              <a:rPr lang="en-US" dirty="0" err="1" smtClean="0"/>
              <a:t>hutang</a:t>
            </a:r>
            <a:r>
              <a:rPr lang="en-US" dirty="0" smtClean="0"/>
              <a:t> </a:t>
            </a:r>
            <a:r>
              <a:rPr lang="en-US" dirty="0" err="1" smtClean="0"/>
              <a:t>pada</a:t>
            </a:r>
            <a:r>
              <a:rPr lang="en-US" dirty="0" smtClean="0"/>
              <a:t> </a:t>
            </a:r>
            <a:r>
              <a:rPr lang="en-US" dirty="0" err="1" smtClean="0"/>
              <a:t>pihak</a:t>
            </a:r>
            <a:r>
              <a:rPr lang="en-US" dirty="0" smtClean="0"/>
              <a:t> lain </a:t>
            </a:r>
            <a:r>
              <a:rPr lang="en-US" dirty="0" err="1" smtClean="0"/>
              <a:t>sudah</a:t>
            </a:r>
            <a:r>
              <a:rPr lang="en-US" dirty="0" smtClean="0"/>
              <a:t> </a:t>
            </a:r>
            <a:r>
              <a:rPr lang="en-US" dirty="0" err="1" smtClean="0"/>
              <a:t>dilunasi</a:t>
            </a:r>
            <a:r>
              <a:rPr lang="en-US" dirty="0" smtClean="0"/>
              <a:t>.</a:t>
            </a:r>
            <a:endParaRPr lang="en-US" dirty="0"/>
          </a:p>
        </p:txBody>
      </p:sp>
      <p:sp>
        <p:nvSpPr>
          <p:cNvPr id="7" name="Content Placeholder 2"/>
          <p:cNvSpPr txBox="1">
            <a:spLocks/>
          </p:cNvSpPr>
          <p:nvPr/>
        </p:nvSpPr>
        <p:spPr>
          <a:xfrm>
            <a:off x="4267200" y="762000"/>
            <a:ext cx="3505200" cy="5760720"/>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r>
              <a:rPr lang="en-US" sz="3300" dirty="0" smtClean="0">
                <a:solidFill>
                  <a:schemeClr val="tx2"/>
                </a:solidFill>
              </a:rPr>
              <a:t>B. </a:t>
            </a:r>
            <a:r>
              <a:rPr lang="en-US" sz="3300" dirty="0">
                <a:solidFill>
                  <a:schemeClr val="tx2"/>
                </a:solidFill>
              </a:rPr>
              <a:t>S</a:t>
            </a:r>
            <a:r>
              <a:rPr kumimoji="0" lang="en-US" sz="3300" b="0" i="0" u="none" strike="noStrike" kern="1200" cap="none" spc="0" normalizeH="0" baseline="0" noProof="0" dirty="0" err="1" smtClean="0">
                <a:ln>
                  <a:noFill/>
                </a:ln>
                <a:solidFill>
                  <a:schemeClr val="tx2"/>
                </a:solidFill>
                <a:effectLst/>
                <a:uLnTx/>
                <a:uFillTx/>
                <a:latin typeface="+mn-lt"/>
                <a:ea typeface="+mn-ea"/>
                <a:cs typeface="+mn-cs"/>
              </a:rPr>
              <a:t>aham</a:t>
            </a:r>
            <a:r>
              <a:rPr kumimoji="0" lang="en-US" sz="33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300" b="0" i="0" u="none" strike="noStrike" kern="1200" cap="none" spc="0" normalizeH="0" baseline="0" noProof="0" dirty="0" err="1" smtClean="0">
                <a:ln>
                  <a:noFill/>
                </a:ln>
                <a:solidFill>
                  <a:schemeClr val="tx2"/>
                </a:solidFill>
                <a:effectLst/>
                <a:uLnTx/>
                <a:uFillTx/>
                <a:latin typeface="+mn-lt"/>
                <a:ea typeface="+mn-ea"/>
                <a:cs typeface="+mn-cs"/>
              </a:rPr>
              <a:t>preferen</a:t>
            </a:r>
            <a:endParaRPr kumimoji="0" lang="en-US" sz="33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US" sz="33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600"/>
              </a:spcBef>
              <a:buClr>
                <a:schemeClr val="tx2"/>
              </a:buClr>
              <a:buSzPct val="73000"/>
              <a:buFont typeface="Wingdings" pitchFamily="2" charset="2"/>
              <a:buChar char="q"/>
            </a:pPr>
            <a:r>
              <a:rPr lang="en-US" sz="2800" dirty="0" err="1" smtClean="0"/>
              <a:t>Memberikan</a:t>
            </a:r>
            <a:r>
              <a:rPr lang="en-US" sz="2800" dirty="0" smtClean="0"/>
              <a:t> </a:t>
            </a:r>
            <a:r>
              <a:rPr lang="en-US" sz="2800" dirty="0" err="1"/>
              <a:t>dividen</a:t>
            </a:r>
            <a:r>
              <a:rPr lang="en-US" sz="2800" dirty="0"/>
              <a:t> </a:t>
            </a:r>
            <a:r>
              <a:rPr lang="en-US" sz="2800" dirty="0" err="1"/>
              <a:t>kepada</a:t>
            </a:r>
            <a:r>
              <a:rPr lang="en-US" sz="2800" dirty="0"/>
              <a:t> </a:t>
            </a:r>
            <a:r>
              <a:rPr lang="en-US" sz="2800" dirty="0" err="1"/>
              <a:t>pemegang</a:t>
            </a:r>
            <a:r>
              <a:rPr lang="en-US" sz="2800" dirty="0"/>
              <a:t> </a:t>
            </a:r>
            <a:r>
              <a:rPr lang="en-US" sz="2800" dirty="0" err="1"/>
              <a:t>sahamnya</a:t>
            </a:r>
            <a:r>
              <a:rPr lang="en-US" sz="2800" dirty="0"/>
              <a:t> </a:t>
            </a:r>
            <a:r>
              <a:rPr lang="en-US" sz="2800" dirty="0" err="1"/>
              <a:t>secara</a:t>
            </a:r>
            <a:r>
              <a:rPr lang="en-US" sz="2800" dirty="0"/>
              <a:t> </a:t>
            </a:r>
            <a:r>
              <a:rPr lang="en-US" sz="2800" dirty="0" err="1" smtClean="0"/>
              <a:t>pasti</a:t>
            </a:r>
            <a:r>
              <a:rPr lang="en-US" sz="2800" dirty="0" smtClean="0"/>
              <a:t>, </a:t>
            </a:r>
            <a:r>
              <a:rPr lang="en-US" sz="2800" dirty="0" err="1"/>
              <a:t>besarnya</a:t>
            </a:r>
            <a:r>
              <a:rPr lang="en-US" sz="2800" dirty="0"/>
              <a:t> </a:t>
            </a:r>
            <a:r>
              <a:rPr lang="en-US" sz="2800" dirty="0" err="1"/>
              <a:t>dividen</a:t>
            </a:r>
            <a:r>
              <a:rPr lang="en-US" sz="2800" dirty="0"/>
              <a:t> yang </a:t>
            </a:r>
            <a:r>
              <a:rPr lang="en-US" sz="2800" dirty="0" err="1" smtClean="0"/>
              <a:t>dibagikan</a:t>
            </a:r>
            <a:r>
              <a:rPr lang="en-US" sz="2800" dirty="0" smtClean="0"/>
              <a:t> </a:t>
            </a:r>
            <a:r>
              <a:rPr lang="en-US" sz="2800" dirty="0" err="1" smtClean="0"/>
              <a:t>sudah</a:t>
            </a:r>
            <a:r>
              <a:rPr lang="en-US" sz="2800" dirty="0" smtClean="0"/>
              <a:t> </a:t>
            </a:r>
            <a:r>
              <a:rPr lang="en-US" sz="2800" dirty="0" err="1" smtClean="0"/>
              <a:t>ditetapkan</a:t>
            </a:r>
            <a:r>
              <a:rPr lang="en-US" sz="2800" dirty="0" smtClean="0"/>
              <a:t>.</a:t>
            </a:r>
          </a:p>
          <a:p>
            <a:pPr marL="274320" lvl="0" indent="-274320">
              <a:spcBef>
                <a:spcPts val="600"/>
              </a:spcBef>
              <a:buClr>
                <a:schemeClr val="tx2"/>
              </a:buClr>
              <a:buSzPct val="73000"/>
              <a:buFont typeface="Wingdings" pitchFamily="2" charset="2"/>
              <a:buChar char="q"/>
            </a:pPr>
            <a:r>
              <a:rPr lang="en-US" sz="2800" dirty="0" err="1" smtClean="0"/>
              <a:t>Jika</a:t>
            </a:r>
            <a:r>
              <a:rPr lang="en-US" sz="2800" dirty="0" smtClean="0"/>
              <a:t> </a:t>
            </a:r>
            <a:r>
              <a:rPr lang="en-US" sz="2800" dirty="0" err="1"/>
              <a:t>suatu</a:t>
            </a:r>
            <a:r>
              <a:rPr lang="en-US" sz="2800" dirty="0"/>
              <a:t> </a:t>
            </a:r>
            <a:r>
              <a:rPr lang="en-US" sz="2800" dirty="0" err="1"/>
              <a:t>saat</a:t>
            </a:r>
            <a:r>
              <a:rPr lang="en-US" sz="2800" dirty="0"/>
              <a:t> </a:t>
            </a:r>
            <a:r>
              <a:rPr lang="en-US" sz="2800" dirty="0" err="1"/>
              <a:t>perusahaan</a:t>
            </a:r>
            <a:r>
              <a:rPr lang="en-US" sz="2800" dirty="0"/>
              <a:t> </a:t>
            </a:r>
            <a:r>
              <a:rPr lang="en-US" sz="2800" dirty="0" err="1"/>
              <a:t>dilikuidasi</a:t>
            </a:r>
            <a:r>
              <a:rPr lang="en-US" sz="2800" dirty="0"/>
              <a:t> </a:t>
            </a:r>
            <a:r>
              <a:rPr lang="en-US" sz="2800" dirty="0" err="1"/>
              <a:t>atau</a:t>
            </a:r>
            <a:r>
              <a:rPr lang="en-US" sz="2800" dirty="0"/>
              <a:t> </a:t>
            </a:r>
            <a:r>
              <a:rPr lang="en-US" sz="2800" dirty="0" err="1"/>
              <a:t>bangkrut</a:t>
            </a:r>
            <a:r>
              <a:rPr lang="en-US" sz="2800" dirty="0"/>
              <a:t>, </a:t>
            </a:r>
            <a:r>
              <a:rPr lang="en-US" sz="2800" dirty="0" err="1"/>
              <a:t>para</a:t>
            </a:r>
            <a:r>
              <a:rPr lang="en-US" sz="2800" dirty="0"/>
              <a:t> </a:t>
            </a:r>
            <a:r>
              <a:rPr lang="en-US" sz="2800" dirty="0" err="1"/>
              <a:t>pemegang</a:t>
            </a:r>
            <a:r>
              <a:rPr lang="en-US" sz="2800" dirty="0"/>
              <a:t> </a:t>
            </a:r>
            <a:r>
              <a:rPr lang="en-US" sz="2800" dirty="0" err="1"/>
              <a:t>saham</a:t>
            </a:r>
            <a:r>
              <a:rPr lang="en-US" sz="2800" dirty="0"/>
              <a:t> </a:t>
            </a:r>
            <a:r>
              <a:rPr lang="en-US" sz="2800" dirty="0" err="1"/>
              <a:t>preferen</a:t>
            </a:r>
            <a:r>
              <a:rPr lang="en-US" sz="2800" dirty="0"/>
              <a:t> </a:t>
            </a:r>
            <a:r>
              <a:rPr lang="en-US" sz="2800" dirty="0" err="1"/>
              <a:t>ini</a:t>
            </a:r>
            <a:r>
              <a:rPr lang="en-US" sz="2800" dirty="0"/>
              <a:t> </a:t>
            </a:r>
            <a:r>
              <a:rPr lang="en-US" sz="2800" dirty="0" err="1"/>
              <a:t>ini</a:t>
            </a:r>
            <a:r>
              <a:rPr lang="en-US" sz="2800" dirty="0"/>
              <a:t> </a:t>
            </a:r>
            <a:r>
              <a:rPr lang="en-US" sz="2800" dirty="0" err="1"/>
              <a:t>akan</a:t>
            </a:r>
            <a:r>
              <a:rPr lang="en-US" sz="2800" dirty="0"/>
              <a:t> </a:t>
            </a:r>
            <a:r>
              <a:rPr lang="en-US" sz="2800" dirty="0" err="1"/>
              <a:t>menerima</a:t>
            </a:r>
            <a:r>
              <a:rPr lang="en-US" sz="2800" dirty="0"/>
              <a:t> </a:t>
            </a:r>
            <a:r>
              <a:rPr lang="en-US" sz="2800" dirty="0" err="1"/>
              <a:t>hak</a:t>
            </a:r>
            <a:r>
              <a:rPr lang="en-US" sz="2800" dirty="0"/>
              <a:t> </a:t>
            </a:r>
            <a:r>
              <a:rPr lang="en-US" sz="2800" dirty="0" err="1"/>
              <a:t>atas</a:t>
            </a:r>
            <a:r>
              <a:rPr lang="en-US" sz="2800" dirty="0"/>
              <a:t> </a:t>
            </a:r>
            <a:r>
              <a:rPr lang="en-US" sz="2800" dirty="0" err="1"/>
              <a:t>sisa</a:t>
            </a:r>
            <a:r>
              <a:rPr lang="en-US" sz="2800" dirty="0"/>
              <a:t> </a:t>
            </a:r>
            <a:r>
              <a:rPr lang="en-US" sz="2800" dirty="0" err="1"/>
              <a:t>aset</a:t>
            </a:r>
            <a:r>
              <a:rPr lang="en-US" sz="2800" dirty="0"/>
              <a:t> </a:t>
            </a:r>
            <a:r>
              <a:rPr lang="en-US" sz="2800" dirty="0" err="1"/>
              <a:t>perusahaan</a:t>
            </a:r>
            <a:r>
              <a:rPr lang="en-US" sz="2800" dirty="0"/>
              <a:t> </a:t>
            </a:r>
            <a:r>
              <a:rPr lang="en-US" sz="2800" dirty="0" err="1"/>
              <a:t>sebelum</a:t>
            </a:r>
            <a:r>
              <a:rPr lang="en-US" sz="2800" dirty="0"/>
              <a:t> </a:t>
            </a:r>
            <a:r>
              <a:rPr lang="en-US" sz="2800" dirty="0" err="1"/>
              <a:t>pemegang</a:t>
            </a:r>
            <a:r>
              <a:rPr lang="en-US" sz="2800" dirty="0"/>
              <a:t> </a:t>
            </a:r>
            <a:r>
              <a:rPr lang="en-US" sz="2800" dirty="0" err="1"/>
              <a:t>saham</a:t>
            </a:r>
            <a:r>
              <a:rPr lang="en-US" sz="2800" dirty="0"/>
              <a:t> </a:t>
            </a:r>
            <a:r>
              <a:rPr lang="en-US" sz="2800" dirty="0" err="1"/>
              <a:t>biasa</a:t>
            </a:r>
            <a:r>
              <a:rPr lang="en-US" sz="2800" dirty="0"/>
              <a:t>. </a:t>
            </a:r>
            <a:endParaRPr lang="en-US" sz="2800" dirty="0" smtClean="0"/>
          </a:p>
          <a:p>
            <a:pPr marL="274320" lvl="0" indent="-274320">
              <a:spcBef>
                <a:spcPts val="600"/>
              </a:spcBef>
              <a:buClr>
                <a:schemeClr val="tx2"/>
              </a:buClr>
              <a:buSzPct val="73000"/>
              <a:buFont typeface="Wingdings" pitchFamily="2" charset="2"/>
              <a:buChar char="q"/>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q"/>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q"/>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q"/>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lum bright="-20000" contrast="40000"/>
          </a:blip>
          <a:srcRect/>
          <a:stretch>
            <a:fillRect/>
          </a:stretch>
        </p:blipFill>
        <p:spPr bwMode="auto">
          <a:xfrm>
            <a:off x="-76200" y="1828800"/>
            <a:ext cx="9296400" cy="3260725"/>
          </a:xfrm>
          <a:prstGeom prst="rect">
            <a:avLst/>
          </a:prstGeom>
          <a:noFill/>
          <a:ln w="25400">
            <a:noFill/>
            <a:miter lim="800000"/>
            <a:headEnd/>
            <a:tailEnd/>
          </a:ln>
        </p:spPr>
      </p:pic>
      <p:sp>
        <p:nvSpPr>
          <p:cNvPr id="71684" name="Rectangle 3"/>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396875" indent="-371475" algn="ctr" eaLnBrk="1" hangingPunct="1">
              <a:spcAft>
                <a:spcPts val="13"/>
              </a:spcAft>
              <a:defRPr/>
            </a:pPr>
            <a:r>
              <a:rPr lang="en-US" dirty="0">
                <a:ea typeface="ＭＳ Ｐゴシック" charset="0"/>
                <a:cs typeface="ＭＳ Ｐゴシック" charset="0"/>
              </a:rPr>
              <a:t>Stock Market Indexes</a:t>
            </a:r>
          </a:p>
        </p:txBody>
      </p:sp>
      <p:sp>
        <p:nvSpPr>
          <p:cNvPr id="32771" name="Text Box 5"/>
          <p:cNvSpPr txBox="1">
            <a:spLocks noChangeArrowheads="1"/>
          </p:cNvSpPr>
          <p:nvPr/>
        </p:nvSpPr>
        <p:spPr bwMode="auto">
          <a:xfrm>
            <a:off x="609600" y="5867400"/>
            <a:ext cx="8001000" cy="457200"/>
          </a:xfrm>
          <a:prstGeom prst="rect">
            <a:avLst/>
          </a:prstGeom>
          <a:noFill/>
          <a:ln w="12700">
            <a:noFill/>
            <a:miter lim="800000"/>
            <a:headEnd/>
            <a:tailEnd/>
          </a:ln>
        </p:spPr>
        <p:txBody>
          <a:bodyPr>
            <a:spAutoFit/>
          </a:bodyPr>
          <a:lstStyle/>
          <a:p>
            <a:r>
              <a:rPr lang="en-US" sz="1400">
                <a:solidFill>
                  <a:schemeClr val="tx1"/>
                </a:solidFill>
                <a:ea typeface="MS PGothic" pitchFamily="34" charset="-128"/>
              </a:rPr>
              <a:t>Graph of Dow </a:t>
            </a:r>
            <a:r>
              <a:rPr lang="en-US" sz="2400">
                <a:solidFill>
                  <a:schemeClr val="tx1"/>
                </a:solidFill>
                <a:latin typeface="Times New Roman" pitchFamily="18" charset="0"/>
                <a:ea typeface="MS PGothic" pitchFamily="34" charset="-128"/>
                <a:hlinkClick r:id="rId4"/>
              </a:rPr>
              <a:t>http://stockcharts.com/charts/historical/djia1900.html</a:t>
            </a:r>
            <a:endParaRPr lang="en-US" sz="2400">
              <a:solidFill>
                <a:schemeClr val="tx1"/>
              </a:solidFill>
              <a:latin typeface="Times New Roman" pitchFamily="18" charset="0"/>
              <a:ea typeface="MS PGothic"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wipe(down)">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769"/>
                                        </p:tgtEl>
                                        <p:attrNameLst>
                                          <p:attrName>style.visibility</p:attrName>
                                        </p:attrNameLst>
                                      </p:cBhvr>
                                      <p:to>
                                        <p:strVal val="visible"/>
                                      </p:to>
                                    </p:set>
                                    <p:animEffect transition="in" filter="wipe(down)">
                                      <p:cBhvr>
                                        <p:cTn id="12"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fontScale="90000"/>
          </a:bodyPr>
          <a:lstStyle/>
          <a:p>
            <a:pPr algn="ctr" eaLnBrk="1" hangingPunct="1">
              <a:defRPr/>
            </a:pPr>
            <a:r>
              <a:rPr lang="en-US" dirty="0"/>
              <a:t>Regulation of the Stock Market</a:t>
            </a:r>
          </a:p>
        </p:txBody>
      </p:sp>
      <p:sp>
        <p:nvSpPr>
          <p:cNvPr id="44035" name="Text Placeholder 2"/>
          <p:cNvSpPr>
            <a:spLocks noGrp="1"/>
          </p:cNvSpPr>
          <p:nvPr>
            <p:ph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de-DE" dirty="0" smtClean="0"/>
              <a:t>Misi utama dari SEC adalah "... untuk melindungi investor dan menjaga integritas pasar sekuritas.</a:t>
            </a:r>
            <a:r>
              <a:rPr lang="de-DE" altLang="en-US" dirty="0" smtClean="0"/>
              <a:t>“</a:t>
            </a:r>
            <a:endParaRPr lang="de-DE" dirty="0" smtClean="0"/>
          </a:p>
          <a:p>
            <a:pPr eaLnBrk="1" hangingPunct="1"/>
            <a:r>
              <a:rPr lang="fi-FI" dirty="0" smtClean="0"/>
              <a:t>SEC membawa sekitar 500 tindakan terhadap individu dan perusahaan setiap tahun terhadap upaya ini. Hal ini dicapai melalui upaya bersama dari empat divisi.</a:t>
            </a: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down)">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down)">
                                      <p:cBhvr>
                                        <p:cTn id="17"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fontScale="90000"/>
          </a:bodyPr>
          <a:lstStyle/>
          <a:p>
            <a:pPr algn="ctr" eaLnBrk="1" hangingPunct="1">
              <a:defRPr/>
            </a:pPr>
            <a:r>
              <a:rPr lang="en-US" dirty="0"/>
              <a:t>Regulation of the Stock Market: Divisions of the SEC</a:t>
            </a:r>
          </a:p>
        </p:txBody>
      </p:sp>
      <p:sp>
        <p:nvSpPr>
          <p:cNvPr id="45059" name="Text Placeholder 2"/>
          <p:cNvSpPr>
            <a:spLocks noGrp="1"/>
          </p:cNvSpPr>
          <p:nvPr>
            <p:ph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dirty="0" smtClean="0"/>
              <a:t>Division of Corporate Finance: </a:t>
            </a:r>
            <a:r>
              <a:rPr lang="pl-PL" dirty="0" smtClean="0"/>
              <a:t>Bertanggung jawab untuk mengumpulkan, meninjau, dan membuat semua dokumen perusahaan tersedia.</a:t>
            </a:r>
          </a:p>
          <a:p>
            <a:pPr eaLnBrk="1" hangingPunct="1"/>
            <a:r>
              <a:rPr lang="en-US" dirty="0" smtClean="0"/>
              <a:t>Division of Market Regulation: </a:t>
            </a:r>
            <a:r>
              <a:rPr lang="en-US" dirty="0" err="1" smtClean="0"/>
              <a:t>Menetapkan</a:t>
            </a:r>
            <a:r>
              <a:rPr lang="en-US" dirty="0" smtClean="0"/>
              <a:t> </a:t>
            </a:r>
            <a:r>
              <a:rPr lang="en-US" dirty="0" err="1" smtClean="0"/>
              <a:t>dan</a:t>
            </a:r>
            <a:r>
              <a:rPr lang="en-US" dirty="0" smtClean="0"/>
              <a:t> </a:t>
            </a:r>
            <a:r>
              <a:rPr lang="en-US" dirty="0" err="1" smtClean="0"/>
              <a:t>mengelola</a:t>
            </a:r>
            <a:r>
              <a:rPr lang="en-US" dirty="0" smtClean="0"/>
              <a:t> </a:t>
            </a:r>
            <a:r>
              <a:rPr lang="en-US" dirty="0" err="1" smtClean="0"/>
              <a:t>aturan</a:t>
            </a:r>
            <a:r>
              <a:rPr lang="en-US" dirty="0" smtClean="0"/>
              <a:t> </a:t>
            </a:r>
            <a:r>
              <a:rPr lang="en-US" dirty="0" err="1" smtClean="0"/>
              <a:t>untuk</a:t>
            </a:r>
            <a:r>
              <a:rPr lang="en-US" dirty="0" smtClean="0"/>
              <a:t> </a:t>
            </a:r>
            <a:r>
              <a:rPr lang="en-US" dirty="0" err="1" smtClean="0"/>
              <a:t>pasar</a:t>
            </a:r>
            <a:r>
              <a:rPr lang="en-US" dirty="0" smtClean="0"/>
              <a:t> </a:t>
            </a:r>
            <a:r>
              <a:rPr lang="en-US" dirty="0" err="1" smtClean="0"/>
              <a:t>secara</a:t>
            </a:r>
            <a:r>
              <a:rPr lang="en-US" dirty="0" smtClean="0"/>
              <a:t> </a:t>
            </a:r>
            <a:r>
              <a:rPr lang="en-US" dirty="0" err="1" smtClean="0"/>
              <a:t>teratur</a:t>
            </a:r>
            <a:r>
              <a:rPr lang="en-US" dirty="0" smtClean="0"/>
              <a:t> </a:t>
            </a:r>
            <a:r>
              <a:rPr lang="en-US" dirty="0" err="1" smtClean="0"/>
              <a:t>dan</a:t>
            </a:r>
            <a:r>
              <a:rPr lang="en-US" dirty="0" smtClean="0"/>
              <a:t> </a:t>
            </a:r>
            <a:r>
              <a:rPr lang="en-US" dirty="0" err="1" smtClean="0"/>
              <a:t>efisien</a:t>
            </a:r>
            <a:r>
              <a:rPr lang="en-US" dirty="0" smtClean="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wipe(down)">
                                      <p:cBhvr>
                                        <p:cTn id="12" dur="5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wipe(down)">
                                      <p:cBhvr>
                                        <p:cTn id="1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eaLnBrk="1" hangingPunct="1">
              <a:defRPr/>
            </a:pPr>
            <a:r>
              <a:rPr lang="en-US" sz="3200" dirty="0">
                <a:ea typeface="ＭＳ Ｐゴシック" charset="0"/>
                <a:cs typeface="ＭＳ Ｐゴシック" charset="0"/>
              </a:rPr>
              <a:t>Regulation of the Stock Market: Divisions of the SEC</a:t>
            </a:r>
          </a:p>
        </p:txBody>
      </p:sp>
      <p:sp>
        <p:nvSpPr>
          <p:cNvPr id="75781" name="Rectangle 3"/>
          <p:cNvSpPr>
            <a:spLocks noGrp="1" noChangeArrowheads="1"/>
          </p:cNvSpPr>
          <p:nvPr>
            <p:ph type="body"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r>
              <a:rPr lang="en-US" dirty="0" smtClean="0">
                <a:ea typeface="MS PGothic" pitchFamily="34" charset="-128"/>
              </a:rPr>
              <a:t>Division of Investment Management: </a:t>
            </a:r>
            <a:r>
              <a:rPr lang="en-US" dirty="0" err="1" smtClean="0"/>
              <a:t>Mengawasi</a:t>
            </a:r>
            <a:r>
              <a:rPr lang="en-US" dirty="0" smtClean="0"/>
              <a:t> </a:t>
            </a:r>
            <a:r>
              <a:rPr lang="en-US" dirty="0" err="1" smtClean="0"/>
              <a:t>dan</a:t>
            </a:r>
            <a:r>
              <a:rPr lang="en-US" dirty="0" smtClean="0"/>
              <a:t> </a:t>
            </a:r>
            <a:r>
              <a:rPr lang="en-US" dirty="0" err="1" smtClean="0"/>
              <a:t>mengatur</a:t>
            </a:r>
            <a:r>
              <a:rPr lang="en-US" dirty="0" smtClean="0"/>
              <a:t> </a:t>
            </a:r>
            <a:r>
              <a:rPr lang="en-US" dirty="0" err="1" smtClean="0"/>
              <a:t>industri</a:t>
            </a:r>
            <a:r>
              <a:rPr lang="en-US" dirty="0" smtClean="0"/>
              <a:t> </a:t>
            </a:r>
            <a:r>
              <a:rPr lang="en-US" dirty="0" err="1" smtClean="0"/>
              <a:t>manajemen</a:t>
            </a:r>
            <a:r>
              <a:rPr lang="en-US" dirty="0" smtClean="0"/>
              <a:t> </a:t>
            </a:r>
            <a:r>
              <a:rPr lang="en-US" dirty="0" err="1" smtClean="0"/>
              <a:t>investasi</a:t>
            </a:r>
            <a:r>
              <a:rPr lang="en-US" dirty="0" smtClean="0"/>
              <a:t>.</a:t>
            </a:r>
            <a:endParaRPr lang="en-US" dirty="0" smtClean="0">
              <a:ea typeface="MS PGothic" pitchFamily="34" charset="-128"/>
            </a:endParaRPr>
          </a:p>
          <a:p>
            <a:pPr eaLnBrk="1" hangingPunct="1"/>
            <a:r>
              <a:rPr lang="en-US" dirty="0" smtClean="0">
                <a:ea typeface="MS PGothic" pitchFamily="34" charset="-128"/>
              </a:rPr>
              <a:t>Division of Enforcement: </a:t>
            </a:r>
            <a:r>
              <a:rPr lang="en-US" dirty="0" err="1" smtClean="0"/>
              <a:t>Menyelidiki</a:t>
            </a:r>
            <a:r>
              <a:rPr lang="en-US" dirty="0" smtClean="0"/>
              <a:t> </a:t>
            </a:r>
            <a:r>
              <a:rPr lang="en-US" dirty="0" err="1" smtClean="0"/>
              <a:t>pelanggaran</a:t>
            </a:r>
            <a:r>
              <a:rPr lang="en-US" dirty="0" smtClean="0"/>
              <a:t> </a:t>
            </a:r>
            <a:r>
              <a:rPr lang="en-US" dirty="0" err="1" smtClean="0"/>
              <a:t>aturan</a:t>
            </a:r>
            <a:r>
              <a:rPr lang="en-US" dirty="0" smtClean="0"/>
              <a:t> </a:t>
            </a:r>
            <a:r>
              <a:rPr lang="en-US" dirty="0" err="1" smtClean="0"/>
              <a:t>dan</a:t>
            </a:r>
            <a:r>
              <a:rPr lang="en-US" dirty="0" smtClean="0"/>
              <a:t> </a:t>
            </a:r>
            <a:r>
              <a:rPr lang="en-US" dirty="0" err="1" smtClean="0"/>
              <a:t>peraturan</a:t>
            </a:r>
            <a:r>
              <a:rPr lang="en-US" dirty="0" smtClean="0"/>
              <a:t> yang </a:t>
            </a:r>
            <a:r>
              <a:rPr lang="en-US" dirty="0" err="1" smtClean="0"/>
              <a:t>ditetapkan</a:t>
            </a:r>
            <a:r>
              <a:rPr lang="en-US" dirty="0" smtClean="0"/>
              <a:t> </a:t>
            </a:r>
            <a:r>
              <a:rPr lang="en-US" dirty="0" err="1" smtClean="0"/>
              <a:t>oleh</a:t>
            </a:r>
            <a:r>
              <a:rPr lang="en-US" dirty="0" smtClean="0"/>
              <a:t> </a:t>
            </a:r>
            <a:r>
              <a:rPr lang="en-US" dirty="0" err="1" smtClean="0"/>
              <a:t>divisi</a:t>
            </a:r>
            <a:r>
              <a:rPr lang="en-US" dirty="0" smtClean="0"/>
              <a:t> </a:t>
            </a:r>
            <a:r>
              <a:rPr lang="en-US" dirty="0" err="1" smtClean="0"/>
              <a:t>lainnya</a:t>
            </a:r>
            <a:r>
              <a:rPr lang="en-US" dirty="0" smtClean="0"/>
              <a:t>.</a:t>
            </a:r>
            <a:endParaRPr lang="en-US" dirty="0" smtClean="0">
              <a:ea typeface="MS PGothic"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wipe(down)">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781">
                                            <p:txEl>
                                              <p:pRg st="0" end="0"/>
                                            </p:txEl>
                                          </p:spTgt>
                                        </p:tgtEl>
                                        <p:attrNameLst>
                                          <p:attrName>style.visibility</p:attrName>
                                        </p:attrNameLst>
                                      </p:cBhvr>
                                      <p:to>
                                        <p:strVal val="visible"/>
                                      </p:to>
                                    </p:set>
                                    <p:animEffect transition="in" filter="wipe(down)">
                                      <p:cBhvr>
                                        <p:cTn id="12" dur="500"/>
                                        <p:tgtEl>
                                          <p:spTgt spid="757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781">
                                            <p:txEl>
                                              <p:pRg st="1" end="1"/>
                                            </p:txEl>
                                          </p:spTgt>
                                        </p:tgtEl>
                                        <p:attrNameLst>
                                          <p:attrName>style.visibility</p:attrName>
                                        </p:attrNameLst>
                                      </p:cBhvr>
                                      <p:to>
                                        <p:strVal val="visible"/>
                                      </p:to>
                                    </p:set>
                                    <p:animEffect transition="in" filter="wipe(down)">
                                      <p:cBhvr>
                                        <p:cTn id="17" dur="500"/>
                                        <p:tgtEl>
                                          <p:spTgt spid="757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eaLnBrk="1" hangingPunct="1">
              <a:defRPr/>
            </a:pPr>
            <a:r>
              <a:rPr lang="en-US" dirty="0"/>
              <a:t>Chapter Summary</a:t>
            </a:r>
          </a:p>
        </p:txBody>
      </p:sp>
      <p:sp>
        <p:nvSpPr>
          <p:cNvPr id="47107" name="Text Placeholder 2"/>
          <p:cNvSpPr>
            <a:spLocks noGrp="1"/>
          </p:cNvSpPr>
          <p:nvPr>
            <p:ph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buFont typeface="Wingdings" charset="0"/>
              <a:buChar char="§"/>
              <a:defRPr/>
            </a:pPr>
            <a:r>
              <a:rPr lang="en-US" dirty="0"/>
              <a:t>Investing in Stocks: </a:t>
            </a:r>
            <a:r>
              <a:rPr lang="fi-FI" dirty="0" err="1" smtClean="0"/>
              <a:t>Kami</a:t>
            </a:r>
            <a:r>
              <a:rPr lang="fi-FI" dirty="0" smtClean="0"/>
              <a:t> </a:t>
            </a:r>
            <a:r>
              <a:rPr lang="fi-FI" dirty="0" err="1"/>
              <a:t>mengembangkan</a:t>
            </a:r>
            <a:r>
              <a:rPr lang="fi-FI" dirty="0"/>
              <a:t> </a:t>
            </a:r>
            <a:r>
              <a:rPr lang="fi-FI" dirty="0" err="1"/>
              <a:t>pemahaman</a:t>
            </a:r>
            <a:r>
              <a:rPr lang="fi-FI" dirty="0"/>
              <a:t> </a:t>
            </a:r>
            <a:r>
              <a:rPr lang="fi-FI" dirty="0" err="1"/>
              <a:t>struktur</a:t>
            </a:r>
            <a:r>
              <a:rPr lang="fi-FI" dirty="0"/>
              <a:t> </a:t>
            </a:r>
            <a:r>
              <a:rPr lang="fi-FI" dirty="0" err="1"/>
              <a:t>berbagai</a:t>
            </a:r>
            <a:r>
              <a:rPr lang="fi-FI" dirty="0"/>
              <a:t> </a:t>
            </a:r>
            <a:r>
              <a:rPr lang="fi-FI" dirty="0" err="1"/>
              <a:t>sistem</a:t>
            </a:r>
            <a:r>
              <a:rPr lang="fi-FI" dirty="0"/>
              <a:t> </a:t>
            </a:r>
            <a:r>
              <a:rPr lang="fi-FI" dirty="0" err="1"/>
              <a:t>perdagangan</a:t>
            </a:r>
            <a:r>
              <a:rPr lang="fi-FI" dirty="0"/>
              <a:t>, </a:t>
            </a:r>
            <a:r>
              <a:rPr lang="fi-FI" dirty="0" err="1"/>
              <a:t>termasuk</a:t>
            </a:r>
            <a:r>
              <a:rPr lang="fi-FI" dirty="0"/>
              <a:t> </a:t>
            </a:r>
            <a:r>
              <a:rPr lang="fi-FI" dirty="0" err="1"/>
              <a:t>pertukaran</a:t>
            </a:r>
            <a:r>
              <a:rPr lang="fi-FI" dirty="0"/>
              <a:t> </a:t>
            </a:r>
            <a:r>
              <a:rPr lang="fi-FI" dirty="0" err="1"/>
              <a:t>dan</a:t>
            </a:r>
            <a:r>
              <a:rPr lang="fi-FI" dirty="0"/>
              <a:t> </a:t>
            </a:r>
            <a:r>
              <a:rPr lang="fi-FI" dirty="0" err="1"/>
              <a:t>pasar</a:t>
            </a:r>
            <a:r>
              <a:rPr lang="fi-FI" dirty="0"/>
              <a:t> </a:t>
            </a:r>
            <a:r>
              <a:rPr lang="fi-FI" dirty="0" smtClean="0"/>
              <a:t>OTC.</a:t>
            </a:r>
          </a:p>
          <a:p>
            <a:pPr eaLnBrk="1" hangingPunct="1">
              <a:buFont typeface="Wingdings" charset="0"/>
              <a:buChar char="§"/>
              <a:defRPr/>
            </a:pPr>
            <a:r>
              <a:rPr lang="en-US" dirty="0" smtClean="0"/>
              <a:t>Computing </a:t>
            </a:r>
            <a:r>
              <a:rPr lang="en-US" dirty="0"/>
              <a:t>the Price of Common </a:t>
            </a:r>
            <a:r>
              <a:rPr lang="en-US" dirty="0" smtClean="0"/>
              <a:t>Stock: </a:t>
            </a:r>
            <a:r>
              <a:rPr lang="tr-TR" dirty="0" err="1"/>
              <a:t>B</a:t>
            </a:r>
            <a:r>
              <a:rPr lang="tr-TR" dirty="0" err="1" smtClean="0"/>
              <a:t>erbagai</a:t>
            </a:r>
            <a:r>
              <a:rPr lang="tr-TR" dirty="0" smtClean="0"/>
              <a:t> </a:t>
            </a:r>
            <a:r>
              <a:rPr lang="tr-TR" dirty="0"/>
              <a:t>teknik </a:t>
            </a:r>
            <a:r>
              <a:rPr lang="tr-TR" dirty="0" err="1"/>
              <a:t>untuk</a:t>
            </a:r>
            <a:r>
              <a:rPr lang="tr-TR" dirty="0"/>
              <a:t> </a:t>
            </a:r>
            <a:r>
              <a:rPr lang="tr-TR" dirty="0" err="1"/>
              <a:t>menilai</a:t>
            </a:r>
            <a:r>
              <a:rPr lang="tr-TR" dirty="0"/>
              <a:t> </a:t>
            </a:r>
            <a:r>
              <a:rPr lang="tr-TR" dirty="0" err="1"/>
              <a:t>dividen</a:t>
            </a:r>
            <a:r>
              <a:rPr lang="tr-TR" dirty="0"/>
              <a:t> dan </a:t>
            </a:r>
            <a:r>
              <a:rPr lang="tr-TR" dirty="0" err="1"/>
              <a:t>laba</a:t>
            </a:r>
            <a:r>
              <a:rPr lang="tr-TR" dirty="0"/>
              <a:t> </a:t>
            </a:r>
            <a:r>
              <a:rPr lang="tr-TR" dirty="0" err="1"/>
              <a:t>yang</a:t>
            </a:r>
            <a:r>
              <a:rPr lang="tr-TR" dirty="0"/>
              <a:t> </a:t>
            </a:r>
            <a:r>
              <a:rPr lang="tr-TR" dirty="0" err="1" smtClean="0"/>
              <a:t>disajikan</a:t>
            </a:r>
            <a:r>
              <a:rPr lang="tr-TR" dirty="0" smtClean="0"/>
              <a:t>.</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down)">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wipe(down)">
                                      <p:cBhvr>
                                        <p:cTn id="12" dur="500"/>
                                        <p:tgtEl>
                                          <p:spTgt spid="47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wipe(down)">
                                      <p:cBhvr>
                                        <p:cTn id="17"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eaLnBrk="1" hangingPunct="1">
              <a:defRPr/>
            </a:pPr>
            <a:r>
              <a:rPr lang="en-US" dirty="0"/>
              <a:t>Chapter Summary (cont.)</a:t>
            </a:r>
          </a:p>
        </p:txBody>
      </p:sp>
      <p:sp>
        <p:nvSpPr>
          <p:cNvPr id="48131" name="Text Placeholder 2"/>
          <p:cNvSpPr>
            <a:spLocks noGrp="1"/>
          </p:cNvSpPr>
          <p:nvPr>
            <p:ph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buFont typeface="Wingdings" charset="0"/>
              <a:buChar char="§"/>
              <a:defRPr/>
            </a:pPr>
            <a:r>
              <a:rPr lang="en-US" dirty="0"/>
              <a:t>How the Market Sets Security Prices: </a:t>
            </a:r>
            <a:r>
              <a:rPr lang="fi-FI" dirty="0" err="1" smtClean="0"/>
              <a:t>Ide</a:t>
            </a:r>
            <a:r>
              <a:rPr lang="fi-FI" dirty="0" smtClean="0"/>
              <a:t> </a:t>
            </a:r>
            <a:r>
              <a:rPr lang="fi-FI" dirty="0" err="1"/>
              <a:t>dasar</a:t>
            </a:r>
            <a:r>
              <a:rPr lang="fi-FI" dirty="0"/>
              <a:t> </a:t>
            </a:r>
            <a:r>
              <a:rPr lang="fi-FI" dirty="0" err="1"/>
              <a:t>bahwa</a:t>
            </a:r>
            <a:r>
              <a:rPr lang="fi-FI" dirty="0"/>
              <a:t> </a:t>
            </a:r>
            <a:r>
              <a:rPr lang="fi-FI" dirty="0" err="1"/>
              <a:t>harga</a:t>
            </a:r>
            <a:r>
              <a:rPr lang="fi-FI" dirty="0"/>
              <a:t> </a:t>
            </a:r>
            <a:r>
              <a:rPr lang="fi-FI" dirty="0" err="1"/>
              <a:t>yang</a:t>
            </a:r>
            <a:r>
              <a:rPr lang="fi-FI" dirty="0"/>
              <a:t> </a:t>
            </a:r>
            <a:r>
              <a:rPr lang="fi-FI" dirty="0" err="1"/>
              <a:t>ditetapkan</a:t>
            </a:r>
            <a:r>
              <a:rPr lang="fi-FI" dirty="0"/>
              <a:t> </a:t>
            </a:r>
            <a:r>
              <a:rPr lang="fi-FI" dirty="0" err="1"/>
              <a:t>oleh</a:t>
            </a:r>
            <a:r>
              <a:rPr lang="fi-FI" dirty="0"/>
              <a:t> "</a:t>
            </a:r>
            <a:r>
              <a:rPr lang="fi-FI" dirty="0" err="1"/>
              <a:t>penawar</a:t>
            </a:r>
            <a:r>
              <a:rPr lang="fi-FI" dirty="0"/>
              <a:t> </a:t>
            </a:r>
            <a:r>
              <a:rPr lang="fi-FI" dirty="0" err="1"/>
              <a:t>tertinggi</a:t>
            </a:r>
            <a:r>
              <a:rPr lang="fi-FI" dirty="0"/>
              <a:t>" </a:t>
            </a:r>
            <a:r>
              <a:rPr lang="fi-FI" dirty="0" err="1"/>
              <a:t>telah</a:t>
            </a:r>
            <a:r>
              <a:rPr lang="fi-FI" dirty="0"/>
              <a:t> </a:t>
            </a:r>
            <a:r>
              <a:rPr lang="fi-FI" dirty="0" err="1" smtClean="0"/>
              <a:t>diperiksa</a:t>
            </a:r>
            <a:r>
              <a:rPr lang="fi-FI" dirty="0" smtClean="0"/>
              <a:t>.</a:t>
            </a:r>
          </a:p>
          <a:p>
            <a:pPr eaLnBrk="1" hangingPunct="1">
              <a:buFont typeface="Wingdings" charset="0"/>
              <a:buChar char="§"/>
              <a:defRPr/>
            </a:pPr>
            <a:r>
              <a:rPr lang="en-US" dirty="0" smtClean="0"/>
              <a:t>Errors </a:t>
            </a:r>
            <a:r>
              <a:rPr lang="en-US" dirty="0"/>
              <a:t>in Valuation</a:t>
            </a:r>
            <a:r>
              <a:rPr lang="en-US" dirty="0" smtClean="0"/>
              <a:t>: </a:t>
            </a:r>
            <a:r>
              <a:rPr lang="tr-TR" dirty="0" err="1" smtClean="0"/>
              <a:t>Kesulitan</a:t>
            </a:r>
            <a:r>
              <a:rPr lang="tr-TR" dirty="0" smtClean="0"/>
              <a:t> </a:t>
            </a:r>
            <a:r>
              <a:rPr lang="tr-TR" dirty="0" err="1"/>
              <a:t>dalam</a:t>
            </a:r>
            <a:r>
              <a:rPr lang="tr-TR" dirty="0"/>
              <a:t> </a:t>
            </a:r>
            <a:r>
              <a:rPr lang="tr-TR" dirty="0" err="1"/>
              <a:t>menentukan</a:t>
            </a:r>
            <a:r>
              <a:rPr lang="tr-TR" dirty="0"/>
              <a:t> </a:t>
            </a:r>
            <a:r>
              <a:rPr lang="tr-TR" dirty="0" err="1"/>
              <a:t>dividen</a:t>
            </a:r>
            <a:r>
              <a:rPr lang="tr-TR" dirty="0"/>
              <a:t>, </a:t>
            </a:r>
            <a:r>
              <a:rPr lang="tr-TR" dirty="0" err="1"/>
              <a:t>tingkat</a:t>
            </a:r>
            <a:r>
              <a:rPr lang="tr-TR" dirty="0"/>
              <a:t> </a:t>
            </a:r>
            <a:r>
              <a:rPr lang="tr-TR" dirty="0" err="1"/>
              <a:t>pertumbuhan</a:t>
            </a:r>
            <a:r>
              <a:rPr lang="tr-TR" dirty="0"/>
              <a:t>, dan / </a:t>
            </a:r>
            <a:r>
              <a:rPr lang="tr-TR" dirty="0" err="1"/>
              <a:t>atau</a:t>
            </a:r>
            <a:r>
              <a:rPr lang="tr-TR" dirty="0"/>
              <a:t> </a:t>
            </a:r>
            <a:r>
              <a:rPr lang="tr-TR" dirty="0" err="1"/>
              <a:t>pengembalian</a:t>
            </a:r>
            <a:r>
              <a:rPr lang="tr-TR" dirty="0"/>
              <a:t> </a:t>
            </a:r>
            <a:r>
              <a:rPr lang="tr-TR" dirty="0" err="1"/>
              <a:t>yang</a:t>
            </a:r>
            <a:r>
              <a:rPr lang="tr-TR" dirty="0"/>
              <a:t> </a:t>
            </a:r>
            <a:r>
              <a:rPr lang="tr-TR" dirty="0" err="1"/>
              <a:t>diperlukan</a:t>
            </a:r>
            <a:r>
              <a:rPr lang="tr-TR" dirty="0"/>
              <a:t> </a:t>
            </a:r>
            <a:r>
              <a:rPr lang="tr-TR" dirty="0" err="1"/>
              <a:t>dapat</a:t>
            </a:r>
            <a:r>
              <a:rPr lang="tr-TR" dirty="0"/>
              <a:t> </a:t>
            </a:r>
            <a:r>
              <a:rPr lang="tr-TR" dirty="0" err="1"/>
              <a:t>memiliki</a:t>
            </a:r>
            <a:r>
              <a:rPr lang="tr-TR" dirty="0"/>
              <a:t> </a:t>
            </a:r>
            <a:r>
              <a:rPr lang="tr-TR" dirty="0" err="1"/>
              <a:t>dampak</a:t>
            </a:r>
            <a:r>
              <a:rPr lang="tr-TR" dirty="0"/>
              <a:t> </a:t>
            </a:r>
            <a:r>
              <a:rPr lang="tr-TR" dirty="0" err="1"/>
              <a:t>yang</a:t>
            </a:r>
            <a:r>
              <a:rPr lang="tr-TR" dirty="0"/>
              <a:t> </a:t>
            </a:r>
            <a:r>
              <a:rPr lang="tr-TR" dirty="0" err="1"/>
              <a:t>signifikan</a:t>
            </a:r>
            <a:r>
              <a:rPr lang="tr-TR" dirty="0"/>
              <a:t> </a:t>
            </a:r>
            <a:r>
              <a:rPr lang="tr-TR" dirty="0" err="1"/>
              <a:t>dalam</a:t>
            </a:r>
            <a:r>
              <a:rPr lang="tr-TR" dirty="0"/>
              <a:t> model </a:t>
            </a:r>
            <a:r>
              <a:rPr lang="tr-TR" dirty="0" err="1"/>
              <a:t>harga</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dow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wipe(down)">
                                      <p:cBhvr>
                                        <p:cTn id="12" dur="5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wipe(down)">
                                      <p:cBhvr>
                                        <p:cTn id="17"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Chapter Summary (cont.)</a:t>
            </a:r>
          </a:p>
        </p:txBody>
      </p:sp>
      <p:sp>
        <p:nvSpPr>
          <p:cNvPr id="3" name="Text Placeholder 2"/>
          <p:cNvSpPr>
            <a:spLocks noGrp="1"/>
          </p:cNvSpPr>
          <p:nvPr>
            <p:ph idx="1"/>
          </p:nvPr>
        </p:nvSpPr>
        <p:spPr>
          <a:xfrm>
            <a:off x="381000" y="1676400"/>
            <a:ext cx="8610600" cy="441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spcBef>
                <a:spcPts val="1200"/>
              </a:spcBef>
              <a:buFont typeface="Wingdings" pitchFamily="1" charset="2"/>
              <a:buChar char="§"/>
              <a:defRPr/>
            </a:pPr>
            <a:r>
              <a:rPr lang="en-US" sz="2800" spc="-30" dirty="0" smtClean="0">
                <a:cs typeface="+mn-cs"/>
              </a:rPr>
              <a:t>Stock Market Indexes: </a:t>
            </a:r>
            <a:r>
              <a:rPr lang="tr-TR" sz="2800" spc="-30" dirty="0">
                <a:cs typeface="+mn-cs"/>
              </a:rPr>
              <a:t>C</a:t>
            </a:r>
            <a:r>
              <a:rPr lang="tr-TR" sz="2800" spc="-30" dirty="0" smtClean="0">
                <a:cs typeface="+mn-cs"/>
              </a:rPr>
              <a:t>ara </a:t>
            </a:r>
            <a:r>
              <a:rPr lang="tr-TR" sz="2800" spc="-30" dirty="0" err="1">
                <a:cs typeface="+mn-cs"/>
              </a:rPr>
              <a:t>untuk</a:t>
            </a:r>
            <a:r>
              <a:rPr lang="tr-TR" sz="2800" spc="-30" dirty="0">
                <a:cs typeface="+mn-cs"/>
              </a:rPr>
              <a:t> </a:t>
            </a:r>
            <a:r>
              <a:rPr lang="tr-TR" sz="2800" spc="-30" dirty="0" err="1">
                <a:cs typeface="+mn-cs"/>
              </a:rPr>
              <a:t>melacak</a:t>
            </a:r>
            <a:r>
              <a:rPr lang="tr-TR" sz="2800" spc="-30" dirty="0">
                <a:cs typeface="+mn-cs"/>
              </a:rPr>
              <a:t> </a:t>
            </a:r>
            <a:r>
              <a:rPr lang="tr-TR" sz="2800" spc="-30" dirty="0" err="1">
                <a:cs typeface="+mn-cs"/>
              </a:rPr>
              <a:t>perubahan</a:t>
            </a:r>
            <a:r>
              <a:rPr lang="tr-TR" sz="2800" spc="-30" dirty="0">
                <a:cs typeface="+mn-cs"/>
              </a:rPr>
              <a:t> </a:t>
            </a:r>
            <a:r>
              <a:rPr lang="tr-TR" sz="2800" spc="-30" dirty="0" err="1">
                <a:cs typeface="+mn-cs"/>
              </a:rPr>
              <a:t>dalam</a:t>
            </a:r>
            <a:r>
              <a:rPr lang="tr-TR" sz="2800" spc="-30" dirty="0">
                <a:cs typeface="+mn-cs"/>
              </a:rPr>
              <a:t> </a:t>
            </a:r>
            <a:r>
              <a:rPr lang="tr-TR" sz="2800" spc="-30" dirty="0" err="1">
                <a:cs typeface="+mn-cs"/>
              </a:rPr>
              <a:t>penilaian</a:t>
            </a:r>
            <a:r>
              <a:rPr lang="tr-TR" sz="2800" spc="-30" dirty="0">
                <a:cs typeface="+mn-cs"/>
              </a:rPr>
              <a:t> </a:t>
            </a:r>
            <a:r>
              <a:rPr lang="tr-TR" sz="2800" spc="-30" dirty="0" err="1">
                <a:cs typeface="+mn-cs"/>
              </a:rPr>
              <a:t>untuk</a:t>
            </a:r>
            <a:r>
              <a:rPr lang="tr-TR" sz="2800" spc="-30" dirty="0">
                <a:cs typeface="+mn-cs"/>
              </a:rPr>
              <a:t> </a:t>
            </a:r>
            <a:r>
              <a:rPr lang="tr-TR" sz="2800" spc="-30" dirty="0" err="1">
                <a:cs typeface="+mn-cs"/>
              </a:rPr>
              <a:t>kelompok</a:t>
            </a:r>
            <a:r>
              <a:rPr lang="tr-TR" sz="2800" spc="-30" dirty="0">
                <a:cs typeface="+mn-cs"/>
              </a:rPr>
              <a:t> </a:t>
            </a:r>
            <a:r>
              <a:rPr lang="tr-TR" sz="2800" spc="-30" dirty="0" smtClean="0">
                <a:cs typeface="+mn-cs"/>
              </a:rPr>
              <a:t>saham </a:t>
            </a:r>
            <a:r>
              <a:rPr lang="tr-TR" sz="2800" spc="-30" dirty="0" err="1" smtClean="0">
                <a:cs typeface="+mn-cs"/>
              </a:rPr>
              <a:t>yang</a:t>
            </a:r>
            <a:r>
              <a:rPr lang="tr-TR" sz="2800" spc="-30" dirty="0" smtClean="0">
                <a:cs typeface="+mn-cs"/>
              </a:rPr>
              <a:t> </a:t>
            </a:r>
            <a:r>
              <a:rPr lang="tr-TR" sz="2800" spc="-30" dirty="0" err="1" smtClean="0">
                <a:cs typeface="+mn-cs"/>
              </a:rPr>
              <a:t>luas</a:t>
            </a:r>
            <a:endParaRPr lang="en-US" sz="2800" spc="-30" dirty="0" smtClean="0">
              <a:cs typeface="+mn-cs"/>
            </a:endParaRPr>
          </a:p>
          <a:p>
            <a:pPr eaLnBrk="1" hangingPunct="1">
              <a:spcBef>
                <a:spcPts val="1200"/>
              </a:spcBef>
              <a:buFont typeface="Wingdings" pitchFamily="1" charset="2"/>
              <a:buChar char="§"/>
              <a:defRPr/>
            </a:pPr>
            <a:r>
              <a:rPr lang="en-US" sz="2800" spc="-30" dirty="0" smtClean="0">
                <a:cs typeface="+mn-cs"/>
              </a:rPr>
              <a:t>Buying Foreign Stocks: </a:t>
            </a:r>
            <a:r>
              <a:rPr lang="de-DE" sz="2800" spc="-30" dirty="0" err="1" smtClean="0">
                <a:cs typeface="+mn-cs"/>
              </a:rPr>
              <a:t>Keuntungan</a:t>
            </a:r>
            <a:r>
              <a:rPr lang="de-DE" sz="2800" spc="-30" dirty="0" smtClean="0">
                <a:cs typeface="+mn-cs"/>
              </a:rPr>
              <a:t> </a:t>
            </a:r>
            <a:r>
              <a:rPr lang="de-DE" sz="2800" spc="-30" dirty="0" err="1">
                <a:cs typeface="+mn-cs"/>
              </a:rPr>
              <a:t>potensial</a:t>
            </a:r>
            <a:r>
              <a:rPr lang="de-DE" sz="2800" spc="-30" dirty="0">
                <a:cs typeface="+mn-cs"/>
              </a:rPr>
              <a:t> </a:t>
            </a:r>
            <a:r>
              <a:rPr lang="de-DE" sz="2800" spc="-30" dirty="0" err="1">
                <a:cs typeface="+mn-cs"/>
              </a:rPr>
              <a:t>untuk</a:t>
            </a:r>
            <a:r>
              <a:rPr lang="de-DE" sz="2800" spc="-30" dirty="0">
                <a:cs typeface="+mn-cs"/>
              </a:rPr>
              <a:t> </a:t>
            </a:r>
            <a:r>
              <a:rPr lang="de-DE" sz="2800" spc="-30" dirty="0" err="1">
                <a:cs typeface="+mn-cs"/>
              </a:rPr>
              <a:t>diversifikasi</a:t>
            </a:r>
            <a:r>
              <a:rPr lang="de-DE" sz="2800" spc="-30" dirty="0">
                <a:cs typeface="+mn-cs"/>
              </a:rPr>
              <a:t>, </a:t>
            </a:r>
            <a:r>
              <a:rPr lang="de-DE" sz="2800" spc="-30" dirty="0" err="1">
                <a:cs typeface="+mn-cs"/>
              </a:rPr>
              <a:t>disederhanakan</a:t>
            </a:r>
            <a:r>
              <a:rPr lang="de-DE" sz="2800" spc="-30" dirty="0">
                <a:cs typeface="+mn-cs"/>
              </a:rPr>
              <a:t> </a:t>
            </a:r>
            <a:r>
              <a:rPr lang="de-DE" sz="2800" spc="-30" dirty="0" err="1">
                <a:cs typeface="+mn-cs"/>
              </a:rPr>
              <a:t>dengan</a:t>
            </a:r>
            <a:r>
              <a:rPr lang="de-DE" sz="2800" spc="-30" dirty="0">
                <a:cs typeface="+mn-cs"/>
              </a:rPr>
              <a:t> </a:t>
            </a:r>
            <a:r>
              <a:rPr lang="de-DE" sz="2800" spc="-30" dirty="0" err="1">
                <a:cs typeface="+mn-cs"/>
              </a:rPr>
              <a:t>menggunakan</a:t>
            </a:r>
            <a:r>
              <a:rPr lang="de-DE" sz="2800" spc="-30" dirty="0">
                <a:cs typeface="+mn-cs"/>
              </a:rPr>
              <a:t> ADR</a:t>
            </a:r>
            <a:r>
              <a:rPr lang="de-DE" sz="2800" spc="-30" dirty="0" smtClean="0">
                <a:cs typeface="+mn-cs"/>
              </a:rPr>
              <a:t>.</a:t>
            </a:r>
          </a:p>
          <a:p>
            <a:pPr eaLnBrk="1" hangingPunct="1">
              <a:spcBef>
                <a:spcPts val="1200"/>
              </a:spcBef>
              <a:buFont typeface="Wingdings" pitchFamily="1" charset="2"/>
              <a:buChar char="§"/>
              <a:defRPr/>
            </a:pPr>
            <a:r>
              <a:rPr lang="en-US" sz="2800" spc="-30" dirty="0" smtClean="0">
                <a:cs typeface="+mn-cs"/>
              </a:rPr>
              <a:t>Regulation of the Stock Market</a:t>
            </a:r>
            <a:r>
              <a:rPr lang="en-US" sz="2800" spc="-30" dirty="0">
                <a:cs typeface="+mn-cs"/>
              </a:rPr>
              <a:t>: </a:t>
            </a:r>
            <a:r>
              <a:rPr lang="en-US" sz="2800" spc="-30" dirty="0" err="1" smtClean="0">
                <a:cs typeface="+mn-cs"/>
              </a:rPr>
              <a:t>Fungsi</a:t>
            </a:r>
            <a:r>
              <a:rPr lang="en-US" sz="2800" spc="-30" dirty="0" smtClean="0">
                <a:cs typeface="+mn-cs"/>
              </a:rPr>
              <a:t> </a:t>
            </a:r>
            <a:r>
              <a:rPr lang="en-US" sz="2800" spc="-30" dirty="0" err="1">
                <a:cs typeface="+mn-cs"/>
              </a:rPr>
              <a:t>utama</a:t>
            </a:r>
            <a:r>
              <a:rPr lang="en-US" sz="2800" spc="-30" dirty="0">
                <a:cs typeface="+mn-cs"/>
              </a:rPr>
              <a:t> </a:t>
            </a:r>
            <a:r>
              <a:rPr lang="en-US" sz="2800" spc="-30" dirty="0" err="1">
                <a:cs typeface="+mn-cs"/>
              </a:rPr>
              <a:t>dari</a:t>
            </a:r>
            <a:r>
              <a:rPr lang="en-US" sz="2800" spc="-30" dirty="0">
                <a:cs typeface="+mn-cs"/>
              </a:rPr>
              <a:t> Securities and Exchange Commission</a:t>
            </a:r>
            <a:endParaRPr lang="en-US" sz="2800" spc="-30" dirty="0" smtClean="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down)">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7239000" cy="1143000"/>
          </a:xfrm>
        </p:spPr>
        <p:txBody>
          <a:bodyPr>
            <a:normAutofit/>
          </a:bodyPr>
          <a:lstStyle/>
          <a:p>
            <a:pPr algn="ctr"/>
            <a:r>
              <a:rPr lang="en-US" sz="5400" dirty="0" smtClean="0"/>
              <a:t>THANK YOU </a:t>
            </a:r>
            <a:r>
              <a:rPr lang="en-US" sz="5400" dirty="0" smtClean="0">
                <a:sym typeface="Wingdings" pitchFamily="2" charset="2"/>
              </a:rPr>
              <a:t></a:t>
            </a:r>
            <a:endParaRPr lang="en-US" sz="5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Investing in Stocks: </a:t>
            </a:r>
            <a:br>
              <a:rPr lang="en-US" dirty="0" smtClean="0"/>
            </a:br>
            <a:r>
              <a:rPr lang="en-US" dirty="0" smtClean="0"/>
              <a:t>How Stocks are Sold</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Organized </a:t>
            </a:r>
            <a:r>
              <a:rPr lang="en-US" dirty="0" smtClean="0"/>
              <a:t>exchanges</a:t>
            </a:r>
          </a:p>
          <a:p>
            <a:pPr>
              <a:buFont typeface="Wingdings" pitchFamily="2" charset="2"/>
              <a:buChar char="Ø"/>
            </a:pPr>
            <a:r>
              <a:rPr lang="en-US" dirty="0" smtClean="0"/>
              <a:t>Yang </a:t>
            </a:r>
            <a:r>
              <a:rPr lang="en-US" dirty="0" err="1" smtClean="0"/>
              <a:t>terkenal</a:t>
            </a:r>
            <a:r>
              <a:rPr lang="en-US" dirty="0" smtClean="0"/>
              <a:t> </a:t>
            </a:r>
            <a:r>
              <a:rPr lang="en-US" dirty="0" err="1" smtClean="0"/>
              <a:t>adalah</a:t>
            </a:r>
            <a:r>
              <a:rPr lang="en-US" dirty="0" smtClean="0"/>
              <a:t> </a:t>
            </a:r>
            <a:r>
              <a:rPr lang="en-US" dirty="0" smtClean="0"/>
              <a:t>NYSE, </a:t>
            </a:r>
            <a:r>
              <a:rPr lang="en-US" dirty="0" err="1" smtClean="0"/>
              <a:t>dengan</a:t>
            </a:r>
            <a:r>
              <a:rPr lang="en-US" dirty="0" smtClean="0"/>
              <a:t> volume </a:t>
            </a:r>
            <a:r>
              <a:rPr lang="en-US" dirty="0" err="1" smtClean="0"/>
              <a:t>harian</a:t>
            </a:r>
            <a:r>
              <a:rPr lang="en-US" dirty="0" smtClean="0"/>
              <a:t> </a:t>
            </a:r>
            <a:r>
              <a:rPr lang="en-US" dirty="0" err="1" smtClean="0"/>
              <a:t>sekitar</a:t>
            </a:r>
            <a:r>
              <a:rPr lang="en-US" dirty="0" smtClean="0"/>
              <a:t> </a:t>
            </a:r>
            <a:r>
              <a:rPr lang="en-US" dirty="0" smtClean="0"/>
              <a:t>4 </a:t>
            </a:r>
            <a:r>
              <a:rPr lang="en-US" dirty="0" err="1" smtClean="0"/>
              <a:t>miliar</a:t>
            </a:r>
            <a:r>
              <a:rPr lang="en-US" dirty="0" smtClean="0"/>
              <a:t> </a:t>
            </a:r>
            <a:r>
              <a:rPr lang="en-US" dirty="0" err="1" smtClean="0"/>
              <a:t>saham</a:t>
            </a:r>
            <a:r>
              <a:rPr lang="en-US" dirty="0" smtClean="0"/>
              <a:t>, </a:t>
            </a:r>
            <a:r>
              <a:rPr lang="en-US" dirty="0" err="1" smtClean="0"/>
              <a:t>dan</a:t>
            </a:r>
            <a:r>
              <a:rPr lang="en-US" dirty="0" smtClean="0"/>
              <a:t> yang </a:t>
            </a:r>
            <a:r>
              <a:rPr lang="en-US" dirty="0" err="1" smtClean="0"/>
              <a:t>tertenggi</a:t>
            </a:r>
            <a:r>
              <a:rPr lang="en-US" dirty="0" smtClean="0"/>
              <a:t> </a:t>
            </a:r>
            <a:r>
              <a:rPr lang="en-US" dirty="0" err="1" smtClean="0"/>
              <a:t>adalah</a:t>
            </a:r>
            <a:r>
              <a:rPr lang="en-US" dirty="0" smtClean="0"/>
              <a:t> 7 </a:t>
            </a:r>
            <a:r>
              <a:rPr lang="en-US" dirty="0" err="1" smtClean="0"/>
              <a:t>miliar</a:t>
            </a:r>
            <a:r>
              <a:rPr lang="en-US" dirty="0" smtClean="0"/>
              <a:t> </a:t>
            </a:r>
            <a:r>
              <a:rPr lang="en-US" dirty="0" err="1" smtClean="0"/>
              <a:t>saham</a:t>
            </a:r>
            <a:r>
              <a:rPr lang="en-US" dirty="0" smtClean="0"/>
              <a:t>.</a:t>
            </a:r>
          </a:p>
          <a:p>
            <a:pPr>
              <a:buFont typeface="Wingdings" pitchFamily="2" charset="2"/>
              <a:buChar char="Ø"/>
            </a:pPr>
            <a:r>
              <a:rPr lang="en-US" dirty="0" smtClean="0"/>
              <a:t>“Organized"</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menyiratkan</a:t>
            </a:r>
            <a:r>
              <a:rPr lang="en-US" dirty="0" smtClean="0"/>
              <a:t> </a:t>
            </a:r>
            <a:r>
              <a:rPr lang="en-US" dirty="0" err="1" smtClean="0"/>
              <a:t>lokasi</a:t>
            </a:r>
            <a:r>
              <a:rPr lang="en-US" dirty="0" smtClean="0"/>
              <a:t> </a:t>
            </a:r>
            <a:r>
              <a:rPr lang="en-US" dirty="0" err="1" smtClean="0"/>
              <a:t>perdagangan</a:t>
            </a:r>
            <a:r>
              <a:rPr lang="en-US" dirty="0" smtClean="0"/>
              <a:t> </a:t>
            </a:r>
            <a:r>
              <a:rPr lang="en-US" dirty="0" err="1" smtClean="0"/>
              <a:t>tertentu</a:t>
            </a:r>
            <a:r>
              <a:rPr lang="en-US" dirty="0" smtClean="0"/>
              <a:t>. </a:t>
            </a:r>
            <a:r>
              <a:rPr lang="en-US" dirty="0" err="1" smtClean="0"/>
              <a:t>Tetapi</a:t>
            </a:r>
            <a:r>
              <a:rPr lang="en-US" dirty="0" smtClean="0"/>
              <a:t> </a:t>
            </a:r>
            <a:r>
              <a:rPr lang="en-US" dirty="0" err="1" smtClean="0"/>
              <a:t>sistem</a:t>
            </a:r>
            <a:r>
              <a:rPr lang="en-US" dirty="0" smtClean="0"/>
              <a:t> </a:t>
            </a:r>
            <a:r>
              <a:rPr lang="en-US" dirty="0" err="1" smtClean="0"/>
              <a:t>komputer</a:t>
            </a:r>
            <a:r>
              <a:rPr lang="en-US" dirty="0" smtClean="0"/>
              <a:t> (ECNs) </a:t>
            </a:r>
            <a:r>
              <a:rPr lang="en-US" dirty="0" err="1" smtClean="0"/>
              <a:t>telah</a:t>
            </a:r>
            <a:r>
              <a:rPr lang="en-US" dirty="0" smtClean="0"/>
              <a:t> </a:t>
            </a:r>
            <a:r>
              <a:rPr lang="en-US" dirty="0" err="1" smtClean="0"/>
              <a:t>menggantikan</a:t>
            </a:r>
            <a:r>
              <a:rPr lang="en-US" dirty="0" smtClean="0"/>
              <a:t> </a:t>
            </a:r>
            <a:r>
              <a:rPr lang="en-US" dirty="0" err="1" smtClean="0"/>
              <a:t>ide</a:t>
            </a:r>
            <a:r>
              <a:rPr lang="en-US" dirty="0" smtClean="0"/>
              <a:t> </a:t>
            </a:r>
            <a:r>
              <a:rPr lang="en-US" dirty="0" err="1" smtClean="0"/>
              <a:t>ini</a:t>
            </a:r>
            <a:r>
              <a:rPr lang="en-US" dirty="0" smtClean="0"/>
              <a:t>.</a:t>
            </a:r>
          </a:p>
          <a:p>
            <a:pPr>
              <a:buFont typeface="Wingdings" pitchFamily="2" charset="2"/>
              <a:buChar char="Ø"/>
            </a:pPr>
            <a:r>
              <a:rPr lang="en-US" dirty="0" err="1" smtClean="0"/>
              <a:t>Lainnya</a:t>
            </a:r>
            <a:r>
              <a:rPr lang="en-US" dirty="0" smtClean="0"/>
              <a:t> </a:t>
            </a:r>
            <a:r>
              <a:rPr lang="en-US" dirty="0" err="1" smtClean="0"/>
              <a:t>adalah</a:t>
            </a:r>
            <a:r>
              <a:rPr lang="en-US" dirty="0" smtClean="0"/>
              <a:t> ASE (AS), Nikkei, LSE DAX (</a:t>
            </a:r>
            <a:r>
              <a:rPr lang="en-US" dirty="0" err="1" smtClean="0"/>
              <a:t>internasional</a:t>
            </a:r>
            <a:r>
              <a:rPr lang="en-US" dirty="0" smtClean="0"/>
              <a:t>).</a:t>
            </a:r>
          </a:p>
          <a:p>
            <a:pPr>
              <a:buFont typeface="Wingdings" pitchFamily="2" charset="2"/>
              <a:buChar char="Ø"/>
            </a:pPr>
            <a:r>
              <a:rPr lang="en-US" dirty="0" err="1" smtClean="0"/>
              <a:t>Ketentuan</a:t>
            </a:r>
            <a:r>
              <a:rPr lang="en-US" dirty="0" smtClean="0"/>
              <a:t> </a:t>
            </a:r>
            <a:r>
              <a:rPr lang="en-US" dirty="0" err="1" smtClean="0"/>
              <a:t>persyaratan</a:t>
            </a:r>
            <a:r>
              <a:rPr lang="en-US" dirty="0" smtClean="0"/>
              <a:t> </a:t>
            </a:r>
            <a:r>
              <a:rPr lang="en-US" dirty="0" err="1" smtClean="0"/>
              <a:t>pencatatan</a:t>
            </a:r>
            <a:r>
              <a:rPr lang="en-US" dirty="0" smtClean="0"/>
              <a:t> </a:t>
            </a:r>
            <a:r>
              <a:rPr lang="en-US" dirty="0" err="1" smtClean="0"/>
              <a:t>mengecualikan</a:t>
            </a:r>
            <a:r>
              <a:rPr lang="en-US" dirty="0" smtClean="0"/>
              <a:t> </a:t>
            </a:r>
            <a:r>
              <a:rPr lang="en-US" dirty="0" err="1" smtClean="0"/>
              <a:t>perusahaan</a:t>
            </a:r>
            <a:r>
              <a:rPr lang="en-US" dirty="0" smtClean="0"/>
              <a:t> </a:t>
            </a:r>
            <a:r>
              <a:rPr lang="en-US" dirty="0" err="1" smtClean="0"/>
              <a:t>kecil</a:t>
            </a:r>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Investing in Stocks: </a:t>
            </a:r>
            <a:br>
              <a:rPr lang="en-US" dirty="0" smtClean="0"/>
            </a:br>
            <a:r>
              <a:rPr lang="en-US" dirty="0" smtClean="0"/>
              <a:t>How Stocks are Sold</a:t>
            </a:r>
            <a:endParaRPr lang="en-US" dirty="0"/>
          </a:p>
        </p:txBody>
      </p:sp>
      <p:sp>
        <p:nvSpPr>
          <p:cNvPr id="3" name="Content Placeholder 2"/>
          <p:cNvSpPr>
            <a:spLocks noGrp="1"/>
          </p:cNvSpPr>
          <p:nvPr>
            <p:ph idx="1"/>
          </p:nvPr>
        </p:nvSpPr>
        <p:spPr/>
        <p:txBody>
          <a:bodyPr>
            <a:normAutofit/>
          </a:bodyPr>
          <a:lstStyle/>
          <a:p>
            <a:r>
              <a:rPr lang="en-US" dirty="0" smtClean="0"/>
              <a:t>Over-the-counter markets</a:t>
            </a:r>
          </a:p>
          <a:p>
            <a:pPr>
              <a:buFont typeface="Wingdings" pitchFamily="2" charset="2"/>
              <a:buChar char="v"/>
            </a:pPr>
            <a:r>
              <a:rPr lang="en-US" dirty="0" err="1" smtClean="0"/>
              <a:t>Contoh</a:t>
            </a:r>
            <a:r>
              <a:rPr lang="en-US" dirty="0" smtClean="0"/>
              <a:t> </a:t>
            </a:r>
            <a:r>
              <a:rPr lang="en-US" dirty="0" err="1" smtClean="0"/>
              <a:t>terbaik</a:t>
            </a:r>
            <a:r>
              <a:rPr lang="en-US" dirty="0" smtClean="0"/>
              <a:t> </a:t>
            </a:r>
            <a:r>
              <a:rPr lang="en-US" dirty="0" err="1" smtClean="0"/>
              <a:t>adalah</a:t>
            </a:r>
            <a:r>
              <a:rPr lang="en-US" dirty="0" smtClean="0"/>
              <a:t> </a:t>
            </a:r>
            <a:r>
              <a:rPr lang="en-US" dirty="0" smtClean="0"/>
              <a:t>NASDAQ</a:t>
            </a:r>
          </a:p>
          <a:p>
            <a:pPr>
              <a:buFont typeface="Wingdings" pitchFamily="2" charset="2"/>
              <a:buChar char="v"/>
            </a:pPr>
            <a:r>
              <a:rPr lang="en-US" dirty="0" smtClean="0"/>
              <a:t>Dealer</a:t>
            </a:r>
            <a:r>
              <a:rPr lang="en-US" dirty="0" smtClean="0"/>
              <a:t> </a:t>
            </a:r>
            <a:r>
              <a:rPr lang="en-US" dirty="0" err="1" smtClean="0"/>
              <a:t>siap</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pasar</a:t>
            </a:r>
            <a:endParaRPr lang="en-US" dirty="0" smtClean="0"/>
          </a:p>
          <a:p>
            <a:pPr>
              <a:buFont typeface="Wingdings" pitchFamily="2" charset="2"/>
              <a:buChar char="v"/>
            </a:pPr>
            <a:r>
              <a:rPr lang="en-US" dirty="0" err="1" smtClean="0"/>
              <a:t>Saat</a:t>
            </a:r>
            <a:r>
              <a:rPr lang="en-US" dirty="0" smtClean="0"/>
              <a:t> </a:t>
            </a:r>
            <a:r>
              <a:rPr lang="en-US" dirty="0" err="1" smtClean="0"/>
              <a:t>ini</a:t>
            </a:r>
            <a:r>
              <a:rPr lang="en-US" dirty="0" smtClean="0"/>
              <a:t>, </a:t>
            </a:r>
            <a:r>
              <a:rPr lang="en-US" dirty="0" err="1" smtClean="0"/>
              <a:t>sektar</a:t>
            </a:r>
            <a:r>
              <a:rPr lang="en-US" dirty="0" smtClean="0"/>
              <a:t> 3.000 </a:t>
            </a:r>
            <a:r>
              <a:rPr lang="en-US" dirty="0" err="1" smtClean="0"/>
              <a:t>saham</a:t>
            </a:r>
            <a:r>
              <a:rPr lang="en-US" dirty="0" smtClean="0"/>
              <a:t> </a:t>
            </a:r>
            <a:r>
              <a:rPr lang="en-US" dirty="0" err="1" smtClean="0"/>
              <a:t>terdatar</a:t>
            </a:r>
            <a:r>
              <a:rPr lang="en-US" dirty="0" smtClean="0"/>
              <a:t> </a:t>
            </a:r>
            <a:r>
              <a:rPr lang="en-US" dirty="0" err="1" smtClean="0"/>
              <a:t>di</a:t>
            </a:r>
            <a:r>
              <a:rPr lang="en-US" dirty="0" smtClean="0"/>
              <a:t> NASDAQ.</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Investing in Stocks: ECNs</a:t>
            </a:r>
            <a:endParaRPr lang="en-US" dirty="0"/>
          </a:p>
        </p:txBody>
      </p:sp>
      <p:sp>
        <p:nvSpPr>
          <p:cNvPr id="3" name="Content Placeholder 2"/>
          <p:cNvSpPr>
            <a:spLocks noGrp="1"/>
          </p:cNvSpPr>
          <p:nvPr>
            <p:ph idx="1"/>
          </p:nvPr>
        </p:nvSpPr>
        <p:spPr/>
        <p:txBody>
          <a:bodyPr/>
          <a:lstStyle/>
          <a:p>
            <a:r>
              <a:rPr lang="en-US" dirty="0" smtClean="0"/>
              <a:t>ECNs (</a:t>
            </a:r>
            <a:r>
              <a:rPr lang="en-US" dirty="0" err="1" smtClean="0"/>
              <a:t>jaringan</a:t>
            </a:r>
            <a:r>
              <a:rPr lang="en-US" dirty="0" smtClean="0"/>
              <a:t> </a:t>
            </a:r>
            <a:r>
              <a:rPr lang="en-US" dirty="0" err="1" smtClean="0"/>
              <a:t>komunikasi</a:t>
            </a:r>
            <a:r>
              <a:rPr lang="en-US" dirty="0" smtClean="0"/>
              <a:t> </a:t>
            </a:r>
            <a:r>
              <a:rPr lang="en-US" dirty="0" err="1" smtClean="0"/>
              <a:t>elektronik</a:t>
            </a:r>
            <a:r>
              <a:rPr lang="en-US" dirty="0" smtClean="0"/>
              <a:t>) </a:t>
            </a:r>
            <a:r>
              <a:rPr lang="en-US" dirty="0" err="1" smtClean="0"/>
              <a:t>memungkinkan</a:t>
            </a:r>
            <a:r>
              <a:rPr lang="en-US" dirty="0" smtClean="0"/>
              <a:t> </a:t>
            </a:r>
            <a:r>
              <a:rPr lang="en-US" dirty="0" err="1" smtClean="0"/>
              <a:t>pedagang</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perdagangan</a:t>
            </a:r>
            <a:r>
              <a:rPr lang="en-US" dirty="0" smtClean="0"/>
              <a:t> </a:t>
            </a:r>
            <a:r>
              <a:rPr lang="en-US" dirty="0" err="1" smtClean="0"/>
              <a:t>tanpa</a:t>
            </a:r>
            <a:r>
              <a:rPr lang="en-US" dirty="0" smtClean="0"/>
              <a:t> </a:t>
            </a:r>
            <a:r>
              <a:rPr lang="en-US" dirty="0" err="1" smtClean="0"/>
              <a:t>melalui</a:t>
            </a:r>
            <a:r>
              <a:rPr lang="en-US" dirty="0" smtClean="0"/>
              <a:t> </a:t>
            </a:r>
            <a:r>
              <a:rPr lang="en-US" dirty="0" err="1" smtClean="0"/>
              <a:t>perantara</a:t>
            </a:r>
            <a:r>
              <a:rPr lang="en-US" dirty="0" smtClean="0"/>
              <a:t> </a:t>
            </a:r>
            <a:r>
              <a:rPr lang="en-US" dirty="0" err="1" smtClean="0"/>
              <a:t>dan</a:t>
            </a:r>
            <a:r>
              <a:rPr lang="en-US" dirty="0" smtClean="0"/>
              <a:t> broker.</a:t>
            </a:r>
            <a:r>
              <a:rPr lang="en-US" dirty="0" smtClean="0"/>
              <a:t> </a:t>
            </a:r>
            <a:r>
              <a:rPr lang="en-US" dirty="0" err="1" smtClean="0"/>
              <a:t>Mereka</a:t>
            </a:r>
            <a:r>
              <a:rPr lang="en-US" dirty="0" smtClean="0"/>
              <a:t> </a:t>
            </a:r>
            <a:r>
              <a:rPr lang="en-US" dirty="0" err="1" smtClean="0"/>
              <a:t>menyediakan</a:t>
            </a:r>
            <a:r>
              <a:rPr lang="en-US" dirty="0" smtClean="0"/>
              <a:t>:</a:t>
            </a:r>
          </a:p>
          <a:p>
            <a:pPr>
              <a:buFont typeface="Wingdings" pitchFamily="2" charset="2"/>
              <a:buChar char="v"/>
            </a:pPr>
            <a:r>
              <a:rPr lang="en-US" dirty="0" err="1" smtClean="0"/>
              <a:t>Transparansi</a:t>
            </a:r>
            <a:r>
              <a:rPr lang="en-US" dirty="0" smtClean="0"/>
              <a:t>: </a:t>
            </a:r>
            <a:r>
              <a:rPr lang="en-US" dirty="0" err="1" smtClean="0"/>
              <a:t>setiap</a:t>
            </a:r>
            <a:r>
              <a:rPr lang="en-US" dirty="0" smtClean="0"/>
              <a:t> </a:t>
            </a:r>
            <a:r>
              <a:rPr lang="en-US" dirty="0" err="1" smtClean="0"/>
              <a:t>orang</a:t>
            </a:r>
            <a:r>
              <a:rPr lang="en-US" dirty="0" smtClean="0"/>
              <a:t> </a:t>
            </a:r>
            <a:r>
              <a:rPr lang="en-US" dirty="0" err="1" smtClean="0"/>
              <a:t>dapat</a:t>
            </a:r>
            <a:r>
              <a:rPr lang="en-US" dirty="0" smtClean="0"/>
              <a:t> </a:t>
            </a:r>
            <a:r>
              <a:rPr lang="en-US" dirty="0" err="1" smtClean="0"/>
              <a:t>melihat</a:t>
            </a:r>
            <a:r>
              <a:rPr lang="en-US" dirty="0" smtClean="0"/>
              <a:t> </a:t>
            </a:r>
            <a:r>
              <a:rPr lang="en-US" dirty="0" err="1" smtClean="0"/>
              <a:t>perintah</a:t>
            </a:r>
            <a:r>
              <a:rPr lang="en-US" dirty="0" smtClean="0"/>
              <a:t> </a:t>
            </a:r>
            <a:r>
              <a:rPr lang="en-US" dirty="0" err="1" smtClean="0"/>
              <a:t>terisi</a:t>
            </a:r>
            <a:endParaRPr lang="en-US" dirty="0" smtClean="0"/>
          </a:p>
          <a:p>
            <a:pPr>
              <a:buFont typeface="Wingdings" pitchFamily="2" charset="2"/>
              <a:buChar char="v"/>
            </a:pPr>
            <a:r>
              <a:rPr lang="en-US" dirty="0" err="1" smtClean="0"/>
              <a:t>Pengurangan</a:t>
            </a:r>
            <a:r>
              <a:rPr lang="en-US" dirty="0" smtClean="0"/>
              <a:t> </a:t>
            </a:r>
            <a:r>
              <a:rPr lang="en-US" dirty="0" err="1" smtClean="0"/>
              <a:t>biaya</a:t>
            </a:r>
            <a:endParaRPr lang="en-US" dirty="0" smtClean="0"/>
          </a:p>
          <a:p>
            <a:pPr>
              <a:buFont typeface="Wingdings" pitchFamily="2" charset="2"/>
              <a:buChar char="v"/>
            </a:pPr>
            <a:r>
              <a:rPr lang="en-US" dirty="0" err="1" smtClean="0"/>
              <a:t>Eksekusi</a:t>
            </a:r>
            <a:r>
              <a:rPr lang="en-US" dirty="0" smtClean="0"/>
              <a:t> </a:t>
            </a:r>
            <a:r>
              <a:rPr lang="en-US" dirty="0" err="1" smtClean="0"/>
              <a:t>cepat</a:t>
            </a:r>
            <a:endParaRPr lang="en-US" dirty="0" smtClean="0"/>
          </a:p>
          <a:p>
            <a:pPr>
              <a:buFont typeface="Wingdings" pitchFamily="2" charset="2"/>
              <a:buChar char="v"/>
            </a:pPr>
            <a:r>
              <a:rPr lang="en-US" dirty="0" err="1" smtClean="0"/>
              <a:t>Perdagangan</a:t>
            </a:r>
            <a:r>
              <a:rPr lang="en-US" dirty="0" smtClean="0"/>
              <a:t> </a:t>
            </a:r>
            <a:r>
              <a:rPr lang="en-US" dirty="0" err="1" smtClean="0"/>
              <a:t>pasca</a:t>
            </a:r>
            <a:r>
              <a:rPr lang="en-US" dirty="0" smtClean="0"/>
              <a:t> </a:t>
            </a:r>
            <a:r>
              <a:rPr lang="en-US" dirty="0" err="1" smtClean="0"/>
              <a:t>penutupan</a:t>
            </a:r>
            <a:endParaRPr lang="en-US" dirty="0" smtClean="0"/>
          </a:p>
          <a:p>
            <a:endParaRPr 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Investing in Stocks: ETFs</a:t>
            </a:r>
            <a:endParaRPr lang="en-US" dirty="0"/>
          </a:p>
        </p:txBody>
      </p:sp>
      <p:sp>
        <p:nvSpPr>
          <p:cNvPr id="3" name="Content Placeholder 2"/>
          <p:cNvSpPr>
            <a:spLocks noGrp="1"/>
          </p:cNvSpPr>
          <p:nvPr>
            <p:ph idx="1"/>
          </p:nvPr>
        </p:nvSpPr>
        <p:spPr/>
        <p:txBody>
          <a:bodyPr/>
          <a:lstStyle/>
          <a:p>
            <a:r>
              <a:rPr lang="en-US" dirty="0" err="1" smtClean="0"/>
              <a:t>Efek</a:t>
            </a:r>
            <a:r>
              <a:rPr lang="en-US" dirty="0" smtClean="0"/>
              <a:t> Traded Funds </a:t>
            </a:r>
            <a:r>
              <a:rPr lang="en-US" dirty="0" err="1" smtClean="0"/>
              <a:t>adalah</a:t>
            </a:r>
            <a:r>
              <a:rPr lang="en-US" dirty="0" smtClean="0"/>
              <a:t> </a:t>
            </a:r>
            <a:r>
              <a:rPr lang="en-US" dirty="0" err="1" smtClean="0"/>
              <a:t>sebuah</a:t>
            </a:r>
            <a:r>
              <a:rPr lang="en-US" dirty="0" smtClean="0"/>
              <a:t> </a:t>
            </a:r>
            <a:r>
              <a:rPr lang="en-US" dirty="0" err="1" smtClean="0"/>
              <a:t>inovasi</a:t>
            </a:r>
            <a:r>
              <a:rPr lang="en-US" dirty="0" smtClean="0"/>
              <a:t> </a:t>
            </a:r>
            <a:r>
              <a:rPr lang="en-US" dirty="0" err="1" smtClean="0"/>
              <a:t>terbaru</a:t>
            </a:r>
            <a:r>
              <a:rPr lang="en-US" dirty="0" smtClean="0"/>
              <a:t> </a:t>
            </a:r>
            <a:r>
              <a:rPr lang="en-US" dirty="0" err="1" smtClean="0"/>
              <a:t>untuk</a:t>
            </a:r>
            <a:r>
              <a:rPr lang="en-US" dirty="0" smtClean="0"/>
              <a:t> </a:t>
            </a:r>
            <a:r>
              <a:rPr lang="en-US" dirty="0" err="1" smtClean="0"/>
              <a:t>membantu</a:t>
            </a:r>
            <a:r>
              <a:rPr lang="en-US" dirty="0" smtClean="0"/>
              <a:t> </a:t>
            </a:r>
            <a:r>
              <a:rPr lang="en-US" dirty="0" err="1" smtClean="0"/>
              <a:t>menjaga</a:t>
            </a:r>
            <a:r>
              <a:rPr lang="en-US" dirty="0" smtClean="0"/>
              <a:t> </a:t>
            </a:r>
            <a:r>
              <a:rPr lang="en-US" dirty="0" err="1" smtClean="0"/>
              <a:t>biaya</a:t>
            </a:r>
            <a:r>
              <a:rPr lang="en-US" dirty="0" smtClean="0"/>
              <a:t> </a:t>
            </a:r>
            <a:r>
              <a:rPr lang="en-US" dirty="0" err="1" smtClean="0"/>
              <a:t>transaksi</a:t>
            </a:r>
            <a:r>
              <a:rPr lang="en-US" dirty="0" smtClean="0"/>
              <a:t> </a:t>
            </a:r>
            <a:r>
              <a:rPr lang="en-US" dirty="0" err="1" smtClean="0"/>
              <a:t>turun</a:t>
            </a:r>
            <a:r>
              <a:rPr lang="en-US" dirty="0" smtClean="0"/>
              <a:t> </a:t>
            </a:r>
            <a:r>
              <a:rPr lang="en-US" dirty="0" err="1" smtClean="0"/>
              <a:t>sambil</a:t>
            </a:r>
            <a:r>
              <a:rPr lang="en-US" dirty="0" smtClean="0"/>
              <a:t> </a:t>
            </a:r>
            <a:r>
              <a:rPr lang="en-US" dirty="0" err="1" smtClean="0"/>
              <a:t>menawarkan</a:t>
            </a:r>
            <a:r>
              <a:rPr lang="en-US" dirty="0" smtClean="0"/>
              <a:t> </a:t>
            </a:r>
            <a:r>
              <a:rPr lang="en-US" dirty="0" err="1" smtClean="0"/>
              <a:t>diversifikasi</a:t>
            </a:r>
            <a:r>
              <a:rPr lang="en-US" dirty="0" smtClean="0"/>
              <a:t>.</a:t>
            </a:r>
          </a:p>
          <a:p>
            <a:pPr>
              <a:buFont typeface="Wingdings" pitchFamily="2" charset="2"/>
              <a:buChar char="v"/>
            </a:pPr>
            <a:r>
              <a:rPr lang="en-US" dirty="0" err="1" smtClean="0"/>
              <a:t>Diperdagangkan</a:t>
            </a:r>
            <a:r>
              <a:rPr lang="en-US" dirty="0" smtClean="0"/>
              <a:t> </a:t>
            </a:r>
            <a:r>
              <a:rPr lang="en-US" dirty="0" err="1" smtClean="0"/>
              <a:t>di</a:t>
            </a:r>
            <a:r>
              <a:rPr lang="en-US" dirty="0" smtClean="0"/>
              <a:t> Bursa </a:t>
            </a:r>
            <a:r>
              <a:rPr lang="en-US" dirty="0" err="1" smtClean="0"/>
              <a:t>utama</a:t>
            </a:r>
            <a:endParaRPr lang="en-US" dirty="0" smtClean="0"/>
          </a:p>
          <a:p>
            <a:pPr>
              <a:buFont typeface="Wingdings" pitchFamily="2" charset="2"/>
              <a:buChar char="v"/>
            </a:pPr>
            <a:r>
              <a:rPr lang="en-US" dirty="0" err="1" smtClean="0"/>
              <a:t>Indeks</a:t>
            </a:r>
            <a:r>
              <a:rPr lang="en-US" dirty="0" smtClean="0"/>
              <a:t> </a:t>
            </a:r>
            <a:r>
              <a:rPr lang="en-US" dirty="0" err="1" smtClean="0"/>
              <a:t>untuk</a:t>
            </a:r>
            <a:r>
              <a:rPr lang="en-US" dirty="0" smtClean="0"/>
              <a:t> </a:t>
            </a:r>
            <a:r>
              <a:rPr lang="en-US" dirty="0" err="1" smtClean="0"/>
              <a:t>portofolio</a:t>
            </a:r>
            <a:r>
              <a:rPr lang="en-US" dirty="0" smtClean="0"/>
              <a:t> </a:t>
            </a:r>
            <a:r>
              <a:rPr lang="en-US" dirty="0" err="1" smtClean="0"/>
              <a:t>tertentu</a:t>
            </a:r>
            <a:r>
              <a:rPr lang="en-US" dirty="0" smtClean="0"/>
              <a:t> (</a:t>
            </a:r>
            <a:r>
              <a:rPr lang="en-US" dirty="0" err="1" smtClean="0"/>
              <a:t>mis</a:t>
            </a:r>
            <a:r>
              <a:rPr lang="en-US" dirty="0" smtClean="0"/>
              <a:t>., S &amp; P 500), </a:t>
            </a:r>
            <a:r>
              <a:rPr lang="en-US" dirty="0" err="1" smtClean="0"/>
              <a:t>sehingga</a:t>
            </a:r>
            <a:r>
              <a:rPr lang="en-US" dirty="0" smtClean="0"/>
              <a:t> </a:t>
            </a:r>
            <a:r>
              <a:rPr lang="en-US" dirty="0" err="1" smtClean="0"/>
              <a:t>biaya</a:t>
            </a:r>
            <a:r>
              <a:rPr lang="en-US" dirty="0" smtClean="0"/>
              <a:t> </a:t>
            </a:r>
            <a:r>
              <a:rPr lang="en-US" dirty="0" err="1" smtClean="0"/>
              <a:t>manajemen</a:t>
            </a:r>
            <a:r>
              <a:rPr lang="en-US" dirty="0" smtClean="0"/>
              <a:t> </a:t>
            </a:r>
            <a:r>
              <a:rPr lang="en-US" dirty="0" err="1" smtClean="0"/>
              <a:t>rendah</a:t>
            </a:r>
            <a:r>
              <a:rPr lang="en-US" dirty="0" smtClean="0"/>
              <a:t> (</a:t>
            </a:r>
            <a:r>
              <a:rPr lang="en-US" dirty="0" err="1" smtClean="0"/>
              <a:t>meskipun</a:t>
            </a:r>
            <a:r>
              <a:rPr lang="en-US" dirty="0" smtClean="0"/>
              <a:t> </a:t>
            </a:r>
            <a:r>
              <a:rPr lang="en-US" dirty="0" err="1" smtClean="0"/>
              <a:t>Komisi</a:t>
            </a:r>
            <a:r>
              <a:rPr lang="en-US" dirty="0" smtClean="0"/>
              <a:t> </a:t>
            </a:r>
            <a:r>
              <a:rPr lang="en-US" dirty="0" err="1" smtClean="0"/>
              <a:t>masih</a:t>
            </a:r>
            <a:r>
              <a:rPr lang="en-US" dirty="0" smtClean="0"/>
              <a:t> </a:t>
            </a:r>
            <a:r>
              <a:rPr lang="en-US" dirty="0" err="1" smtClean="0"/>
              <a:t>berlaku</a:t>
            </a:r>
            <a:r>
              <a:rPr lang="en-US" dirty="0" smtClean="0"/>
              <a:t>)</a:t>
            </a:r>
            <a:endParaRPr lang="en-US" dirty="0" smtClean="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Computing the Price </a:t>
            </a:r>
            <a:br>
              <a:rPr lang="en-US" dirty="0" smtClean="0"/>
            </a:br>
            <a:r>
              <a:rPr lang="en-US" dirty="0" smtClean="0"/>
              <a:t>of Common Stock</a:t>
            </a:r>
            <a:endParaRPr lang="en-US" dirty="0"/>
          </a:p>
        </p:txBody>
      </p:sp>
      <p:sp>
        <p:nvSpPr>
          <p:cNvPr id="3" name="Content Placeholder 2"/>
          <p:cNvSpPr>
            <a:spLocks noGrp="1"/>
          </p:cNvSpPr>
          <p:nvPr>
            <p:ph idx="1"/>
          </p:nvPr>
        </p:nvSpPr>
        <p:spPr/>
        <p:txBody>
          <a:bodyPr/>
          <a:lstStyle/>
          <a:p>
            <a:r>
              <a:rPr lang="en-US" dirty="0" err="1" smtClean="0"/>
              <a:t>Menilai</a:t>
            </a:r>
            <a:r>
              <a:rPr lang="en-US" dirty="0" smtClean="0"/>
              <a:t> </a:t>
            </a:r>
            <a:r>
              <a:rPr lang="en-US" dirty="0" err="1" smtClean="0"/>
              <a:t>saham</a:t>
            </a:r>
            <a:r>
              <a:rPr lang="en-US" dirty="0" smtClean="0"/>
              <a:t> </a:t>
            </a:r>
            <a:r>
              <a:rPr lang="en-US" dirty="0" err="1" smtClean="0"/>
              <a:t>umum</a:t>
            </a:r>
            <a:r>
              <a:rPr lang="en-US" dirty="0" smtClean="0"/>
              <a:t> </a:t>
            </a:r>
            <a:r>
              <a:rPr lang="en-US" dirty="0" err="1" smtClean="0"/>
              <a:t>dalam</a:t>
            </a:r>
            <a:r>
              <a:rPr lang="en-US" dirty="0" smtClean="0"/>
              <a:t> </a:t>
            </a:r>
            <a:r>
              <a:rPr lang="en-US" dirty="0" err="1" smtClean="0"/>
              <a:t>teori</a:t>
            </a:r>
            <a:r>
              <a:rPr lang="en-US" dirty="0" smtClean="0"/>
              <a:t> </a:t>
            </a:r>
            <a:r>
              <a:rPr lang="en-US" dirty="0" err="1" smtClean="0"/>
              <a:t>adalah</a:t>
            </a:r>
            <a:r>
              <a:rPr lang="en-US" dirty="0" smtClean="0"/>
              <a:t> </a:t>
            </a:r>
            <a:r>
              <a:rPr lang="en-US" dirty="0" err="1" smtClean="0"/>
              <a:t>tidak</a:t>
            </a:r>
            <a:r>
              <a:rPr lang="en-US" dirty="0" smtClean="0"/>
              <a:t> </a:t>
            </a:r>
            <a:r>
              <a:rPr lang="en-US" dirty="0" err="1" smtClean="0"/>
              <a:t>berbeda</a:t>
            </a:r>
            <a:r>
              <a:rPr lang="en-US" dirty="0" smtClean="0"/>
              <a:t> </a:t>
            </a:r>
            <a:r>
              <a:rPr lang="en-US" dirty="0" err="1" smtClean="0"/>
              <a:t>dari</a:t>
            </a:r>
            <a:r>
              <a:rPr lang="en-US" dirty="0" smtClean="0"/>
              <a:t> </a:t>
            </a:r>
            <a:r>
              <a:rPr lang="en-US" dirty="0" err="1" smtClean="0"/>
              <a:t>menilai</a:t>
            </a:r>
            <a:r>
              <a:rPr lang="en-US" dirty="0" smtClean="0"/>
              <a:t> </a:t>
            </a:r>
            <a:r>
              <a:rPr lang="en-US" dirty="0" err="1" smtClean="0"/>
              <a:t>efek</a:t>
            </a:r>
            <a:r>
              <a:rPr lang="en-US" dirty="0" smtClean="0"/>
              <a:t> </a:t>
            </a:r>
            <a:r>
              <a:rPr lang="en-US" dirty="0" err="1" smtClean="0"/>
              <a:t>yaitu</a:t>
            </a:r>
            <a:r>
              <a:rPr lang="en-US" dirty="0" smtClean="0"/>
              <a:t> </a:t>
            </a:r>
            <a:r>
              <a:rPr lang="en-US" dirty="0" err="1" smtClean="0"/>
              <a:t>bersifat</a:t>
            </a:r>
            <a:r>
              <a:rPr lang="en-US" dirty="0" smtClean="0"/>
              <a:t> </a:t>
            </a:r>
            <a:r>
              <a:rPr lang="en-US" dirty="0" err="1" smtClean="0"/>
              <a:t>utang</a:t>
            </a:r>
            <a:r>
              <a:rPr lang="en-US" dirty="0" smtClean="0"/>
              <a:t>: </a:t>
            </a:r>
            <a:r>
              <a:rPr lang="en-US" dirty="0" err="1" smtClean="0"/>
              <a:t>menentukan</a:t>
            </a:r>
            <a:r>
              <a:rPr lang="en-US" dirty="0" smtClean="0"/>
              <a:t> </a:t>
            </a:r>
            <a:r>
              <a:rPr lang="en-US" dirty="0" err="1" smtClean="0"/>
              <a:t>masa</a:t>
            </a:r>
            <a:r>
              <a:rPr lang="en-US" dirty="0" smtClean="0"/>
              <a:t> </a:t>
            </a:r>
            <a:r>
              <a:rPr lang="en-US" dirty="0" err="1" smtClean="0"/>
              <a:t>depan</a:t>
            </a:r>
            <a:r>
              <a:rPr lang="en-US" dirty="0" smtClean="0"/>
              <a:t> </a:t>
            </a:r>
            <a:r>
              <a:rPr lang="en-US" dirty="0" err="1" smtClean="0"/>
              <a:t>arus</a:t>
            </a:r>
            <a:r>
              <a:rPr lang="en-US" dirty="0" smtClean="0"/>
              <a:t> </a:t>
            </a:r>
            <a:r>
              <a:rPr lang="en-US" dirty="0" err="1" smtClean="0"/>
              <a:t>kas</a:t>
            </a:r>
            <a:r>
              <a:rPr lang="en-US" dirty="0" smtClean="0"/>
              <a:t> </a:t>
            </a:r>
            <a:r>
              <a:rPr lang="en-US" dirty="0" err="1" smtClean="0"/>
              <a:t>dan</a:t>
            </a:r>
            <a:r>
              <a:rPr lang="en-US" dirty="0" smtClean="0"/>
              <a:t> </a:t>
            </a:r>
            <a:r>
              <a:rPr lang="en-US" dirty="0" err="1" smtClean="0"/>
              <a:t>diskon</a:t>
            </a:r>
            <a:r>
              <a:rPr lang="en-US" dirty="0" smtClean="0"/>
              <a:t> </a:t>
            </a:r>
            <a:r>
              <a:rPr lang="en-US" dirty="0" err="1" smtClean="0"/>
              <a:t>mereka</a:t>
            </a:r>
            <a:r>
              <a:rPr lang="en-US" dirty="0" smtClean="0"/>
              <a:t> </a:t>
            </a:r>
            <a:r>
              <a:rPr lang="en-US" dirty="0" err="1" smtClean="0"/>
              <a:t>hingga</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diskon</a:t>
            </a:r>
            <a:r>
              <a:rPr lang="en-US" dirty="0" smtClean="0"/>
              <a:t> yang </a:t>
            </a:r>
            <a:r>
              <a:rPr lang="en-US" dirty="0" err="1" smtClean="0"/>
              <a:t>sesuai</a:t>
            </a:r>
            <a:r>
              <a:rPr lang="en-US" dirty="0" smtClean="0"/>
              <a:t>.</a:t>
            </a:r>
          </a:p>
          <a:p>
            <a:endParaRPr lang="en-US" dirty="0" smtClean="0"/>
          </a:p>
          <a:p>
            <a:r>
              <a:rPr lang="en-US" dirty="0" err="1" smtClean="0"/>
              <a:t>Kami</a:t>
            </a:r>
            <a:r>
              <a:rPr lang="en-US" dirty="0" smtClean="0"/>
              <a:t> </a:t>
            </a:r>
            <a:r>
              <a:rPr lang="en-US" dirty="0" err="1" smtClean="0"/>
              <a:t>akan</a:t>
            </a:r>
            <a:r>
              <a:rPr lang="en-US" dirty="0" smtClean="0"/>
              <a:t> </a:t>
            </a:r>
            <a:r>
              <a:rPr lang="en-US" dirty="0" err="1" smtClean="0"/>
              <a:t>meninjau</a:t>
            </a:r>
            <a:r>
              <a:rPr lang="en-US" dirty="0" smtClean="0"/>
              <a:t> </a:t>
            </a:r>
            <a:r>
              <a:rPr lang="en-US" dirty="0" err="1" smtClean="0"/>
              <a:t>empat</a:t>
            </a:r>
            <a:r>
              <a:rPr lang="en-US" dirty="0" smtClean="0"/>
              <a:t> </a:t>
            </a:r>
            <a:r>
              <a:rPr lang="en-US" dirty="0" err="1" smtClean="0"/>
              <a:t>metode</a:t>
            </a:r>
            <a:r>
              <a:rPr lang="en-US" dirty="0" smtClean="0"/>
              <a:t> yang </a:t>
            </a:r>
            <a:r>
              <a:rPr lang="en-US" dirty="0" err="1" smtClean="0"/>
              <a:t>berbeda</a:t>
            </a:r>
            <a:r>
              <a:rPr lang="en-US" dirty="0" smtClean="0"/>
              <a:t> </a:t>
            </a:r>
            <a:r>
              <a:rPr lang="en-US" dirty="0" err="1" smtClean="0"/>
              <a:t>untuk</a:t>
            </a:r>
            <a:r>
              <a:rPr lang="en-US" dirty="0" smtClean="0"/>
              <a:t> </a:t>
            </a:r>
            <a:r>
              <a:rPr lang="en-US" dirty="0" err="1" smtClean="0"/>
              <a:t>menilai</a:t>
            </a:r>
            <a:r>
              <a:rPr lang="en-US" dirty="0" smtClean="0"/>
              <a:t> </a:t>
            </a:r>
            <a:r>
              <a:rPr lang="en-US" dirty="0" err="1" smtClean="0"/>
              <a:t>saham</a:t>
            </a:r>
            <a:r>
              <a:rPr lang="en-US" dirty="0" smtClean="0"/>
              <a:t>, </a:t>
            </a:r>
            <a:r>
              <a:rPr lang="en-US" dirty="0" err="1" smtClean="0"/>
              <a:t>masing-masing</a:t>
            </a:r>
            <a:r>
              <a:rPr lang="en-US" dirty="0" smtClean="0"/>
              <a:t> </a:t>
            </a:r>
            <a:r>
              <a:rPr lang="en-US" dirty="0" err="1" smtClean="0"/>
              <a:t>dengan</a:t>
            </a:r>
            <a:r>
              <a:rPr lang="en-US" dirty="0" smtClean="0"/>
              <a:t> </a:t>
            </a:r>
            <a:r>
              <a:rPr lang="en-US" dirty="0" err="1" smtClean="0"/>
              <a:t>kelebihan</a:t>
            </a:r>
            <a:r>
              <a:rPr lang="en-US" dirty="0" smtClean="0"/>
              <a:t> </a:t>
            </a:r>
            <a:r>
              <a:rPr lang="en-US" dirty="0" err="1" smtClean="0"/>
              <a:t>dan</a:t>
            </a:r>
            <a:r>
              <a:rPr lang="en-US" dirty="0" smtClean="0"/>
              <a:t> </a:t>
            </a:r>
            <a:r>
              <a:rPr lang="en-US" dirty="0" err="1" smtClean="0"/>
              <a:t>kekurangan</a:t>
            </a:r>
            <a:r>
              <a:rPr lang="en-US" dirty="0" smtClean="0"/>
              <a:t>.</a:t>
            </a: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636</TotalTime>
  <Words>1181</Words>
  <Application>Microsoft Office PowerPoint</Application>
  <PresentationFormat>On-screen Show (4:3)</PresentationFormat>
  <Paragraphs>174</Paragraphs>
  <Slides>47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Opulent</vt:lpstr>
      <vt:lpstr>MathType 5.0 Equation</vt:lpstr>
      <vt:lpstr>CHAPTER 13 – THE STOCK MARKET</vt:lpstr>
      <vt:lpstr>Bab preview</vt:lpstr>
      <vt:lpstr>Investing in stock</vt:lpstr>
      <vt:lpstr>Slide 4</vt:lpstr>
      <vt:lpstr>Investing in Stocks:  How Stocks are Sold</vt:lpstr>
      <vt:lpstr>Investing in Stocks:  How Stocks are Sold</vt:lpstr>
      <vt:lpstr>Investing in Stocks: ECNs</vt:lpstr>
      <vt:lpstr>Investing in Stocks: ETFs</vt:lpstr>
      <vt:lpstr>Computing the Price  of Common Stock</vt:lpstr>
      <vt:lpstr>Computing the Price  of Common Stock</vt:lpstr>
      <vt:lpstr>Computing the Price of Common Stock: The One-Period Valuation Model</vt:lpstr>
      <vt:lpstr>Computing the Price of Common Stock: The One-Period Valuation Model</vt:lpstr>
      <vt:lpstr>Computing the Price of Common Stock: The Gordon Growth Model</vt:lpstr>
      <vt:lpstr>Computing the Price of Common Stock: The Gordon Growth Model</vt:lpstr>
      <vt:lpstr>Calculating Dividend Growth</vt:lpstr>
      <vt:lpstr>Example of Geometric Mean</vt:lpstr>
      <vt:lpstr>Pricing of Common Stock</vt:lpstr>
      <vt:lpstr>Required Return on Equity</vt:lpstr>
      <vt:lpstr>Required Return on Equity</vt:lpstr>
      <vt:lpstr>CONTOH</vt:lpstr>
      <vt:lpstr>Computing the Price of Common Stock: The Generalized Dividend Valuation Model</vt:lpstr>
      <vt:lpstr>How the market PE is useful</vt:lpstr>
      <vt:lpstr>How the market PE is useful</vt:lpstr>
      <vt:lpstr>How the Market Sets  Security Prices</vt:lpstr>
      <vt:lpstr>How the Market Sets Security Prices</vt:lpstr>
      <vt:lpstr>How the Market Sets  Security Prices</vt:lpstr>
      <vt:lpstr>How the Market Sets Security Prices</vt:lpstr>
      <vt:lpstr>Errors in Valuation</vt:lpstr>
      <vt:lpstr>Errors in Valuation</vt:lpstr>
      <vt:lpstr>Errors in Valuation: Dividend growth rates</vt:lpstr>
      <vt:lpstr>Errors in Valuation: Required returns</vt:lpstr>
      <vt:lpstr>Errors in Valuation</vt:lpstr>
      <vt:lpstr>Case: The 2007–2009 Financial Crisis and the Stock Market</vt:lpstr>
      <vt:lpstr>Stock Market Indexes</vt:lpstr>
      <vt:lpstr>Slide 35</vt:lpstr>
      <vt:lpstr>Stock Market Indexes:  the Dow Jones Industrial Average (b)</vt:lpstr>
      <vt:lpstr>Stock Market Indexes</vt:lpstr>
      <vt:lpstr>Stock Market Indexes, DJIA (a)</vt:lpstr>
      <vt:lpstr>Stock Market Indexes, DJIA (b)</vt:lpstr>
      <vt:lpstr>Stock Market Indexes</vt:lpstr>
      <vt:lpstr>Regulation of the Stock Market</vt:lpstr>
      <vt:lpstr>Regulation of the Stock Market: Divisions of the SEC</vt:lpstr>
      <vt:lpstr>Regulation of the Stock Market: Divisions of the SEC</vt:lpstr>
      <vt:lpstr>Chapter Summary</vt:lpstr>
      <vt:lpstr>Chapter Summary (cont.)</vt:lpstr>
      <vt:lpstr>Chapter Summary (cont.)</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dc:creator>
  <cp:lastModifiedBy>maria</cp:lastModifiedBy>
  <cp:revision>29</cp:revision>
  <dcterms:created xsi:type="dcterms:W3CDTF">2015-03-31T03:10:59Z</dcterms:created>
  <dcterms:modified xsi:type="dcterms:W3CDTF">2015-03-31T13:47:02Z</dcterms:modified>
</cp:coreProperties>
</file>