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0" r:id="rId3"/>
    <p:sldId id="262" r:id="rId4"/>
    <p:sldId id="263" r:id="rId5"/>
    <p:sldId id="264" r:id="rId6"/>
    <p:sldId id="265" r:id="rId7"/>
    <p:sldId id="261" r:id="rId8"/>
    <p:sldId id="266" r:id="rId9"/>
    <p:sldId id="267" r:id="rId10"/>
    <p:sldId id="268" r:id="rId11"/>
    <p:sldId id="270" r:id="rId12"/>
    <p:sldId id="283" r:id="rId13"/>
    <p:sldId id="284" r:id="rId14"/>
    <p:sldId id="272" r:id="rId15"/>
    <p:sldId id="273" r:id="rId16"/>
    <p:sldId id="274" r:id="rId17"/>
    <p:sldId id="275" r:id="rId18"/>
    <p:sldId id="276" r:id="rId19"/>
    <p:sldId id="278" r:id="rId20"/>
    <p:sldId id="279" r:id="rId21"/>
    <p:sldId id="280"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622"/>
    <a:srgbClr val="D68B1C"/>
    <a:srgbClr val="FF9E1D"/>
    <a:srgbClr val="253600"/>
    <a:srgbClr val="552579"/>
    <a:srgbClr val="2597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419C4-D606-4869-9F47-21BFBC1A6709}"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id-ID"/>
        </a:p>
      </dgm:t>
    </dgm:pt>
    <dgm:pt modelId="{03DB5219-254E-480F-9F1B-226FA8D2C8BC}">
      <dgm:prSet phldrT="[Text]"/>
      <dgm:spPr/>
      <dgm:t>
        <a:bodyPr/>
        <a:lstStyle/>
        <a:p>
          <a:r>
            <a:rPr lang="id-ID" dirty="0" smtClean="0"/>
            <a:t>Faktor Pelanggan</a:t>
          </a:r>
          <a:endParaRPr lang="id-ID" dirty="0"/>
        </a:p>
      </dgm:t>
    </dgm:pt>
    <dgm:pt modelId="{9E449EF9-FC11-4990-BB61-C373F126D568}" type="parTrans" cxnId="{2E947304-5B7D-49E1-9A0E-AEF7569FCB27}">
      <dgm:prSet/>
      <dgm:spPr/>
      <dgm:t>
        <a:bodyPr/>
        <a:lstStyle/>
        <a:p>
          <a:endParaRPr lang="id-ID"/>
        </a:p>
      </dgm:t>
    </dgm:pt>
    <dgm:pt modelId="{7B4C0860-FE21-4510-ACD6-7E566EE1EC42}" type="sibTrans" cxnId="{2E947304-5B7D-49E1-9A0E-AEF7569FCB27}">
      <dgm:prSet/>
      <dgm:spPr/>
      <dgm:t>
        <a:bodyPr/>
        <a:lstStyle/>
        <a:p>
          <a:endParaRPr lang="id-ID"/>
        </a:p>
      </dgm:t>
    </dgm:pt>
    <dgm:pt modelId="{25DC54AA-2139-482A-8E05-228701B97B10}">
      <dgm:prSet phldrT="[Text]"/>
      <dgm:spPr/>
      <dgm:t>
        <a:bodyPr/>
        <a:lstStyle/>
        <a:p>
          <a:r>
            <a:rPr lang="id-ID" dirty="0" smtClean="0"/>
            <a:t>Pesaing</a:t>
          </a:r>
          <a:endParaRPr lang="id-ID" dirty="0"/>
        </a:p>
      </dgm:t>
    </dgm:pt>
    <dgm:pt modelId="{1BB1BEAE-7FCB-45A2-AEF0-AAD763442C87}" type="parTrans" cxnId="{30F603B3-113F-49EE-9FC1-7E322C046AC2}">
      <dgm:prSet/>
      <dgm:spPr/>
      <dgm:t>
        <a:bodyPr/>
        <a:lstStyle/>
        <a:p>
          <a:endParaRPr lang="id-ID"/>
        </a:p>
      </dgm:t>
    </dgm:pt>
    <dgm:pt modelId="{30151D42-2E80-4DB7-9061-AB898165F6DE}" type="sibTrans" cxnId="{30F603B3-113F-49EE-9FC1-7E322C046AC2}">
      <dgm:prSet/>
      <dgm:spPr/>
      <dgm:t>
        <a:bodyPr/>
        <a:lstStyle/>
        <a:p>
          <a:endParaRPr lang="id-ID"/>
        </a:p>
      </dgm:t>
    </dgm:pt>
    <dgm:pt modelId="{390B5F7B-9DB4-43B5-9E58-ACA6CB000C30}">
      <dgm:prSet phldrT="[Text]"/>
      <dgm:spPr/>
      <dgm:t>
        <a:bodyPr/>
        <a:lstStyle/>
        <a:p>
          <a:r>
            <a:rPr lang="id-ID" dirty="0" smtClean="0"/>
            <a:t>Biaya</a:t>
          </a:r>
          <a:endParaRPr lang="id-ID" dirty="0"/>
        </a:p>
      </dgm:t>
    </dgm:pt>
    <dgm:pt modelId="{458410D4-2955-4AEA-AE34-2A012C631E70}" type="parTrans" cxnId="{0604E432-49E1-4D83-B49D-566CF616FDCD}">
      <dgm:prSet/>
      <dgm:spPr/>
      <dgm:t>
        <a:bodyPr/>
        <a:lstStyle/>
        <a:p>
          <a:endParaRPr lang="id-ID"/>
        </a:p>
      </dgm:t>
    </dgm:pt>
    <dgm:pt modelId="{1C5CCECA-681C-4210-A163-F2175A55BBB8}" type="sibTrans" cxnId="{0604E432-49E1-4D83-B49D-566CF616FDCD}">
      <dgm:prSet/>
      <dgm:spPr/>
      <dgm:t>
        <a:bodyPr/>
        <a:lstStyle/>
        <a:p>
          <a:endParaRPr lang="id-ID"/>
        </a:p>
      </dgm:t>
    </dgm:pt>
    <dgm:pt modelId="{9A00B7D3-5A78-4BC6-A133-632E1E5EF9F0}">
      <dgm:prSet/>
      <dgm:spPr/>
      <dgm:t>
        <a:bodyPr/>
        <a:lstStyle/>
        <a:p>
          <a:r>
            <a:rPr lang="id-ID" dirty="0" smtClean="0"/>
            <a:t>Produk</a:t>
          </a:r>
          <a:endParaRPr lang="id-ID" dirty="0"/>
        </a:p>
      </dgm:t>
    </dgm:pt>
    <dgm:pt modelId="{4FB767B6-898F-45B5-AD0B-BAD564360EBC}" type="parTrans" cxnId="{61DA18F3-359A-46E4-8C79-7297DE7D8960}">
      <dgm:prSet/>
      <dgm:spPr/>
      <dgm:t>
        <a:bodyPr/>
        <a:lstStyle/>
        <a:p>
          <a:endParaRPr lang="id-ID"/>
        </a:p>
      </dgm:t>
    </dgm:pt>
    <dgm:pt modelId="{428B56EA-ECFE-40E6-9FDC-62920AE1F190}" type="sibTrans" cxnId="{61DA18F3-359A-46E4-8C79-7297DE7D8960}">
      <dgm:prSet/>
      <dgm:spPr/>
      <dgm:t>
        <a:bodyPr/>
        <a:lstStyle/>
        <a:p>
          <a:endParaRPr lang="id-ID"/>
        </a:p>
      </dgm:t>
    </dgm:pt>
    <dgm:pt modelId="{948C526A-871F-4FC4-A562-8DE3FE5B9F3C}" type="pres">
      <dgm:prSet presAssocID="{8B1419C4-D606-4869-9F47-21BFBC1A6709}" presName="Name0" presStyleCnt="0">
        <dgm:presLayoutVars>
          <dgm:dir/>
          <dgm:resizeHandles val="exact"/>
        </dgm:presLayoutVars>
      </dgm:prSet>
      <dgm:spPr/>
      <dgm:t>
        <a:bodyPr/>
        <a:lstStyle/>
        <a:p>
          <a:endParaRPr lang="id-ID"/>
        </a:p>
      </dgm:t>
    </dgm:pt>
    <dgm:pt modelId="{C7CAD100-ACBF-4243-9C1F-92B4F0D30D3B}" type="pres">
      <dgm:prSet presAssocID="{9A00B7D3-5A78-4BC6-A133-632E1E5EF9F0}" presName="node" presStyleLbl="node1" presStyleIdx="0" presStyleCnt="4">
        <dgm:presLayoutVars>
          <dgm:bulletEnabled val="1"/>
        </dgm:presLayoutVars>
      </dgm:prSet>
      <dgm:spPr/>
      <dgm:t>
        <a:bodyPr/>
        <a:lstStyle/>
        <a:p>
          <a:endParaRPr lang="id-ID"/>
        </a:p>
      </dgm:t>
    </dgm:pt>
    <dgm:pt modelId="{7A531F58-38FF-4FFF-ADB4-5A3E633DDFE6}" type="pres">
      <dgm:prSet presAssocID="{428B56EA-ECFE-40E6-9FDC-62920AE1F190}" presName="sibTrans" presStyleCnt="0"/>
      <dgm:spPr/>
    </dgm:pt>
    <dgm:pt modelId="{F060359B-6D6D-4C8F-82FE-39B1BB0F0C88}" type="pres">
      <dgm:prSet presAssocID="{03DB5219-254E-480F-9F1B-226FA8D2C8BC}" presName="node" presStyleLbl="node1" presStyleIdx="1" presStyleCnt="4">
        <dgm:presLayoutVars>
          <dgm:bulletEnabled val="1"/>
        </dgm:presLayoutVars>
      </dgm:prSet>
      <dgm:spPr/>
      <dgm:t>
        <a:bodyPr/>
        <a:lstStyle/>
        <a:p>
          <a:endParaRPr lang="id-ID"/>
        </a:p>
      </dgm:t>
    </dgm:pt>
    <dgm:pt modelId="{526A03D6-2B88-4655-AA8C-054A9FB4A812}" type="pres">
      <dgm:prSet presAssocID="{7B4C0860-FE21-4510-ACD6-7E566EE1EC42}" presName="sibTrans" presStyleCnt="0"/>
      <dgm:spPr/>
    </dgm:pt>
    <dgm:pt modelId="{8DBE43FE-FCBD-4B29-B781-763978E8CA49}" type="pres">
      <dgm:prSet presAssocID="{25DC54AA-2139-482A-8E05-228701B97B10}" presName="node" presStyleLbl="node1" presStyleIdx="2" presStyleCnt="4">
        <dgm:presLayoutVars>
          <dgm:bulletEnabled val="1"/>
        </dgm:presLayoutVars>
      </dgm:prSet>
      <dgm:spPr/>
      <dgm:t>
        <a:bodyPr/>
        <a:lstStyle/>
        <a:p>
          <a:endParaRPr lang="id-ID"/>
        </a:p>
      </dgm:t>
    </dgm:pt>
    <dgm:pt modelId="{5701CC20-CFA3-4252-836D-67ADB52B454C}" type="pres">
      <dgm:prSet presAssocID="{30151D42-2E80-4DB7-9061-AB898165F6DE}" presName="sibTrans" presStyleCnt="0"/>
      <dgm:spPr/>
    </dgm:pt>
    <dgm:pt modelId="{F6DF962B-D920-49C1-9AE2-99DAE69C3B6C}" type="pres">
      <dgm:prSet presAssocID="{390B5F7B-9DB4-43B5-9E58-ACA6CB000C30}" presName="node" presStyleLbl="node1" presStyleIdx="3" presStyleCnt="4">
        <dgm:presLayoutVars>
          <dgm:bulletEnabled val="1"/>
        </dgm:presLayoutVars>
      </dgm:prSet>
      <dgm:spPr/>
      <dgm:t>
        <a:bodyPr/>
        <a:lstStyle/>
        <a:p>
          <a:endParaRPr lang="id-ID"/>
        </a:p>
      </dgm:t>
    </dgm:pt>
  </dgm:ptLst>
  <dgm:cxnLst>
    <dgm:cxn modelId="{0604E432-49E1-4D83-B49D-566CF616FDCD}" srcId="{8B1419C4-D606-4869-9F47-21BFBC1A6709}" destId="{390B5F7B-9DB4-43B5-9E58-ACA6CB000C30}" srcOrd="3" destOrd="0" parTransId="{458410D4-2955-4AEA-AE34-2A012C631E70}" sibTransId="{1C5CCECA-681C-4210-A163-F2175A55BBB8}"/>
    <dgm:cxn modelId="{61DA18F3-359A-46E4-8C79-7297DE7D8960}" srcId="{8B1419C4-D606-4869-9F47-21BFBC1A6709}" destId="{9A00B7D3-5A78-4BC6-A133-632E1E5EF9F0}" srcOrd="0" destOrd="0" parTransId="{4FB767B6-898F-45B5-AD0B-BAD564360EBC}" sibTransId="{428B56EA-ECFE-40E6-9FDC-62920AE1F190}"/>
    <dgm:cxn modelId="{CBCEA334-820C-4834-B5EE-29100ADEB1F4}" type="presOf" srcId="{9A00B7D3-5A78-4BC6-A133-632E1E5EF9F0}" destId="{C7CAD100-ACBF-4243-9C1F-92B4F0D30D3B}" srcOrd="0" destOrd="0" presId="urn:microsoft.com/office/officeart/2005/8/layout/hList6"/>
    <dgm:cxn modelId="{F2968F1E-3524-42BF-B91A-B2A6EE628C15}" type="presOf" srcId="{8B1419C4-D606-4869-9F47-21BFBC1A6709}" destId="{948C526A-871F-4FC4-A562-8DE3FE5B9F3C}" srcOrd="0" destOrd="0" presId="urn:microsoft.com/office/officeart/2005/8/layout/hList6"/>
    <dgm:cxn modelId="{2E947304-5B7D-49E1-9A0E-AEF7569FCB27}" srcId="{8B1419C4-D606-4869-9F47-21BFBC1A6709}" destId="{03DB5219-254E-480F-9F1B-226FA8D2C8BC}" srcOrd="1" destOrd="0" parTransId="{9E449EF9-FC11-4990-BB61-C373F126D568}" sibTransId="{7B4C0860-FE21-4510-ACD6-7E566EE1EC42}"/>
    <dgm:cxn modelId="{30F603B3-113F-49EE-9FC1-7E322C046AC2}" srcId="{8B1419C4-D606-4869-9F47-21BFBC1A6709}" destId="{25DC54AA-2139-482A-8E05-228701B97B10}" srcOrd="2" destOrd="0" parTransId="{1BB1BEAE-7FCB-45A2-AEF0-AAD763442C87}" sibTransId="{30151D42-2E80-4DB7-9061-AB898165F6DE}"/>
    <dgm:cxn modelId="{3A941C3D-17F0-494C-8FC2-FD14D6FBDCC4}" type="presOf" srcId="{390B5F7B-9DB4-43B5-9E58-ACA6CB000C30}" destId="{F6DF962B-D920-49C1-9AE2-99DAE69C3B6C}" srcOrd="0" destOrd="0" presId="urn:microsoft.com/office/officeart/2005/8/layout/hList6"/>
    <dgm:cxn modelId="{FE034E4B-7CA3-4746-97A7-B289A7B7E2F6}" type="presOf" srcId="{03DB5219-254E-480F-9F1B-226FA8D2C8BC}" destId="{F060359B-6D6D-4C8F-82FE-39B1BB0F0C88}" srcOrd="0" destOrd="0" presId="urn:microsoft.com/office/officeart/2005/8/layout/hList6"/>
    <dgm:cxn modelId="{935C9D27-FB6B-46CB-BFA5-2C7DE42FC7F1}" type="presOf" srcId="{25DC54AA-2139-482A-8E05-228701B97B10}" destId="{8DBE43FE-FCBD-4B29-B781-763978E8CA49}" srcOrd="0" destOrd="0" presId="urn:microsoft.com/office/officeart/2005/8/layout/hList6"/>
    <dgm:cxn modelId="{8B62B3DA-CA8F-497B-A4CC-68B807433BB6}" type="presParOf" srcId="{948C526A-871F-4FC4-A562-8DE3FE5B9F3C}" destId="{C7CAD100-ACBF-4243-9C1F-92B4F0D30D3B}" srcOrd="0" destOrd="0" presId="urn:microsoft.com/office/officeart/2005/8/layout/hList6"/>
    <dgm:cxn modelId="{C3E003A7-893D-4E49-A05A-F022A9325D2D}" type="presParOf" srcId="{948C526A-871F-4FC4-A562-8DE3FE5B9F3C}" destId="{7A531F58-38FF-4FFF-ADB4-5A3E633DDFE6}" srcOrd="1" destOrd="0" presId="urn:microsoft.com/office/officeart/2005/8/layout/hList6"/>
    <dgm:cxn modelId="{BD7E36FE-8456-48B8-9884-08F7E9B73B23}" type="presParOf" srcId="{948C526A-871F-4FC4-A562-8DE3FE5B9F3C}" destId="{F060359B-6D6D-4C8F-82FE-39B1BB0F0C88}" srcOrd="2" destOrd="0" presId="urn:microsoft.com/office/officeart/2005/8/layout/hList6"/>
    <dgm:cxn modelId="{2BE57DE6-19E2-48EC-B1E9-3D2048E32F59}" type="presParOf" srcId="{948C526A-871F-4FC4-A562-8DE3FE5B9F3C}" destId="{526A03D6-2B88-4655-AA8C-054A9FB4A812}" srcOrd="3" destOrd="0" presId="urn:microsoft.com/office/officeart/2005/8/layout/hList6"/>
    <dgm:cxn modelId="{7E03EA69-272E-442E-A42B-9F1A8E9B11A1}" type="presParOf" srcId="{948C526A-871F-4FC4-A562-8DE3FE5B9F3C}" destId="{8DBE43FE-FCBD-4B29-B781-763978E8CA49}" srcOrd="4" destOrd="0" presId="urn:microsoft.com/office/officeart/2005/8/layout/hList6"/>
    <dgm:cxn modelId="{30CCC9E5-226D-4C3A-AE04-E6A3BC3B6834}" type="presParOf" srcId="{948C526A-871F-4FC4-A562-8DE3FE5B9F3C}" destId="{5701CC20-CFA3-4252-836D-67ADB52B454C}" srcOrd="5" destOrd="0" presId="urn:microsoft.com/office/officeart/2005/8/layout/hList6"/>
    <dgm:cxn modelId="{EE57D2A9-5AF2-4676-8393-241DCD778DC8}" type="presParOf" srcId="{948C526A-871F-4FC4-A562-8DE3FE5B9F3C}" destId="{F6DF962B-D920-49C1-9AE2-99DAE69C3B6C}"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91084E-A8A5-4D28-B0A9-3B6DE53294AE}"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id-ID"/>
        </a:p>
      </dgm:t>
    </dgm:pt>
    <dgm:pt modelId="{6DA6544E-053B-41CC-8EB3-039EC0543284}">
      <dgm:prSet phldrT="[Text]"/>
      <dgm:spPr/>
      <dgm:t>
        <a:bodyPr/>
        <a:lstStyle/>
        <a:p>
          <a:r>
            <a:rPr lang="id-ID" i="1" dirty="0" smtClean="0"/>
            <a:t>Market Skimming Price</a:t>
          </a:r>
          <a:r>
            <a:rPr lang="id-ID" dirty="0" smtClean="0"/>
            <a:t> (Penetapan harga tinggi pada produk baru)</a:t>
          </a:r>
          <a:endParaRPr lang="id-ID" dirty="0"/>
        </a:p>
      </dgm:t>
    </dgm:pt>
    <dgm:pt modelId="{66659867-2D14-4B45-8B0C-539C97FF880A}" type="parTrans" cxnId="{A2AB2BD7-C822-4B50-88F2-77C268D802B4}">
      <dgm:prSet/>
      <dgm:spPr/>
      <dgm:t>
        <a:bodyPr/>
        <a:lstStyle/>
        <a:p>
          <a:endParaRPr lang="id-ID"/>
        </a:p>
      </dgm:t>
    </dgm:pt>
    <dgm:pt modelId="{7861AEE4-35C2-4ADF-9F81-CBCACBB6F79C}" type="sibTrans" cxnId="{A2AB2BD7-C822-4B50-88F2-77C268D802B4}">
      <dgm:prSet/>
      <dgm:spPr/>
      <dgm:t>
        <a:bodyPr/>
        <a:lstStyle/>
        <a:p>
          <a:endParaRPr lang="id-ID"/>
        </a:p>
      </dgm:t>
    </dgm:pt>
    <dgm:pt modelId="{323C6DB2-C862-4CCE-A5F6-010859497788}">
      <dgm:prSet phldrT="[Text]"/>
      <dgm:spPr/>
      <dgm:t>
        <a:bodyPr/>
        <a:lstStyle/>
        <a:p>
          <a:r>
            <a:rPr lang="id-ID" dirty="0" smtClean="0"/>
            <a:t>Cukup banyak permintaan terhadap produk yang bersangkutan</a:t>
          </a:r>
          <a:endParaRPr lang="id-ID" dirty="0"/>
        </a:p>
      </dgm:t>
    </dgm:pt>
    <dgm:pt modelId="{ECA35308-3322-444B-8DE4-3961D5A8C672}" type="parTrans" cxnId="{B14E3F49-D7D4-41DA-83D4-C99B0EDD8EF0}">
      <dgm:prSet/>
      <dgm:spPr/>
      <dgm:t>
        <a:bodyPr/>
        <a:lstStyle/>
        <a:p>
          <a:endParaRPr lang="id-ID"/>
        </a:p>
      </dgm:t>
    </dgm:pt>
    <dgm:pt modelId="{33A1B70B-165B-48C7-AB4F-D887B4C5B3C4}" type="sibTrans" cxnId="{B14E3F49-D7D4-41DA-83D4-C99B0EDD8EF0}">
      <dgm:prSet/>
      <dgm:spPr/>
      <dgm:t>
        <a:bodyPr/>
        <a:lstStyle/>
        <a:p>
          <a:endParaRPr lang="id-ID"/>
        </a:p>
      </dgm:t>
    </dgm:pt>
    <dgm:pt modelId="{0A379BA3-8646-468B-9DA7-C1E65E3FA91A}">
      <dgm:prSet phldrT="[Text]"/>
      <dgm:spPr/>
      <dgm:t>
        <a:bodyPr/>
        <a:lstStyle/>
        <a:p>
          <a:r>
            <a:rPr lang="id-ID" dirty="0" smtClean="0"/>
            <a:t>Harga yang tinggi diasumsikan tidak menarik bagi pesaingnya</a:t>
          </a:r>
          <a:endParaRPr lang="id-ID" dirty="0"/>
        </a:p>
      </dgm:t>
    </dgm:pt>
    <dgm:pt modelId="{2BF01E77-A82C-489D-A277-69662F5DA711}" type="parTrans" cxnId="{3CC51C68-D40A-4C22-9572-79CDB6AAF6FE}">
      <dgm:prSet/>
      <dgm:spPr/>
      <dgm:t>
        <a:bodyPr/>
        <a:lstStyle/>
        <a:p>
          <a:endParaRPr lang="id-ID"/>
        </a:p>
      </dgm:t>
    </dgm:pt>
    <dgm:pt modelId="{C0716E14-862D-46C5-A319-3B535BAEC24F}" type="sibTrans" cxnId="{3CC51C68-D40A-4C22-9572-79CDB6AAF6FE}">
      <dgm:prSet/>
      <dgm:spPr/>
      <dgm:t>
        <a:bodyPr/>
        <a:lstStyle/>
        <a:p>
          <a:endParaRPr lang="id-ID"/>
        </a:p>
      </dgm:t>
    </dgm:pt>
    <dgm:pt modelId="{DE4AF341-3278-4C9A-A200-EDA3D7114EFF}">
      <dgm:prSet phldrT="[Text]"/>
      <dgm:spPr/>
      <dgm:t>
        <a:bodyPr/>
        <a:lstStyle/>
        <a:p>
          <a:r>
            <a:rPr lang="id-ID" i="1" dirty="0" smtClean="0"/>
            <a:t>Market Penetration Pricing </a:t>
          </a:r>
          <a:r>
            <a:rPr lang="id-ID" dirty="0" smtClean="0"/>
            <a:t>(Harga rendan/murah pada produk baru)</a:t>
          </a:r>
          <a:endParaRPr lang="id-ID" dirty="0"/>
        </a:p>
      </dgm:t>
    </dgm:pt>
    <dgm:pt modelId="{73A7E5BE-A03D-446E-9402-E6C5D604B9B6}" type="parTrans" cxnId="{76B280F6-FEB7-4B61-98E9-C45E65233636}">
      <dgm:prSet/>
      <dgm:spPr/>
      <dgm:t>
        <a:bodyPr/>
        <a:lstStyle/>
        <a:p>
          <a:endParaRPr lang="id-ID"/>
        </a:p>
      </dgm:t>
    </dgm:pt>
    <dgm:pt modelId="{D7AACE8B-3F02-43A3-93AA-D850C79743CD}" type="sibTrans" cxnId="{76B280F6-FEB7-4B61-98E9-C45E65233636}">
      <dgm:prSet/>
      <dgm:spPr/>
      <dgm:t>
        <a:bodyPr/>
        <a:lstStyle/>
        <a:p>
          <a:endParaRPr lang="id-ID"/>
        </a:p>
      </dgm:t>
    </dgm:pt>
    <dgm:pt modelId="{42DDB9C4-DC39-4D62-9CAC-330EDEABCF80}">
      <dgm:prSet phldrT="[Text]"/>
      <dgm:spPr/>
      <dgm:t>
        <a:bodyPr/>
        <a:lstStyle/>
        <a:p>
          <a:r>
            <a:rPr lang="id-ID" dirty="0" smtClean="0"/>
            <a:t>Pasar sangat peka</a:t>
          </a:r>
          <a:endParaRPr lang="id-ID" dirty="0"/>
        </a:p>
      </dgm:t>
    </dgm:pt>
    <dgm:pt modelId="{054C3C29-3274-466C-83BD-9F9AA3726DC7}" type="parTrans" cxnId="{9AB57D55-F3F2-43F8-B2A2-229F560851F5}">
      <dgm:prSet/>
      <dgm:spPr/>
      <dgm:t>
        <a:bodyPr/>
        <a:lstStyle/>
        <a:p>
          <a:endParaRPr lang="id-ID"/>
        </a:p>
      </dgm:t>
    </dgm:pt>
    <dgm:pt modelId="{6F6BF80A-3D06-4CF6-813E-53172A6867AF}" type="sibTrans" cxnId="{9AB57D55-F3F2-43F8-B2A2-229F560851F5}">
      <dgm:prSet/>
      <dgm:spPr/>
      <dgm:t>
        <a:bodyPr/>
        <a:lstStyle/>
        <a:p>
          <a:endParaRPr lang="id-ID"/>
        </a:p>
      </dgm:t>
    </dgm:pt>
    <dgm:pt modelId="{A97024CB-ED5B-41FC-A260-EE43BEC036CB}">
      <dgm:prSet phldrT="[Text]"/>
      <dgm:spPr/>
      <dgm:t>
        <a:bodyPr/>
        <a:lstStyle/>
        <a:p>
          <a:r>
            <a:rPr lang="id-ID" dirty="0" smtClean="0"/>
            <a:t>Harga yang tinggi diasumsikan akan mampu meningkatkan citra produk yang superior</a:t>
          </a:r>
          <a:endParaRPr lang="id-ID" dirty="0"/>
        </a:p>
      </dgm:t>
    </dgm:pt>
    <dgm:pt modelId="{35506A6A-A055-4144-A75B-8A025224939D}" type="parTrans" cxnId="{1B398CAC-6B0C-4BE3-B307-613036A31B5E}">
      <dgm:prSet/>
      <dgm:spPr/>
      <dgm:t>
        <a:bodyPr/>
        <a:lstStyle/>
        <a:p>
          <a:endParaRPr lang="id-ID"/>
        </a:p>
      </dgm:t>
    </dgm:pt>
    <dgm:pt modelId="{D9C63A5F-EC1B-4C50-9132-41E93764272A}" type="sibTrans" cxnId="{1B398CAC-6B0C-4BE3-B307-613036A31B5E}">
      <dgm:prSet/>
      <dgm:spPr/>
      <dgm:t>
        <a:bodyPr/>
        <a:lstStyle/>
        <a:p>
          <a:endParaRPr lang="id-ID"/>
        </a:p>
      </dgm:t>
    </dgm:pt>
    <dgm:pt modelId="{6479C868-2CA4-4FD1-AE05-19DA9B8CA9F7}">
      <dgm:prSet phldrT="[Text]"/>
      <dgm:spPr/>
      <dgm:t>
        <a:bodyPr/>
        <a:lstStyle/>
        <a:p>
          <a:r>
            <a:rPr lang="id-ID" dirty="0" smtClean="0"/>
            <a:t>Produksi mampu menekan biaya produksi dan distribusi</a:t>
          </a:r>
          <a:endParaRPr lang="id-ID" dirty="0"/>
        </a:p>
      </dgm:t>
    </dgm:pt>
    <dgm:pt modelId="{521B5694-7013-491E-9A77-47FFEFC2E57F}" type="parTrans" cxnId="{3931828C-EEC7-4A79-8EE5-9657F81A33B4}">
      <dgm:prSet/>
      <dgm:spPr/>
      <dgm:t>
        <a:bodyPr/>
        <a:lstStyle/>
        <a:p>
          <a:endParaRPr lang="id-ID"/>
        </a:p>
      </dgm:t>
    </dgm:pt>
    <dgm:pt modelId="{5EAC5810-CF7E-481F-ADAC-11A87D472A6F}" type="sibTrans" cxnId="{3931828C-EEC7-4A79-8EE5-9657F81A33B4}">
      <dgm:prSet/>
      <dgm:spPr/>
      <dgm:t>
        <a:bodyPr/>
        <a:lstStyle/>
        <a:p>
          <a:endParaRPr lang="id-ID"/>
        </a:p>
      </dgm:t>
    </dgm:pt>
    <dgm:pt modelId="{6A6F37D6-B4BF-4F09-9BAF-C5356662D9DD}" type="pres">
      <dgm:prSet presAssocID="{F691084E-A8A5-4D28-B0A9-3B6DE53294AE}" presName="Name0" presStyleCnt="0">
        <dgm:presLayoutVars>
          <dgm:dir/>
          <dgm:animLvl val="lvl"/>
          <dgm:resizeHandles/>
        </dgm:presLayoutVars>
      </dgm:prSet>
      <dgm:spPr/>
      <dgm:t>
        <a:bodyPr/>
        <a:lstStyle/>
        <a:p>
          <a:endParaRPr lang="id-ID"/>
        </a:p>
      </dgm:t>
    </dgm:pt>
    <dgm:pt modelId="{4D7D11BF-0FED-44B3-B729-326E89600877}" type="pres">
      <dgm:prSet presAssocID="{6DA6544E-053B-41CC-8EB3-039EC0543284}" presName="linNode" presStyleCnt="0"/>
      <dgm:spPr/>
    </dgm:pt>
    <dgm:pt modelId="{C8E0919B-5D8F-4F7E-91A7-B914E4478B26}" type="pres">
      <dgm:prSet presAssocID="{6DA6544E-053B-41CC-8EB3-039EC0543284}" presName="parentShp" presStyleLbl="node1" presStyleIdx="0" presStyleCnt="2">
        <dgm:presLayoutVars>
          <dgm:bulletEnabled val="1"/>
        </dgm:presLayoutVars>
      </dgm:prSet>
      <dgm:spPr/>
      <dgm:t>
        <a:bodyPr/>
        <a:lstStyle/>
        <a:p>
          <a:endParaRPr lang="id-ID"/>
        </a:p>
      </dgm:t>
    </dgm:pt>
    <dgm:pt modelId="{50D24FCE-9589-4B82-87D6-64E24B3AE5DD}" type="pres">
      <dgm:prSet presAssocID="{6DA6544E-053B-41CC-8EB3-039EC0543284}" presName="childShp" presStyleLbl="bgAccFollowNode1" presStyleIdx="0" presStyleCnt="2">
        <dgm:presLayoutVars>
          <dgm:bulletEnabled val="1"/>
        </dgm:presLayoutVars>
      </dgm:prSet>
      <dgm:spPr/>
      <dgm:t>
        <a:bodyPr/>
        <a:lstStyle/>
        <a:p>
          <a:endParaRPr lang="id-ID"/>
        </a:p>
      </dgm:t>
    </dgm:pt>
    <dgm:pt modelId="{576A2965-B1A8-4AF2-A39E-FF89580E278F}" type="pres">
      <dgm:prSet presAssocID="{7861AEE4-35C2-4ADF-9F81-CBCACBB6F79C}" presName="spacing" presStyleCnt="0"/>
      <dgm:spPr/>
    </dgm:pt>
    <dgm:pt modelId="{13A93341-3EEB-4ED7-A44D-AC40CCE9D6BE}" type="pres">
      <dgm:prSet presAssocID="{DE4AF341-3278-4C9A-A200-EDA3D7114EFF}" presName="linNode" presStyleCnt="0"/>
      <dgm:spPr/>
    </dgm:pt>
    <dgm:pt modelId="{E9ED0875-A2F0-479D-811E-B35D3E0FB432}" type="pres">
      <dgm:prSet presAssocID="{DE4AF341-3278-4C9A-A200-EDA3D7114EFF}" presName="parentShp" presStyleLbl="node1" presStyleIdx="1" presStyleCnt="2">
        <dgm:presLayoutVars>
          <dgm:bulletEnabled val="1"/>
        </dgm:presLayoutVars>
      </dgm:prSet>
      <dgm:spPr/>
      <dgm:t>
        <a:bodyPr/>
        <a:lstStyle/>
        <a:p>
          <a:endParaRPr lang="id-ID"/>
        </a:p>
      </dgm:t>
    </dgm:pt>
    <dgm:pt modelId="{61B5472B-BC3F-4E41-9519-6A55B6495C13}" type="pres">
      <dgm:prSet presAssocID="{DE4AF341-3278-4C9A-A200-EDA3D7114EFF}" presName="childShp" presStyleLbl="bgAccFollowNode1" presStyleIdx="1" presStyleCnt="2">
        <dgm:presLayoutVars>
          <dgm:bulletEnabled val="1"/>
        </dgm:presLayoutVars>
      </dgm:prSet>
      <dgm:spPr/>
      <dgm:t>
        <a:bodyPr/>
        <a:lstStyle/>
        <a:p>
          <a:endParaRPr lang="id-ID"/>
        </a:p>
      </dgm:t>
    </dgm:pt>
  </dgm:ptLst>
  <dgm:cxnLst>
    <dgm:cxn modelId="{B14E3F49-D7D4-41DA-83D4-C99B0EDD8EF0}" srcId="{6DA6544E-053B-41CC-8EB3-039EC0543284}" destId="{323C6DB2-C862-4CCE-A5F6-010859497788}" srcOrd="0" destOrd="0" parTransId="{ECA35308-3322-444B-8DE4-3961D5A8C672}" sibTransId="{33A1B70B-165B-48C7-AB4F-D887B4C5B3C4}"/>
    <dgm:cxn modelId="{B00A0763-C279-4621-A66A-F6AC594B1A5A}" type="presOf" srcId="{F691084E-A8A5-4D28-B0A9-3B6DE53294AE}" destId="{6A6F37D6-B4BF-4F09-9BAF-C5356662D9DD}" srcOrd="0" destOrd="0" presId="urn:microsoft.com/office/officeart/2005/8/layout/vList6"/>
    <dgm:cxn modelId="{3931828C-EEC7-4A79-8EE5-9657F81A33B4}" srcId="{DE4AF341-3278-4C9A-A200-EDA3D7114EFF}" destId="{6479C868-2CA4-4FD1-AE05-19DA9B8CA9F7}" srcOrd="1" destOrd="0" parTransId="{521B5694-7013-491E-9A77-47FFEFC2E57F}" sibTransId="{5EAC5810-CF7E-481F-ADAC-11A87D472A6F}"/>
    <dgm:cxn modelId="{FC03B259-B695-454B-B148-F0D6A26C3C30}" type="presOf" srcId="{0A379BA3-8646-468B-9DA7-C1E65E3FA91A}" destId="{50D24FCE-9589-4B82-87D6-64E24B3AE5DD}" srcOrd="0" destOrd="1" presId="urn:microsoft.com/office/officeart/2005/8/layout/vList6"/>
    <dgm:cxn modelId="{3CC51C68-D40A-4C22-9572-79CDB6AAF6FE}" srcId="{6DA6544E-053B-41CC-8EB3-039EC0543284}" destId="{0A379BA3-8646-468B-9DA7-C1E65E3FA91A}" srcOrd="1" destOrd="0" parTransId="{2BF01E77-A82C-489D-A277-69662F5DA711}" sibTransId="{C0716E14-862D-46C5-A319-3B535BAEC24F}"/>
    <dgm:cxn modelId="{9AB57D55-F3F2-43F8-B2A2-229F560851F5}" srcId="{DE4AF341-3278-4C9A-A200-EDA3D7114EFF}" destId="{42DDB9C4-DC39-4D62-9CAC-330EDEABCF80}" srcOrd="0" destOrd="0" parTransId="{054C3C29-3274-466C-83BD-9F9AA3726DC7}" sibTransId="{6F6BF80A-3D06-4CF6-813E-53172A6867AF}"/>
    <dgm:cxn modelId="{76B280F6-FEB7-4B61-98E9-C45E65233636}" srcId="{F691084E-A8A5-4D28-B0A9-3B6DE53294AE}" destId="{DE4AF341-3278-4C9A-A200-EDA3D7114EFF}" srcOrd="1" destOrd="0" parTransId="{73A7E5BE-A03D-446E-9402-E6C5D604B9B6}" sibTransId="{D7AACE8B-3F02-43A3-93AA-D850C79743CD}"/>
    <dgm:cxn modelId="{9A47AF9C-8C24-4316-A1A1-169669B68CDA}" type="presOf" srcId="{323C6DB2-C862-4CCE-A5F6-010859497788}" destId="{50D24FCE-9589-4B82-87D6-64E24B3AE5DD}" srcOrd="0" destOrd="0" presId="urn:microsoft.com/office/officeart/2005/8/layout/vList6"/>
    <dgm:cxn modelId="{A41C36A7-C9FE-4E02-B6BE-54D47F42C2D8}" type="presOf" srcId="{6DA6544E-053B-41CC-8EB3-039EC0543284}" destId="{C8E0919B-5D8F-4F7E-91A7-B914E4478B26}" srcOrd="0" destOrd="0" presId="urn:microsoft.com/office/officeart/2005/8/layout/vList6"/>
    <dgm:cxn modelId="{DB7A9CE5-6871-4D52-AB76-0429E6F10124}" type="presOf" srcId="{A97024CB-ED5B-41FC-A260-EE43BEC036CB}" destId="{50D24FCE-9589-4B82-87D6-64E24B3AE5DD}" srcOrd="0" destOrd="2" presId="urn:microsoft.com/office/officeart/2005/8/layout/vList6"/>
    <dgm:cxn modelId="{A2AB2BD7-C822-4B50-88F2-77C268D802B4}" srcId="{F691084E-A8A5-4D28-B0A9-3B6DE53294AE}" destId="{6DA6544E-053B-41CC-8EB3-039EC0543284}" srcOrd="0" destOrd="0" parTransId="{66659867-2D14-4B45-8B0C-539C97FF880A}" sibTransId="{7861AEE4-35C2-4ADF-9F81-CBCACBB6F79C}"/>
    <dgm:cxn modelId="{1B398CAC-6B0C-4BE3-B307-613036A31B5E}" srcId="{6DA6544E-053B-41CC-8EB3-039EC0543284}" destId="{A97024CB-ED5B-41FC-A260-EE43BEC036CB}" srcOrd="2" destOrd="0" parTransId="{35506A6A-A055-4144-A75B-8A025224939D}" sibTransId="{D9C63A5F-EC1B-4C50-9132-41E93764272A}"/>
    <dgm:cxn modelId="{1B5C3575-6A86-4EE5-99CE-02974F7A799A}" type="presOf" srcId="{6479C868-2CA4-4FD1-AE05-19DA9B8CA9F7}" destId="{61B5472B-BC3F-4E41-9519-6A55B6495C13}" srcOrd="0" destOrd="1" presId="urn:microsoft.com/office/officeart/2005/8/layout/vList6"/>
    <dgm:cxn modelId="{AFA0F24C-5AB8-4265-9D20-3CAD221DD1C6}" type="presOf" srcId="{DE4AF341-3278-4C9A-A200-EDA3D7114EFF}" destId="{E9ED0875-A2F0-479D-811E-B35D3E0FB432}" srcOrd="0" destOrd="0" presId="urn:microsoft.com/office/officeart/2005/8/layout/vList6"/>
    <dgm:cxn modelId="{E977CEA0-6F43-4A91-A0D7-44742C053E7F}" type="presOf" srcId="{42DDB9C4-DC39-4D62-9CAC-330EDEABCF80}" destId="{61B5472B-BC3F-4E41-9519-6A55B6495C13}" srcOrd="0" destOrd="0" presId="urn:microsoft.com/office/officeart/2005/8/layout/vList6"/>
    <dgm:cxn modelId="{D98D8A93-D00E-4691-AE86-FFC80D68361B}" type="presParOf" srcId="{6A6F37D6-B4BF-4F09-9BAF-C5356662D9DD}" destId="{4D7D11BF-0FED-44B3-B729-326E89600877}" srcOrd="0" destOrd="0" presId="urn:microsoft.com/office/officeart/2005/8/layout/vList6"/>
    <dgm:cxn modelId="{D44736E5-D56F-4359-B241-1B35E5D9AD65}" type="presParOf" srcId="{4D7D11BF-0FED-44B3-B729-326E89600877}" destId="{C8E0919B-5D8F-4F7E-91A7-B914E4478B26}" srcOrd="0" destOrd="0" presId="urn:microsoft.com/office/officeart/2005/8/layout/vList6"/>
    <dgm:cxn modelId="{62EC8D7C-E4CB-443A-A66B-E6C50D81199B}" type="presParOf" srcId="{4D7D11BF-0FED-44B3-B729-326E89600877}" destId="{50D24FCE-9589-4B82-87D6-64E24B3AE5DD}" srcOrd="1" destOrd="0" presId="urn:microsoft.com/office/officeart/2005/8/layout/vList6"/>
    <dgm:cxn modelId="{19B6657E-D788-4F67-B480-B4483B5CFEEF}" type="presParOf" srcId="{6A6F37D6-B4BF-4F09-9BAF-C5356662D9DD}" destId="{576A2965-B1A8-4AF2-A39E-FF89580E278F}" srcOrd="1" destOrd="0" presId="urn:microsoft.com/office/officeart/2005/8/layout/vList6"/>
    <dgm:cxn modelId="{6FD3BD93-6EB5-4F64-9906-C1C7405F3B40}" type="presParOf" srcId="{6A6F37D6-B4BF-4F09-9BAF-C5356662D9DD}" destId="{13A93341-3EEB-4ED7-A44D-AC40CCE9D6BE}" srcOrd="2" destOrd="0" presId="urn:microsoft.com/office/officeart/2005/8/layout/vList6"/>
    <dgm:cxn modelId="{33DE1389-5EA5-4759-9690-862009DE4DC8}" type="presParOf" srcId="{13A93341-3EEB-4ED7-A44D-AC40CCE9D6BE}" destId="{E9ED0875-A2F0-479D-811E-B35D3E0FB432}" srcOrd="0" destOrd="0" presId="urn:microsoft.com/office/officeart/2005/8/layout/vList6"/>
    <dgm:cxn modelId="{4921173A-0CDB-4D28-A2D4-F0FE3873ADD0}" type="presParOf" srcId="{13A93341-3EEB-4ED7-A44D-AC40CCE9D6BE}" destId="{61B5472B-BC3F-4E41-9519-6A55B6495C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88C98-5ED6-468C-805B-1E228E4EDCCC}" type="doc">
      <dgm:prSet loTypeId="urn:microsoft.com/office/officeart/2005/8/layout/hierarchy4" loCatId="relationship" qsTypeId="urn:microsoft.com/office/officeart/2005/8/quickstyle/3d1" qsCatId="3D" csTypeId="urn:microsoft.com/office/officeart/2005/8/colors/colorful3" csCatId="colorful" phldr="1"/>
      <dgm:spPr/>
      <dgm:t>
        <a:bodyPr/>
        <a:lstStyle/>
        <a:p>
          <a:endParaRPr lang="en-US"/>
        </a:p>
      </dgm:t>
    </dgm:pt>
    <dgm:pt modelId="{9F213D8A-B9EF-4A39-AD80-4707F49E7D52}">
      <dgm:prSet phldrT="[Text]"/>
      <dgm:spPr/>
      <dgm:t>
        <a:bodyPr/>
        <a:lstStyle/>
        <a:p>
          <a:r>
            <a:rPr lang="en-US" dirty="0" smtClean="0">
              <a:latin typeface="Arial" pitchFamily="34" charset="0"/>
              <a:cs typeface="Arial" pitchFamily="34" charset="0"/>
            </a:rPr>
            <a:t>Psychological Pricing encourages purchasing based on emotional rather than rational responses to price</a:t>
          </a:r>
          <a:endParaRPr lang="en-US" dirty="0">
            <a:latin typeface="Arial" pitchFamily="34" charset="0"/>
            <a:cs typeface="Arial" pitchFamily="34" charset="0"/>
          </a:endParaRPr>
        </a:p>
      </dgm:t>
    </dgm:pt>
    <dgm:pt modelId="{2735ED0E-DD03-4D9D-A7FA-43A18BF0B69F}" type="parTrans" cxnId="{88178A4A-FB0D-456D-BF67-C0D19536F707}">
      <dgm:prSet/>
      <dgm:spPr/>
      <dgm:t>
        <a:bodyPr/>
        <a:lstStyle/>
        <a:p>
          <a:endParaRPr lang="en-US">
            <a:latin typeface="Arial" pitchFamily="34" charset="0"/>
            <a:cs typeface="Arial" pitchFamily="34" charset="0"/>
          </a:endParaRPr>
        </a:p>
      </dgm:t>
    </dgm:pt>
    <dgm:pt modelId="{F515B08D-4A4F-4D17-84F2-7917864CF6F7}" type="sibTrans" cxnId="{88178A4A-FB0D-456D-BF67-C0D19536F707}">
      <dgm:prSet/>
      <dgm:spPr/>
      <dgm:t>
        <a:bodyPr/>
        <a:lstStyle/>
        <a:p>
          <a:endParaRPr lang="en-US">
            <a:latin typeface="Arial" pitchFamily="34" charset="0"/>
            <a:cs typeface="Arial" pitchFamily="34" charset="0"/>
          </a:endParaRPr>
        </a:p>
      </dgm:t>
    </dgm:pt>
    <dgm:pt modelId="{96E89417-B8DA-4C8D-94F9-66D4151D0977}">
      <dgm:prSet phldrT="[Text]"/>
      <dgm:spPr/>
      <dgm:t>
        <a:bodyPr/>
        <a:lstStyle/>
        <a:p>
          <a:r>
            <a:rPr lang="en-US" i="1" dirty="0" smtClean="0">
              <a:latin typeface="Arial" pitchFamily="34" charset="0"/>
              <a:cs typeface="Arial" pitchFamily="34" charset="0"/>
            </a:rPr>
            <a:t>Even/Odd Pricing </a:t>
          </a:r>
          <a:r>
            <a:rPr lang="en-US" i="0" dirty="0" smtClean="0">
              <a:latin typeface="Arial" pitchFamily="34" charset="0"/>
              <a:cs typeface="Arial" pitchFamily="34" charset="0"/>
            </a:rPr>
            <a:t>assumes people will buy more of a product for $9.99 than $10 because it seems to be a bargain at the odd price</a:t>
          </a:r>
          <a:endParaRPr lang="en-US" i="1" dirty="0">
            <a:latin typeface="Arial" pitchFamily="34" charset="0"/>
            <a:cs typeface="Arial" pitchFamily="34" charset="0"/>
          </a:endParaRPr>
        </a:p>
      </dgm:t>
    </dgm:pt>
    <dgm:pt modelId="{4DAA1CFD-3C8C-4A12-95C6-BF16262956A7}" type="parTrans" cxnId="{DDABE8F6-976C-49CC-8CAA-17C6362FA024}">
      <dgm:prSet/>
      <dgm:spPr/>
      <dgm:t>
        <a:bodyPr/>
        <a:lstStyle/>
        <a:p>
          <a:endParaRPr lang="en-US">
            <a:latin typeface="Arial" pitchFamily="34" charset="0"/>
            <a:cs typeface="Arial" pitchFamily="34" charset="0"/>
          </a:endParaRPr>
        </a:p>
      </dgm:t>
    </dgm:pt>
    <dgm:pt modelId="{48628964-7C39-4492-8638-576A09B34A55}" type="sibTrans" cxnId="{DDABE8F6-976C-49CC-8CAA-17C6362FA024}">
      <dgm:prSet/>
      <dgm:spPr/>
      <dgm:t>
        <a:bodyPr/>
        <a:lstStyle/>
        <a:p>
          <a:endParaRPr lang="en-US">
            <a:latin typeface="Arial" pitchFamily="34" charset="0"/>
            <a:cs typeface="Arial" pitchFamily="34" charset="0"/>
          </a:endParaRPr>
        </a:p>
      </dgm:t>
    </dgm:pt>
    <dgm:pt modelId="{49F94EFF-DDE2-4BB6-A271-89BFE6EB94D1}">
      <dgm:prSet phldrT="[Text]"/>
      <dgm:spPr/>
      <dgm:t>
        <a:bodyPr/>
        <a:lstStyle/>
        <a:p>
          <a:r>
            <a:rPr lang="en-US" i="1" dirty="0" smtClean="0">
              <a:latin typeface="Arial" pitchFamily="34" charset="0"/>
              <a:cs typeface="Arial" pitchFamily="34" charset="0"/>
            </a:rPr>
            <a:t>Symbolic/Prestige Pricing </a:t>
          </a:r>
          <a:r>
            <a:rPr lang="en-US" i="0" dirty="0" smtClean="0">
              <a:latin typeface="Arial" pitchFamily="34" charset="0"/>
              <a:cs typeface="Arial" pitchFamily="34" charset="0"/>
            </a:rPr>
            <a:t>assumes that high prices connote high quality</a:t>
          </a:r>
          <a:endParaRPr lang="en-US" i="1" dirty="0">
            <a:latin typeface="Arial" pitchFamily="34" charset="0"/>
            <a:cs typeface="Arial" pitchFamily="34" charset="0"/>
          </a:endParaRPr>
        </a:p>
      </dgm:t>
    </dgm:pt>
    <dgm:pt modelId="{34368603-A11E-4598-9A90-22CFB11FEE76}" type="parTrans" cxnId="{1C5FBE3B-7E70-4605-93ED-27397787DB6D}">
      <dgm:prSet/>
      <dgm:spPr/>
      <dgm:t>
        <a:bodyPr/>
        <a:lstStyle/>
        <a:p>
          <a:endParaRPr lang="en-US">
            <a:latin typeface="Arial" pitchFamily="34" charset="0"/>
            <a:cs typeface="Arial" pitchFamily="34" charset="0"/>
          </a:endParaRPr>
        </a:p>
      </dgm:t>
    </dgm:pt>
    <dgm:pt modelId="{4CF9604A-8C9D-4301-B0D5-E3E3F1549083}" type="sibTrans" cxnId="{1C5FBE3B-7E70-4605-93ED-27397787DB6D}">
      <dgm:prSet/>
      <dgm:spPr/>
      <dgm:t>
        <a:bodyPr/>
        <a:lstStyle/>
        <a:p>
          <a:endParaRPr lang="en-US">
            <a:latin typeface="Arial" pitchFamily="34" charset="0"/>
            <a:cs typeface="Arial" pitchFamily="34" charset="0"/>
          </a:endParaRPr>
        </a:p>
      </dgm:t>
    </dgm:pt>
    <dgm:pt modelId="{92AAD463-2382-4B57-9F65-0016D380BDAB}" type="pres">
      <dgm:prSet presAssocID="{A2E88C98-5ED6-468C-805B-1E228E4EDCCC}" presName="Name0" presStyleCnt="0">
        <dgm:presLayoutVars>
          <dgm:chPref val="1"/>
          <dgm:dir/>
          <dgm:animOne val="branch"/>
          <dgm:animLvl val="lvl"/>
          <dgm:resizeHandles/>
        </dgm:presLayoutVars>
      </dgm:prSet>
      <dgm:spPr/>
      <dgm:t>
        <a:bodyPr/>
        <a:lstStyle/>
        <a:p>
          <a:endParaRPr lang="en-US"/>
        </a:p>
      </dgm:t>
    </dgm:pt>
    <dgm:pt modelId="{B7EED0A5-4B6B-4B76-B73B-3E948C69E393}" type="pres">
      <dgm:prSet presAssocID="{9F213D8A-B9EF-4A39-AD80-4707F49E7D52}" presName="vertOne" presStyleCnt="0"/>
      <dgm:spPr/>
    </dgm:pt>
    <dgm:pt modelId="{1016BDC3-3B7F-4B8E-85E2-BB66A21D76BF}" type="pres">
      <dgm:prSet presAssocID="{9F213D8A-B9EF-4A39-AD80-4707F49E7D52}" presName="txOne" presStyleLbl="node0" presStyleIdx="0" presStyleCnt="1">
        <dgm:presLayoutVars>
          <dgm:chPref val="3"/>
        </dgm:presLayoutVars>
      </dgm:prSet>
      <dgm:spPr/>
      <dgm:t>
        <a:bodyPr/>
        <a:lstStyle/>
        <a:p>
          <a:endParaRPr lang="en-US"/>
        </a:p>
      </dgm:t>
    </dgm:pt>
    <dgm:pt modelId="{6194D01E-C5AA-4E66-B53D-17311490329D}" type="pres">
      <dgm:prSet presAssocID="{9F213D8A-B9EF-4A39-AD80-4707F49E7D52}" presName="parTransOne" presStyleCnt="0"/>
      <dgm:spPr/>
    </dgm:pt>
    <dgm:pt modelId="{9C903FD5-DE78-43F2-AA36-5AA192B48559}" type="pres">
      <dgm:prSet presAssocID="{9F213D8A-B9EF-4A39-AD80-4707F49E7D52}" presName="horzOne" presStyleCnt="0"/>
      <dgm:spPr/>
    </dgm:pt>
    <dgm:pt modelId="{F98006ED-2B57-45E8-ACA4-0E331FB60505}" type="pres">
      <dgm:prSet presAssocID="{96E89417-B8DA-4C8D-94F9-66D4151D0977}" presName="vertTwo" presStyleCnt="0"/>
      <dgm:spPr/>
    </dgm:pt>
    <dgm:pt modelId="{F16B6FA5-7D67-4D1B-A299-D2FC12FB0948}" type="pres">
      <dgm:prSet presAssocID="{96E89417-B8DA-4C8D-94F9-66D4151D0977}" presName="txTwo" presStyleLbl="node2" presStyleIdx="0" presStyleCnt="2">
        <dgm:presLayoutVars>
          <dgm:chPref val="3"/>
        </dgm:presLayoutVars>
      </dgm:prSet>
      <dgm:spPr/>
      <dgm:t>
        <a:bodyPr/>
        <a:lstStyle/>
        <a:p>
          <a:endParaRPr lang="en-US"/>
        </a:p>
      </dgm:t>
    </dgm:pt>
    <dgm:pt modelId="{7EB67F89-FC62-48EA-B631-D0E378D2FD0D}" type="pres">
      <dgm:prSet presAssocID="{96E89417-B8DA-4C8D-94F9-66D4151D0977}" presName="horzTwo" presStyleCnt="0"/>
      <dgm:spPr/>
    </dgm:pt>
    <dgm:pt modelId="{994AF9D3-BD61-40FD-A10B-1F0B8CABDABF}" type="pres">
      <dgm:prSet presAssocID="{48628964-7C39-4492-8638-576A09B34A55}" presName="sibSpaceTwo" presStyleCnt="0"/>
      <dgm:spPr/>
    </dgm:pt>
    <dgm:pt modelId="{A15755E1-F866-467B-8C89-FD8B11711675}" type="pres">
      <dgm:prSet presAssocID="{49F94EFF-DDE2-4BB6-A271-89BFE6EB94D1}" presName="vertTwo" presStyleCnt="0"/>
      <dgm:spPr/>
    </dgm:pt>
    <dgm:pt modelId="{FF138243-41A8-4325-B7BB-A0AE911AD5DF}" type="pres">
      <dgm:prSet presAssocID="{49F94EFF-DDE2-4BB6-A271-89BFE6EB94D1}" presName="txTwo" presStyleLbl="node2" presStyleIdx="1" presStyleCnt="2">
        <dgm:presLayoutVars>
          <dgm:chPref val="3"/>
        </dgm:presLayoutVars>
      </dgm:prSet>
      <dgm:spPr/>
      <dgm:t>
        <a:bodyPr/>
        <a:lstStyle/>
        <a:p>
          <a:endParaRPr lang="en-US"/>
        </a:p>
      </dgm:t>
    </dgm:pt>
    <dgm:pt modelId="{B7F0F040-97BE-40A2-9D43-F4F72832D701}" type="pres">
      <dgm:prSet presAssocID="{49F94EFF-DDE2-4BB6-A271-89BFE6EB94D1}" presName="horzTwo" presStyleCnt="0"/>
      <dgm:spPr/>
    </dgm:pt>
  </dgm:ptLst>
  <dgm:cxnLst>
    <dgm:cxn modelId="{9A91364C-0A07-44B4-A5EC-62EE41F90FDD}" type="presOf" srcId="{96E89417-B8DA-4C8D-94F9-66D4151D0977}" destId="{F16B6FA5-7D67-4D1B-A299-D2FC12FB0948}" srcOrd="0" destOrd="0" presId="urn:microsoft.com/office/officeart/2005/8/layout/hierarchy4"/>
    <dgm:cxn modelId="{88178A4A-FB0D-456D-BF67-C0D19536F707}" srcId="{A2E88C98-5ED6-468C-805B-1E228E4EDCCC}" destId="{9F213D8A-B9EF-4A39-AD80-4707F49E7D52}" srcOrd="0" destOrd="0" parTransId="{2735ED0E-DD03-4D9D-A7FA-43A18BF0B69F}" sibTransId="{F515B08D-4A4F-4D17-84F2-7917864CF6F7}"/>
    <dgm:cxn modelId="{1C5FBE3B-7E70-4605-93ED-27397787DB6D}" srcId="{9F213D8A-B9EF-4A39-AD80-4707F49E7D52}" destId="{49F94EFF-DDE2-4BB6-A271-89BFE6EB94D1}" srcOrd="1" destOrd="0" parTransId="{34368603-A11E-4598-9A90-22CFB11FEE76}" sibTransId="{4CF9604A-8C9D-4301-B0D5-E3E3F1549083}"/>
    <dgm:cxn modelId="{9BB9A0EE-D4BC-4CF5-9FFA-5202B9714ED0}" type="presOf" srcId="{49F94EFF-DDE2-4BB6-A271-89BFE6EB94D1}" destId="{FF138243-41A8-4325-B7BB-A0AE911AD5DF}" srcOrd="0" destOrd="0" presId="urn:microsoft.com/office/officeart/2005/8/layout/hierarchy4"/>
    <dgm:cxn modelId="{DDABE8F6-976C-49CC-8CAA-17C6362FA024}" srcId="{9F213D8A-B9EF-4A39-AD80-4707F49E7D52}" destId="{96E89417-B8DA-4C8D-94F9-66D4151D0977}" srcOrd="0" destOrd="0" parTransId="{4DAA1CFD-3C8C-4A12-95C6-BF16262956A7}" sibTransId="{48628964-7C39-4492-8638-576A09B34A55}"/>
    <dgm:cxn modelId="{480B596A-7F13-42E7-A8BE-2E78C58D1E6F}" type="presOf" srcId="{A2E88C98-5ED6-468C-805B-1E228E4EDCCC}" destId="{92AAD463-2382-4B57-9F65-0016D380BDAB}" srcOrd="0" destOrd="0" presId="urn:microsoft.com/office/officeart/2005/8/layout/hierarchy4"/>
    <dgm:cxn modelId="{9879A115-A169-4AE6-BCE9-BBD009F6DA7C}" type="presOf" srcId="{9F213D8A-B9EF-4A39-AD80-4707F49E7D52}" destId="{1016BDC3-3B7F-4B8E-85E2-BB66A21D76BF}" srcOrd="0" destOrd="0" presId="urn:microsoft.com/office/officeart/2005/8/layout/hierarchy4"/>
    <dgm:cxn modelId="{35CA38EC-EB00-4103-9570-BDF329FA0859}" type="presParOf" srcId="{92AAD463-2382-4B57-9F65-0016D380BDAB}" destId="{B7EED0A5-4B6B-4B76-B73B-3E948C69E393}" srcOrd="0" destOrd="0" presId="urn:microsoft.com/office/officeart/2005/8/layout/hierarchy4"/>
    <dgm:cxn modelId="{463605AA-4FCE-4AA1-BC6A-A18D20C36B3F}" type="presParOf" srcId="{B7EED0A5-4B6B-4B76-B73B-3E948C69E393}" destId="{1016BDC3-3B7F-4B8E-85E2-BB66A21D76BF}" srcOrd="0" destOrd="0" presId="urn:microsoft.com/office/officeart/2005/8/layout/hierarchy4"/>
    <dgm:cxn modelId="{250D31C7-8E42-4141-B738-56A2E788B167}" type="presParOf" srcId="{B7EED0A5-4B6B-4B76-B73B-3E948C69E393}" destId="{6194D01E-C5AA-4E66-B53D-17311490329D}" srcOrd="1" destOrd="0" presId="urn:microsoft.com/office/officeart/2005/8/layout/hierarchy4"/>
    <dgm:cxn modelId="{E90412E9-7C4B-4C32-BE13-67A0B8FAA322}" type="presParOf" srcId="{B7EED0A5-4B6B-4B76-B73B-3E948C69E393}" destId="{9C903FD5-DE78-43F2-AA36-5AA192B48559}" srcOrd="2" destOrd="0" presId="urn:microsoft.com/office/officeart/2005/8/layout/hierarchy4"/>
    <dgm:cxn modelId="{DFCD6B44-47C0-4B79-976D-1CEAD11F44D0}" type="presParOf" srcId="{9C903FD5-DE78-43F2-AA36-5AA192B48559}" destId="{F98006ED-2B57-45E8-ACA4-0E331FB60505}" srcOrd="0" destOrd="0" presId="urn:microsoft.com/office/officeart/2005/8/layout/hierarchy4"/>
    <dgm:cxn modelId="{0A70CC17-A81F-4668-8842-D164BA07B389}" type="presParOf" srcId="{F98006ED-2B57-45E8-ACA4-0E331FB60505}" destId="{F16B6FA5-7D67-4D1B-A299-D2FC12FB0948}" srcOrd="0" destOrd="0" presId="urn:microsoft.com/office/officeart/2005/8/layout/hierarchy4"/>
    <dgm:cxn modelId="{20BB8AC6-AF3B-44B2-9628-DDC95A4CCAD2}" type="presParOf" srcId="{F98006ED-2B57-45E8-ACA4-0E331FB60505}" destId="{7EB67F89-FC62-48EA-B631-D0E378D2FD0D}" srcOrd="1" destOrd="0" presId="urn:microsoft.com/office/officeart/2005/8/layout/hierarchy4"/>
    <dgm:cxn modelId="{E3FDCC97-40DB-4253-B223-E6F5D5B68DEA}" type="presParOf" srcId="{9C903FD5-DE78-43F2-AA36-5AA192B48559}" destId="{994AF9D3-BD61-40FD-A10B-1F0B8CABDABF}" srcOrd="1" destOrd="0" presId="urn:microsoft.com/office/officeart/2005/8/layout/hierarchy4"/>
    <dgm:cxn modelId="{708ADF9B-29E9-48A7-BA97-A225B316C93F}" type="presParOf" srcId="{9C903FD5-DE78-43F2-AA36-5AA192B48559}" destId="{A15755E1-F866-467B-8C89-FD8B11711675}" srcOrd="2" destOrd="0" presId="urn:microsoft.com/office/officeart/2005/8/layout/hierarchy4"/>
    <dgm:cxn modelId="{88029DE0-7DEB-4F6E-A0D8-2BDA62EE6935}" type="presParOf" srcId="{A15755E1-F866-467B-8C89-FD8B11711675}" destId="{FF138243-41A8-4325-B7BB-A0AE911AD5DF}" srcOrd="0" destOrd="0" presId="urn:microsoft.com/office/officeart/2005/8/layout/hierarchy4"/>
    <dgm:cxn modelId="{14FCEE05-DF10-4306-90F8-837B625B79FB}" type="presParOf" srcId="{A15755E1-F866-467B-8C89-FD8B11711675}" destId="{B7F0F040-97BE-40A2-9D43-F4F72832D701}" srcOrd="1" destOrd="0" presId="urn:microsoft.com/office/officeart/2005/8/layout/hierarchy4"/>
  </dgm:cxnLst>
  <dgm:bg>
    <a:solidFill>
      <a:schemeClr val="accent4">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FB41A0-2CA2-4A06-AB7B-B53C36A2F183}"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FF0D3064-FBF5-467D-8BCD-FB944EC04C95}">
      <dgm:prSet phldrT="[Text]"/>
      <dgm:spPr/>
      <dgm:t>
        <a:bodyPr/>
        <a:lstStyle/>
        <a:p>
          <a:pPr algn="ctr"/>
          <a:r>
            <a:rPr lang="id-ID" dirty="0" smtClean="0">
              <a:latin typeface="Arial" pitchFamily="34" charset="0"/>
              <a:cs typeface="Arial" pitchFamily="34" charset="0"/>
            </a:rPr>
            <a:t>3. </a:t>
          </a:r>
          <a:r>
            <a:rPr lang="en-US" dirty="0" smtClean="0">
              <a:latin typeface="Arial" pitchFamily="34" charset="0"/>
              <a:cs typeface="Arial" pitchFamily="34" charset="0"/>
            </a:rPr>
            <a:t>Discounts </a:t>
          </a:r>
          <a:endParaRPr lang="en-US" dirty="0">
            <a:latin typeface="Arial" pitchFamily="34" charset="0"/>
            <a:cs typeface="Arial" pitchFamily="34" charset="0"/>
          </a:endParaRPr>
        </a:p>
      </dgm:t>
    </dgm:pt>
    <dgm:pt modelId="{7CF7D9C7-5796-4989-B929-E5E391F262D7}" type="parTrans" cxnId="{FF29BF64-28D0-4F19-9327-FAC1CC2685A8}">
      <dgm:prSet/>
      <dgm:spPr/>
      <dgm:t>
        <a:bodyPr/>
        <a:lstStyle/>
        <a:p>
          <a:endParaRPr lang="en-US">
            <a:latin typeface="Arial" pitchFamily="34" charset="0"/>
            <a:cs typeface="Arial" pitchFamily="34" charset="0"/>
          </a:endParaRPr>
        </a:p>
      </dgm:t>
    </dgm:pt>
    <dgm:pt modelId="{38DC57DA-4FCA-4905-A39F-21031A7DE126}" type="sibTrans" cxnId="{FF29BF64-28D0-4F19-9327-FAC1CC2685A8}">
      <dgm:prSet/>
      <dgm:spPr/>
      <dgm:t>
        <a:bodyPr/>
        <a:lstStyle/>
        <a:p>
          <a:endParaRPr lang="en-US">
            <a:latin typeface="Arial" pitchFamily="34" charset="0"/>
            <a:cs typeface="Arial" pitchFamily="34" charset="0"/>
          </a:endParaRPr>
        </a:p>
      </dgm:t>
    </dgm:pt>
    <dgm:pt modelId="{BFB1D3EF-D73F-4008-843A-0C8CB3CC771E}">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latin typeface="Arial" pitchFamily="34" charset="0"/>
              <a:ea typeface="ヒラギノ角ゴ ProN W3"/>
              <a:cs typeface="Arial" pitchFamily="34" charset="0"/>
              <a:sym typeface="Gill Sans"/>
            </a:rPr>
            <a:t>Temporary price reductions often employed to boost sales</a:t>
          </a:r>
          <a:endParaRPr lang="en-US" dirty="0">
            <a:latin typeface="Arial" pitchFamily="34" charset="0"/>
            <a:cs typeface="Arial" pitchFamily="34" charset="0"/>
          </a:endParaRPr>
        </a:p>
      </dgm:t>
    </dgm:pt>
    <dgm:pt modelId="{84626A72-5CD9-4C2C-B8A7-19194580D69A}" type="parTrans" cxnId="{BB8AFF94-4F19-4763-A920-68C2D217FB9F}">
      <dgm:prSet/>
      <dgm:spPr/>
      <dgm:t>
        <a:bodyPr/>
        <a:lstStyle/>
        <a:p>
          <a:endParaRPr lang="en-US">
            <a:latin typeface="Arial" pitchFamily="34" charset="0"/>
            <a:cs typeface="Arial" pitchFamily="34" charset="0"/>
          </a:endParaRPr>
        </a:p>
      </dgm:t>
    </dgm:pt>
    <dgm:pt modelId="{6D1D9761-45EE-435F-B05F-ADEBE1628632}" type="sibTrans" cxnId="{BB8AFF94-4F19-4763-A920-68C2D217FB9F}">
      <dgm:prSet/>
      <dgm:spPr/>
      <dgm:t>
        <a:bodyPr/>
        <a:lstStyle/>
        <a:p>
          <a:endParaRPr lang="en-US">
            <a:latin typeface="Arial" pitchFamily="34" charset="0"/>
            <a:cs typeface="Arial" pitchFamily="34" charset="0"/>
          </a:endParaRPr>
        </a:p>
      </dgm:t>
    </dgm:pt>
    <dgm:pt modelId="{F51029F7-C025-415F-B583-BF1D80C0A352}" type="pres">
      <dgm:prSet presAssocID="{5BFB41A0-2CA2-4A06-AB7B-B53C36A2F183}" presName="linear" presStyleCnt="0">
        <dgm:presLayoutVars>
          <dgm:animLvl val="lvl"/>
          <dgm:resizeHandles val="exact"/>
        </dgm:presLayoutVars>
      </dgm:prSet>
      <dgm:spPr/>
      <dgm:t>
        <a:bodyPr/>
        <a:lstStyle/>
        <a:p>
          <a:endParaRPr lang="en-US"/>
        </a:p>
      </dgm:t>
    </dgm:pt>
    <dgm:pt modelId="{CD18AC9C-B688-4A15-8182-71DF6F537E1B}" type="pres">
      <dgm:prSet presAssocID="{FF0D3064-FBF5-467D-8BCD-FB944EC04C95}" presName="parentText" presStyleLbl="node1" presStyleIdx="0" presStyleCnt="1">
        <dgm:presLayoutVars>
          <dgm:chMax val="0"/>
          <dgm:bulletEnabled val="1"/>
        </dgm:presLayoutVars>
      </dgm:prSet>
      <dgm:spPr/>
      <dgm:t>
        <a:bodyPr/>
        <a:lstStyle/>
        <a:p>
          <a:endParaRPr lang="en-US"/>
        </a:p>
      </dgm:t>
    </dgm:pt>
    <dgm:pt modelId="{7A39C04B-8524-4CB7-8CC1-019A93F276A2}" type="pres">
      <dgm:prSet presAssocID="{FF0D3064-FBF5-467D-8BCD-FB944EC04C95}" presName="childText" presStyleLbl="revTx" presStyleIdx="0" presStyleCnt="1">
        <dgm:presLayoutVars>
          <dgm:bulletEnabled val="1"/>
        </dgm:presLayoutVars>
      </dgm:prSet>
      <dgm:spPr/>
      <dgm:t>
        <a:bodyPr/>
        <a:lstStyle/>
        <a:p>
          <a:endParaRPr lang="en-US"/>
        </a:p>
      </dgm:t>
    </dgm:pt>
  </dgm:ptLst>
  <dgm:cxnLst>
    <dgm:cxn modelId="{BB8AFF94-4F19-4763-A920-68C2D217FB9F}" srcId="{FF0D3064-FBF5-467D-8BCD-FB944EC04C95}" destId="{BFB1D3EF-D73F-4008-843A-0C8CB3CC771E}" srcOrd="0" destOrd="0" parTransId="{84626A72-5CD9-4C2C-B8A7-19194580D69A}" sibTransId="{6D1D9761-45EE-435F-B05F-ADEBE1628632}"/>
    <dgm:cxn modelId="{FF29BF64-28D0-4F19-9327-FAC1CC2685A8}" srcId="{5BFB41A0-2CA2-4A06-AB7B-B53C36A2F183}" destId="{FF0D3064-FBF5-467D-8BCD-FB944EC04C95}" srcOrd="0" destOrd="0" parTransId="{7CF7D9C7-5796-4989-B929-E5E391F262D7}" sibTransId="{38DC57DA-4FCA-4905-A39F-21031A7DE126}"/>
    <dgm:cxn modelId="{AB484A95-B2A8-4DB1-AD18-255F1A395CFC}" type="presOf" srcId="{BFB1D3EF-D73F-4008-843A-0C8CB3CC771E}" destId="{7A39C04B-8524-4CB7-8CC1-019A93F276A2}" srcOrd="0" destOrd="0" presId="urn:microsoft.com/office/officeart/2005/8/layout/vList2"/>
    <dgm:cxn modelId="{7723E418-CBE5-40F7-94F1-501AD5EF5351}" type="presOf" srcId="{FF0D3064-FBF5-467D-8BCD-FB944EC04C95}" destId="{CD18AC9C-B688-4A15-8182-71DF6F537E1B}" srcOrd="0" destOrd="0" presId="urn:microsoft.com/office/officeart/2005/8/layout/vList2"/>
    <dgm:cxn modelId="{A35BC92E-1438-47E7-A434-2378F3FBBAAD}" type="presOf" srcId="{5BFB41A0-2CA2-4A06-AB7B-B53C36A2F183}" destId="{F51029F7-C025-415F-B583-BF1D80C0A352}" srcOrd="0" destOrd="0" presId="urn:microsoft.com/office/officeart/2005/8/layout/vList2"/>
    <dgm:cxn modelId="{CAB2C575-4A0C-40D6-9B05-70467347F795}" type="presParOf" srcId="{F51029F7-C025-415F-B583-BF1D80C0A352}" destId="{CD18AC9C-B688-4A15-8182-71DF6F537E1B}" srcOrd="0" destOrd="0" presId="urn:microsoft.com/office/officeart/2005/8/layout/vList2"/>
    <dgm:cxn modelId="{892923ED-BD2E-4730-ABE2-8EDCBBF86C73}" type="presParOf" srcId="{F51029F7-C025-415F-B583-BF1D80C0A352}" destId="{7A39C04B-8524-4CB7-8CC1-019A93F276A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8A407-81F9-4C76-9B1D-47C8BDED0969}" type="datetimeFigureOut">
              <a:rPr lang="id-ID" smtClean="0"/>
              <a:t>02/10/2017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D8A0B-906D-48F2-9BCB-E2CCFDB097FC}" type="slidenum">
              <a:rPr lang="id-ID" smtClean="0"/>
              <a:t>‹#›</a:t>
            </a:fld>
            <a:endParaRPr lang="id-ID"/>
          </a:p>
        </p:txBody>
      </p:sp>
    </p:spTree>
    <p:extLst>
      <p:ext uri="{BB962C8B-B14F-4D97-AF65-F5344CB8AC3E}">
        <p14:creationId xmlns:p14="http://schemas.microsoft.com/office/powerpoint/2010/main" val="323837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454C56B-D9DA-4851-BA8E-75F81F31B48C}" type="slidenum">
              <a:rPr lang="en-US" smtClean="0"/>
              <a:pPr>
                <a:defRPr/>
              </a:pPr>
              <a:t>12</a:t>
            </a:fld>
            <a:endParaRPr lang="en-US" dirty="0"/>
          </a:p>
        </p:txBody>
      </p:sp>
    </p:spTree>
    <p:extLst>
      <p:ext uri="{BB962C8B-B14F-4D97-AF65-F5344CB8AC3E}">
        <p14:creationId xmlns:p14="http://schemas.microsoft.com/office/powerpoint/2010/main" val="278527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6B0571F-3600-4410-BBC3-E51B81244A76}" type="slidenum">
              <a:rPr lang="en-US" smtClean="0"/>
              <a:pPr>
                <a:defRPr/>
              </a:pPr>
              <a:t>13</a:t>
            </a:fld>
            <a:endParaRPr lang="en-US" dirty="0"/>
          </a:p>
        </p:txBody>
      </p:sp>
    </p:spTree>
    <p:extLst>
      <p:ext uri="{BB962C8B-B14F-4D97-AF65-F5344CB8AC3E}">
        <p14:creationId xmlns:p14="http://schemas.microsoft.com/office/powerpoint/2010/main" val="33121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Look at Figure 12.1. If the store sells fewer than 14,286 DVDs, it loses money for the year. </a:t>
            </a:r>
          </a:p>
          <a:p>
            <a:pPr eaLnBrk="1" hangingPunct="1">
              <a:spcBef>
                <a:spcPct val="0"/>
              </a:spcBef>
            </a:pPr>
            <a:r>
              <a:rPr lang="en-US" smtClean="0"/>
              <a:t>If sales go over 14,286, profits grow by $7 for each additional DVD. </a:t>
            </a:r>
          </a:p>
          <a:p>
            <a:pPr eaLnBrk="1" hangingPunct="1">
              <a:spcBef>
                <a:spcPct val="0"/>
              </a:spcBef>
            </a:pPr>
            <a:r>
              <a:rPr lang="en-US" smtClean="0"/>
              <a:t>If the store sells exactly 14,286 DVDs, it will cover all its costs but earn zero profit.</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89D629F-2705-466B-993E-FE502727C57F}" type="slidenum">
              <a:rPr lang="en-US" smtClean="0"/>
              <a:pPr eaLnBrk="1" hangingPunct="1"/>
              <a:t>22</a:t>
            </a:fld>
            <a:endParaRPr lang="en-US" smtClean="0"/>
          </a:p>
        </p:txBody>
      </p:sp>
    </p:spTree>
    <p:extLst>
      <p:ext uri="{BB962C8B-B14F-4D97-AF65-F5344CB8AC3E}">
        <p14:creationId xmlns:p14="http://schemas.microsoft.com/office/powerpoint/2010/main" val="420023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512770"/>
            <a:ext cx="7940660" cy="1068935"/>
          </a:xfrm>
          <a:effectLst/>
        </p:spPr>
        <p:txBody>
          <a:bodyPr>
            <a:normAutofit/>
          </a:bodyPr>
          <a:lstStyle>
            <a:lvl1pPr algn="l">
              <a:defRPr sz="3600">
                <a:solidFill>
                  <a:srgbClr val="FFC00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48965" y="3734409"/>
            <a:ext cx="7940660" cy="1221641"/>
          </a:xfrm>
        </p:spPr>
        <p:txBody>
          <a:bodyPr>
            <a:normAutofit/>
          </a:bodyPr>
          <a:lstStyle>
            <a:lvl1pPr marL="0" indent="0" algn="l">
              <a:buNone/>
              <a:defRPr sz="2800">
                <a:solidFill>
                  <a:srgbClr val="D096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291130"/>
            <a:ext cx="7787955"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1901950"/>
            <a:ext cx="7787955" cy="412303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5195" y="527605"/>
            <a:ext cx="6871723" cy="7635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65195" y="1443835"/>
            <a:ext cx="6871724"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291130"/>
            <a:ext cx="8076895" cy="53218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2035612"/>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665475"/>
            <a:ext cx="4040188"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35612"/>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65475"/>
            <a:ext cx="404177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Word_Document2.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360066"/>
            <a:ext cx="4266590" cy="916230"/>
          </a:xfrm>
        </p:spPr>
        <p:txBody>
          <a:bodyPr>
            <a:noAutofit/>
          </a:bodyPr>
          <a:lstStyle/>
          <a:p>
            <a:r>
              <a:rPr lang="id-ID" i="1" dirty="0" smtClean="0"/>
              <a:t>Strategi Penetapan Harga</a:t>
            </a:r>
            <a:endParaRPr lang="en-US" i="1" dirty="0"/>
          </a:p>
        </p:txBody>
      </p:sp>
      <p:sp>
        <p:nvSpPr>
          <p:cNvPr id="3" name="Subtitle 2"/>
          <p:cNvSpPr>
            <a:spLocks noGrp="1"/>
          </p:cNvSpPr>
          <p:nvPr>
            <p:ph type="subTitle" idx="1"/>
          </p:nvPr>
        </p:nvSpPr>
        <p:spPr/>
        <p:txBody>
          <a:bodyPr>
            <a:noAutofit/>
          </a:bodyPr>
          <a:lstStyle/>
          <a:p>
            <a:r>
              <a:rPr lang="id-ID" dirty="0" smtClean="0"/>
              <a:t>Kewirausahaan 1</a:t>
            </a:r>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Biaya</a:t>
            </a:r>
            <a:endParaRPr lang="id-ID" dirty="0"/>
          </a:p>
        </p:txBody>
      </p:sp>
      <p:sp>
        <p:nvSpPr>
          <p:cNvPr id="3" name="Content Placeholder 2"/>
          <p:cNvSpPr>
            <a:spLocks noGrp="1"/>
          </p:cNvSpPr>
          <p:nvPr>
            <p:ph idx="1"/>
          </p:nvPr>
        </p:nvSpPr>
        <p:spPr/>
        <p:txBody>
          <a:bodyPr>
            <a:normAutofit fontScale="92500" lnSpcReduction="10000"/>
          </a:bodyPr>
          <a:lstStyle/>
          <a:p>
            <a:r>
              <a:rPr lang="id-ID" dirty="0"/>
              <a:t> </a:t>
            </a:r>
            <a:r>
              <a:rPr lang="id-ID" dirty="0" smtClean="0"/>
              <a:t>Jangan </a:t>
            </a:r>
            <a:r>
              <a:rPr lang="id-ID" dirty="0"/>
              <a:t>sampai harga jual yang di tetapkan tidak dapat menutup biaya-biaya yang telah </a:t>
            </a:r>
            <a:r>
              <a:rPr lang="id-ID" dirty="0" smtClean="0"/>
              <a:t>terjadi.</a:t>
            </a:r>
          </a:p>
          <a:p>
            <a:r>
              <a:rPr lang="id-ID" dirty="0" smtClean="0"/>
              <a:t>Ini </a:t>
            </a:r>
            <a:r>
              <a:rPr lang="id-ID" dirty="0"/>
              <a:t>artinya anda harus benar-benar jeli dan teliti dalam menghitung biaya yang terjadi, pastikan bahwa tidak ada biaya yang tidak anda masukkan dalam perhitungan. Jika saja ada biaya yang tidak anda hitung, akan menyebabkan harga yang tidak tepat, sehingga akan berpengaruh terhadap tingkat keuntungan, atau lebih parahnya akan menyebabkan kerugian.</a:t>
            </a:r>
            <a:br>
              <a:rPr lang="id-ID" dirty="0"/>
            </a:br>
            <a:endParaRPr lang="id-ID" dirty="0"/>
          </a:p>
        </p:txBody>
      </p:sp>
    </p:spTree>
    <p:extLst>
      <p:ext uri="{BB962C8B-B14F-4D97-AF65-F5344CB8AC3E}">
        <p14:creationId xmlns:p14="http://schemas.microsoft.com/office/powerpoint/2010/main" val="282643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7787955" cy="458115"/>
          </a:xfrm>
        </p:spPr>
        <p:txBody>
          <a:bodyPr>
            <a:normAutofit fontScale="90000"/>
          </a:bodyPr>
          <a:lstStyle/>
          <a:p>
            <a:r>
              <a:rPr lang="id-ID" dirty="0" smtClean="0"/>
              <a:t>Strategi Penetapan Harga</a:t>
            </a:r>
            <a:br>
              <a:rPr lang="id-ID" dirty="0" smtClean="0"/>
            </a:br>
            <a:r>
              <a:rPr lang="id-ID" dirty="0" smtClean="0"/>
              <a:t>1. Strategi Harga Produk Baru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6632147"/>
              </p:ext>
            </p:extLst>
          </p:nvPr>
        </p:nvGraphicFramePr>
        <p:xfrm>
          <a:off x="601663" y="1901825"/>
          <a:ext cx="7788275" cy="4122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419295" y="6256030"/>
            <a:ext cx="2595985" cy="374900"/>
          </a:xfrm>
          <a:prstGeom prst="rect">
            <a:avLst/>
          </a:prstGeom>
          <a:noFill/>
        </p:spPr>
        <p:txBody>
          <a:bodyPr wrap="square" rtlCol="0">
            <a:spAutoFit/>
          </a:bodyPr>
          <a:lstStyle/>
          <a:p>
            <a:r>
              <a:rPr lang="id-ID" dirty="0" smtClean="0"/>
              <a:t>Source:Ferrel, 2013</a:t>
            </a:r>
            <a:endParaRPr lang="id-ID" dirty="0"/>
          </a:p>
        </p:txBody>
      </p:sp>
    </p:spTree>
    <p:extLst>
      <p:ext uri="{BB962C8B-B14F-4D97-AF65-F5344CB8AC3E}">
        <p14:creationId xmlns:p14="http://schemas.microsoft.com/office/powerpoint/2010/main" val="181091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noGrp="1"/>
          </p:cNvSpPr>
          <p:nvPr>
            <p:ph type="ctrTitle"/>
          </p:nvPr>
        </p:nvSpPr>
        <p:spPr>
          <a:xfrm>
            <a:off x="0" y="833015"/>
            <a:ext cx="9144000" cy="838200"/>
          </a:xfrm>
        </p:spPr>
        <p:txBody>
          <a:bodyPr/>
          <a:lstStyle/>
          <a:p>
            <a:pPr eaLnBrk="1" hangingPunct="1"/>
            <a:r>
              <a:rPr lang="id-ID" sz="4000" b="1" dirty="0" smtClean="0">
                <a:solidFill>
                  <a:schemeClr val="bg1"/>
                </a:solidFill>
                <a:latin typeface="Times New Roman" pitchFamily="18" charset="0"/>
                <a:cs typeface="Times New Roman" pitchFamily="18" charset="0"/>
                <a:sym typeface="Helvetica Neue"/>
              </a:rPr>
              <a:t>2. Psychological </a:t>
            </a:r>
            <a:r>
              <a:rPr lang="en-US" sz="4000" b="1" dirty="0" smtClean="0">
                <a:solidFill>
                  <a:schemeClr val="bg1"/>
                </a:solidFill>
                <a:latin typeface="Times New Roman" pitchFamily="18" charset="0"/>
                <a:cs typeface="Times New Roman" pitchFamily="18" charset="0"/>
                <a:sym typeface="Helvetica Neue"/>
              </a:rPr>
              <a:t>Pricing</a:t>
            </a:r>
            <a:r>
              <a:rPr lang="en-US" sz="4000" b="1" dirty="0" smtClean="0">
                <a:solidFill>
                  <a:srgbClr val="942C61"/>
                </a:solidFill>
                <a:latin typeface="Times New Roman" pitchFamily="18" charset="0"/>
                <a:cs typeface="Times New Roman" pitchFamily="18" charset="0"/>
                <a:sym typeface="Helvetica Neue"/>
              </a:rPr>
              <a:t> </a:t>
            </a:r>
            <a:endParaRPr lang="en-US" sz="4000" b="1" dirty="0" smtClean="0">
              <a:solidFill>
                <a:srgbClr val="942C61"/>
              </a:solidFill>
              <a:latin typeface="Times New Roman" pitchFamily="18" charset="0"/>
              <a:cs typeface="Times New Roman" pitchFamily="18" charset="0"/>
            </a:endParaRPr>
          </a:p>
        </p:txBody>
      </p:sp>
      <p:sp>
        <p:nvSpPr>
          <p:cNvPr id="11" name="Content Placeholder 2"/>
          <p:cNvSpPr txBox="1">
            <a:spLocks/>
          </p:cNvSpPr>
          <p:nvPr/>
        </p:nvSpPr>
        <p:spPr>
          <a:xfrm>
            <a:off x="2590800" y="4876800"/>
            <a:ext cx="4114800" cy="990600"/>
          </a:xfrm>
          <a:prstGeom prst="rect">
            <a:avLst/>
          </a:prstGeom>
        </p:spPr>
        <p:txBody>
          <a:bodyPr/>
          <a:lstStyle/>
          <a:p>
            <a:pPr marL="0" lvl="1" algn="ctr">
              <a:spcBef>
                <a:spcPts val="1000"/>
              </a:spcBef>
              <a:buClr>
                <a:srgbClr val="000000"/>
              </a:buClr>
              <a:buSzPct val="100000"/>
              <a:defRPr/>
            </a:pPr>
            <a:r>
              <a:rPr lang="en-US" sz="2000" dirty="0">
                <a:solidFill>
                  <a:schemeClr val="accent4"/>
                </a:solidFill>
                <a:latin typeface="Arial" pitchFamily="34" charset="0"/>
                <a:ea typeface="ヒラギノ角ゴ ProN W3"/>
                <a:cs typeface="Arial" pitchFamily="34" charset="0"/>
                <a:sym typeface="Gill Sans"/>
              </a:rPr>
              <a:t>Perfume and cosmetics prices are set artificially high to give the impression of superior quality</a:t>
            </a:r>
          </a:p>
        </p:txBody>
      </p:sp>
      <p:graphicFrame>
        <p:nvGraphicFramePr>
          <p:cNvPr id="7" name="Diagram 6"/>
          <p:cNvGraphicFramePr/>
          <p:nvPr/>
        </p:nvGraphicFramePr>
        <p:xfrm>
          <a:off x="304800" y="1676400"/>
          <a:ext cx="86106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8854" name="Picture 2" descr="C:\Users\owner\AppData\Local\Microsoft\Windows\Temporary Internet Files\Content.IE5\4AK7EMDI\MP900337380[1].jpg"/>
          <p:cNvPicPr>
            <a:picLocks noChangeAspect="1" noChangeArrowheads="1"/>
          </p:cNvPicPr>
          <p:nvPr/>
        </p:nvPicPr>
        <p:blipFill>
          <a:blip r:embed="rId8"/>
          <a:srcRect/>
          <a:stretch>
            <a:fillRect/>
          </a:stretch>
        </p:blipFill>
        <p:spPr bwMode="auto">
          <a:xfrm>
            <a:off x="1666875" y="4618038"/>
            <a:ext cx="1000125" cy="1401762"/>
          </a:xfrm>
          <a:prstGeom prst="rect">
            <a:avLst/>
          </a:prstGeom>
          <a:noFill/>
          <a:ln w="9525">
            <a:noFill/>
            <a:miter lim="800000"/>
            <a:headEnd/>
            <a:tailEnd/>
          </a:ln>
        </p:spPr>
      </p:pic>
      <p:pic>
        <p:nvPicPr>
          <p:cNvPr id="78855" name="Picture 8" descr="C:\Users\owner\AppData\Local\Microsoft\Windows\Temporary Internet Files\Content.IE5\R90BT2M7\MP900337381[1].jpg"/>
          <p:cNvPicPr>
            <a:picLocks noChangeAspect="1" noChangeArrowheads="1"/>
          </p:cNvPicPr>
          <p:nvPr/>
        </p:nvPicPr>
        <p:blipFill>
          <a:blip r:embed="rId9"/>
          <a:srcRect/>
          <a:stretch>
            <a:fillRect/>
          </a:stretch>
        </p:blipFill>
        <p:spPr bwMode="auto">
          <a:xfrm>
            <a:off x="6629400" y="4648200"/>
            <a:ext cx="1033463" cy="1447800"/>
          </a:xfrm>
          <a:prstGeom prst="rect">
            <a:avLst/>
          </a:prstGeom>
          <a:noFill/>
          <a:ln w="9525">
            <a:noFill/>
            <a:miter lim="800000"/>
            <a:headEnd/>
            <a:tailEnd/>
          </a:ln>
        </p:spPr>
      </p:pic>
      <p:sp>
        <p:nvSpPr>
          <p:cNvPr id="78858"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latin typeface="Times New Roman" pitchFamily="18" charset="0"/>
              </a:rPr>
              <a:t>12-</a:t>
            </a:r>
            <a:fld id="{37E77956-6657-4794-ADF8-1CC78174DCC1}" type="slidenum">
              <a:rPr lang="en-US" sz="1000">
                <a:latin typeface="Times New Roman" pitchFamily="18" charset="0"/>
              </a:rPr>
              <a:pPr algn="r"/>
              <a:t>12</a:t>
            </a:fld>
            <a:endParaRPr lang="en-US" sz="1000">
              <a:latin typeface="Times New Roman" pitchFamily="18" charset="0"/>
            </a:endParaRPr>
          </a:p>
        </p:txBody>
      </p:sp>
      <p:sp>
        <p:nvSpPr>
          <p:cNvPr id="10" name="TextBox 9"/>
          <p:cNvSpPr txBox="1"/>
          <p:nvPr/>
        </p:nvSpPr>
        <p:spPr>
          <a:xfrm>
            <a:off x="4419295" y="6256030"/>
            <a:ext cx="2595985" cy="374900"/>
          </a:xfrm>
          <a:prstGeom prst="rect">
            <a:avLst/>
          </a:prstGeom>
          <a:noFill/>
        </p:spPr>
        <p:txBody>
          <a:bodyPr wrap="square" rtlCol="0">
            <a:spAutoFit/>
          </a:bodyPr>
          <a:lstStyle/>
          <a:p>
            <a:r>
              <a:rPr lang="id-ID" dirty="0" smtClean="0"/>
              <a:t>Source:Ferrel, 2013</a:t>
            </a:r>
            <a:endParaRPr lang="id-ID" dirty="0"/>
          </a:p>
        </p:txBody>
      </p:sp>
    </p:spTree>
    <p:extLst>
      <p:ext uri="{BB962C8B-B14F-4D97-AF65-F5344CB8AC3E}">
        <p14:creationId xmlns:p14="http://schemas.microsoft.com/office/powerpoint/2010/main" val="136002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C:\Users\owner\AppData\Local\Microsoft\Windows\Temporary Internet Files\Content.IE5\MCKJY0AV\MP900430684[1].jpg"/>
          <p:cNvPicPr>
            <a:picLocks noChangeAspect="1" noChangeArrowheads="1"/>
          </p:cNvPicPr>
          <p:nvPr/>
        </p:nvPicPr>
        <p:blipFill>
          <a:blip r:embed="rId3"/>
          <a:srcRect/>
          <a:stretch>
            <a:fillRect/>
          </a:stretch>
        </p:blipFill>
        <p:spPr bwMode="auto">
          <a:xfrm>
            <a:off x="6781800" y="3352800"/>
            <a:ext cx="2209800" cy="2209800"/>
          </a:xfrm>
          <a:prstGeom prst="rect">
            <a:avLst/>
          </a:prstGeom>
          <a:noFill/>
          <a:ln w="9525">
            <a:noFill/>
            <a:miter lim="800000"/>
            <a:headEnd/>
            <a:tailEnd/>
          </a:ln>
        </p:spPr>
      </p:pic>
      <p:sp>
        <p:nvSpPr>
          <p:cNvPr id="80901" name="Content Placeholder 2"/>
          <p:cNvSpPr txBox="1">
            <a:spLocks/>
          </p:cNvSpPr>
          <p:nvPr/>
        </p:nvSpPr>
        <p:spPr bwMode="auto">
          <a:xfrm>
            <a:off x="228600" y="1752600"/>
            <a:ext cx="8686800" cy="4267200"/>
          </a:xfrm>
          <a:prstGeom prst="rect">
            <a:avLst/>
          </a:prstGeom>
          <a:noFill/>
          <a:ln w="9525">
            <a:noFill/>
            <a:miter lim="800000"/>
            <a:headEnd/>
            <a:tailEnd/>
          </a:ln>
        </p:spPr>
        <p:txBody>
          <a:bodyPr/>
          <a:lstStyle/>
          <a:p>
            <a:pPr marL="457200" indent="-457200">
              <a:spcBef>
                <a:spcPts val="1000"/>
              </a:spcBef>
              <a:buSzPct val="93000"/>
              <a:buFont typeface="Arial" charset="0"/>
              <a:buChar char="•"/>
            </a:pPr>
            <a:endParaRPr lang="en-IN" sz="2400">
              <a:cs typeface="Arial" charset="0"/>
            </a:endParaRPr>
          </a:p>
        </p:txBody>
      </p:sp>
      <p:sp>
        <p:nvSpPr>
          <p:cNvPr id="80902" name="Rectangle 7"/>
          <p:cNvSpPr>
            <a:spLocks noChangeArrowheads="1"/>
          </p:cNvSpPr>
          <p:nvPr/>
        </p:nvSpPr>
        <p:spPr bwMode="auto">
          <a:xfrm>
            <a:off x="228600" y="2716213"/>
            <a:ext cx="6629400" cy="3303587"/>
          </a:xfrm>
          <a:prstGeom prst="rect">
            <a:avLst/>
          </a:prstGeom>
          <a:noFill/>
          <a:ln w="9525">
            <a:noFill/>
            <a:miter lim="800000"/>
            <a:headEnd/>
            <a:tailEnd/>
          </a:ln>
        </p:spPr>
        <p:txBody>
          <a:bodyPr>
            <a:spAutoFit/>
          </a:bodyPr>
          <a:lstStyle/>
          <a:p>
            <a:pPr marL="457200" indent="-457200">
              <a:spcBef>
                <a:spcPts val="1000"/>
              </a:spcBef>
              <a:buClr>
                <a:srgbClr val="90C65A"/>
              </a:buClr>
              <a:buSzPct val="100000"/>
              <a:buFont typeface="Courier New" pitchFamily="49" charset="0"/>
              <a:buChar char="o"/>
            </a:pPr>
            <a:r>
              <a:rPr lang="en-US" sz="2400">
                <a:solidFill>
                  <a:srgbClr val="000000"/>
                </a:solidFill>
                <a:ea typeface="ヒラギノ角ゴ ProN W3"/>
                <a:cs typeface="Arial" charset="0"/>
                <a:sym typeface="Gill Sans"/>
              </a:rPr>
              <a:t>Quantity discounts are given for purchasing in large volumes</a:t>
            </a:r>
          </a:p>
          <a:p>
            <a:pPr marL="457200" indent="-457200">
              <a:spcBef>
                <a:spcPts val="1000"/>
              </a:spcBef>
              <a:buClr>
                <a:srgbClr val="90C65A"/>
              </a:buClr>
              <a:buSzPct val="100000"/>
              <a:buFont typeface="Courier New" pitchFamily="49" charset="0"/>
              <a:buChar char="o"/>
            </a:pPr>
            <a:r>
              <a:rPr lang="en-US" sz="2400">
                <a:solidFill>
                  <a:srgbClr val="000000"/>
                </a:solidFill>
                <a:ea typeface="ヒラギノ角ゴ ProN W3"/>
                <a:cs typeface="Arial" charset="0"/>
                <a:sym typeface="Gill Sans"/>
              </a:rPr>
              <a:t>Seasonal discounts are those given for purchasing goods or services out of season</a:t>
            </a:r>
          </a:p>
          <a:p>
            <a:pPr marL="457200" indent="-457200">
              <a:spcBef>
                <a:spcPts val="1000"/>
              </a:spcBef>
              <a:buClr>
                <a:srgbClr val="90C65A"/>
              </a:buClr>
              <a:buSzPct val="100000"/>
              <a:buFont typeface="Courier New" pitchFamily="49" charset="0"/>
              <a:buChar char="o"/>
            </a:pPr>
            <a:r>
              <a:rPr lang="en-US" sz="2400">
                <a:solidFill>
                  <a:srgbClr val="000000"/>
                </a:solidFill>
                <a:ea typeface="ヒラギノ角ゴ ProN W3"/>
                <a:cs typeface="Arial" charset="0"/>
                <a:sym typeface="Gill Sans"/>
              </a:rPr>
              <a:t>Promotional discounts attempt to improve sales by advertising price reductions on selected products; increasing customer interest and profits</a:t>
            </a:r>
          </a:p>
        </p:txBody>
      </p:sp>
      <p:graphicFrame>
        <p:nvGraphicFramePr>
          <p:cNvPr id="7" name="Diagram 6"/>
          <p:cNvGraphicFramePr/>
          <p:nvPr>
            <p:extLst>
              <p:ext uri="{D42A27DB-BD31-4B8C-83A1-F6EECF244321}">
                <p14:modId xmlns:p14="http://schemas.microsoft.com/office/powerpoint/2010/main" val="96457127"/>
              </p:ext>
            </p:extLst>
          </p:nvPr>
        </p:nvGraphicFramePr>
        <p:xfrm>
          <a:off x="228600" y="1397000"/>
          <a:ext cx="8686800" cy="127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090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latin typeface="Times New Roman" pitchFamily="18" charset="0"/>
              </a:rPr>
              <a:t>12-</a:t>
            </a:r>
            <a:fld id="{853BB79E-7FAB-47FC-A9AE-524A293E5BB1}" type="slidenum">
              <a:rPr lang="en-US" sz="1000">
                <a:latin typeface="Times New Roman" pitchFamily="18" charset="0"/>
              </a:rPr>
              <a:pPr algn="r"/>
              <a:t>13</a:t>
            </a:fld>
            <a:endParaRPr lang="en-US" sz="1000">
              <a:latin typeface="Times New Roman" pitchFamily="18" charset="0"/>
            </a:endParaRPr>
          </a:p>
        </p:txBody>
      </p:sp>
      <p:sp>
        <p:nvSpPr>
          <p:cNvPr id="11" name="TextBox 10"/>
          <p:cNvSpPr txBox="1"/>
          <p:nvPr/>
        </p:nvSpPr>
        <p:spPr>
          <a:xfrm>
            <a:off x="4419295" y="6256030"/>
            <a:ext cx="2595985" cy="374900"/>
          </a:xfrm>
          <a:prstGeom prst="rect">
            <a:avLst/>
          </a:prstGeom>
          <a:noFill/>
        </p:spPr>
        <p:txBody>
          <a:bodyPr wrap="square" rtlCol="0">
            <a:spAutoFit/>
          </a:bodyPr>
          <a:lstStyle/>
          <a:p>
            <a:r>
              <a:rPr lang="id-ID" dirty="0" smtClean="0"/>
              <a:t>Source:Ferrel, 2013</a:t>
            </a:r>
            <a:endParaRPr lang="id-ID" dirty="0"/>
          </a:p>
        </p:txBody>
      </p:sp>
    </p:spTree>
    <p:extLst>
      <p:ext uri="{BB962C8B-B14F-4D97-AF65-F5344CB8AC3E}">
        <p14:creationId xmlns:p14="http://schemas.microsoft.com/office/powerpoint/2010/main" val="195662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Metode Penetapan Harga</a:t>
            </a:r>
            <a:endParaRPr lang="id-ID" dirty="0"/>
          </a:p>
        </p:txBody>
      </p:sp>
      <p:sp>
        <p:nvSpPr>
          <p:cNvPr id="3" name="Content Placeholder 2"/>
          <p:cNvSpPr>
            <a:spLocks noGrp="1"/>
          </p:cNvSpPr>
          <p:nvPr>
            <p:ph idx="1"/>
          </p:nvPr>
        </p:nvSpPr>
        <p:spPr/>
        <p:txBody>
          <a:bodyPr/>
          <a:lstStyle/>
          <a:p>
            <a:r>
              <a:rPr lang="id-ID" dirty="0" smtClean="0"/>
              <a:t>Metode biaya tambah </a:t>
            </a:r>
            <a:r>
              <a:rPr lang="id-ID" i="1" dirty="0" smtClean="0"/>
              <a:t>(Cost oriented pricing method)</a:t>
            </a:r>
          </a:p>
          <a:p>
            <a:r>
              <a:rPr lang="id-ID" dirty="0" smtClean="0"/>
              <a:t>Metode harga keseimbangan supply dan demand</a:t>
            </a:r>
          </a:p>
          <a:p>
            <a:r>
              <a:rPr lang="id-ID" dirty="0" smtClean="0"/>
              <a:t>Metode harga pesaing</a:t>
            </a:r>
            <a:endParaRPr lang="id-ID" dirty="0"/>
          </a:p>
        </p:txBody>
      </p:sp>
    </p:spTree>
    <p:extLst>
      <p:ext uri="{BB962C8B-B14F-4D97-AF65-F5344CB8AC3E}">
        <p14:creationId xmlns:p14="http://schemas.microsoft.com/office/powerpoint/2010/main" val="278183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i="1" dirty="0" smtClean="0"/>
              <a:t>Cost Oriented Pricing Method</a:t>
            </a:r>
            <a:endParaRPr lang="id-ID" i="1" dirty="0"/>
          </a:p>
        </p:txBody>
      </p:sp>
      <p:sp>
        <p:nvSpPr>
          <p:cNvPr id="3" name="Content Placeholder 2"/>
          <p:cNvSpPr>
            <a:spLocks noGrp="1"/>
          </p:cNvSpPr>
          <p:nvPr>
            <p:ph idx="1"/>
          </p:nvPr>
        </p:nvSpPr>
        <p:spPr/>
        <p:txBody>
          <a:bodyPr>
            <a:normAutofit lnSpcReduction="10000"/>
          </a:bodyPr>
          <a:lstStyle/>
          <a:p>
            <a:endParaRPr lang="id-ID" dirty="0" smtClean="0"/>
          </a:p>
          <a:p>
            <a:endParaRPr lang="id-ID" dirty="0"/>
          </a:p>
          <a:p>
            <a:endParaRPr lang="id-ID" dirty="0" smtClean="0"/>
          </a:p>
          <a:p>
            <a:r>
              <a:rPr lang="id-ID" dirty="0" smtClean="0"/>
              <a:t>Asumsikan </a:t>
            </a:r>
            <a:r>
              <a:rPr lang="id-ID" dirty="0"/>
              <a:t>bahwa anda memiliki usaha warung bakso beraneka isi, mulai dari bakso isi keju, telur, dan bakso isi cabai, dalam satu porsi bakso anda menginginkan laba sebesar 30%, sedangkan dalam satu hari anda ingin menjual bakso 500 porsi dengan rincian biaya sebagai berikut:</a:t>
            </a:r>
          </a:p>
          <a:p>
            <a:endParaRPr lang="id-ID" dirty="0"/>
          </a:p>
        </p:txBody>
      </p:sp>
      <p:sp>
        <p:nvSpPr>
          <p:cNvPr id="4" name="Rectangle 3"/>
          <p:cNvSpPr/>
          <p:nvPr/>
        </p:nvSpPr>
        <p:spPr>
          <a:xfrm>
            <a:off x="754375" y="2054655"/>
            <a:ext cx="7024430" cy="106893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t>Harga Jual = biaya total unit + profit margin</a:t>
            </a:r>
            <a:endParaRPr lang="id-ID" sz="2800" dirty="0"/>
          </a:p>
        </p:txBody>
      </p:sp>
    </p:spTree>
    <p:extLst>
      <p:ext uri="{BB962C8B-B14F-4D97-AF65-F5344CB8AC3E}">
        <p14:creationId xmlns:p14="http://schemas.microsoft.com/office/powerpoint/2010/main" val="1870934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d-ID"/>
          </a:p>
        </p:txBody>
      </p:sp>
      <p:sp>
        <p:nvSpPr>
          <p:cNvPr id="3" name="Content Placeholder 2"/>
          <p:cNvSpPr>
            <a:spLocks noGrp="1"/>
          </p:cNvSpPr>
          <p:nvPr>
            <p:ph idx="1"/>
          </p:nvPr>
        </p:nvSpPr>
        <p:spPr/>
        <p:txBody>
          <a:bodyPr/>
          <a:lstStyle/>
          <a:p>
            <a:endParaRPr lang="id-ID" dirty="0"/>
          </a:p>
        </p:txBody>
      </p:sp>
      <p:graphicFrame>
        <p:nvGraphicFramePr>
          <p:cNvPr id="4" name="Object 3"/>
          <p:cNvGraphicFramePr>
            <a:graphicFrameLocks noChangeAspect="1"/>
          </p:cNvGraphicFramePr>
          <p:nvPr>
            <p:extLst>
              <p:ext uri="{D42A27DB-BD31-4B8C-83A1-F6EECF244321}">
                <p14:modId xmlns:p14="http://schemas.microsoft.com/office/powerpoint/2010/main" val="1067353851"/>
              </p:ext>
            </p:extLst>
          </p:nvPr>
        </p:nvGraphicFramePr>
        <p:xfrm>
          <a:off x="296260" y="0"/>
          <a:ext cx="8847740" cy="6600735"/>
        </p:xfrm>
        <a:graphic>
          <a:graphicData uri="http://schemas.openxmlformats.org/presentationml/2006/ole">
            <mc:AlternateContent xmlns:mc="http://schemas.openxmlformats.org/markup-compatibility/2006">
              <mc:Choice xmlns:v="urn:schemas-microsoft-com:vml" Requires="v">
                <p:oleObj spid="_x0000_s2058" name="Document" r:id="rId4" imgW="6524910" imgH="8485789" progId="Word.Document.12">
                  <p:embed/>
                </p:oleObj>
              </mc:Choice>
              <mc:Fallback>
                <p:oleObj name="Document" r:id="rId4" imgW="6524910" imgH="8485789" progId="Word.Document.12">
                  <p:embed/>
                  <p:pic>
                    <p:nvPicPr>
                      <p:cNvPr id="0" name=""/>
                      <p:cNvPicPr/>
                      <p:nvPr/>
                    </p:nvPicPr>
                    <p:blipFill>
                      <a:blip r:embed="rId5"/>
                      <a:stretch>
                        <a:fillRect/>
                      </a:stretch>
                    </p:blipFill>
                    <p:spPr>
                      <a:xfrm>
                        <a:off x="296260" y="0"/>
                        <a:ext cx="8847740" cy="6600735"/>
                      </a:xfrm>
                      <a:prstGeom prst="rect">
                        <a:avLst/>
                      </a:prstGeom>
                    </p:spPr>
                  </p:pic>
                </p:oleObj>
              </mc:Fallback>
            </mc:AlternateContent>
          </a:graphicData>
        </a:graphic>
      </p:graphicFrame>
    </p:spTree>
    <p:extLst>
      <p:ext uri="{BB962C8B-B14F-4D97-AF65-F5344CB8AC3E}">
        <p14:creationId xmlns:p14="http://schemas.microsoft.com/office/powerpoint/2010/main" val="2237111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d-ID"/>
          </a:p>
        </p:txBody>
      </p:sp>
      <p:sp>
        <p:nvSpPr>
          <p:cNvPr id="3" name="Content Placeholder 2"/>
          <p:cNvSpPr>
            <a:spLocks noGrp="1"/>
          </p:cNvSpPr>
          <p:nvPr>
            <p:ph idx="1"/>
          </p:nvPr>
        </p:nvSpPr>
        <p:spPr/>
        <p:txBody>
          <a:bodyPr/>
          <a:lstStyle/>
          <a:p>
            <a:endParaRPr lang="id-ID" dirty="0"/>
          </a:p>
        </p:txBody>
      </p:sp>
      <p:graphicFrame>
        <p:nvGraphicFramePr>
          <p:cNvPr id="5" name="Object 4"/>
          <p:cNvGraphicFramePr>
            <a:graphicFrameLocks noChangeAspect="1"/>
          </p:cNvGraphicFramePr>
          <p:nvPr>
            <p:extLst>
              <p:ext uri="{D42A27DB-BD31-4B8C-83A1-F6EECF244321}">
                <p14:modId xmlns:p14="http://schemas.microsoft.com/office/powerpoint/2010/main" val="4077474789"/>
              </p:ext>
            </p:extLst>
          </p:nvPr>
        </p:nvGraphicFramePr>
        <p:xfrm>
          <a:off x="754376" y="166688"/>
          <a:ext cx="7079938" cy="6526212"/>
        </p:xfrm>
        <a:graphic>
          <a:graphicData uri="http://schemas.openxmlformats.org/presentationml/2006/ole">
            <mc:AlternateContent xmlns:mc="http://schemas.openxmlformats.org/markup-compatibility/2006">
              <mc:Choice xmlns:v="urn:schemas-microsoft-com:vml" Requires="v">
                <p:oleObj spid="_x0000_s3082" name="Document" r:id="rId4" imgW="6524910" imgH="6526504" progId="Word.Document.12">
                  <p:embed/>
                </p:oleObj>
              </mc:Choice>
              <mc:Fallback>
                <p:oleObj name="Document" r:id="rId4" imgW="6524910" imgH="6526504" progId="Word.Document.12">
                  <p:embed/>
                  <p:pic>
                    <p:nvPicPr>
                      <p:cNvPr id="0" name=""/>
                      <p:cNvPicPr/>
                      <p:nvPr/>
                    </p:nvPicPr>
                    <p:blipFill>
                      <a:blip r:embed="rId5"/>
                      <a:stretch>
                        <a:fillRect/>
                      </a:stretch>
                    </p:blipFill>
                    <p:spPr>
                      <a:xfrm>
                        <a:off x="754376" y="166688"/>
                        <a:ext cx="7079938" cy="6526212"/>
                      </a:xfrm>
                      <a:prstGeom prst="rect">
                        <a:avLst/>
                      </a:prstGeom>
                    </p:spPr>
                  </p:pic>
                </p:oleObj>
              </mc:Fallback>
            </mc:AlternateContent>
          </a:graphicData>
        </a:graphic>
      </p:graphicFrame>
    </p:spTree>
    <p:extLst>
      <p:ext uri="{BB962C8B-B14F-4D97-AF65-F5344CB8AC3E}">
        <p14:creationId xmlns:p14="http://schemas.microsoft.com/office/powerpoint/2010/main" val="88726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d-ID"/>
          </a:p>
        </p:txBody>
      </p:sp>
      <p:sp>
        <p:nvSpPr>
          <p:cNvPr id="3" name="Content Placeholder 2"/>
          <p:cNvSpPr>
            <a:spLocks noGrp="1"/>
          </p:cNvSpPr>
          <p:nvPr>
            <p:ph idx="1"/>
          </p:nvPr>
        </p:nvSpPr>
        <p:spPr>
          <a:xfrm>
            <a:off x="601670" y="1901950"/>
            <a:ext cx="7787955" cy="4123035"/>
          </a:xfrm>
        </p:spPr>
        <p:txBody>
          <a:bodyPr>
            <a:normAutofit fontScale="92500" lnSpcReduction="20000"/>
          </a:bodyPr>
          <a:lstStyle/>
          <a:p>
            <a:r>
              <a:rPr lang="id-ID" dirty="0" smtClean="0"/>
              <a:t>Laba yang diinginkan (profit margin) </a:t>
            </a:r>
          </a:p>
          <a:p>
            <a:pPr marL="800100" lvl="2" indent="0">
              <a:buNone/>
            </a:pPr>
            <a:r>
              <a:rPr lang="id-ID" sz="2600" b="1" dirty="0" smtClean="0">
                <a:solidFill>
                  <a:srgbClr val="FF0000"/>
                </a:solidFill>
              </a:rPr>
              <a:t>= 30% X2.418.400 = Rp. 725.520</a:t>
            </a:r>
          </a:p>
          <a:p>
            <a:r>
              <a:rPr lang="id-ID" dirty="0" smtClean="0"/>
              <a:t>Harga Jual Total (500 porsi bakso)</a:t>
            </a:r>
          </a:p>
          <a:p>
            <a:pPr marL="800100" lvl="2" indent="0">
              <a:buNone/>
            </a:pPr>
            <a:r>
              <a:rPr lang="id-ID" sz="2600" b="1" dirty="0" smtClean="0">
                <a:solidFill>
                  <a:srgbClr val="FF0000"/>
                </a:solidFill>
              </a:rPr>
              <a:t>= Rp. 2.418.400+Rp 725.520 = Rp. 3.143.920</a:t>
            </a:r>
          </a:p>
          <a:p>
            <a:r>
              <a:rPr lang="id-ID" dirty="0" smtClean="0"/>
              <a:t>Harga jual per porsi=</a:t>
            </a:r>
          </a:p>
          <a:p>
            <a:pPr marL="800100" lvl="2" indent="0">
              <a:buNone/>
            </a:pPr>
            <a:r>
              <a:rPr lang="id-ID" sz="2600" b="1" dirty="0" smtClean="0">
                <a:solidFill>
                  <a:srgbClr val="FF0000"/>
                </a:solidFill>
              </a:rPr>
              <a:t> Rp. 3143920 : 500 = Rp. 6,288</a:t>
            </a:r>
            <a:endParaRPr lang="id-ID" sz="2600" b="1" dirty="0">
              <a:solidFill>
                <a:srgbClr val="FF0000"/>
              </a:solidFill>
            </a:endParaRPr>
          </a:p>
          <a:p>
            <a:r>
              <a:rPr lang="id-ID" dirty="0" smtClean="0"/>
              <a:t>Untuk terhindar dari kerugian, harus menjual </a:t>
            </a:r>
            <a:r>
              <a:rPr lang="id-ID" sz="3000" b="1" dirty="0" smtClean="0">
                <a:solidFill>
                  <a:srgbClr val="FF0000"/>
                </a:solidFill>
              </a:rPr>
              <a:t>385 </a:t>
            </a:r>
            <a:r>
              <a:rPr lang="id-ID" dirty="0" smtClean="0"/>
              <a:t>porsi bakso (2.418.400: 6.288)</a:t>
            </a:r>
          </a:p>
          <a:p>
            <a:r>
              <a:rPr lang="id-ID" dirty="0" smtClean="0"/>
              <a:t>Jika anda bisa menjual lebih dari 385 porsi bakso, maka anda sudah memperoleh keuntungan </a:t>
            </a:r>
            <a:endParaRPr lang="id-ID" dirty="0"/>
          </a:p>
        </p:txBody>
      </p:sp>
    </p:spTree>
    <p:extLst>
      <p:ext uri="{BB962C8B-B14F-4D97-AF65-F5344CB8AC3E}">
        <p14:creationId xmlns:p14="http://schemas.microsoft.com/office/powerpoint/2010/main" val="382229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48965" y="985720"/>
            <a:ext cx="7787955" cy="4581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t>Breakeven Analysis: Cost-Volume-Profit Relationships</a:t>
            </a:r>
          </a:p>
        </p:txBody>
      </p:sp>
      <p:sp>
        <p:nvSpPr>
          <p:cNvPr id="37891" name="Content Placeholder 2"/>
          <p:cNvSpPr>
            <a:spLocks noGrp="1"/>
          </p:cNvSpPr>
          <p:nvPr>
            <p:ph idx="1"/>
          </p:nvPr>
        </p:nvSpPr>
        <p:spPr bwMode="auto">
          <a:xfrm>
            <a:off x="468313" y="19891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t>Variable Cost </a:t>
            </a:r>
          </a:p>
          <a:p>
            <a:pPr lvl="1"/>
            <a:r>
              <a:rPr lang="en-US" sz="2400" dirty="0" smtClean="0"/>
              <a:t>cost that changes with the quantity of a product produced and sold</a:t>
            </a:r>
            <a:endParaRPr lang="id-ID" sz="2400" dirty="0" smtClean="0"/>
          </a:p>
          <a:p>
            <a:pPr lvl="1"/>
            <a:r>
              <a:rPr lang="id-ID" sz="2400" dirty="0" smtClean="0"/>
              <a:t>Raw materials, sales commisions, shipping</a:t>
            </a:r>
            <a:endParaRPr lang="en-US" sz="2400" dirty="0" smtClean="0"/>
          </a:p>
          <a:p>
            <a:r>
              <a:rPr lang="en-US" sz="2400" b="1" dirty="0" smtClean="0"/>
              <a:t>Fixed Cost </a:t>
            </a:r>
          </a:p>
          <a:p>
            <a:pPr lvl="1"/>
            <a:r>
              <a:rPr lang="en-US" sz="2400" dirty="0" smtClean="0"/>
              <a:t>cost that is incurred regardless of the quantity of a product produced and sold</a:t>
            </a:r>
            <a:endParaRPr lang="id-ID" sz="2400" dirty="0" smtClean="0"/>
          </a:p>
          <a:p>
            <a:pPr lvl="1"/>
            <a:r>
              <a:rPr lang="id-ID" sz="2400" dirty="0" smtClean="0"/>
              <a:t>Rent, insurance, utilities</a:t>
            </a:r>
            <a:endParaRPr lang="en-US" sz="2400" dirty="0" smtClean="0"/>
          </a:p>
        </p:txBody>
      </p:sp>
      <p:sp>
        <p:nvSpPr>
          <p:cNvPr id="37892" name="Footer Placeholder 3"/>
          <p:cNvSpPr>
            <a:spLocks noGrp="1"/>
          </p:cNvSpPr>
          <p:nvPr>
            <p:ph type="ftr" sz="quarter" idx="4294967295"/>
          </p:nvPr>
        </p:nvSpPr>
        <p:spPr bwMode="auto">
          <a:xfrm>
            <a:off x="381000" y="6492875"/>
            <a:ext cx="464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Copyright © 2013 Pearson Education</a:t>
            </a:r>
          </a:p>
        </p:txBody>
      </p:sp>
      <p:sp>
        <p:nvSpPr>
          <p:cNvPr id="37893"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12-</a:t>
            </a:r>
            <a:fld id="{4C1EE5EA-069D-40A7-A48C-59F9C2BF0440}" type="slidenum">
              <a:rPr lang="en-US"/>
              <a:pPr eaLnBrk="1" hangingPunct="1"/>
              <a:t>19</a:t>
            </a:fld>
            <a:endParaRPr lang="en-US"/>
          </a:p>
        </p:txBody>
      </p:sp>
    </p:spTree>
    <p:extLst>
      <p:ext uri="{BB962C8B-B14F-4D97-AF65-F5344CB8AC3E}">
        <p14:creationId xmlns:p14="http://schemas.microsoft.com/office/powerpoint/2010/main" val="1054206902"/>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9" y="1098880"/>
            <a:ext cx="6119339" cy="558775"/>
          </a:xfrm>
        </p:spPr>
        <p:txBody>
          <a:bodyPr>
            <a:normAutofit fontScale="90000"/>
          </a:bodyPr>
          <a:lstStyle/>
          <a:p>
            <a:r>
              <a:rPr lang="id-ID" dirty="0" smtClean="0"/>
              <a:t>Menentukan Harga Jual Yang tepat</a:t>
            </a:r>
            <a:endParaRPr lang="id-ID"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365" y="232729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907080" y="2344338"/>
            <a:ext cx="7787955" cy="4123035"/>
          </a:xfrm>
        </p:spPr>
        <p:txBody>
          <a:bodyPr/>
          <a:lstStyle/>
          <a:p>
            <a:r>
              <a:rPr lang="id-ID" dirty="0" smtClean="0"/>
              <a:t>Ikut-ikutan “tetangga sebelah”</a:t>
            </a:r>
          </a:p>
          <a:p>
            <a:r>
              <a:rPr lang="id-ID" dirty="0" smtClean="0"/>
              <a:t>Berdasarkan insting</a:t>
            </a:r>
            <a:endParaRPr lang="id-ID"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36656"/>
            <a:ext cx="3362326" cy="222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481" y="4636657"/>
            <a:ext cx="2965606" cy="222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332" y="4667135"/>
            <a:ext cx="2752668" cy="21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9051" y="305"/>
            <a:ext cx="3007286" cy="16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6713" y="1531770"/>
            <a:ext cx="3007287" cy="168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2091" y="3170131"/>
            <a:ext cx="3007288" cy="162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007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448965" y="1138425"/>
            <a:ext cx="7787955" cy="4581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t>Breakeven Analysis: Cost-Volume-Profit Relationships</a:t>
            </a:r>
          </a:p>
        </p:txBody>
      </p:sp>
      <p:sp>
        <p:nvSpPr>
          <p:cNvPr id="38915" name="Content Placeholder 2"/>
          <p:cNvSpPr>
            <a:spLocks noGrp="1"/>
          </p:cNvSpPr>
          <p:nvPr>
            <p:ph idx="1"/>
          </p:nvPr>
        </p:nvSpPr>
        <p:spPr bwMode="auto">
          <a:xfrm>
            <a:off x="384175" y="2133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smtClean="0"/>
              <a:t>Breakeven Analysis </a:t>
            </a:r>
          </a:p>
          <a:p>
            <a:pPr lvl="1"/>
            <a:r>
              <a:rPr lang="en-US" smtClean="0"/>
              <a:t>for a particular selling price, assessment of the seller’s costs versus revenues at various sales volumes</a:t>
            </a:r>
          </a:p>
          <a:p>
            <a:endParaRPr lang="en-US" smtClean="0"/>
          </a:p>
        </p:txBody>
      </p:sp>
      <p:sp>
        <p:nvSpPr>
          <p:cNvPr id="38916" name="Footer Placeholder 3"/>
          <p:cNvSpPr>
            <a:spLocks noGrp="1"/>
          </p:cNvSpPr>
          <p:nvPr>
            <p:ph type="ftr" sz="quarter" idx="4294967295"/>
          </p:nvPr>
        </p:nvSpPr>
        <p:spPr bwMode="auto">
          <a:xfrm>
            <a:off x="381000" y="6492875"/>
            <a:ext cx="464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Copyright © 2013 Pearson Education</a:t>
            </a:r>
          </a:p>
        </p:txBody>
      </p:sp>
      <p:sp>
        <p:nvSpPr>
          <p:cNvPr id="38917" name="Slide Number Placehold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12-</a:t>
            </a:r>
            <a:fld id="{FBD9DBBF-FD45-40FB-B6AD-728ACD776850}" type="slidenum">
              <a:rPr lang="en-US"/>
              <a:pPr eaLnBrk="1" hangingPunct="1"/>
              <a:t>20</a:t>
            </a:fld>
            <a:endParaRPr lang="en-US"/>
          </a:p>
        </p:txBody>
      </p:sp>
      <p:pic>
        <p:nvPicPr>
          <p:cNvPr id="389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4164013"/>
            <a:ext cx="7239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067940"/>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d-ID" smtClean="0"/>
              <a:t>Break Even Analysis</a:t>
            </a:r>
          </a:p>
        </p:txBody>
      </p:sp>
      <p:sp>
        <p:nvSpPr>
          <p:cNvPr id="39939" name="Content Placeholder 2"/>
          <p:cNvSpPr>
            <a:spLocks noGrp="1"/>
          </p:cNvSpPr>
          <p:nvPr>
            <p:ph idx="1"/>
          </p:nvPr>
        </p:nvSpPr>
        <p:spPr bwMode="auto">
          <a:xfrm>
            <a:off x="457200" y="13287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d-ID" sz="2800" smtClean="0"/>
              <a:t>How would you determine how many DVD’s you needed to sell to break even?</a:t>
            </a:r>
          </a:p>
          <a:p>
            <a:r>
              <a:rPr lang="id-ID" sz="2800" smtClean="0"/>
              <a:t>Variable Cost = $8, Fixed Cost = $100,000 (to keep the store open in 1 year). Selling Price $15</a:t>
            </a:r>
            <a:r>
              <a:rPr lang="id-ID" smtClean="0"/>
              <a:t>.</a:t>
            </a:r>
          </a:p>
          <a:p>
            <a:endParaRPr lang="id-ID" smtClean="0"/>
          </a:p>
          <a:p>
            <a:endParaRPr lang="id-ID" smtClean="0"/>
          </a:p>
          <a:p>
            <a:endParaRPr lang="id-ID" smtClean="0"/>
          </a:p>
          <a:p>
            <a:endParaRPr lang="id-ID" smtClean="0"/>
          </a:p>
        </p:txBody>
      </p:sp>
      <p:pic>
        <p:nvPicPr>
          <p:cNvPr id="399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5329238"/>
            <a:ext cx="7491413" cy="1052512"/>
          </a:xfrm>
          <a:prstGeom prst="rect">
            <a:avLst/>
          </a:prstGeom>
          <a:solidFill>
            <a:srgbClr val="FFFF99"/>
          </a:solidFill>
          <a:ln w="9525">
            <a:solidFill>
              <a:schemeClr val="tx1"/>
            </a:solidFill>
            <a:miter lim="800000"/>
            <a:headEnd/>
            <a:tailEnd/>
          </a:ln>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3933825"/>
            <a:ext cx="724217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134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2"/>
          <p:cNvSpPr>
            <a:spLocks noGrp="1"/>
          </p:cNvSpPr>
          <p:nvPr>
            <p:ph type="ftr" sz="quarter" idx="4294967295"/>
          </p:nvPr>
        </p:nvSpPr>
        <p:spPr bwMode="auto">
          <a:xfrm>
            <a:off x="0" y="6492875"/>
            <a:ext cx="464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Copyright © 2013 Pearson Education</a:t>
            </a:r>
          </a:p>
        </p:txBody>
      </p:sp>
      <p:sp>
        <p:nvSpPr>
          <p:cNvPr id="40964"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12-</a:t>
            </a:r>
            <a:fld id="{DF968B93-D4C4-4EB3-AC18-B9C28FC6F47A}" type="slidenum">
              <a:rPr lang="en-US"/>
              <a:pPr eaLnBrk="1" hangingPunct="1"/>
              <a:t>22</a:t>
            </a:fld>
            <a:endParaRPr lang="en-US"/>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823913"/>
            <a:ext cx="12573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1169988"/>
            <a:ext cx="6613525"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62444660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d-ID"/>
          </a:p>
        </p:txBody>
      </p:sp>
      <p:sp>
        <p:nvSpPr>
          <p:cNvPr id="3" name="Content Placeholder 2"/>
          <p:cNvSpPr>
            <a:spLocks noGrp="1"/>
          </p:cNvSpPr>
          <p:nvPr>
            <p:ph idx="1"/>
          </p:nvPr>
        </p:nvSpPr>
        <p:spPr/>
        <p:txBody>
          <a:bodyPr/>
          <a:lstStyle/>
          <a:p>
            <a:r>
              <a:rPr lang="id-ID" dirty="0" smtClean="0"/>
              <a:t>Harga terlalu mahal-</a:t>
            </a:r>
            <a:r>
              <a:rPr lang="id-ID" dirty="0" smtClean="0">
                <a:sym typeface="Wingdings" pitchFamily="2" charset="2"/>
              </a:rPr>
              <a:t> konsumen akan cenderung mencari produk sejenis lainnya</a:t>
            </a:r>
          </a:p>
          <a:p>
            <a:r>
              <a:rPr lang="id-ID" dirty="0" smtClean="0">
                <a:sym typeface="Wingdings" pitchFamily="2" charset="2"/>
              </a:rPr>
              <a:t>Harga terlalu murahkonsumen mungkin akan membeli dalam jumlah banyak</a:t>
            </a:r>
          </a:p>
          <a:p>
            <a:r>
              <a:rPr lang="id-ID" dirty="0" smtClean="0">
                <a:sym typeface="Wingdings" pitchFamily="2" charset="2"/>
              </a:rPr>
              <a:t>Kesalahan penetapan harga dapat menimbulkan kerugian bagi produsen</a:t>
            </a:r>
            <a:endParaRPr lang="id-ID" dirty="0"/>
          </a:p>
        </p:txBody>
      </p:sp>
    </p:spTree>
    <p:extLst>
      <p:ext uri="{BB962C8B-B14F-4D97-AF65-F5344CB8AC3E}">
        <p14:creationId xmlns:p14="http://schemas.microsoft.com/office/powerpoint/2010/main" val="2700172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Harga adalah...</a:t>
            </a:r>
            <a:endParaRPr lang="id-ID" dirty="0"/>
          </a:p>
        </p:txBody>
      </p:sp>
      <p:sp>
        <p:nvSpPr>
          <p:cNvPr id="3" name="Content Placeholder 2"/>
          <p:cNvSpPr>
            <a:spLocks noGrp="1"/>
          </p:cNvSpPr>
          <p:nvPr>
            <p:ph idx="1"/>
          </p:nvPr>
        </p:nvSpPr>
        <p:spPr/>
        <p:txBody>
          <a:bodyPr/>
          <a:lstStyle/>
          <a:p>
            <a:r>
              <a:rPr lang="id-ID" dirty="0" smtClean="0"/>
              <a:t>Nilai yang disebutkan dalam mata uang (Etzel dalam Sunyoto, 2014)</a:t>
            </a:r>
          </a:p>
          <a:p>
            <a:r>
              <a:rPr lang="id-ID" dirty="0" smtClean="0"/>
              <a:t>Dalam ilmu ekonomi, harga mempunyai hubungan dengan pengertian nilai dan kegunaan</a:t>
            </a:r>
          </a:p>
          <a:p>
            <a:r>
              <a:rPr lang="id-ID" dirty="0" smtClean="0"/>
              <a:t>Sejumlah uang yang dibebankan pada suatu produk tertentu (Kottler, 2013)</a:t>
            </a:r>
            <a:endParaRPr lang="id-ID" dirty="0"/>
          </a:p>
        </p:txBody>
      </p:sp>
    </p:spTree>
    <p:extLst>
      <p:ext uri="{BB962C8B-B14F-4D97-AF65-F5344CB8AC3E}">
        <p14:creationId xmlns:p14="http://schemas.microsoft.com/office/powerpoint/2010/main" val="3483446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Faktor Dalam Menentukan Harga</a:t>
            </a:r>
            <a:endParaRPr lang="id-ID"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29287547"/>
              </p:ext>
            </p:extLst>
          </p:nvPr>
        </p:nvGraphicFramePr>
        <p:xfrm>
          <a:off x="601663" y="1901825"/>
          <a:ext cx="7788275" cy="4122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386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Produk</a:t>
            </a:r>
            <a:endParaRPr lang="id-ID" dirty="0"/>
          </a:p>
        </p:txBody>
      </p:sp>
      <p:sp>
        <p:nvSpPr>
          <p:cNvPr id="3" name="Content Placeholder 2"/>
          <p:cNvSpPr>
            <a:spLocks noGrp="1"/>
          </p:cNvSpPr>
          <p:nvPr>
            <p:ph idx="1"/>
          </p:nvPr>
        </p:nvSpPr>
        <p:spPr/>
        <p:txBody>
          <a:bodyPr/>
          <a:lstStyle/>
          <a:p>
            <a:r>
              <a:rPr lang="id-ID" dirty="0" smtClean="0"/>
              <a:t>Kegunaan produk</a:t>
            </a:r>
          </a:p>
          <a:p>
            <a:r>
              <a:rPr lang="id-ID" dirty="0" smtClean="0"/>
              <a:t>Baru atau tidaknya produk</a:t>
            </a:r>
          </a:p>
          <a:p>
            <a:r>
              <a:rPr lang="id-ID" dirty="0" smtClean="0"/>
              <a:t>Modifikasi produk</a:t>
            </a:r>
          </a:p>
        </p:txBody>
      </p:sp>
    </p:spTree>
    <p:extLst>
      <p:ext uri="{BB962C8B-B14F-4D97-AF65-F5344CB8AC3E}">
        <p14:creationId xmlns:p14="http://schemas.microsoft.com/office/powerpoint/2010/main" val="3581393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Pelanggan</a:t>
            </a:r>
            <a:endParaRPr lang="id-ID" dirty="0"/>
          </a:p>
        </p:txBody>
      </p:sp>
      <p:sp>
        <p:nvSpPr>
          <p:cNvPr id="3" name="Content Placeholder 2"/>
          <p:cNvSpPr>
            <a:spLocks noGrp="1"/>
          </p:cNvSpPr>
          <p:nvPr>
            <p:ph idx="1"/>
          </p:nvPr>
        </p:nvSpPr>
        <p:spPr/>
        <p:txBody>
          <a:bodyPr/>
          <a:lstStyle/>
          <a:p>
            <a:r>
              <a:rPr lang="id-ID" dirty="0" smtClean="0"/>
              <a:t>Pelanggan merupakan prioritas anda</a:t>
            </a:r>
          </a:p>
          <a:p>
            <a:r>
              <a:rPr lang="id-ID" dirty="0" smtClean="0"/>
              <a:t>Pastikan harga jual yang anda tetapkan akan dapat diterima oleh pelanggan</a:t>
            </a:r>
            <a:endParaRPr lang="id-ID" dirty="0"/>
          </a:p>
        </p:txBody>
      </p:sp>
    </p:spTree>
    <p:extLst>
      <p:ext uri="{BB962C8B-B14F-4D97-AF65-F5344CB8AC3E}">
        <p14:creationId xmlns:p14="http://schemas.microsoft.com/office/powerpoint/2010/main" val="3040608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Pesaing</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Merupakan salah satu faktor yang memengaruhi penciptaan harga terutama sekali ancaman persaingan yang potensial</a:t>
            </a:r>
          </a:p>
          <a:p>
            <a:r>
              <a:rPr lang="id-ID" dirty="0" smtClean="0"/>
              <a:t>Perlu melihat </a:t>
            </a:r>
            <a:r>
              <a:rPr lang="id-ID" dirty="0"/>
              <a:t>harga jual yang di tawarkan oleh pesaing yang memiliki produk yang </a:t>
            </a:r>
            <a:r>
              <a:rPr lang="id-ID" dirty="0" smtClean="0"/>
              <a:t>sama</a:t>
            </a:r>
          </a:p>
          <a:p>
            <a:r>
              <a:rPr lang="id-ID" dirty="0" smtClean="0"/>
              <a:t>Pastikan </a:t>
            </a:r>
            <a:r>
              <a:rPr lang="id-ID" dirty="0"/>
              <a:t>bahwa harga jual produk anda dapat bersaing dengan harga jual produk </a:t>
            </a:r>
            <a:r>
              <a:rPr lang="id-ID" dirty="0" smtClean="0"/>
              <a:t>pesaing</a:t>
            </a:r>
          </a:p>
          <a:p>
            <a:r>
              <a:rPr lang="id-ID" dirty="0" smtClean="0"/>
              <a:t>Memperhatikan </a:t>
            </a:r>
            <a:r>
              <a:rPr lang="id-ID" dirty="0"/>
              <a:t>tingkat keuntungan, jika tingkat keuntungan yang telah di tetapkan menyebabkan harga terlalu mahal, ada baiknya anda menurunkan tingkat </a:t>
            </a:r>
            <a:r>
              <a:rPr lang="id-ID" dirty="0" smtClean="0"/>
              <a:t>keuntungan</a:t>
            </a:r>
            <a:endParaRPr lang="id-ID" dirty="0"/>
          </a:p>
        </p:txBody>
      </p:sp>
    </p:spTree>
    <p:extLst>
      <p:ext uri="{BB962C8B-B14F-4D97-AF65-F5344CB8AC3E}">
        <p14:creationId xmlns:p14="http://schemas.microsoft.com/office/powerpoint/2010/main" val="113332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Sumber-sumber persaingan</a:t>
            </a:r>
            <a:endParaRPr lang="id-ID" dirty="0"/>
          </a:p>
        </p:txBody>
      </p:sp>
      <p:sp>
        <p:nvSpPr>
          <p:cNvPr id="3" name="Content Placeholder 2"/>
          <p:cNvSpPr>
            <a:spLocks noGrp="1"/>
          </p:cNvSpPr>
          <p:nvPr>
            <p:ph idx="1"/>
          </p:nvPr>
        </p:nvSpPr>
        <p:spPr/>
        <p:txBody>
          <a:bodyPr>
            <a:normAutofit fontScale="85000" lnSpcReduction="20000"/>
          </a:bodyPr>
          <a:lstStyle/>
          <a:p>
            <a:r>
              <a:rPr lang="id-ID" dirty="0" smtClean="0"/>
              <a:t>Produk yang serupa</a:t>
            </a:r>
          </a:p>
          <a:p>
            <a:pPr lvl="1"/>
            <a:r>
              <a:rPr lang="id-ID" dirty="0" smtClean="0"/>
              <a:t>Teh botol Sosro dengan Teh Kotak</a:t>
            </a:r>
          </a:p>
          <a:p>
            <a:pPr lvl="1"/>
            <a:r>
              <a:rPr lang="id-ID" dirty="0" smtClean="0"/>
              <a:t>Kopi ABC susu dengan Kopi Torabika susu</a:t>
            </a:r>
          </a:p>
          <a:p>
            <a:pPr lvl="1"/>
            <a:endParaRPr lang="id-ID" dirty="0"/>
          </a:p>
          <a:p>
            <a:r>
              <a:rPr lang="id-ID" dirty="0" smtClean="0"/>
              <a:t>Produk pengganti</a:t>
            </a:r>
          </a:p>
          <a:p>
            <a:pPr lvl="1"/>
            <a:r>
              <a:rPr lang="id-ID" dirty="0" smtClean="0"/>
              <a:t>Gulaku dengan Tropicana Slim</a:t>
            </a:r>
          </a:p>
          <a:p>
            <a:pPr marL="514350" indent="-457200"/>
            <a:r>
              <a:rPr lang="id-ID" dirty="0" smtClean="0"/>
              <a:t>Produk yang tidak serupa, tetapi mencari konsumen yang sama</a:t>
            </a:r>
          </a:p>
          <a:p>
            <a:pPr marL="914400" lvl="1" indent="-457200"/>
            <a:r>
              <a:rPr lang="id-ID" dirty="0" smtClean="0"/>
              <a:t>Jasa pendidikan perguruan tinggi dengan produk manajemen perhotelan</a:t>
            </a:r>
          </a:p>
          <a:p>
            <a:pPr marL="914400" lvl="1" indent="-457200"/>
            <a:r>
              <a:rPr lang="id-ID" dirty="0" smtClean="0"/>
              <a:t>Produk sepeda motor dengan mobil</a:t>
            </a: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985" y="1443835"/>
            <a:ext cx="1856085" cy="1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870" y="3422675"/>
            <a:ext cx="10287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76" y="3422676"/>
            <a:ext cx="1333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100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849</Words>
  <Application>Microsoft Office PowerPoint</Application>
  <PresentationFormat>On-screen Show (4:3)</PresentationFormat>
  <Paragraphs>110</Paragraphs>
  <Slides>22</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Courier New</vt:lpstr>
      <vt:lpstr>Gill Sans</vt:lpstr>
      <vt:lpstr>Helvetica Neue</vt:lpstr>
      <vt:lpstr>Times New Roman</vt:lpstr>
      <vt:lpstr>Wingdings</vt:lpstr>
      <vt:lpstr>ヒラギノ角ゴ ProN W3</vt:lpstr>
      <vt:lpstr>Office Theme</vt:lpstr>
      <vt:lpstr>Document</vt:lpstr>
      <vt:lpstr>Strategi Penetapan Harga</vt:lpstr>
      <vt:lpstr>Menentukan Harga Jual Yang tepat</vt:lpstr>
      <vt:lpstr>PowerPoint Presentation</vt:lpstr>
      <vt:lpstr>Harga adalah...</vt:lpstr>
      <vt:lpstr>Faktor Dalam Menentukan Harga</vt:lpstr>
      <vt:lpstr>Produk</vt:lpstr>
      <vt:lpstr>Pelanggan</vt:lpstr>
      <vt:lpstr>Pesaing</vt:lpstr>
      <vt:lpstr>Sumber-sumber persaingan</vt:lpstr>
      <vt:lpstr>Biaya</vt:lpstr>
      <vt:lpstr>Strategi Penetapan Harga 1. Strategi Harga Produk Baru</vt:lpstr>
      <vt:lpstr>2. Psychological Pricing </vt:lpstr>
      <vt:lpstr>PowerPoint Presentation</vt:lpstr>
      <vt:lpstr>Metode Penetapan Harga</vt:lpstr>
      <vt:lpstr>Cost Oriented Pricing Method</vt:lpstr>
      <vt:lpstr>PowerPoint Presentation</vt:lpstr>
      <vt:lpstr>PowerPoint Presentation</vt:lpstr>
      <vt:lpstr>PowerPoint Presentation</vt:lpstr>
      <vt:lpstr>Breakeven Analysis: Cost-Volume-Profit Relationships</vt:lpstr>
      <vt:lpstr>Breakeven Analysis: Cost-Volume-Profit Relationships</vt:lpstr>
      <vt:lpstr>Break Even Analysis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66</cp:revision>
  <dcterms:created xsi:type="dcterms:W3CDTF">2013-08-21T19:17:07Z</dcterms:created>
  <dcterms:modified xsi:type="dcterms:W3CDTF">2017-10-02T14:49:46Z</dcterms:modified>
</cp:coreProperties>
</file>