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18"/>
  </p:notesMasterIdLst>
  <p:sldIdLst>
    <p:sldId id="256" r:id="rId2"/>
    <p:sldId id="286" r:id="rId3"/>
    <p:sldId id="281" r:id="rId4"/>
    <p:sldId id="282" r:id="rId5"/>
    <p:sldId id="287" r:id="rId6"/>
    <p:sldId id="288" r:id="rId7"/>
    <p:sldId id="289" r:id="rId8"/>
    <p:sldId id="291" r:id="rId9"/>
    <p:sldId id="290" r:id="rId10"/>
    <p:sldId id="292" r:id="rId11"/>
    <p:sldId id="293" r:id="rId12"/>
    <p:sldId id="294" r:id="rId13"/>
    <p:sldId id="295" r:id="rId14"/>
    <p:sldId id="296" r:id="rId15"/>
    <p:sldId id="297" r:id="rId16"/>
    <p:sldId id="29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850" autoAdjust="0"/>
  </p:normalViewPr>
  <p:slideViewPr>
    <p:cSldViewPr>
      <p:cViewPr varScale="1">
        <p:scale>
          <a:sx n="57" d="100"/>
          <a:sy n="57" d="100"/>
        </p:scale>
        <p:origin x="169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025CDD-E192-4906-875C-1C39DBF6235B}" type="datetimeFigureOut">
              <a:rPr lang="en-US" smtClean="0"/>
              <a:t>1/16/2014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B628A0-A2AD-4536-A17B-0B66679CBA75}" type="slidenum">
              <a:rPr lang="en-US" smtClean="0"/>
              <a:t>‹#›</a:t>
            </a:fld>
            <a:endParaRPr lang="en-US"/>
          </a:p>
        </p:txBody>
      </p:sp>
    </p:spTree>
    <p:extLst>
      <p:ext uri="{BB962C8B-B14F-4D97-AF65-F5344CB8AC3E}">
        <p14:creationId xmlns:p14="http://schemas.microsoft.com/office/powerpoint/2010/main" val="2735543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rgbClr val="0070C0">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dirty="0"/>
          </a:p>
        </p:txBody>
      </p:sp>
      <p:sp>
        <p:nvSpPr>
          <p:cNvPr id="9" name="Subtitle 8"/>
          <p:cNvSpPr>
            <a:spLocks noGrp="1"/>
          </p:cNvSpPr>
          <p:nvPr>
            <p:ph type="subTitle" idx="1"/>
          </p:nvPr>
        </p:nvSpPr>
        <p:spPr>
          <a:xfrm>
            <a:off x="457200" y="3901087"/>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28" name="Date Placeholder 27"/>
          <p:cNvSpPr>
            <a:spLocks noGrp="1"/>
          </p:cNvSpPr>
          <p:nvPr>
            <p:ph type="dt" sz="half" idx="10"/>
          </p:nvPr>
        </p:nvSpPr>
        <p:spPr>
          <a:xfrm>
            <a:off x="6705600" y="4206240"/>
            <a:ext cx="960120" cy="457200"/>
          </a:xfrm>
        </p:spPr>
        <p:txBody>
          <a:bodyPr/>
          <a:lstStyle/>
          <a:p>
            <a:fld id="{6B50C1F6-3BE3-48D6-9396-C7E712DC3503}" type="datetimeFigureOut">
              <a:rPr lang="en-US" smtClean="0"/>
              <a:t>1/16/2014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457200" y="6339840"/>
            <a:ext cx="747712" cy="365760"/>
          </a:xfrm>
        </p:spPr>
        <p:txBody>
          <a:bodyPr/>
          <a:lstStyle>
            <a:lvl1pPr algn="r">
              <a:defRPr sz="1800">
                <a:solidFill>
                  <a:schemeClr val="bg1"/>
                </a:solidFill>
              </a:defRPr>
            </a:lvl1pPr>
          </a:lstStyle>
          <a:p>
            <a:fld id="{EAE6D66B-9A68-4AED-B5DF-5F1ECCE016B3}" type="slidenum">
              <a:rPr lang="en-US" smtClean="0"/>
              <a:t>‹#›</a:t>
            </a:fld>
            <a:endParaRPr lang="en-US"/>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62207" y="5038229"/>
            <a:ext cx="1828800" cy="1837944"/>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50C1F6-3BE3-48D6-9396-C7E712DC3503}"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6D66B-9A68-4AED-B5DF-5F1ECCE016B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914400"/>
            <a:ext cx="1524000" cy="54102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0"/>
            <a:ext cx="6629400" cy="54102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50C1F6-3BE3-48D6-9396-C7E712DC3503}"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6D66B-9A68-4AED-B5DF-5F1ECCE016B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ntent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B50C1F6-3BE3-48D6-9396-C7E712DC3503}" type="datetimeFigureOut">
              <a:rPr lang="en-US" smtClean="0"/>
              <a:t>1/16/2014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E6D66B-9A68-4AED-B5DF-5F1ECCE016B3}" type="slidenum">
              <a:rPr lang="en-US" smtClean="0"/>
              <a:t>‹#›</a:t>
            </a:fld>
            <a:endParaRPr lang="en-US"/>
          </a:p>
        </p:txBody>
      </p:sp>
      <p:sp>
        <p:nvSpPr>
          <p:cNvPr id="7" name="Content Placeholder 6"/>
          <p:cNvSpPr>
            <a:spLocks noGrp="1"/>
          </p:cNvSpPr>
          <p:nvPr>
            <p:ph sz="quarter" idx="13"/>
          </p:nvPr>
        </p:nvSpPr>
        <p:spPr>
          <a:xfrm>
            <a:off x="457200" y="685800"/>
            <a:ext cx="82296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08208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lvl1pPr>
              <a:defRPr sz="800" b="1">
                <a:solidFill>
                  <a:schemeClr val="tx1"/>
                </a:solidFill>
              </a:defRPr>
            </a:lvl1pPr>
          </a:lstStyle>
          <a:p>
            <a:fld id="{6B50C1F6-3BE3-48D6-9396-C7E712DC3503}" type="datetimeFigureOut">
              <a:rPr lang="en-US" smtClean="0"/>
              <a:t>1/16/2014</a:t>
            </a:fld>
            <a:endParaRPr lang="en-US"/>
          </a:p>
        </p:txBody>
      </p:sp>
      <p:sp>
        <p:nvSpPr>
          <p:cNvPr id="5" name="Footer Placeholder 4"/>
          <p:cNvSpPr>
            <a:spLocks noGrp="1"/>
          </p:cNvSpPr>
          <p:nvPr>
            <p:ph type="ftr" sz="quarter" idx="11"/>
          </p:nvPr>
        </p:nvSpPr>
        <p:spPr>
          <a:xfrm>
            <a:off x="5638800" y="6400800"/>
            <a:ext cx="1638300" cy="457200"/>
          </a:xfrm>
        </p:spPr>
        <p:txBody>
          <a:bodyPr/>
          <a:lstStyle>
            <a:lvl1pPr>
              <a:defRPr sz="800" b="1">
                <a:solidFill>
                  <a:schemeClr val="tx1"/>
                </a:solidFill>
              </a:defRPr>
            </a:lvl1pPr>
          </a:lstStyle>
          <a:p>
            <a:endParaRPr lang="en-US"/>
          </a:p>
        </p:txBody>
      </p:sp>
      <p:sp>
        <p:nvSpPr>
          <p:cNvPr id="6" name="Slide Number Placeholder 5"/>
          <p:cNvSpPr>
            <a:spLocks noGrp="1"/>
          </p:cNvSpPr>
          <p:nvPr>
            <p:ph type="sldNum" sz="quarter" idx="12"/>
          </p:nvPr>
        </p:nvSpPr>
        <p:spPr>
          <a:xfrm>
            <a:off x="457200" y="6449115"/>
            <a:ext cx="762000" cy="365760"/>
          </a:xfrm>
        </p:spPr>
        <p:txBody>
          <a:bodyPr/>
          <a:lstStyle>
            <a:lvl1pPr>
              <a:defRPr sz="1000"/>
            </a:lvl1pPr>
          </a:lstStyle>
          <a:p>
            <a:fld id="{EAE6D66B-9A68-4AED-B5DF-5F1ECCE016B3}" type="slidenum">
              <a:rPr lang="en-US" smtClean="0"/>
              <a:t>‹#›</a:t>
            </a:fld>
            <a:endParaRPr lang="en-US"/>
          </a:p>
        </p:txBody>
      </p:sp>
      <p:sp>
        <p:nvSpPr>
          <p:cNvPr id="7" name="Title 1"/>
          <p:cNvSpPr txBox="1">
            <a:spLocks/>
          </p:cNvSpPr>
          <p:nvPr/>
        </p:nvSpPr>
        <p:spPr>
          <a:xfrm>
            <a:off x="0" y="-23409"/>
            <a:ext cx="8121080" cy="356065"/>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endParaRPr lang="en-US" sz="1200" i="1" dirty="0">
              <a:solidFill>
                <a:schemeClr val="bg1"/>
              </a:solidFill>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rtl="0" eaLnBrk="1" latinLnBrk="0" hangingPunct="1">
              <a:spcBef>
                <a:spcPct val="0"/>
              </a:spcBef>
              <a:buNone/>
              <a:defRPr kumimoji="0" lang="en-US" sz="4400" kern="1200" dirty="0">
                <a:solidFill>
                  <a:srgbClr val="FF0000"/>
                </a:solidFill>
                <a:latin typeface="+mj-lt"/>
                <a:ea typeface="+mj-ea"/>
                <a:cs typeface="+mj-cs"/>
              </a:defRPr>
            </a:lvl1pPr>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6B50C1F6-3BE3-48D6-9396-C7E712DC3503}" type="datetimeFigureOut">
              <a:rPr lang="en-US" smtClean="0"/>
              <a:t>1/16/2014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AE6D66B-9A68-4AED-B5DF-5F1ECCE016B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ub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rtl="0" eaLnBrk="1" latinLnBrk="0" hangingPunct="1">
              <a:spcBef>
                <a:spcPct val="0"/>
              </a:spcBef>
              <a:buNone/>
              <a:defRPr kumimoji="0" lang="en-US" sz="3600" kern="1200" dirty="0">
                <a:solidFill>
                  <a:schemeClr val="accent1">
                    <a:lumMod val="50000"/>
                  </a:schemeClr>
                </a:solidFill>
                <a:latin typeface="+mj-lt"/>
                <a:ea typeface="+mj-ea"/>
                <a:cs typeface="+mj-cs"/>
              </a:defRPr>
            </a:lvl1pPr>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rgbClr val="FF0000"/>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B50C1F6-3BE3-48D6-9396-C7E712DC3503}"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6D66B-9A68-4AED-B5DF-5F1ECCE016B3}" type="slidenum">
              <a:rPr lang="en-US" smtClean="0"/>
              <a:t>‹#›</a:t>
            </a:fld>
            <a:endParaRPr lang="en-US"/>
          </a:p>
        </p:txBody>
      </p:sp>
    </p:spTree>
    <p:extLst>
      <p:ext uri="{BB962C8B-B14F-4D97-AF65-F5344CB8AC3E}">
        <p14:creationId xmlns:p14="http://schemas.microsoft.com/office/powerpoint/2010/main" val="304766213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616081"/>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616081"/>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6B50C1F6-3BE3-48D6-9396-C7E712DC3503}" type="datetimeFigureOut">
              <a:rPr lang="en-US" smtClean="0"/>
              <a:t>1/16/2014</a:t>
            </a:fld>
            <a:endParaRPr lang="en-US"/>
          </a:p>
        </p:txBody>
      </p:sp>
      <p:sp>
        <p:nvSpPr>
          <p:cNvPr id="27" name="Slide Number Placeholder 26"/>
          <p:cNvSpPr>
            <a:spLocks noGrp="1"/>
          </p:cNvSpPr>
          <p:nvPr>
            <p:ph type="sldNum" sz="quarter" idx="11"/>
          </p:nvPr>
        </p:nvSpPr>
        <p:spPr/>
        <p:txBody>
          <a:bodyPr rtlCol="0"/>
          <a:lstStyle/>
          <a:p>
            <a:fld id="{EAE6D66B-9A68-4AED-B5DF-5F1ECCE016B3}"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B50C1F6-3BE3-48D6-9396-C7E712DC3503}" type="datetimeFigureOut">
              <a:rPr lang="en-US" smtClean="0"/>
              <a:t>1/16/2014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E6D66B-9A68-4AED-B5DF-5F1ECCE016B3}" type="slidenum">
              <a:rPr lang="en-US" smtClean="0"/>
              <a:t>‹#›</a:t>
            </a:fld>
            <a:endParaRPr lang="en-US"/>
          </a:p>
        </p:txBody>
      </p:sp>
      <p:sp>
        <p:nvSpPr>
          <p:cNvPr id="7" name="Content Placeholder 6"/>
          <p:cNvSpPr>
            <a:spLocks noGrp="1"/>
          </p:cNvSpPr>
          <p:nvPr>
            <p:ph sz="quarter" idx="13"/>
          </p:nvPr>
        </p:nvSpPr>
        <p:spPr>
          <a:xfrm>
            <a:off x="457200" y="1981200"/>
            <a:ext cx="39624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Content Placeholder 6"/>
          <p:cNvSpPr>
            <a:spLocks noGrp="1"/>
          </p:cNvSpPr>
          <p:nvPr>
            <p:ph sz="quarter" idx="14"/>
          </p:nvPr>
        </p:nvSpPr>
        <p:spPr>
          <a:xfrm>
            <a:off x="4724400" y="1981200"/>
            <a:ext cx="39624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113959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50C1F6-3BE3-48D6-9396-C7E712DC3503}" type="datetimeFigureOut">
              <a:rPr lang="en-US" smtClean="0"/>
              <a:t>1/16/2014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E6D66B-9A68-4AED-B5DF-5F1ECCE016B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0" y="762000"/>
            <a:ext cx="3383280" cy="533400"/>
          </a:xfrm>
        </p:spPr>
        <p:txBody>
          <a:bodyPr anchor="ctr"/>
          <a:lstStyle>
            <a:lvl1pPr algn="l">
              <a:buNone/>
              <a:defRPr sz="1800" b="1"/>
            </a:lvl1pPr>
          </a:lstStyle>
          <a:p>
            <a:r>
              <a:rPr kumimoji="0" lang="en-US" smtClean="0"/>
              <a:t>Click to edit Master title style</a:t>
            </a:r>
            <a:endParaRPr kumimoji="0" lang="en-US"/>
          </a:p>
        </p:txBody>
      </p:sp>
      <p:sp>
        <p:nvSpPr>
          <p:cNvPr id="4" name="Content Placeholder 3"/>
          <p:cNvSpPr>
            <a:spLocks noGrp="1"/>
          </p:cNvSpPr>
          <p:nvPr>
            <p:ph sz="half" idx="1"/>
          </p:nvPr>
        </p:nvSpPr>
        <p:spPr>
          <a:xfrm>
            <a:off x="457200" y="776287"/>
            <a:ext cx="4797552" cy="554831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B50C1F6-3BE3-48D6-9396-C7E712DC3503}" type="datetimeFigureOut">
              <a:rPr lang="en-US" smtClean="0"/>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E6D66B-9A68-4AED-B5DF-5F1ECCE016B3}" type="slidenum">
              <a:rPr lang="en-US" smtClean="0"/>
              <a:t>‹#›</a:t>
            </a:fld>
            <a:endParaRPr lang="en-US"/>
          </a:p>
        </p:txBody>
      </p:sp>
      <p:sp>
        <p:nvSpPr>
          <p:cNvPr id="9" name="Content Placeholder 8"/>
          <p:cNvSpPr>
            <a:spLocks noGrp="1"/>
          </p:cNvSpPr>
          <p:nvPr>
            <p:ph sz="quarter" idx="13"/>
          </p:nvPr>
        </p:nvSpPr>
        <p:spPr>
          <a:xfrm>
            <a:off x="5334000" y="1371600"/>
            <a:ext cx="3352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19391" y="1109160"/>
            <a:ext cx="495609"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p>
            <a:fld id="{6B50C1F6-3BE3-48D6-9396-C7E712DC3503}" type="datetimeFigureOut">
              <a:rPr lang="en-US" smtClean="0"/>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E6D66B-9A68-4AED-B5DF-5F1ECCE016B3}" type="slidenum">
              <a:rPr lang="en-US" smtClean="0"/>
              <a:t>‹#›</a:t>
            </a:fld>
            <a:endParaRPr lang="en-US"/>
          </a:p>
        </p:txBody>
      </p:sp>
      <p:sp>
        <p:nvSpPr>
          <p:cNvPr id="9" name="Content Placeholder 8"/>
          <p:cNvSpPr>
            <a:spLocks noGrp="1"/>
          </p:cNvSpPr>
          <p:nvPr>
            <p:ph sz="quarter" idx="13"/>
          </p:nvPr>
        </p:nvSpPr>
        <p:spPr>
          <a:xfrm>
            <a:off x="5791200" y="1143000"/>
            <a:ext cx="3124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836712"/>
            <a:ext cx="8229600" cy="1066800"/>
          </a:xfrm>
          <a:prstGeom prst="rect">
            <a:avLst/>
          </a:prstGeom>
        </p:spPr>
        <p:txBody>
          <a:bodyPr vert="horz" anchor="ctr">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457200" y="1943136"/>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14" name="Date Placeholder 13"/>
          <p:cNvSpPr>
            <a:spLocks noGrp="1"/>
          </p:cNvSpPr>
          <p:nvPr>
            <p:ph type="dt" sz="half" idx="2"/>
          </p:nvPr>
        </p:nvSpPr>
        <p:spPr>
          <a:xfrm>
            <a:off x="7373646" y="6400800"/>
            <a:ext cx="957264" cy="457200"/>
          </a:xfrm>
          <a:prstGeom prst="rect">
            <a:avLst/>
          </a:prstGeom>
        </p:spPr>
        <p:txBody>
          <a:bodyPr vert="horz" anchor="b"/>
          <a:lstStyle>
            <a:lvl1pPr algn="l" eaLnBrk="1" latinLnBrk="0" hangingPunct="1">
              <a:defRPr kumimoji="0" sz="800" b="1">
                <a:solidFill>
                  <a:schemeClr val="tx1"/>
                </a:solidFill>
              </a:defRPr>
            </a:lvl1pPr>
          </a:lstStyle>
          <a:p>
            <a:fld id="{6B50C1F6-3BE3-48D6-9396-C7E712DC3503}" type="datetimeFigureOut">
              <a:rPr lang="en-US" smtClean="0"/>
              <a:t>1/16/2014</a:t>
            </a:fld>
            <a:endParaRPr lang="en-US"/>
          </a:p>
        </p:txBody>
      </p:sp>
      <p:sp>
        <p:nvSpPr>
          <p:cNvPr id="3" name="Footer Placeholder 2"/>
          <p:cNvSpPr>
            <a:spLocks noGrp="1"/>
          </p:cNvSpPr>
          <p:nvPr>
            <p:ph type="ftr" sz="quarter" idx="3"/>
          </p:nvPr>
        </p:nvSpPr>
        <p:spPr>
          <a:xfrm>
            <a:off x="5951220" y="6400800"/>
            <a:ext cx="1325880" cy="457200"/>
          </a:xfrm>
          <a:prstGeom prst="rect">
            <a:avLst/>
          </a:prstGeom>
        </p:spPr>
        <p:txBody>
          <a:bodyPr vert="horz" anchor="b"/>
          <a:lstStyle>
            <a:lvl1pPr algn="r" eaLnBrk="1" latinLnBrk="0" hangingPunct="1">
              <a:defRPr kumimoji="0" sz="800" b="1">
                <a:solidFill>
                  <a:schemeClr val="tx1"/>
                </a:solidFill>
              </a:defRPr>
            </a:lvl1pPr>
          </a:lstStyle>
          <a:p>
            <a:endParaRPr lang="en-US"/>
          </a:p>
        </p:txBody>
      </p:sp>
      <p:sp>
        <p:nvSpPr>
          <p:cNvPr id="23" name="Slide Number Placeholder 22"/>
          <p:cNvSpPr>
            <a:spLocks noGrp="1"/>
          </p:cNvSpPr>
          <p:nvPr>
            <p:ph type="sldNum" sz="quarter" idx="4"/>
          </p:nvPr>
        </p:nvSpPr>
        <p:spPr>
          <a:xfrm>
            <a:off x="457200" y="6492240"/>
            <a:ext cx="762000" cy="365760"/>
          </a:xfrm>
          <a:prstGeom prst="rect">
            <a:avLst/>
          </a:prstGeom>
        </p:spPr>
        <p:txBody>
          <a:bodyPr vert="horz" anchor="b"/>
          <a:lstStyle>
            <a:lvl1pPr algn="l" eaLnBrk="1" latinLnBrk="0" hangingPunct="1">
              <a:defRPr kumimoji="0" sz="1000" b="1">
                <a:solidFill>
                  <a:schemeClr val="tx1"/>
                </a:solidFill>
              </a:defRPr>
            </a:lvl1pPr>
          </a:lstStyle>
          <a:p>
            <a:fld id="{EAE6D66B-9A68-4AED-B5DF-5F1ECCE016B3}" type="slidenum">
              <a:rPr lang="en-US" smtClean="0"/>
              <a:t>‹#›</a:t>
            </a:fld>
            <a:endParaRPr lang="en-US"/>
          </a:p>
        </p:txBody>
      </p:sp>
      <p:pic>
        <p:nvPicPr>
          <p:cNvPr id="20" name="Picture 19"/>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244408" y="5949280"/>
            <a:ext cx="914400" cy="918972"/>
          </a:xfrm>
          <a:prstGeom prst="rect">
            <a:avLst/>
          </a:prstGeom>
        </p:spPr>
      </p:pic>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iming>
    <p:tnLst>
      <p:par>
        <p:cTn id="1" dur="indefinite" restart="never" nodeType="tmRoot"/>
      </p:par>
    </p:tnLst>
  </p:timing>
  <p:txStyles>
    <p:titleStyle>
      <a:lvl1pPr algn="l" rtl="0" eaLnBrk="1" latinLnBrk="0" hangingPunct="1">
        <a:spcBef>
          <a:spcPct val="0"/>
        </a:spcBef>
        <a:buNone/>
        <a:defRPr kumimoji="0" sz="4000" kern="1200">
          <a:solidFill>
            <a:srgbClr val="C00000"/>
          </a:solidFill>
          <a:latin typeface="+mj-lt"/>
          <a:ea typeface="+mj-ea"/>
          <a:cs typeface="+mj-cs"/>
        </a:defRPr>
      </a:lvl1pPr>
    </p:titleStyle>
    <p:bodyStyle>
      <a:lvl1pPr marL="365760" indent="-256032" algn="l" rtl="0" eaLnBrk="1" latinLnBrk="0" hangingPunct="1">
        <a:spcBef>
          <a:spcPts val="300"/>
        </a:spcBef>
        <a:buClr>
          <a:schemeClr val="tx2"/>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rgbClr val="C00000"/>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tx2">
              <a:lumMod val="75000"/>
            </a:schemeClr>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lumMod val="75000"/>
            </a:schemeClr>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elirose.com/2011/09/bitly-link-analytics-trackin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An Introduction of Information and Communication Technology</a:t>
            </a:r>
            <a:endParaRPr lang="en-US" dirty="0"/>
          </a:p>
        </p:txBody>
      </p:sp>
      <p:sp>
        <p:nvSpPr>
          <p:cNvPr id="3" name="Subtitle 2"/>
          <p:cNvSpPr>
            <a:spLocks noGrp="1"/>
          </p:cNvSpPr>
          <p:nvPr>
            <p:ph type="subTitle" idx="1"/>
          </p:nvPr>
        </p:nvSpPr>
        <p:spPr/>
        <p:txBody>
          <a:bodyPr/>
          <a:lstStyle/>
          <a:p>
            <a:r>
              <a:rPr lang="en-US" dirty="0" err="1"/>
              <a:t>Pengantar</a:t>
            </a:r>
            <a:r>
              <a:rPr lang="en-US" dirty="0"/>
              <a:t> </a:t>
            </a:r>
            <a:r>
              <a:rPr lang="en-US" dirty="0" err="1"/>
              <a:t>Teknologi</a:t>
            </a:r>
            <a:r>
              <a:rPr lang="en-US" dirty="0"/>
              <a:t> </a:t>
            </a:r>
            <a:br>
              <a:rPr lang="en-US" dirty="0"/>
            </a:br>
            <a:r>
              <a:rPr lang="en-US" dirty="0" err="1"/>
              <a:t>Informasi</a:t>
            </a:r>
            <a:r>
              <a:rPr lang="en-US" dirty="0"/>
              <a:t> </a:t>
            </a:r>
            <a:r>
              <a:rPr lang="en-US" dirty="0" err="1"/>
              <a:t>dan</a:t>
            </a:r>
            <a:r>
              <a:rPr lang="en-US" dirty="0"/>
              <a:t> </a:t>
            </a:r>
            <a:r>
              <a:rPr lang="en-US" dirty="0" err="1"/>
              <a:t>Komunikasi</a:t>
            </a:r>
            <a:r>
              <a:rPr lang="en-US" dirty="0"/>
              <a:t/>
            </a:r>
            <a:br>
              <a:rPr lang="en-US" dirty="0"/>
            </a:br>
            <a:r>
              <a:rPr lang="en-US" dirty="0"/>
              <a:t>(PTIK</a:t>
            </a:r>
            <a:r>
              <a:rPr lang="en-US" dirty="0" smtClean="0"/>
              <a:t>)</a:t>
            </a:r>
          </a:p>
          <a:p>
            <a:r>
              <a:rPr lang="en-US" dirty="0" smtClean="0"/>
              <a:t>By. WTFG Team</a:t>
            </a:r>
            <a:endParaRPr lang="en-US" dirty="0"/>
          </a:p>
        </p:txBody>
      </p:sp>
    </p:spTree>
    <p:extLst>
      <p:ext uri="{BB962C8B-B14F-4D97-AF65-F5344CB8AC3E}">
        <p14:creationId xmlns:p14="http://schemas.microsoft.com/office/powerpoint/2010/main" val="3595392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229600" cy="2819400"/>
          </a:xfrm>
        </p:spPr>
        <p:txBody>
          <a:bodyPr>
            <a:normAutofit fontScale="85000" lnSpcReduction="20000"/>
          </a:bodyPr>
          <a:lstStyle/>
          <a:p>
            <a:pPr marL="109728" indent="0">
              <a:buNone/>
            </a:pPr>
            <a:r>
              <a:rPr lang="en-US" b="1" dirty="0"/>
              <a:t>2. Humorous</a:t>
            </a:r>
          </a:p>
          <a:p>
            <a:pPr marL="109728" indent="0">
              <a:buNone/>
            </a:pPr>
            <a:r>
              <a:rPr lang="en-US" b="1" dirty="0"/>
              <a:t>Makes us smile…</a:t>
            </a:r>
            <a:endParaRPr lang="en-US" dirty="0"/>
          </a:p>
          <a:p>
            <a:pPr marL="109728" indent="0">
              <a:buNone/>
            </a:pPr>
            <a:r>
              <a:rPr lang="en-US" dirty="0"/>
              <a:t>Who doesn’t want to sign on to Twitter and be given a reason to smile? I am happy to do so any time, and welcome tweets that bring a little lightness to my day. Such tweets do not need to chide or make fun of anyone in particular, but can simply be in the form of sharing a joke, a new perspective, or a scene from one’s life that others may also enjoy.</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3479800"/>
            <a:ext cx="6553200" cy="3226191"/>
          </a:xfrm>
          <a:prstGeom prst="rect">
            <a:avLst/>
          </a:prstGeom>
        </p:spPr>
      </p:pic>
    </p:spTree>
    <p:extLst>
      <p:ext uri="{BB962C8B-B14F-4D97-AF65-F5344CB8AC3E}">
        <p14:creationId xmlns:p14="http://schemas.microsoft.com/office/powerpoint/2010/main" val="331804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0800" y="838200"/>
            <a:ext cx="6324600" cy="3505200"/>
          </a:xfrm>
        </p:spPr>
        <p:txBody>
          <a:bodyPr>
            <a:normAutofit fontScale="55000" lnSpcReduction="20000"/>
          </a:bodyPr>
          <a:lstStyle/>
          <a:p>
            <a:pPr marL="109728" indent="0">
              <a:buNone/>
            </a:pPr>
            <a:r>
              <a:rPr lang="en-US" sz="3800" b="1" dirty="0"/>
              <a:t>3. Personal</a:t>
            </a:r>
          </a:p>
          <a:p>
            <a:pPr marL="109728" indent="0">
              <a:buNone/>
            </a:pPr>
            <a:r>
              <a:rPr lang="en-US" sz="3800" b="1" dirty="0"/>
              <a:t>Tells us something about the person…</a:t>
            </a:r>
            <a:endParaRPr lang="en-US" sz="3800" dirty="0"/>
          </a:p>
          <a:p>
            <a:pPr marL="109728" indent="0">
              <a:buNone/>
            </a:pPr>
            <a:r>
              <a:rPr lang="en-US" sz="3800" dirty="0"/>
              <a:t>This is delicate, and probably the most challenging of all. Few of us likely want to know all the details of a person’s life: after all, we have our own life to live. However, we also want to get to know the person behind the tweets. Along with links to articles, tweets that give us insights into a person’s personality, interests, and concerns are helpful. When people reveal such information and show us the “backstory” of their life, we feel as if we better know them.</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599" y="4191000"/>
            <a:ext cx="5700389" cy="2266950"/>
          </a:xfrm>
          <a:prstGeom prst="rect">
            <a:avLst/>
          </a:prstGeom>
        </p:spPr>
      </p:pic>
    </p:spTree>
    <p:extLst>
      <p:ext uri="{BB962C8B-B14F-4D97-AF65-F5344CB8AC3E}">
        <p14:creationId xmlns:p14="http://schemas.microsoft.com/office/powerpoint/2010/main" val="3161896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6781800" cy="2819400"/>
          </a:xfrm>
        </p:spPr>
        <p:txBody>
          <a:bodyPr>
            <a:normAutofit fontScale="85000" lnSpcReduction="20000"/>
          </a:bodyPr>
          <a:lstStyle/>
          <a:p>
            <a:pPr marL="109728" indent="0">
              <a:buNone/>
            </a:pPr>
            <a:r>
              <a:rPr lang="en-US" b="1" dirty="0"/>
              <a:t>4. Inspiring</a:t>
            </a:r>
          </a:p>
          <a:p>
            <a:pPr marL="109728" indent="0">
              <a:buNone/>
            </a:pPr>
            <a:r>
              <a:rPr lang="en-US" b="1" dirty="0"/>
              <a:t>Helps us increase quality of our lives…</a:t>
            </a:r>
            <a:endParaRPr lang="en-US" dirty="0"/>
          </a:p>
          <a:p>
            <a:pPr marL="109728" indent="0">
              <a:buNone/>
            </a:pPr>
            <a:r>
              <a:rPr lang="en-US" dirty="0"/>
              <a:t>Most of us seek to live more wisely and effectively, and welcome tweets that provide us insight and inspiration on how to do so. These can include wisdom from that user or quotes the person has come across. These tweets serve both to inspire and to guide us on living with greater purpose and meaning.</a:t>
            </a:r>
          </a:p>
          <a:p>
            <a:pPr marL="109728"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3657600"/>
            <a:ext cx="5496692" cy="2753109"/>
          </a:xfrm>
          <a:prstGeom prst="rect">
            <a:avLst/>
          </a:prstGeom>
        </p:spPr>
      </p:pic>
    </p:spTree>
    <p:extLst>
      <p:ext uri="{BB962C8B-B14F-4D97-AF65-F5344CB8AC3E}">
        <p14:creationId xmlns:p14="http://schemas.microsoft.com/office/powerpoint/2010/main" val="3647973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1828800"/>
            <a:ext cx="4872038" cy="3143250"/>
          </a:xfrm>
          <a:prstGeom prst="rect">
            <a:avLst/>
          </a:prstGeom>
        </p:spPr>
      </p:pic>
    </p:spTree>
    <p:extLst>
      <p:ext uri="{BB962C8B-B14F-4D97-AF65-F5344CB8AC3E}">
        <p14:creationId xmlns:p14="http://schemas.microsoft.com/office/powerpoint/2010/main" val="35419307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38200"/>
          </a:xfrm>
        </p:spPr>
        <p:txBody>
          <a:bodyPr>
            <a:noAutofit/>
          </a:bodyPr>
          <a:lstStyle/>
          <a:p>
            <a:r>
              <a:rPr lang="en-US" sz="2800" dirty="0" smtClean="0"/>
              <a:t/>
            </a:r>
            <a:br>
              <a:rPr lang="en-US" sz="2800" dirty="0" smtClean="0"/>
            </a:br>
            <a:r>
              <a:rPr lang="en-US" sz="2800" dirty="0" smtClean="0"/>
              <a:t>Writing </a:t>
            </a:r>
            <a:r>
              <a:rPr lang="en-US" sz="2800" dirty="0"/>
              <a:t>a “Good” Facebook Status Update</a:t>
            </a:r>
            <a:br>
              <a:rPr lang="en-US" sz="2800" dirty="0"/>
            </a:br>
            <a:endParaRPr lang="en-US" sz="2800" dirty="0"/>
          </a:p>
        </p:txBody>
      </p:sp>
      <p:sp>
        <p:nvSpPr>
          <p:cNvPr id="3" name="Content Placeholder 2"/>
          <p:cNvSpPr>
            <a:spLocks noGrp="1"/>
          </p:cNvSpPr>
          <p:nvPr>
            <p:ph idx="1"/>
          </p:nvPr>
        </p:nvSpPr>
        <p:spPr>
          <a:xfrm>
            <a:off x="457200" y="1447800"/>
            <a:ext cx="8229600" cy="4820448"/>
          </a:xfrm>
        </p:spPr>
        <p:txBody>
          <a:bodyPr>
            <a:normAutofit fontScale="62500" lnSpcReduction="20000"/>
          </a:bodyPr>
          <a:lstStyle/>
          <a:p>
            <a:r>
              <a:rPr lang="en-US" b="1" dirty="0"/>
              <a:t>Include a </a:t>
            </a:r>
            <a:r>
              <a:rPr lang="en-US" b="1" dirty="0" smtClean="0"/>
              <a:t>photo</a:t>
            </a:r>
            <a:endParaRPr lang="en-US" dirty="0"/>
          </a:p>
          <a:p>
            <a:pPr marL="109728" indent="0">
              <a:buNone/>
            </a:pPr>
            <a:r>
              <a:rPr lang="en-US" dirty="0" smtClean="0"/>
              <a:t>Photos </a:t>
            </a:r>
            <a:r>
              <a:rPr lang="en-US" dirty="0"/>
              <a:t>have the most “weight” according to Facebook’s </a:t>
            </a:r>
            <a:r>
              <a:rPr lang="en-US" dirty="0" err="1"/>
              <a:t>EdgeRank</a:t>
            </a:r>
            <a:r>
              <a:rPr lang="en-US" dirty="0"/>
              <a:t>, which means status updates that include a photo will likely be shown to more of your fans.</a:t>
            </a:r>
          </a:p>
          <a:p>
            <a:r>
              <a:rPr lang="en-US" b="1" dirty="0"/>
              <a:t>Ask a </a:t>
            </a:r>
            <a:r>
              <a:rPr lang="en-US" b="1" dirty="0" smtClean="0"/>
              <a:t>question</a:t>
            </a:r>
            <a:endParaRPr lang="en-US" dirty="0"/>
          </a:p>
          <a:p>
            <a:pPr marL="109728" indent="0">
              <a:buNone/>
            </a:pPr>
            <a:r>
              <a:rPr lang="en-US" dirty="0" smtClean="0"/>
              <a:t>Posing </a:t>
            </a:r>
            <a:r>
              <a:rPr lang="en-US" dirty="0"/>
              <a:t>a question or including a Call to Action (CTA) is vital. Be sure your questions only require one word or a short phrase to answer, though. People’s Facebook walls are full of updates; the more effort they have to put in to respond, the less the chance they’ll interact with your status update. If you would like them to respond in some other way (e.g. LIKE your update), be sure to specifically write, “Click ‘LIKE’ if you agree!”.</a:t>
            </a:r>
          </a:p>
          <a:p>
            <a:r>
              <a:rPr lang="en-US" b="1" dirty="0"/>
              <a:t>Include a </a:t>
            </a:r>
            <a:r>
              <a:rPr lang="en-US" b="1" dirty="0" smtClean="0"/>
              <a:t>link</a:t>
            </a:r>
          </a:p>
          <a:p>
            <a:pPr marL="109728" indent="0">
              <a:buNone/>
            </a:pPr>
            <a:r>
              <a:rPr lang="en-US" dirty="0" smtClean="0"/>
              <a:t>If </a:t>
            </a:r>
            <a:r>
              <a:rPr lang="en-US" dirty="0"/>
              <a:t>you are telling your fans about a new product or blog post you want them to check out, be sure to include the URL (</a:t>
            </a:r>
            <a:r>
              <a:rPr lang="en-US" u="sng" dirty="0">
                <a:hlinkClick r:id="rId2" tooltip="Using Bit.Ly for Link Analytics"/>
              </a:rPr>
              <a:t>bit.ly</a:t>
            </a:r>
            <a:r>
              <a:rPr lang="en-US" dirty="0"/>
              <a:t> is OK, too) in your update.</a:t>
            </a:r>
          </a:p>
          <a:p>
            <a:r>
              <a:rPr lang="en-US" b="1" dirty="0"/>
              <a:t>Tag relevant pages in your status </a:t>
            </a:r>
            <a:r>
              <a:rPr lang="en-US" b="1" dirty="0" smtClean="0"/>
              <a:t>updates</a:t>
            </a:r>
          </a:p>
          <a:p>
            <a:pPr marL="109728" indent="0">
              <a:buNone/>
            </a:pPr>
            <a:r>
              <a:rPr lang="en-US" dirty="0" smtClean="0"/>
              <a:t>If </a:t>
            </a:r>
            <a:r>
              <a:rPr lang="en-US" dirty="0"/>
              <a:t>your update mentions another business or organization, be sure to tag them in your status update. Doing so will alert those pages that you mentioned them. Over time, this is a great way to build the potential for cross-promotional opportunities or them giving your brand a shout on their page.</a:t>
            </a:r>
          </a:p>
        </p:txBody>
      </p:sp>
    </p:spTree>
    <p:extLst>
      <p:ext uri="{BB962C8B-B14F-4D97-AF65-F5344CB8AC3E}">
        <p14:creationId xmlns:p14="http://schemas.microsoft.com/office/powerpoint/2010/main" val="919764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1219200"/>
            <a:ext cx="4974540" cy="4692650"/>
          </a:xfrm>
          <a:prstGeom prst="rect">
            <a:avLst/>
          </a:prstGeom>
        </p:spPr>
      </p:pic>
    </p:spTree>
    <p:extLst>
      <p:ext uri="{BB962C8B-B14F-4D97-AF65-F5344CB8AC3E}">
        <p14:creationId xmlns:p14="http://schemas.microsoft.com/office/powerpoint/2010/main" val="24676921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3429000"/>
            <a:ext cx="5271534" cy="3105150"/>
          </a:xfrm>
          <a:prstGeom prst="rect">
            <a:avLst/>
          </a:prstGeom>
        </p:spPr>
      </p:pic>
      <p:sp>
        <p:nvSpPr>
          <p:cNvPr id="2" name="TextBox 1"/>
          <p:cNvSpPr txBox="1"/>
          <p:nvPr/>
        </p:nvSpPr>
        <p:spPr>
          <a:xfrm>
            <a:off x="4343400" y="685800"/>
            <a:ext cx="5105400" cy="381000"/>
          </a:xfrm>
          <a:prstGeom prst="rect">
            <a:avLst/>
          </a:prstGeom>
          <a:noFill/>
        </p:spPr>
        <p:txBody>
          <a:bodyPr wrap="square" rtlCol="0">
            <a:spAutoFit/>
          </a:bodyPr>
          <a:lstStyle/>
          <a:p>
            <a:r>
              <a:rPr lang="en-US" dirty="0" smtClean="0"/>
              <a:t>Lecturer: RR. Dewi Nilamsari </a:t>
            </a:r>
            <a:r>
              <a:rPr lang="en-US" dirty="0" err="1" smtClean="0"/>
              <a:t>S.Si</a:t>
            </a:r>
            <a:r>
              <a:rPr lang="en-US" dirty="0" smtClean="0"/>
              <a:t>., </a:t>
            </a:r>
            <a:r>
              <a:rPr lang="en-US" dirty="0" err="1" smtClean="0"/>
              <a:t>M.Kom</a:t>
            </a:r>
            <a:r>
              <a:rPr lang="en-US" dirty="0" smtClean="0"/>
              <a:t>.</a:t>
            </a:r>
            <a:endParaRPr lang="en-US" dirty="0"/>
          </a:p>
        </p:txBody>
      </p:sp>
    </p:spTree>
    <p:extLst>
      <p:ext uri="{BB962C8B-B14F-4D97-AF65-F5344CB8AC3E}">
        <p14:creationId xmlns:p14="http://schemas.microsoft.com/office/powerpoint/2010/main" val="2142791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Social Networking?</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38250" y="1895045"/>
            <a:ext cx="6667500" cy="4436918"/>
          </a:xfrm>
        </p:spPr>
      </p:pic>
    </p:spTree>
    <p:extLst>
      <p:ext uri="{BB962C8B-B14F-4D97-AF65-F5344CB8AC3E}">
        <p14:creationId xmlns:p14="http://schemas.microsoft.com/office/powerpoint/2010/main" val="3814166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Interesting to Write in Social Network</a:t>
            </a:r>
            <a:endParaRPr lang="en-US" dirty="0"/>
          </a:p>
        </p:txBody>
      </p:sp>
      <p:sp>
        <p:nvSpPr>
          <p:cNvPr id="3" name="Content Placeholder 2"/>
          <p:cNvSpPr>
            <a:spLocks noGrp="1"/>
          </p:cNvSpPr>
          <p:nvPr>
            <p:ph idx="1"/>
          </p:nvPr>
        </p:nvSpPr>
        <p:spPr/>
        <p:txBody>
          <a:bodyPr>
            <a:normAutofit fontScale="92500" lnSpcReduction="10000"/>
          </a:bodyPr>
          <a:lstStyle/>
          <a:p>
            <a:pPr>
              <a:buFont typeface="Arial" panose="020B0604020202020204" pitchFamily="34" charset="0"/>
              <a:buChar char="•"/>
            </a:pPr>
            <a:r>
              <a:rPr lang="en-US" dirty="0"/>
              <a:t>Hal </a:t>
            </a:r>
            <a:r>
              <a:rPr lang="en-US" dirty="0" err="1"/>
              <a:t>menarik</a:t>
            </a:r>
            <a:r>
              <a:rPr lang="en-US" dirty="0"/>
              <a:t> </a:t>
            </a:r>
            <a:r>
              <a:rPr lang="en-US" dirty="0" err="1"/>
              <a:t>mengenai</a:t>
            </a:r>
            <a:r>
              <a:rPr lang="en-US" dirty="0"/>
              <a:t> </a:t>
            </a:r>
            <a:r>
              <a:rPr lang="en-US" dirty="0" err="1"/>
              <a:t>menulis</a:t>
            </a:r>
            <a:r>
              <a:rPr lang="en-US" dirty="0"/>
              <a:t> </a:t>
            </a:r>
            <a:r>
              <a:rPr lang="en-US" dirty="0" smtClean="0"/>
              <a:t>di social network </a:t>
            </a:r>
            <a:r>
              <a:rPr lang="en-US" dirty="0" err="1"/>
              <a:t>adalah</a:t>
            </a:r>
            <a:r>
              <a:rPr lang="en-US" dirty="0"/>
              <a:t> </a:t>
            </a:r>
            <a:r>
              <a:rPr lang="en-US" dirty="0" err="1"/>
              <a:t>semua</a:t>
            </a:r>
            <a:r>
              <a:rPr lang="en-US" dirty="0"/>
              <a:t> orang </a:t>
            </a:r>
            <a:r>
              <a:rPr lang="en-US" dirty="0" err="1"/>
              <a:t>dapat</a:t>
            </a:r>
            <a:r>
              <a:rPr lang="en-US" dirty="0"/>
              <a:t> </a:t>
            </a:r>
            <a:r>
              <a:rPr lang="en-US" dirty="0" err="1"/>
              <a:t>menjadi</a:t>
            </a:r>
            <a:r>
              <a:rPr lang="en-US" dirty="0"/>
              <a:t> </a:t>
            </a:r>
            <a:r>
              <a:rPr lang="en-US" dirty="0" err="1"/>
              <a:t>penulis</a:t>
            </a:r>
            <a:r>
              <a:rPr lang="en-US" dirty="0"/>
              <a:t> </a:t>
            </a:r>
            <a:r>
              <a:rPr lang="en-US" dirty="0" err="1"/>
              <a:t>dengan</a:t>
            </a:r>
            <a:r>
              <a:rPr lang="en-US" dirty="0"/>
              <a:t> </a:t>
            </a:r>
            <a:r>
              <a:rPr lang="en-US" dirty="0" err="1"/>
              <a:t>jangkauan</a:t>
            </a:r>
            <a:r>
              <a:rPr lang="en-US" dirty="0"/>
              <a:t> </a:t>
            </a:r>
            <a:r>
              <a:rPr lang="en-US" dirty="0" smtClean="0"/>
              <a:t>global.</a:t>
            </a:r>
          </a:p>
          <a:p>
            <a:pPr>
              <a:buFont typeface="Arial" panose="020B0604020202020204" pitchFamily="34" charset="0"/>
              <a:buChar char="•"/>
            </a:pPr>
            <a:r>
              <a:rPr lang="en-US" dirty="0" err="1"/>
              <a:t>Karena</a:t>
            </a:r>
            <a:r>
              <a:rPr lang="en-US" dirty="0"/>
              <a:t> </a:t>
            </a:r>
            <a:r>
              <a:rPr lang="en-US" dirty="0" err="1"/>
              <a:t>semua</a:t>
            </a:r>
            <a:r>
              <a:rPr lang="en-US" dirty="0"/>
              <a:t> orang </a:t>
            </a:r>
            <a:r>
              <a:rPr lang="en-US" dirty="0" err="1"/>
              <a:t>dapat</a:t>
            </a:r>
            <a:r>
              <a:rPr lang="en-US" dirty="0"/>
              <a:t> </a:t>
            </a:r>
            <a:r>
              <a:rPr lang="en-US" dirty="0" err="1"/>
              <a:t>menulis</a:t>
            </a:r>
            <a:r>
              <a:rPr lang="en-US" dirty="0"/>
              <a:t> di </a:t>
            </a:r>
            <a:r>
              <a:rPr lang="en-US" dirty="0" smtClean="0"/>
              <a:t>social network </a:t>
            </a:r>
            <a:r>
              <a:rPr lang="en-US" dirty="0" err="1"/>
              <a:t>maka</a:t>
            </a:r>
            <a:r>
              <a:rPr lang="en-US" dirty="0"/>
              <a:t> </a:t>
            </a:r>
            <a:r>
              <a:rPr lang="en-US" dirty="0" err="1"/>
              <a:t>aturan</a:t>
            </a:r>
            <a:r>
              <a:rPr lang="en-US" dirty="0"/>
              <a:t> </a:t>
            </a:r>
            <a:r>
              <a:rPr lang="en-US" dirty="0" err="1"/>
              <a:t>penulisan</a:t>
            </a:r>
            <a:r>
              <a:rPr lang="en-US" dirty="0"/>
              <a:t> </a:t>
            </a:r>
            <a:r>
              <a:rPr lang="en-US" dirty="0" err="1"/>
              <a:t>menjadi</a:t>
            </a:r>
            <a:r>
              <a:rPr lang="en-US" dirty="0"/>
              <a:t> </a:t>
            </a:r>
            <a:r>
              <a:rPr lang="en-US" dirty="0" err="1"/>
              <a:t>relatif</a:t>
            </a:r>
            <a:r>
              <a:rPr lang="en-US" dirty="0"/>
              <a:t> </a:t>
            </a:r>
            <a:r>
              <a:rPr lang="en-US" dirty="0" err="1"/>
              <a:t>mengenai</a:t>
            </a:r>
            <a:r>
              <a:rPr lang="en-US" dirty="0"/>
              <a:t> </a:t>
            </a:r>
            <a:r>
              <a:rPr lang="en-US" dirty="0" err="1"/>
              <a:t>apa</a:t>
            </a:r>
            <a:r>
              <a:rPr lang="en-US" dirty="0"/>
              <a:t> yang </a:t>
            </a:r>
            <a:r>
              <a:rPr lang="en-US" dirty="0" err="1"/>
              <a:t>dikatakan</a:t>
            </a:r>
            <a:r>
              <a:rPr lang="en-US" dirty="0"/>
              <a:t> </a:t>
            </a:r>
            <a:r>
              <a:rPr lang="en-US" dirty="0" err="1"/>
              <a:t>dan</a:t>
            </a:r>
            <a:r>
              <a:rPr lang="en-US" dirty="0"/>
              <a:t> </a:t>
            </a:r>
            <a:r>
              <a:rPr lang="en-US" dirty="0" err="1"/>
              <a:t>siapa</a:t>
            </a:r>
            <a:r>
              <a:rPr lang="en-US" dirty="0"/>
              <a:t> yang </a:t>
            </a:r>
            <a:r>
              <a:rPr lang="en-US" dirty="0" err="1"/>
              <a:t>mengatakannya</a:t>
            </a:r>
            <a:r>
              <a:rPr lang="en-US" dirty="0"/>
              <a:t>. </a:t>
            </a:r>
            <a:endParaRPr lang="en-US" dirty="0" smtClean="0"/>
          </a:p>
          <a:p>
            <a:pPr>
              <a:buFont typeface="Arial" panose="020B0604020202020204" pitchFamily="34" charset="0"/>
              <a:buChar char="•"/>
            </a:pPr>
            <a:r>
              <a:rPr lang="en-US" dirty="0" smtClean="0"/>
              <a:t>Di </a:t>
            </a:r>
            <a:r>
              <a:rPr lang="en-US" dirty="0" err="1" smtClean="0"/>
              <a:t>awal</a:t>
            </a:r>
            <a:r>
              <a:rPr lang="en-US" dirty="0" smtClean="0"/>
              <a:t> </a:t>
            </a:r>
            <a:r>
              <a:rPr lang="en-US" dirty="0" err="1" smtClean="0"/>
              <a:t>kemunculan</a:t>
            </a:r>
            <a:r>
              <a:rPr lang="en-US" dirty="0" smtClean="0"/>
              <a:t> social network, </a:t>
            </a:r>
            <a:r>
              <a:rPr lang="en-US" dirty="0" err="1"/>
              <a:t>penulisan</a:t>
            </a:r>
            <a:r>
              <a:rPr lang="en-US" dirty="0"/>
              <a:t> </a:t>
            </a:r>
            <a:r>
              <a:rPr lang="en-US" dirty="0" smtClean="0"/>
              <a:t>di social network </a:t>
            </a:r>
            <a:r>
              <a:rPr lang="en-US" dirty="0" err="1"/>
              <a:t>dipengaruhi</a:t>
            </a:r>
            <a:r>
              <a:rPr lang="en-US" dirty="0"/>
              <a:t> </a:t>
            </a:r>
            <a:r>
              <a:rPr lang="en-US" dirty="0" err="1"/>
              <a:t>oleh</a:t>
            </a:r>
            <a:r>
              <a:rPr lang="en-US" dirty="0"/>
              <a:t> </a:t>
            </a:r>
            <a:r>
              <a:rPr lang="en-US" dirty="0" err="1"/>
              <a:t>gaya</a:t>
            </a:r>
            <a:r>
              <a:rPr lang="en-US" dirty="0"/>
              <a:t> </a:t>
            </a:r>
            <a:r>
              <a:rPr lang="en-US" dirty="0" err="1"/>
              <a:t>penulisan</a:t>
            </a:r>
            <a:r>
              <a:rPr lang="en-US" dirty="0"/>
              <a:t> </a:t>
            </a:r>
            <a:r>
              <a:rPr lang="en-US" dirty="0" err="1"/>
              <a:t>surat</a:t>
            </a:r>
            <a:r>
              <a:rPr lang="en-US" dirty="0"/>
              <a:t> </a:t>
            </a:r>
            <a:r>
              <a:rPr lang="en-US" dirty="0" err="1"/>
              <a:t>kabar</a:t>
            </a:r>
            <a:r>
              <a:rPr lang="en-US" dirty="0"/>
              <a:t> </a:t>
            </a:r>
            <a:r>
              <a:rPr lang="en-US" dirty="0" err="1"/>
              <a:t>sehingga</a:t>
            </a:r>
            <a:r>
              <a:rPr lang="en-US" dirty="0"/>
              <a:t> </a:t>
            </a:r>
            <a:r>
              <a:rPr lang="en-US" dirty="0" err="1"/>
              <a:t>pada</a:t>
            </a:r>
            <a:r>
              <a:rPr lang="en-US" dirty="0"/>
              <a:t> </a:t>
            </a:r>
            <a:r>
              <a:rPr lang="en-US" dirty="0" err="1"/>
              <a:t>dasarnya</a:t>
            </a:r>
            <a:r>
              <a:rPr lang="en-US" dirty="0"/>
              <a:t> </a:t>
            </a:r>
            <a:r>
              <a:rPr lang="en-US" dirty="0" err="1"/>
              <a:t>penulisan</a:t>
            </a:r>
            <a:r>
              <a:rPr lang="en-US" dirty="0"/>
              <a:t> </a:t>
            </a:r>
            <a:r>
              <a:rPr lang="en-US" dirty="0" smtClean="0"/>
              <a:t>di social network </a:t>
            </a:r>
            <a:r>
              <a:rPr lang="en-US" dirty="0" err="1"/>
              <a:t>dan</a:t>
            </a:r>
            <a:r>
              <a:rPr lang="en-US" dirty="0"/>
              <a:t> media </a:t>
            </a:r>
            <a:r>
              <a:rPr lang="en-US" dirty="0" err="1"/>
              <a:t>cetak</a:t>
            </a:r>
            <a:r>
              <a:rPr lang="en-US" dirty="0"/>
              <a:t> </a:t>
            </a:r>
            <a:r>
              <a:rPr lang="en-US" dirty="0" err="1"/>
              <a:t>kurang</a:t>
            </a:r>
            <a:r>
              <a:rPr lang="en-US" dirty="0"/>
              <a:t> </a:t>
            </a:r>
            <a:r>
              <a:rPr lang="en-US" dirty="0" err="1"/>
              <a:t>lebih</a:t>
            </a:r>
            <a:r>
              <a:rPr lang="en-US" dirty="0"/>
              <a:t> </a:t>
            </a:r>
            <a:r>
              <a:rPr lang="en-US" dirty="0" err="1"/>
              <a:t>sama</a:t>
            </a:r>
            <a:r>
              <a:rPr lang="en-US" dirty="0"/>
              <a:t>. </a:t>
            </a:r>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2608990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4360"/>
            <a:ext cx="2971800" cy="3100288"/>
          </a:xfrm>
        </p:spPr>
        <p:txBody>
          <a:bodyPr/>
          <a:lstStyle/>
          <a:p>
            <a:r>
              <a:rPr lang="en-US" dirty="0" smtClean="0"/>
              <a:t>Am I can Write in Social Network? </a:t>
            </a:r>
            <a:endParaRPr lang="en-US" dirty="0"/>
          </a:p>
        </p:txBody>
      </p:sp>
      <p:sp>
        <p:nvSpPr>
          <p:cNvPr id="3" name="Content Placeholder 2"/>
          <p:cNvSpPr>
            <a:spLocks noGrp="1"/>
          </p:cNvSpPr>
          <p:nvPr>
            <p:ph idx="1"/>
          </p:nvPr>
        </p:nvSpPr>
        <p:spPr>
          <a:xfrm>
            <a:off x="3124200" y="1295400"/>
            <a:ext cx="5562600" cy="4648200"/>
          </a:xfrm>
        </p:spPr>
        <p:txBody>
          <a:bodyPr>
            <a:normAutofit/>
          </a:bodyPr>
          <a:lstStyle/>
          <a:p>
            <a:pPr marL="109728" indent="0">
              <a:buNone/>
            </a:pPr>
            <a:r>
              <a:rPr lang="en-US" dirty="0" err="1"/>
              <a:t>Kemampuan</a:t>
            </a:r>
            <a:r>
              <a:rPr lang="en-US" dirty="0"/>
              <a:t> </a:t>
            </a:r>
            <a:r>
              <a:rPr lang="en-US" dirty="0" err="1"/>
              <a:t>untuk</a:t>
            </a:r>
            <a:r>
              <a:rPr lang="en-US" dirty="0"/>
              <a:t> </a:t>
            </a:r>
            <a:r>
              <a:rPr lang="en-US" dirty="0" err="1"/>
              <a:t>melakukan</a:t>
            </a:r>
            <a:r>
              <a:rPr lang="en-US" dirty="0"/>
              <a:t> </a:t>
            </a:r>
            <a:r>
              <a:rPr lang="en-US" dirty="0" err="1"/>
              <a:t>penulisan</a:t>
            </a:r>
            <a:r>
              <a:rPr lang="en-US" dirty="0"/>
              <a:t> </a:t>
            </a:r>
            <a:r>
              <a:rPr lang="en-US" dirty="0" err="1"/>
              <a:t>dengan</a:t>
            </a:r>
            <a:r>
              <a:rPr lang="en-US" dirty="0"/>
              <a:t> </a:t>
            </a:r>
            <a:r>
              <a:rPr lang="en-US" dirty="0" err="1"/>
              <a:t>jangkauan</a:t>
            </a:r>
            <a:r>
              <a:rPr lang="en-US" dirty="0"/>
              <a:t> yang </a:t>
            </a:r>
            <a:r>
              <a:rPr lang="en-US" dirty="0" err="1"/>
              <a:t>tidak</a:t>
            </a:r>
            <a:r>
              <a:rPr lang="en-US" dirty="0"/>
              <a:t> </a:t>
            </a:r>
            <a:r>
              <a:rPr lang="en-US" dirty="0" err="1"/>
              <a:t>terbatas</a:t>
            </a:r>
            <a:r>
              <a:rPr lang="en-US" dirty="0"/>
              <a:t>. Orang </a:t>
            </a:r>
            <a:r>
              <a:rPr lang="en-US" dirty="0" err="1"/>
              <a:t>dapat</a:t>
            </a:r>
            <a:r>
              <a:rPr lang="en-US" dirty="0"/>
              <a:t> </a:t>
            </a:r>
            <a:r>
              <a:rPr lang="en-US" dirty="0" err="1"/>
              <a:t>menulis</a:t>
            </a:r>
            <a:r>
              <a:rPr lang="en-US" dirty="0"/>
              <a:t> </a:t>
            </a:r>
            <a:r>
              <a:rPr lang="en-US" dirty="0" err="1"/>
              <a:t>apa</a:t>
            </a:r>
            <a:r>
              <a:rPr lang="en-US" dirty="0"/>
              <a:t> </a:t>
            </a:r>
            <a:r>
              <a:rPr lang="en-US" dirty="0" err="1"/>
              <a:t>saja</a:t>
            </a:r>
            <a:r>
              <a:rPr lang="en-US" dirty="0"/>
              <a:t> </a:t>
            </a:r>
            <a:r>
              <a:rPr lang="en-US" dirty="0" err="1"/>
              <a:t>tanpa</a:t>
            </a:r>
            <a:r>
              <a:rPr lang="en-US" dirty="0"/>
              <a:t> </a:t>
            </a:r>
            <a:r>
              <a:rPr lang="en-US" dirty="0" err="1"/>
              <a:t>harus</a:t>
            </a:r>
            <a:r>
              <a:rPr lang="en-US" dirty="0"/>
              <a:t> </a:t>
            </a:r>
            <a:r>
              <a:rPr lang="en-US" dirty="0" err="1"/>
              <a:t>memikirkan</a:t>
            </a:r>
            <a:r>
              <a:rPr lang="en-US" dirty="0"/>
              <a:t> </a:t>
            </a:r>
            <a:r>
              <a:rPr lang="en-US" dirty="0" err="1"/>
              <a:t>gaya</a:t>
            </a:r>
            <a:r>
              <a:rPr lang="en-US" dirty="0"/>
              <a:t> </a:t>
            </a:r>
            <a:r>
              <a:rPr lang="en-US" dirty="0" err="1"/>
              <a:t>penulisannya</a:t>
            </a:r>
            <a:r>
              <a:rPr lang="en-US" dirty="0"/>
              <a:t>. </a:t>
            </a:r>
            <a:r>
              <a:rPr lang="en-US" dirty="0" err="1"/>
              <a:t>Mereka</a:t>
            </a:r>
            <a:r>
              <a:rPr lang="en-US" dirty="0"/>
              <a:t> </a:t>
            </a:r>
            <a:r>
              <a:rPr lang="en-US" dirty="0" err="1"/>
              <a:t>menjadi</a:t>
            </a:r>
            <a:r>
              <a:rPr lang="en-US" dirty="0"/>
              <a:t> editor </a:t>
            </a:r>
            <a:r>
              <a:rPr lang="en-US" dirty="0" err="1"/>
              <a:t>diri</a:t>
            </a:r>
            <a:r>
              <a:rPr lang="en-US" dirty="0"/>
              <a:t> </a:t>
            </a:r>
            <a:r>
              <a:rPr lang="en-US" dirty="0" err="1"/>
              <a:t>sendiri</a:t>
            </a:r>
            <a:r>
              <a:rPr lang="en-US" dirty="0"/>
              <a:t> </a:t>
            </a:r>
            <a:r>
              <a:rPr lang="en-US" dirty="0" err="1"/>
              <a:t>dan</a:t>
            </a:r>
            <a:r>
              <a:rPr lang="en-US" dirty="0"/>
              <a:t> </a:t>
            </a:r>
            <a:r>
              <a:rPr lang="en-US" dirty="0" err="1"/>
              <a:t>situasi</a:t>
            </a:r>
            <a:r>
              <a:rPr lang="en-US" dirty="0"/>
              <a:t> </a:t>
            </a:r>
            <a:r>
              <a:rPr lang="en-US" dirty="0" err="1"/>
              <a:t>ini</a:t>
            </a:r>
            <a:r>
              <a:rPr lang="en-US" dirty="0"/>
              <a:t> </a:t>
            </a:r>
            <a:r>
              <a:rPr lang="en-US" dirty="0" err="1"/>
              <a:t>menghasilkan</a:t>
            </a:r>
            <a:r>
              <a:rPr lang="en-US" dirty="0"/>
              <a:t> </a:t>
            </a:r>
            <a:r>
              <a:rPr lang="en-US" dirty="0" err="1"/>
              <a:t>gaya</a:t>
            </a:r>
            <a:r>
              <a:rPr lang="en-US" dirty="0"/>
              <a:t> </a:t>
            </a:r>
            <a:r>
              <a:rPr lang="en-US" dirty="0" err="1"/>
              <a:t>penulisan</a:t>
            </a:r>
            <a:r>
              <a:rPr lang="en-US" dirty="0"/>
              <a:t> yang </a:t>
            </a:r>
            <a:r>
              <a:rPr lang="en-US" dirty="0" err="1"/>
              <a:t>lebih</a:t>
            </a:r>
            <a:r>
              <a:rPr lang="en-US" dirty="0"/>
              <a:t> </a:t>
            </a:r>
            <a:r>
              <a:rPr lang="en-US" dirty="0" err="1"/>
              <a:t>santai</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1537" y="3976624"/>
            <a:ext cx="2143125" cy="2133600"/>
          </a:xfrm>
          <a:prstGeom prst="rect">
            <a:avLst/>
          </a:prstGeom>
        </p:spPr>
      </p:pic>
    </p:spTree>
    <p:extLst>
      <p:ext uri="{BB962C8B-B14F-4D97-AF65-F5344CB8AC3E}">
        <p14:creationId xmlns:p14="http://schemas.microsoft.com/office/powerpoint/2010/main" val="3320895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2294036"/>
            <a:ext cx="3962400" cy="3641527"/>
          </a:xfrm>
        </p:spPr>
        <p:txBody>
          <a:bodyPr/>
          <a:lstStyle/>
          <a:p>
            <a:r>
              <a:rPr lang="en-US" dirty="0" smtClean="0"/>
              <a:t>The Differences Writing on Social Network?</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53000" y="1066800"/>
            <a:ext cx="3789145" cy="1762125"/>
          </a:xfrm>
        </p:spPr>
      </p:pic>
      <p:sp>
        <p:nvSpPr>
          <p:cNvPr id="5" name="Title 1"/>
          <p:cNvSpPr txBox="1">
            <a:spLocks/>
          </p:cNvSpPr>
          <p:nvPr/>
        </p:nvSpPr>
        <p:spPr>
          <a:xfrm>
            <a:off x="4953000" y="2286000"/>
            <a:ext cx="3733800" cy="3649563"/>
          </a:xfrm>
          <a:prstGeom prst="rect">
            <a:avLst/>
          </a:prstGeom>
        </p:spPr>
        <p:txBody>
          <a:bodyPr vert="horz" anchor="ctr">
            <a:normAutofit/>
          </a:bodyPr>
          <a:lstStyle>
            <a:lvl1pPr algn="l" rtl="0" eaLnBrk="1" latinLnBrk="0" hangingPunct="1">
              <a:spcBef>
                <a:spcPct val="0"/>
              </a:spcBef>
              <a:buNone/>
              <a:defRPr kumimoji="0" sz="4000" kern="1200">
                <a:solidFill>
                  <a:srgbClr val="C00000"/>
                </a:solidFill>
                <a:latin typeface="+mj-lt"/>
                <a:ea typeface="+mj-ea"/>
                <a:cs typeface="+mj-cs"/>
              </a:defRPr>
            </a:lvl1pPr>
          </a:lstStyle>
          <a:p>
            <a:endParaRPr lang="en-US" dirty="0"/>
          </a:p>
        </p:txBody>
      </p:sp>
      <p:sp>
        <p:nvSpPr>
          <p:cNvPr id="8" name="Rectangle 7"/>
          <p:cNvSpPr/>
          <p:nvPr/>
        </p:nvSpPr>
        <p:spPr>
          <a:xfrm>
            <a:off x="381000" y="1066800"/>
            <a:ext cx="4572000" cy="5109091"/>
          </a:xfrm>
          <a:prstGeom prst="rect">
            <a:avLst/>
          </a:prstGeom>
        </p:spPr>
        <p:txBody>
          <a:bodyPr>
            <a:spAutoFit/>
          </a:bodyPr>
          <a:lstStyle/>
          <a:p>
            <a:pPr marL="285750" indent="-285750">
              <a:buFont typeface="Arial" panose="020B0604020202020204" pitchFamily="34" charset="0"/>
              <a:buChar char="•"/>
            </a:pPr>
            <a:r>
              <a:rPr lang="en-US" sz="2200" dirty="0" err="1"/>
              <a:t>Sementara</a:t>
            </a:r>
            <a:r>
              <a:rPr lang="en-US" sz="2200" dirty="0"/>
              <a:t> di </a:t>
            </a:r>
            <a:r>
              <a:rPr lang="en-US" sz="2200" dirty="0" smtClean="0"/>
              <a:t>social network, </a:t>
            </a:r>
            <a:r>
              <a:rPr lang="en-US" sz="2200" dirty="0" err="1"/>
              <a:t>fleksibilitas</a:t>
            </a:r>
            <a:r>
              <a:rPr lang="en-US" sz="2200" dirty="0"/>
              <a:t> </a:t>
            </a:r>
            <a:r>
              <a:rPr lang="en-US" sz="2200" dirty="0" err="1"/>
              <a:t>penulisan</a:t>
            </a:r>
            <a:r>
              <a:rPr lang="en-US" sz="2200" dirty="0"/>
              <a:t> </a:t>
            </a:r>
            <a:r>
              <a:rPr lang="en-US" sz="2200" dirty="0" err="1"/>
              <a:t>sangatlah</a:t>
            </a:r>
            <a:r>
              <a:rPr lang="en-US" sz="2200" dirty="0"/>
              <a:t> </a:t>
            </a:r>
            <a:r>
              <a:rPr lang="en-US" sz="2200" dirty="0" err="1"/>
              <a:t>tinggi</a:t>
            </a:r>
            <a:r>
              <a:rPr lang="en-US" sz="2200" dirty="0"/>
              <a:t>. </a:t>
            </a:r>
            <a:r>
              <a:rPr lang="en-US" sz="2200" dirty="0" err="1"/>
              <a:t>Semua</a:t>
            </a:r>
            <a:r>
              <a:rPr lang="en-US" sz="2200" dirty="0"/>
              <a:t> media </a:t>
            </a:r>
            <a:r>
              <a:rPr lang="en-US" sz="2200" dirty="0" err="1"/>
              <a:t>dapat</a:t>
            </a:r>
            <a:r>
              <a:rPr lang="en-US" sz="2200" dirty="0"/>
              <a:t> </a:t>
            </a:r>
            <a:r>
              <a:rPr lang="en-US" sz="2200" dirty="0" err="1"/>
              <a:t>bersatu</a:t>
            </a:r>
            <a:r>
              <a:rPr lang="en-US" sz="2200" dirty="0"/>
              <a:t> </a:t>
            </a:r>
            <a:r>
              <a:rPr lang="en-US" sz="2200" dirty="0" err="1"/>
              <a:t>atau</a:t>
            </a:r>
            <a:r>
              <a:rPr lang="en-US" sz="2200" dirty="0"/>
              <a:t> </a:t>
            </a:r>
            <a:r>
              <a:rPr lang="en-US" sz="2200" dirty="0" err="1"/>
              <a:t>bercampur</a:t>
            </a:r>
            <a:r>
              <a:rPr lang="en-US" sz="2200" dirty="0"/>
              <a:t> (convergence). </a:t>
            </a:r>
            <a:endParaRPr lang="en-US" sz="2200" dirty="0" smtClean="0"/>
          </a:p>
          <a:p>
            <a:pPr marL="285750" indent="-285750">
              <a:buFont typeface="Arial" panose="020B0604020202020204" pitchFamily="34" charset="0"/>
              <a:buChar char="•"/>
            </a:pPr>
            <a:r>
              <a:rPr lang="en-US" sz="2200" dirty="0" smtClean="0"/>
              <a:t>Media </a:t>
            </a:r>
            <a:r>
              <a:rPr lang="en-US" sz="2200" dirty="0" err="1"/>
              <a:t>cetak</a:t>
            </a:r>
            <a:r>
              <a:rPr lang="en-US" sz="2200" dirty="0"/>
              <a:t>, </a:t>
            </a:r>
            <a:r>
              <a:rPr lang="en-US" sz="2200" dirty="0" err="1"/>
              <a:t>gambar</a:t>
            </a:r>
            <a:r>
              <a:rPr lang="en-US" sz="2200" dirty="0"/>
              <a:t>, </a:t>
            </a:r>
            <a:r>
              <a:rPr lang="en-US" sz="2200" dirty="0" err="1"/>
              <a:t>suara</a:t>
            </a:r>
            <a:r>
              <a:rPr lang="en-US" sz="2200" dirty="0"/>
              <a:t>, video, </a:t>
            </a:r>
            <a:r>
              <a:rPr lang="en-US" sz="2200" dirty="0" err="1"/>
              <a:t>animasi</a:t>
            </a:r>
            <a:r>
              <a:rPr lang="en-US" sz="2200" dirty="0"/>
              <a:t> </a:t>
            </a:r>
            <a:r>
              <a:rPr lang="en-US" sz="2200" dirty="0" err="1"/>
              <a:t>dapat</a:t>
            </a:r>
            <a:r>
              <a:rPr lang="en-US" sz="2200" dirty="0"/>
              <a:t> </a:t>
            </a:r>
            <a:r>
              <a:rPr lang="en-US" sz="2200" dirty="0" err="1"/>
              <a:t>digunakan</a:t>
            </a:r>
            <a:r>
              <a:rPr lang="en-US" sz="2200" dirty="0"/>
              <a:t> </a:t>
            </a:r>
            <a:r>
              <a:rPr lang="en-US" sz="2200" dirty="0" err="1"/>
              <a:t>untuk</a:t>
            </a:r>
            <a:r>
              <a:rPr lang="en-US" sz="2200" dirty="0"/>
              <a:t> </a:t>
            </a:r>
            <a:r>
              <a:rPr lang="en-US" sz="2200" dirty="0" err="1"/>
              <a:t>menceritakan</a:t>
            </a:r>
            <a:r>
              <a:rPr lang="en-US" sz="2200" dirty="0"/>
              <a:t> </a:t>
            </a:r>
            <a:r>
              <a:rPr lang="en-US" sz="2200" dirty="0" err="1"/>
              <a:t>cerita</a:t>
            </a:r>
            <a:r>
              <a:rPr lang="en-US" sz="2200" dirty="0"/>
              <a:t> yang </a:t>
            </a:r>
            <a:r>
              <a:rPr lang="en-US" sz="2200" dirty="0" err="1"/>
              <a:t>sama</a:t>
            </a:r>
            <a:r>
              <a:rPr lang="en-US" sz="2200" dirty="0"/>
              <a:t>. </a:t>
            </a:r>
            <a:endParaRPr lang="en-US" sz="2200" dirty="0" smtClean="0"/>
          </a:p>
          <a:p>
            <a:pPr marL="285750" indent="-285750">
              <a:buFont typeface="Arial" panose="020B0604020202020204" pitchFamily="34" charset="0"/>
              <a:buChar char="•"/>
            </a:pPr>
            <a:r>
              <a:rPr lang="en-US" sz="2200" dirty="0" smtClean="0"/>
              <a:t>Hal </a:t>
            </a:r>
            <a:r>
              <a:rPr lang="en-US" sz="2200" dirty="0" err="1"/>
              <a:t>ini</a:t>
            </a:r>
            <a:r>
              <a:rPr lang="en-US" sz="2200" dirty="0"/>
              <a:t> </a:t>
            </a:r>
            <a:r>
              <a:rPr lang="en-US" sz="2200" dirty="0" err="1"/>
              <a:t>sesuai</a:t>
            </a:r>
            <a:r>
              <a:rPr lang="en-US" sz="2200" dirty="0"/>
              <a:t> </a:t>
            </a:r>
            <a:r>
              <a:rPr lang="en-US" sz="2200" dirty="0" err="1"/>
              <a:t>dengan</a:t>
            </a:r>
            <a:r>
              <a:rPr lang="en-US" sz="2200" dirty="0"/>
              <a:t> orang-orang yang </a:t>
            </a:r>
            <a:r>
              <a:rPr lang="en-US" sz="2200" dirty="0" err="1"/>
              <a:t>menyukai</a:t>
            </a:r>
            <a:r>
              <a:rPr lang="en-US" sz="2200" dirty="0"/>
              <a:t> </a:t>
            </a:r>
            <a:r>
              <a:rPr lang="en-US" sz="2200" dirty="0" err="1"/>
              <a:t>gaya</a:t>
            </a:r>
            <a:r>
              <a:rPr lang="en-US" sz="2200" dirty="0"/>
              <a:t> </a:t>
            </a:r>
            <a:r>
              <a:rPr lang="en-US" sz="2200" dirty="0" err="1"/>
              <a:t>penulisan</a:t>
            </a:r>
            <a:r>
              <a:rPr lang="en-US" sz="2200" dirty="0"/>
              <a:t> convergence yang </a:t>
            </a:r>
            <a:r>
              <a:rPr lang="en-US" sz="2200" dirty="0" err="1"/>
              <a:t>melahirkan</a:t>
            </a:r>
            <a:r>
              <a:rPr lang="en-US" sz="2200" dirty="0"/>
              <a:t> </a:t>
            </a:r>
            <a:r>
              <a:rPr lang="en-US" sz="2200" dirty="0" err="1"/>
              <a:t>cara</a:t>
            </a:r>
            <a:r>
              <a:rPr lang="en-US" sz="2200" dirty="0"/>
              <a:t> </a:t>
            </a:r>
            <a:r>
              <a:rPr lang="en-US" sz="2200" dirty="0" err="1"/>
              <a:t>baru</a:t>
            </a:r>
            <a:r>
              <a:rPr lang="en-US" sz="2200" dirty="0"/>
              <a:t> </a:t>
            </a:r>
            <a:r>
              <a:rPr lang="en-US" sz="2200" dirty="0" err="1"/>
              <a:t>untuk</a:t>
            </a:r>
            <a:r>
              <a:rPr lang="en-US" sz="2200" dirty="0"/>
              <a:t> </a:t>
            </a:r>
            <a:r>
              <a:rPr lang="en-US" sz="2200" dirty="0" err="1"/>
              <a:t>menulis</a:t>
            </a:r>
            <a:r>
              <a:rPr lang="en-US" sz="2200" dirty="0"/>
              <a:t> </a:t>
            </a:r>
            <a:r>
              <a:rPr lang="en-US" sz="2200" dirty="0" err="1"/>
              <a:t>dan</a:t>
            </a:r>
            <a:r>
              <a:rPr lang="en-US" sz="2200" dirty="0"/>
              <a:t> </a:t>
            </a:r>
            <a:r>
              <a:rPr lang="en-US" sz="2200" dirty="0" err="1"/>
              <a:t>bercerita</a:t>
            </a:r>
            <a:r>
              <a:rPr lang="en-US" sz="2200" dirty="0"/>
              <a:t>. </a:t>
            </a:r>
          </a:p>
          <a:p>
            <a:endParaRPr lang="en-US" dirty="0"/>
          </a:p>
        </p:txBody>
      </p:sp>
    </p:spTree>
    <p:extLst>
      <p:ext uri="{BB962C8B-B14F-4D97-AF65-F5344CB8AC3E}">
        <p14:creationId xmlns:p14="http://schemas.microsoft.com/office/powerpoint/2010/main" val="677083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The Audiences?</a:t>
            </a:r>
            <a:endParaRPr lang="en-US" dirty="0"/>
          </a:p>
        </p:txBody>
      </p:sp>
      <p:sp>
        <p:nvSpPr>
          <p:cNvPr id="3" name="Content Placeholder 2"/>
          <p:cNvSpPr>
            <a:spLocks noGrp="1"/>
          </p:cNvSpPr>
          <p:nvPr>
            <p:ph idx="1"/>
          </p:nvPr>
        </p:nvSpPr>
        <p:spPr>
          <a:xfrm>
            <a:off x="3657600" y="1943136"/>
            <a:ext cx="5029200" cy="4305264"/>
          </a:xfrm>
        </p:spPr>
        <p:txBody>
          <a:bodyPr>
            <a:normAutofit fontScale="92500" lnSpcReduction="10000"/>
          </a:bodyPr>
          <a:lstStyle/>
          <a:p>
            <a:r>
              <a:rPr lang="en-US" dirty="0" err="1"/>
              <a:t>Sifat</a:t>
            </a:r>
            <a:r>
              <a:rPr lang="en-US" dirty="0"/>
              <a:t> </a:t>
            </a:r>
            <a:r>
              <a:rPr lang="en-US" dirty="0" err="1"/>
              <a:t>pembaca</a:t>
            </a:r>
            <a:r>
              <a:rPr lang="en-US" dirty="0"/>
              <a:t> di </a:t>
            </a:r>
            <a:r>
              <a:rPr lang="en-US" dirty="0" smtClean="0"/>
              <a:t>social network </a:t>
            </a:r>
            <a:r>
              <a:rPr lang="en-US" dirty="0" err="1"/>
              <a:t>merupakan</a:t>
            </a:r>
            <a:r>
              <a:rPr lang="en-US" dirty="0"/>
              <a:t> </a:t>
            </a:r>
            <a:r>
              <a:rPr lang="en-US" dirty="0" err="1"/>
              <a:t>kekuatan</a:t>
            </a:r>
            <a:r>
              <a:rPr lang="en-US" dirty="0"/>
              <a:t> </a:t>
            </a:r>
            <a:r>
              <a:rPr lang="en-US" dirty="0" err="1"/>
              <a:t>pengubah</a:t>
            </a:r>
            <a:r>
              <a:rPr lang="en-US" dirty="0"/>
              <a:t> </a:t>
            </a:r>
            <a:r>
              <a:rPr lang="en-US" dirty="0" err="1"/>
              <a:t>penulisan</a:t>
            </a:r>
            <a:r>
              <a:rPr lang="en-US" dirty="0"/>
              <a:t> </a:t>
            </a:r>
            <a:r>
              <a:rPr lang="en-US" dirty="0" smtClean="0"/>
              <a:t>social network. </a:t>
            </a:r>
            <a:endParaRPr lang="en-US" dirty="0"/>
          </a:p>
          <a:p>
            <a:r>
              <a:rPr lang="en-US" dirty="0"/>
              <a:t>Internet </a:t>
            </a:r>
            <a:r>
              <a:rPr lang="en-US" dirty="0" err="1"/>
              <a:t>bersifat</a:t>
            </a:r>
            <a:r>
              <a:rPr lang="en-US" dirty="0"/>
              <a:t> </a:t>
            </a:r>
            <a:r>
              <a:rPr lang="en-US" dirty="0" err="1"/>
              <a:t>interaktif</a:t>
            </a:r>
            <a:r>
              <a:rPr lang="en-US" dirty="0"/>
              <a:t> di </a:t>
            </a:r>
            <a:r>
              <a:rPr lang="en-US" dirty="0" err="1"/>
              <a:t>mana</a:t>
            </a:r>
            <a:r>
              <a:rPr lang="en-US" dirty="0"/>
              <a:t> </a:t>
            </a:r>
            <a:r>
              <a:rPr lang="en-US" dirty="0" err="1"/>
              <a:t>pembaca</a:t>
            </a:r>
            <a:r>
              <a:rPr lang="en-US" dirty="0"/>
              <a:t> </a:t>
            </a:r>
            <a:r>
              <a:rPr lang="en-US" dirty="0" err="1"/>
              <a:t>dapat</a:t>
            </a:r>
            <a:r>
              <a:rPr lang="en-US" dirty="0"/>
              <a:t> </a:t>
            </a:r>
            <a:r>
              <a:rPr lang="en-US" dirty="0" err="1"/>
              <a:t>berkomunikasi</a:t>
            </a:r>
            <a:r>
              <a:rPr lang="en-US" dirty="0"/>
              <a:t> </a:t>
            </a:r>
            <a:r>
              <a:rPr lang="en-US" dirty="0" err="1"/>
              <a:t>secara</a:t>
            </a:r>
            <a:r>
              <a:rPr lang="en-US" dirty="0"/>
              <a:t> </a:t>
            </a:r>
            <a:r>
              <a:rPr lang="en-US" dirty="0" err="1"/>
              <a:t>cepat</a:t>
            </a:r>
            <a:r>
              <a:rPr lang="en-US" dirty="0"/>
              <a:t> </a:t>
            </a:r>
            <a:r>
              <a:rPr lang="en-US" dirty="0" err="1"/>
              <a:t>dan</a:t>
            </a:r>
            <a:r>
              <a:rPr lang="en-US" dirty="0"/>
              <a:t> </a:t>
            </a:r>
            <a:r>
              <a:rPr lang="en-US" dirty="0" err="1"/>
              <a:t>luas</a:t>
            </a:r>
            <a:r>
              <a:rPr lang="en-US" dirty="0"/>
              <a:t>.</a:t>
            </a:r>
          </a:p>
          <a:p>
            <a:r>
              <a:rPr lang="en-US" dirty="0" err="1"/>
              <a:t>Komunikasi</a:t>
            </a:r>
            <a:r>
              <a:rPr lang="en-US" dirty="0"/>
              <a:t> </a:t>
            </a:r>
            <a:r>
              <a:rPr lang="en-US" dirty="0" err="1"/>
              <a:t>menjadi</a:t>
            </a:r>
            <a:r>
              <a:rPr lang="en-US" dirty="0"/>
              <a:t> </a:t>
            </a:r>
            <a:r>
              <a:rPr lang="en-US" dirty="0" err="1"/>
              <a:t>dua</a:t>
            </a:r>
            <a:r>
              <a:rPr lang="en-US" dirty="0"/>
              <a:t> </a:t>
            </a:r>
            <a:r>
              <a:rPr lang="en-US" dirty="0" err="1"/>
              <a:t>arah</a:t>
            </a:r>
            <a:r>
              <a:rPr lang="en-US" dirty="0"/>
              <a:t> </a:t>
            </a:r>
            <a:r>
              <a:rPr lang="en-US" dirty="0" err="1"/>
              <a:t>dan</a:t>
            </a:r>
            <a:r>
              <a:rPr lang="en-US" dirty="0"/>
              <a:t> </a:t>
            </a:r>
            <a:r>
              <a:rPr lang="en-US" dirty="0" err="1"/>
              <a:t>ini</a:t>
            </a:r>
            <a:r>
              <a:rPr lang="en-US" dirty="0"/>
              <a:t> </a:t>
            </a:r>
            <a:r>
              <a:rPr lang="en-US" dirty="0" err="1"/>
              <a:t>merubah</a:t>
            </a:r>
            <a:r>
              <a:rPr lang="en-US" dirty="0"/>
              <a:t> </a:t>
            </a:r>
            <a:r>
              <a:rPr lang="en-US" dirty="0" err="1"/>
              <a:t>gaya</a:t>
            </a:r>
            <a:r>
              <a:rPr lang="en-US" dirty="0"/>
              <a:t> </a:t>
            </a:r>
            <a:r>
              <a:rPr lang="en-US" dirty="0" err="1"/>
              <a:t>penulisan</a:t>
            </a:r>
            <a:r>
              <a:rPr lang="en-US" dirty="0"/>
              <a:t>. </a:t>
            </a:r>
          </a:p>
          <a:p>
            <a:pPr marL="109728"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2362200"/>
            <a:ext cx="3048000" cy="3048000"/>
          </a:xfrm>
          <a:prstGeom prst="rect">
            <a:avLst/>
          </a:prstGeom>
        </p:spPr>
      </p:pic>
    </p:spTree>
    <p:extLst>
      <p:ext uri="{BB962C8B-B14F-4D97-AF65-F5344CB8AC3E}">
        <p14:creationId xmlns:p14="http://schemas.microsoft.com/office/powerpoint/2010/main" val="4037338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Write on Social Networking?</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a:t>MENENTUKAN TUJUAN PENULISAN DAN TOPIK</a:t>
            </a:r>
          </a:p>
          <a:p>
            <a:pPr marL="514350" indent="-514350">
              <a:buFont typeface="+mj-lt"/>
              <a:buAutoNum type="arabicPeriod"/>
            </a:pPr>
            <a:r>
              <a:rPr lang="en-US" dirty="0"/>
              <a:t>MENYESUAIKAN TULISAN DENGAN PEMBACA</a:t>
            </a:r>
          </a:p>
          <a:p>
            <a:pPr marL="514350" indent="-514350">
              <a:buFont typeface="+mj-lt"/>
              <a:buAutoNum type="arabicPeriod"/>
            </a:pPr>
            <a:r>
              <a:rPr lang="en-US" dirty="0"/>
              <a:t>MELAKUKAN PENELITIAN UNTUK TOPIK</a:t>
            </a:r>
          </a:p>
          <a:p>
            <a:pPr marL="514350" indent="-514350">
              <a:buFont typeface="+mj-lt"/>
              <a:buAutoNum type="arabicPeriod"/>
            </a:pPr>
            <a:r>
              <a:rPr lang="en-US" dirty="0"/>
              <a:t>MELAKUKAN ORGANISASI UNTUK IDE</a:t>
            </a:r>
          </a:p>
          <a:p>
            <a:pPr marL="514350" indent="-514350">
              <a:buFont typeface="+mj-lt"/>
              <a:buAutoNum type="arabicPeriod"/>
            </a:pPr>
            <a:r>
              <a:rPr lang="en-US" dirty="0"/>
              <a:t>MELAKUKAN PENULISAN</a:t>
            </a:r>
          </a:p>
          <a:p>
            <a:pPr marL="109728" indent="0">
              <a:buNone/>
            </a:pPr>
            <a:endParaRPr lang="en-US" dirty="0"/>
          </a:p>
        </p:txBody>
      </p:sp>
    </p:spTree>
    <p:extLst>
      <p:ext uri="{BB962C8B-B14F-4D97-AF65-F5344CB8AC3E}">
        <p14:creationId xmlns:p14="http://schemas.microsoft.com/office/powerpoint/2010/main" val="2641198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143000"/>
            <a:ext cx="7676170" cy="4648200"/>
          </a:xfrm>
          <a:prstGeom prst="rect">
            <a:avLst/>
          </a:prstGeom>
        </p:spPr>
      </p:pic>
    </p:spTree>
    <p:extLst>
      <p:ext uri="{BB962C8B-B14F-4D97-AF65-F5344CB8AC3E}">
        <p14:creationId xmlns:p14="http://schemas.microsoft.com/office/powerpoint/2010/main" val="26249403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0" y="762000"/>
            <a:ext cx="8229600" cy="687288"/>
          </a:xfrm>
        </p:spPr>
        <p:txBody>
          <a:bodyPr>
            <a:normAutofit/>
          </a:bodyPr>
          <a:lstStyle/>
          <a:p>
            <a:r>
              <a:rPr lang="en-US" sz="2800" dirty="0"/>
              <a:t>Twitter Talkback: What Makes a Quality Tweet?</a:t>
            </a:r>
          </a:p>
        </p:txBody>
      </p:sp>
      <p:sp>
        <p:nvSpPr>
          <p:cNvPr id="3" name="Content Placeholder 2"/>
          <p:cNvSpPr>
            <a:spLocks noGrp="1"/>
          </p:cNvSpPr>
          <p:nvPr>
            <p:ph idx="1"/>
          </p:nvPr>
        </p:nvSpPr>
        <p:spPr>
          <a:xfrm>
            <a:off x="152400" y="1449288"/>
            <a:ext cx="3886200" cy="5256312"/>
          </a:xfrm>
        </p:spPr>
        <p:txBody>
          <a:bodyPr>
            <a:normAutofit fontScale="70000" lnSpcReduction="20000"/>
          </a:bodyPr>
          <a:lstStyle/>
          <a:p>
            <a:pPr marL="109728" indent="0">
              <a:buNone/>
            </a:pPr>
            <a:r>
              <a:rPr lang="en-US" b="1" dirty="0"/>
              <a:t>1. Informative</a:t>
            </a:r>
          </a:p>
          <a:p>
            <a:pPr marL="109728" indent="0">
              <a:buNone/>
            </a:pPr>
            <a:r>
              <a:rPr lang="en-US" b="1" dirty="0"/>
              <a:t>Helps us learn. . .</a:t>
            </a:r>
            <a:endParaRPr lang="en-US" dirty="0"/>
          </a:p>
          <a:p>
            <a:pPr marL="109728" indent="0">
              <a:buNone/>
            </a:pPr>
            <a:r>
              <a:rPr lang="en-US" dirty="0" smtClean="0"/>
              <a:t>This </a:t>
            </a:r>
            <a:r>
              <a:rPr lang="en-US" dirty="0"/>
              <a:t>generally includes links to articles that help us learn about a subject in which we have interest. This is particularly useful from people who have a great deal of knowledge in a particular subject area, be it democracy, Buddhism, open source technology, or another subject, and who take the time to share what they know and discover.</a:t>
            </a:r>
          </a:p>
          <a:p>
            <a:pPr marL="109728" indent="0">
              <a:buNone/>
            </a:pPr>
            <a:r>
              <a:rPr lang="en-US" dirty="0"/>
              <a:t>Instead of needing to surf the web to stay up on all our interest areas, these tweets save us time and we can trust others to inform us of relevant information.</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1667" y="2362200"/>
            <a:ext cx="5121207" cy="2743200"/>
          </a:xfrm>
          <a:prstGeom prst="rect">
            <a:avLst/>
          </a:prstGeom>
        </p:spPr>
      </p:pic>
    </p:spTree>
    <p:extLst>
      <p:ext uri="{BB962C8B-B14F-4D97-AF65-F5344CB8AC3E}">
        <p14:creationId xmlns:p14="http://schemas.microsoft.com/office/powerpoint/2010/main" val="2776300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PJ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UPJ Theme</Template>
  <TotalTime>678</TotalTime>
  <Words>816</Words>
  <Application>Microsoft Office PowerPoint</Application>
  <PresentationFormat>On-screen Show (4:3)</PresentationFormat>
  <Paragraphs>49</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Georgia</vt:lpstr>
      <vt:lpstr>Trebuchet MS</vt:lpstr>
      <vt:lpstr>Wingdings 2</vt:lpstr>
      <vt:lpstr>UPJ Theme</vt:lpstr>
      <vt:lpstr>An Introduction of Information and Communication Technology</vt:lpstr>
      <vt:lpstr>Why Social Networking?</vt:lpstr>
      <vt:lpstr>Interesting to Write in Social Network</vt:lpstr>
      <vt:lpstr>Am I can Write in Social Network? </vt:lpstr>
      <vt:lpstr>The Differences Writing on Social Network?</vt:lpstr>
      <vt:lpstr>How is The Audiences?</vt:lpstr>
      <vt:lpstr>How to Write on Social Networking?</vt:lpstr>
      <vt:lpstr>PowerPoint Presentation</vt:lpstr>
      <vt:lpstr>Twitter Talkback: What Makes a Quality Tweet?</vt:lpstr>
      <vt:lpstr>PowerPoint Presentation</vt:lpstr>
      <vt:lpstr>PowerPoint Presentation</vt:lpstr>
      <vt:lpstr>PowerPoint Presentation</vt:lpstr>
      <vt:lpstr>PowerPoint Presentation</vt:lpstr>
      <vt:lpstr> Writing a “Good” Facebook Status Update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Teknologi  Informasi dan Komunikasi (PTIK)</dc:title>
  <dc:creator>Nilamsari Dewi</dc:creator>
  <cp:lastModifiedBy>Dewi Nilamsari</cp:lastModifiedBy>
  <cp:revision>95</cp:revision>
  <dcterms:created xsi:type="dcterms:W3CDTF">2013-08-29T14:53:08Z</dcterms:created>
  <dcterms:modified xsi:type="dcterms:W3CDTF">2014-01-16T07:35:20Z</dcterms:modified>
</cp:coreProperties>
</file>