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5"/>
  </p:notesMasterIdLst>
  <p:sldIdLst>
    <p:sldId id="257" r:id="rId2"/>
    <p:sldId id="299" r:id="rId3"/>
    <p:sldId id="260" r:id="rId4"/>
    <p:sldId id="258" r:id="rId5"/>
    <p:sldId id="261" r:id="rId6"/>
    <p:sldId id="262" r:id="rId7"/>
    <p:sldId id="264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7" r:id="rId20"/>
    <p:sldId id="278" r:id="rId21"/>
    <p:sldId id="275" r:id="rId22"/>
    <p:sldId id="279" r:id="rId23"/>
    <p:sldId id="280" r:id="rId24"/>
    <p:sldId id="281" r:id="rId25"/>
    <p:sldId id="282" r:id="rId26"/>
    <p:sldId id="283" r:id="rId27"/>
    <p:sldId id="284" r:id="rId28"/>
    <p:sldId id="340" r:id="rId29"/>
    <p:sldId id="339" r:id="rId30"/>
    <p:sldId id="285" r:id="rId31"/>
    <p:sldId id="286" r:id="rId32"/>
    <p:sldId id="287" r:id="rId33"/>
    <p:sldId id="289" r:id="rId34"/>
    <p:sldId id="288" r:id="rId35"/>
    <p:sldId id="290" r:id="rId36"/>
    <p:sldId id="294" r:id="rId37"/>
    <p:sldId id="295" r:id="rId38"/>
    <p:sldId id="292" r:id="rId39"/>
    <p:sldId id="291" r:id="rId40"/>
    <p:sldId id="293" r:id="rId41"/>
    <p:sldId id="296" r:id="rId42"/>
    <p:sldId id="297" r:id="rId43"/>
    <p:sldId id="300" r:id="rId44"/>
    <p:sldId id="302" r:id="rId45"/>
    <p:sldId id="301" r:id="rId46"/>
    <p:sldId id="303" r:id="rId47"/>
    <p:sldId id="304" r:id="rId48"/>
    <p:sldId id="305" r:id="rId49"/>
    <p:sldId id="306" r:id="rId50"/>
    <p:sldId id="307" r:id="rId51"/>
    <p:sldId id="308" r:id="rId52"/>
    <p:sldId id="310" r:id="rId53"/>
    <p:sldId id="309" r:id="rId54"/>
    <p:sldId id="311" r:id="rId55"/>
    <p:sldId id="312" r:id="rId56"/>
    <p:sldId id="313" r:id="rId57"/>
    <p:sldId id="314" r:id="rId58"/>
    <p:sldId id="315" r:id="rId59"/>
    <p:sldId id="316" r:id="rId60"/>
    <p:sldId id="318" r:id="rId61"/>
    <p:sldId id="319" r:id="rId62"/>
    <p:sldId id="317" r:id="rId63"/>
    <p:sldId id="320" r:id="rId64"/>
    <p:sldId id="321" r:id="rId65"/>
    <p:sldId id="327" r:id="rId66"/>
    <p:sldId id="328" r:id="rId67"/>
    <p:sldId id="329" r:id="rId68"/>
    <p:sldId id="330" r:id="rId69"/>
    <p:sldId id="332" r:id="rId70"/>
    <p:sldId id="333" r:id="rId71"/>
    <p:sldId id="334" r:id="rId72"/>
    <p:sldId id="335" r:id="rId73"/>
    <p:sldId id="336" r:id="rId7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25" autoAdjust="0"/>
    <p:restoredTop sz="94234" autoAdjust="0"/>
  </p:normalViewPr>
  <p:slideViewPr>
    <p:cSldViewPr snapToGrid="0" snapToObjects="1">
      <p:cViewPr>
        <p:scale>
          <a:sx n="100" d="100"/>
          <a:sy n="100" d="100"/>
        </p:scale>
        <p:origin x="-1888" y="-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notesMaster" Target="notesMasters/notesMaster1.xml"/><Relationship Id="rId76" Type="http://schemas.openxmlformats.org/officeDocument/2006/relationships/printerSettings" Target="printerSettings/printerSettings1.bin"/><Relationship Id="rId77" Type="http://schemas.openxmlformats.org/officeDocument/2006/relationships/presProps" Target="presProps.xml"/><Relationship Id="rId78" Type="http://schemas.openxmlformats.org/officeDocument/2006/relationships/viewProps" Target="viewProps.xml"/><Relationship Id="rId79" Type="http://schemas.openxmlformats.org/officeDocument/2006/relationships/theme" Target="theme/theme1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53AC64-65AB-384A-A886-167E4729D2AB}" type="datetimeFigureOut">
              <a:rPr lang="en-US" smtClean="0"/>
              <a:t>6/25/12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DA7706-BF2C-3442-8612-0240BAB10D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266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3183B-9C4D-484C-AD31-4025764E315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8143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Peradaban</a:t>
            </a:r>
            <a:r>
              <a:rPr lang="en-US" dirty="0" smtClean="0"/>
              <a:t> </a:t>
            </a:r>
            <a:r>
              <a:rPr lang="en-US" dirty="0" err="1" smtClean="0"/>
              <a:t>pertama</a:t>
            </a:r>
            <a:r>
              <a:rPr lang="en-US" dirty="0" smtClean="0"/>
              <a:t> kali </a:t>
            </a:r>
            <a:r>
              <a:rPr lang="en-US" dirty="0" err="1" smtClean="0"/>
              <a:t>ditemukan</a:t>
            </a:r>
            <a:r>
              <a:rPr lang="en-US" baseline="0" dirty="0" smtClean="0"/>
              <a:t> di </a:t>
            </a:r>
            <a:r>
              <a:rPr lang="en-US" baseline="0" dirty="0" err="1" smtClean="0"/>
              <a:t>daerah</a:t>
            </a:r>
            <a:r>
              <a:rPr lang="en-US" baseline="0" dirty="0" smtClean="0"/>
              <a:t> yang </a:t>
            </a:r>
            <a:r>
              <a:rPr lang="en-US" baseline="0" dirty="0" err="1" smtClean="0"/>
              <a:t>bernama</a:t>
            </a:r>
            <a:r>
              <a:rPr lang="en-US" baseline="0" dirty="0" smtClean="0"/>
              <a:t> Mesopotamia, yang </a:t>
            </a:r>
            <a:r>
              <a:rPr lang="en-US" baseline="0" dirty="0" err="1" smtClean="0"/>
              <a:t>sekarang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dikenal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sebagai</a:t>
            </a:r>
            <a:r>
              <a:rPr lang="en-US" baseline="0" dirty="0" smtClean="0"/>
              <a:t> Iraq. </a:t>
            </a:r>
            <a:r>
              <a:rPr lang="en-US" baseline="0" dirty="0" err="1" smtClean="0"/>
              <a:t>Manusia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berkembang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dari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pemburu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menjadi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petani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Produksi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makanan</a:t>
            </a:r>
            <a:r>
              <a:rPr lang="en-US" baseline="0" dirty="0" smtClean="0"/>
              <a:t> yang </a:t>
            </a:r>
            <a:r>
              <a:rPr lang="en-US" baseline="0" dirty="0" err="1" smtClean="0"/>
              <a:t>berlebih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menghasilkan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administrasi</a:t>
            </a:r>
            <a:r>
              <a:rPr lang="en-US" baseline="0" dirty="0" smtClean="0"/>
              <a:t> ‘</a:t>
            </a:r>
            <a:r>
              <a:rPr lang="en-US" baseline="0" dirty="0" err="1" smtClean="0"/>
              <a:t>negara</a:t>
            </a:r>
            <a:r>
              <a:rPr lang="en-US" baseline="0" dirty="0" smtClean="0"/>
              <a:t>’ </a:t>
            </a:r>
            <a:r>
              <a:rPr lang="en-US" baseline="0" dirty="0" err="1" smtClean="0"/>
              <a:t>oleh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kota-kota</a:t>
            </a:r>
            <a:r>
              <a:rPr lang="en-US" baseline="0" dirty="0" smtClean="0"/>
              <a:t>, yang </a:t>
            </a:r>
            <a:r>
              <a:rPr lang="en-US" baseline="0" dirty="0" err="1" smtClean="0"/>
              <a:t>mempunyai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kuil-kuil</a:t>
            </a:r>
            <a:r>
              <a:rPr lang="en-US" baseline="0" dirty="0" smtClean="0"/>
              <a:t> yang </a:t>
            </a:r>
            <a:r>
              <a:rPr lang="en-US" baseline="0" dirty="0" err="1" smtClean="0"/>
              <a:t>disebut</a:t>
            </a:r>
            <a:r>
              <a:rPr lang="en-US" baseline="0" dirty="0" smtClean="0"/>
              <a:t> Ziggurat di </a:t>
            </a:r>
            <a:r>
              <a:rPr lang="en-US" baseline="0" dirty="0" err="1" smtClean="0"/>
              <a:t>tengahnya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Menara</a:t>
            </a:r>
            <a:r>
              <a:rPr lang="en-US" baseline="0" dirty="0" smtClean="0"/>
              <a:t> Babel di </a:t>
            </a:r>
            <a:r>
              <a:rPr lang="en-US" baseline="0" dirty="0" err="1" smtClean="0"/>
              <a:t>alkitab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mungkin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berasal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dari</a:t>
            </a:r>
            <a:r>
              <a:rPr lang="en-US" baseline="0" dirty="0" smtClean="0"/>
              <a:t> Ziggurat </a:t>
            </a:r>
            <a:r>
              <a:rPr lang="en-US" baseline="0" dirty="0" err="1" smtClean="0"/>
              <a:t>dari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Babilon</a:t>
            </a:r>
            <a:r>
              <a:rPr lang="en-US" baseline="0" dirty="0" smtClean="0"/>
              <a:t>. 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Manusia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pergi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kuil-kuil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untuk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mengagungkan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dewa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memberi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kurban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Karena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dewa-dewa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diasosiasikan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dengan</a:t>
            </a:r>
            <a:r>
              <a:rPr lang="en-US" baseline="0" dirty="0" smtClean="0"/>
              <a:t> planet-planet, </a:t>
            </a:r>
            <a:r>
              <a:rPr lang="en-US" baseline="0" dirty="0" err="1" smtClean="0"/>
              <a:t>misalnya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dewa</a:t>
            </a:r>
            <a:r>
              <a:rPr lang="en-US" baseline="0" dirty="0" smtClean="0"/>
              <a:t> Shamash </a:t>
            </a:r>
            <a:r>
              <a:rPr lang="en-US" baseline="0" dirty="0" err="1" smtClean="0"/>
              <a:t>dengan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Matahari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Sin </a:t>
            </a:r>
            <a:r>
              <a:rPr lang="en-US" baseline="0" dirty="0" err="1" smtClean="0"/>
              <a:t>dengan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Bulan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pergerakan</a:t>
            </a:r>
            <a:r>
              <a:rPr lang="en-US" baseline="0" dirty="0" smtClean="0"/>
              <a:t> planet </a:t>
            </a:r>
            <a:r>
              <a:rPr lang="en-US" baseline="0" dirty="0" err="1" smtClean="0"/>
              <a:t>dianggap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penting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oleh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bangsa</a:t>
            </a:r>
            <a:r>
              <a:rPr lang="en-US" baseline="0" dirty="0" smtClean="0"/>
              <a:t> Mesopotamia. </a:t>
            </a:r>
            <a:r>
              <a:rPr lang="en-US" baseline="0" dirty="0" err="1" smtClean="0"/>
              <a:t>Maka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dari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itu</a:t>
            </a:r>
            <a:r>
              <a:rPr lang="en-US" baseline="0" dirty="0" smtClean="0"/>
              <a:t> Astronomy </a:t>
            </a:r>
            <a:r>
              <a:rPr lang="en-US" baseline="0" dirty="0" err="1" smtClean="0"/>
              <a:t>terlahir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bersangkutan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dengan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itu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juga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matematika</a:t>
            </a:r>
            <a:r>
              <a:rPr lang="en-US" baseline="0" dirty="0" smtClean="0"/>
              <a:t>, yang </a:t>
            </a:r>
            <a:r>
              <a:rPr lang="en-US" baseline="0" dirty="0" err="1" smtClean="0"/>
              <a:t>nantinya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berkembang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menjadi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sains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moderen</a:t>
            </a:r>
            <a:r>
              <a:rPr lang="en-US" baseline="0" dirty="0" smtClean="0"/>
              <a:t>. 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Bangsa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Sumeria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dianggap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menemukan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tulisan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perkotaan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roda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kebudayaan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mempengaruhi</a:t>
            </a:r>
            <a:r>
              <a:rPr lang="en-US" baseline="0" dirty="0" smtClean="0"/>
              <a:t> Asia Barat. </a:t>
            </a:r>
            <a:r>
              <a:rPr lang="en-US" baseline="0" dirty="0" err="1" smtClean="0"/>
              <a:t>Sumeria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dibagi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menjadi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beberapa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kota</a:t>
            </a:r>
            <a:r>
              <a:rPr lang="en-US" baseline="0" dirty="0" smtClean="0"/>
              <a:t>, yang paling </a:t>
            </a:r>
            <a:r>
              <a:rPr lang="en-US" baseline="0" dirty="0" err="1" smtClean="0"/>
              <a:t>penting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Ur.Ada</a:t>
            </a:r>
            <a:r>
              <a:rPr lang="en-US" baseline="0" dirty="0" smtClean="0"/>
              <a:t> yang </a:t>
            </a:r>
            <a:r>
              <a:rPr lang="en-US" baseline="0" dirty="0" err="1" smtClean="0"/>
              <a:t>mengatakan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kotak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bukan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untuk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kepentingan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militer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tapi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kotak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musik</a:t>
            </a:r>
            <a:r>
              <a:rPr lang="en-US" baseline="0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A7706-BF2C-3442-8612-0240BAB10D4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7281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Ditemukan</a:t>
            </a:r>
            <a:r>
              <a:rPr lang="en-US" dirty="0" smtClean="0"/>
              <a:t> di Royal </a:t>
            </a:r>
            <a:r>
              <a:rPr lang="en-US" dirty="0" err="1" smtClean="0"/>
              <a:t>Cemetary</a:t>
            </a:r>
            <a:r>
              <a:rPr lang="en-US" dirty="0" smtClean="0"/>
              <a:t> </a:t>
            </a:r>
            <a:r>
              <a:rPr lang="en-US" dirty="0" err="1" smtClean="0"/>
              <a:t>kota</a:t>
            </a:r>
            <a:r>
              <a:rPr lang="en-US" dirty="0" smtClean="0"/>
              <a:t> Ur. </a:t>
            </a:r>
            <a:r>
              <a:rPr lang="en-US" dirty="0" err="1" smtClean="0"/>
              <a:t>Terbuat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kayu</a:t>
            </a:r>
            <a:r>
              <a:rPr lang="en-US" dirty="0" smtClean="0"/>
              <a:t>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kulit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kerang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lapis lazuli.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A7706-BF2C-3442-8612-0240BAB10D4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5842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 smtClean="0"/>
              <a:t>Di </a:t>
            </a:r>
            <a:r>
              <a:rPr lang="en-US" dirty="0" err="1" smtClean="0"/>
              <a:t>puncak</a:t>
            </a:r>
            <a:r>
              <a:rPr lang="en-US" dirty="0" smtClean="0"/>
              <a:t> </a:t>
            </a:r>
            <a:r>
              <a:rPr lang="en-US" dirty="0" err="1" smtClean="0"/>
              <a:t>kekuasaannya</a:t>
            </a:r>
            <a:r>
              <a:rPr lang="en-US" dirty="0" smtClean="0"/>
              <a:t>, </a:t>
            </a:r>
            <a:r>
              <a:rPr lang="en-US" dirty="0" err="1" smtClean="0"/>
              <a:t>bangsa</a:t>
            </a:r>
            <a:r>
              <a:rPr lang="en-US" baseline="0" dirty="0" smtClean="0"/>
              <a:t> Assyria </a:t>
            </a:r>
            <a:r>
              <a:rPr lang="en-US" baseline="0" dirty="0" err="1" smtClean="0"/>
              <a:t>menguasai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dari</a:t>
            </a:r>
            <a:r>
              <a:rPr lang="en-US" baseline="0" dirty="0" smtClean="0"/>
              <a:t> Persia </a:t>
            </a:r>
            <a:r>
              <a:rPr lang="en-US" baseline="0" dirty="0" err="1" smtClean="0"/>
              <a:t>hingga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Mediterania</a:t>
            </a:r>
            <a:r>
              <a:rPr lang="en-US" baseline="0" dirty="0" smtClean="0"/>
              <a:t>. Yang paling </a:t>
            </a:r>
            <a:r>
              <a:rPr lang="en-US" baseline="0" dirty="0" err="1" smtClean="0"/>
              <a:t>menonjol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adalah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ukiran</a:t>
            </a:r>
            <a:r>
              <a:rPr lang="en-US" baseline="0" dirty="0" smtClean="0"/>
              <a:t> relief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patung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Tema</a:t>
            </a:r>
            <a:r>
              <a:rPr lang="en-US" baseline="0" dirty="0" smtClean="0"/>
              <a:t> paling </a:t>
            </a:r>
            <a:r>
              <a:rPr lang="en-US" baseline="0" dirty="0" err="1" smtClean="0"/>
              <a:t>penting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adalah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pemburuan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singa</a:t>
            </a:r>
            <a:r>
              <a:rPr lang="en-US" baseline="0" dirty="0" smtClean="0"/>
              <a:t> – </a:t>
            </a:r>
            <a:r>
              <a:rPr lang="en-US" baseline="0" dirty="0" err="1" smtClean="0"/>
              <a:t>acara</a:t>
            </a:r>
            <a:r>
              <a:rPr lang="en-US" baseline="0" dirty="0" smtClean="0"/>
              <a:t> yang </a:t>
            </a:r>
            <a:r>
              <a:rPr lang="en-US" baseline="0" dirty="0" err="1" smtClean="0"/>
              <a:t>mempunyai</a:t>
            </a:r>
            <a:r>
              <a:rPr lang="en-US" baseline="0" dirty="0" smtClean="0"/>
              <a:t> royal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religious significances. </a:t>
            </a:r>
          </a:p>
          <a:p>
            <a:pPr algn="l"/>
            <a:endParaRPr lang="en-US" baseline="0" dirty="0" smtClean="0"/>
          </a:p>
          <a:p>
            <a:pPr algn="l"/>
            <a:r>
              <a:rPr lang="en-US" baseline="0" dirty="0" err="1" smtClean="0"/>
              <a:t>Ini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adalah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Lamasu</a:t>
            </a:r>
            <a:r>
              <a:rPr lang="en-US" baseline="0" dirty="0" smtClean="0"/>
              <a:t> – </a:t>
            </a:r>
            <a:r>
              <a:rPr lang="en-US" baseline="0" dirty="0" err="1" smtClean="0"/>
              <a:t>kerbau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bersayap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dengan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kepala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manusia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Penduduk</a:t>
            </a:r>
            <a:r>
              <a:rPr lang="en-US" baseline="0" dirty="0" smtClean="0"/>
              <a:t> Assyria </a:t>
            </a:r>
            <a:r>
              <a:rPr lang="en-US" baseline="0" dirty="0" err="1" smtClean="0"/>
              <a:t>mendirikan</a:t>
            </a:r>
            <a:r>
              <a:rPr lang="en-US" baseline="0" dirty="0" smtClean="0"/>
              <a:t> guardian figures </a:t>
            </a:r>
            <a:r>
              <a:rPr lang="en-US" baseline="0" dirty="0" err="1" smtClean="0"/>
              <a:t>untuk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menangkal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arwah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jahat</a:t>
            </a:r>
            <a:r>
              <a:rPr lang="en-US" baseline="0" dirty="0" smtClean="0"/>
              <a:t>. Helm </a:t>
            </a:r>
            <a:r>
              <a:rPr lang="en-US" baseline="0" dirty="0" err="1" smtClean="0"/>
              <a:t>bertanduk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menunjukkan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keilahian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mereka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Tubuh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menunjukkan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kekuatan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kerbau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atau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singa</a:t>
            </a:r>
            <a:r>
              <a:rPr lang="en-US" baseline="0" dirty="0" smtClean="0"/>
              <a:t>), </a:t>
            </a:r>
            <a:r>
              <a:rPr lang="en-US" baseline="0" dirty="0" err="1" smtClean="0"/>
              <a:t>kecepatan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sayap</a:t>
            </a:r>
            <a:r>
              <a:rPr lang="en-US" baseline="0" dirty="0" smtClean="0"/>
              <a:t>),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kemampuan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berpikir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kepala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manusia</a:t>
            </a:r>
            <a:r>
              <a:rPr lang="en-US" baseline="0" dirty="0" smtClean="0"/>
              <a:t>).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A7706-BF2C-3442-8612-0240BAB10D4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3682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 err="1" smtClean="0"/>
              <a:t>Berburu</a:t>
            </a:r>
            <a:r>
              <a:rPr lang="en-US" dirty="0" smtClean="0"/>
              <a:t> </a:t>
            </a:r>
            <a:r>
              <a:rPr lang="en-US" dirty="0" err="1" smtClean="0"/>
              <a:t>singa</a:t>
            </a:r>
            <a:r>
              <a:rPr lang="en-US" dirty="0" smtClean="0"/>
              <a:t> </a:t>
            </a:r>
            <a:r>
              <a:rPr lang="en-US" dirty="0" err="1" smtClean="0"/>
              <a:t>bukan</a:t>
            </a:r>
            <a:r>
              <a:rPr lang="en-US" dirty="0" smtClean="0"/>
              <a:t> </a:t>
            </a:r>
            <a:r>
              <a:rPr lang="en-US" dirty="0" err="1" smtClean="0"/>
              <a:t>saja</a:t>
            </a:r>
            <a:r>
              <a:rPr lang="en-US" dirty="0" smtClean="0"/>
              <a:t> </a:t>
            </a:r>
            <a:r>
              <a:rPr lang="en-US" dirty="0" err="1" smtClean="0"/>
              <a:t>olah</a:t>
            </a:r>
            <a:r>
              <a:rPr lang="en-US" dirty="0" smtClean="0"/>
              <a:t> raga </a:t>
            </a:r>
            <a:r>
              <a:rPr lang="en-US" dirty="0" err="1" smtClean="0"/>
              <a:t>atau</a:t>
            </a:r>
            <a:r>
              <a:rPr lang="en-US" dirty="0" smtClean="0"/>
              <a:t> </a:t>
            </a:r>
            <a:r>
              <a:rPr lang="en-US" dirty="0" err="1" smtClean="0"/>
              <a:t>kebutuhan</a:t>
            </a:r>
            <a:r>
              <a:rPr lang="en-US" dirty="0" smtClean="0"/>
              <a:t> </a:t>
            </a:r>
            <a:r>
              <a:rPr lang="en-US" dirty="0" err="1" smtClean="0"/>
              <a:t>dasar</a:t>
            </a:r>
            <a:r>
              <a:rPr lang="en-US" dirty="0" smtClean="0"/>
              <a:t>, </a:t>
            </a:r>
            <a:r>
              <a:rPr lang="en-US" dirty="0" err="1" smtClean="0"/>
              <a:t>tapi</a:t>
            </a:r>
            <a:r>
              <a:rPr lang="en-US" dirty="0" smtClean="0"/>
              <a:t> </a:t>
            </a:r>
            <a:r>
              <a:rPr lang="en-US" dirty="0" err="1" smtClean="0"/>
              <a:t>mempunyai</a:t>
            </a:r>
            <a:r>
              <a:rPr lang="en-US" dirty="0" smtClean="0"/>
              <a:t> </a:t>
            </a:r>
            <a:r>
              <a:rPr lang="en-US" dirty="0" err="1" smtClean="0"/>
              <a:t>unsur</a:t>
            </a:r>
            <a:r>
              <a:rPr lang="en-US" dirty="0" smtClean="0"/>
              <a:t> religious yang </a:t>
            </a:r>
            <a:r>
              <a:rPr lang="en-US" dirty="0" err="1" smtClean="0"/>
              <a:t>kuat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A7706-BF2C-3442-8612-0240BAB10D4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9612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Babilonia</a:t>
            </a:r>
            <a:r>
              <a:rPr lang="en-US" baseline="0" dirty="0" smtClean="0"/>
              <a:t> yang </a:t>
            </a:r>
            <a:r>
              <a:rPr lang="en-US" baseline="0" dirty="0" err="1" smtClean="0"/>
              <a:t>pertama</a:t>
            </a:r>
            <a:r>
              <a:rPr lang="en-US" baseline="0" dirty="0" smtClean="0"/>
              <a:t> kali </a:t>
            </a:r>
            <a:r>
              <a:rPr lang="en-US" baseline="0" dirty="0" err="1" smtClean="0"/>
              <a:t>menetapkan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kode-kode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hukum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Karya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seni</a:t>
            </a:r>
            <a:r>
              <a:rPr lang="en-US" baseline="0" dirty="0" smtClean="0"/>
              <a:t> paling </a:t>
            </a:r>
            <a:r>
              <a:rPr lang="en-US" baseline="0" dirty="0" err="1" smtClean="0"/>
              <a:t>menonjolnya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adalah</a:t>
            </a:r>
            <a:r>
              <a:rPr lang="en-US" baseline="0" dirty="0" smtClean="0"/>
              <a:t> relief </a:t>
            </a:r>
            <a:r>
              <a:rPr lang="en-US" baseline="0" dirty="0" err="1" smtClean="0"/>
              <a:t>binatang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Ini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adalah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Mushushu</a:t>
            </a:r>
            <a:r>
              <a:rPr lang="en-US" baseline="0" dirty="0" smtClean="0"/>
              <a:t>, monster </a:t>
            </a:r>
            <a:r>
              <a:rPr lang="en-US" baseline="0" dirty="0" err="1" smtClean="0"/>
              <a:t>gabungan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dari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macan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burung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ular</a:t>
            </a:r>
            <a:r>
              <a:rPr lang="en-US" baseline="0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A7706-BF2C-3442-8612-0240BAB10D4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6550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 err="1" smtClean="0"/>
              <a:t>Zaman</a:t>
            </a:r>
            <a:r>
              <a:rPr lang="en-US" dirty="0" smtClean="0"/>
              <a:t> </a:t>
            </a:r>
            <a:r>
              <a:rPr lang="en-US" dirty="0" err="1" smtClean="0"/>
              <a:t>perunggu</a:t>
            </a:r>
            <a:r>
              <a:rPr lang="en-US" dirty="0" smtClean="0"/>
              <a:t>.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Patung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berasal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dari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tua</a:t>
            </a:r>
            <a:r>
              <a:rPr lang="en-US" baseline="0" dirty="0" smtClean="0"/>
              <a:t> Persepolis. Griffin, </a:t>
            </a:r>
            <a:r>
              <a:rPr lang="en-US" baseline="0" dirty="0" err="1" smtClean="0"/>
              <a:t>perpaduan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antara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tubuh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macan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kepala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elang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adalah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simbol</a:t>
            </a:r>
            <a:r>
              <a:rPr lang="en-US" baseline="0" dirty="0" smtClean="0"/>
              <a:t> ornamental </a:t>
            </a:r>
            <a:r>
              <a:rPr lang="en-US" baseline="0" dirty="0" err="1" smtClean="0"/>
              <a:t>umum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dari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seni</a:t>
            </a:r>
            <a:r>
              <a:rPr lang="en-US" baseline="0" dirty="0" smtClean="0"/>
              <a:t> Asia. Persia </a:t>
            </a:r>
            <a:r>
              <a:rPr lang="en-US" baseline="0" dirty="0" err="1" smtClean="0"/>
              <a:t>konon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merupakan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terkaya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penuh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dengan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harta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karun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A7706-BF2C-3442-8612-0240BAB10D4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5750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Peradaban</a:t>
            </a:r>
            <a:r>
              <a:rPr lang="en-US" dirty="0" smtClean="0"/>
              <a:t> </a:t>
            </a:r>
            <a:r>
              <a:rPr lang="en-US" dirty="0" err="1" smtClean="0"/>
              <a:t>Mesir</a:t>
            </a:r>
            <a:r>
              <a:rPr lang="en-US" dirty="0" smtClean="0"/>
              <a:t> </a:t>
            </a:r>
            <a:r>
              <a:rPr lang="en-US" dirty="0" err="1" smtClean="0"/>
              <a:t>berkembang</a:t>
            </a:r>
            <a:r>
              <a:rPr lang="en-US" dirty="0" smtClean="0"/>
              <a:t> di </a:t>
            </a:r>
            <a:r>
              <a:rPr lang="en-US" dirty="0" err="1" smtClean="0"/>
              <a:t>daerah</a:t>
            </a:r>
            <a:r>
              <a:rPr lang="en-US" dirty="0" smtClean="0"/>
              <a:t> </a:t>
            </a:r>
            <a:r>
              <a:rPr lang="en-US" dirty="0" err="1" smtClean="0"/>
              <a:t>sungai</a:t>
            </a:r>
            <a:r>
              <a:rPr lang="en-US" dirty="0" smtClean="0"/>
              <a:t> Nil yang </a:t>
            </a:r>
            <a:r>
              <a:rPr lang="en-US" dirty="0" err="1" smtClean="0"/>
              <a:t>subur</a:t>
            </a:r>
            <a:r>
              <a:rPr lang="en-US" dirty="0" smtClean="0"/>
              <a:t>. </a:t>
            </a:r>
            <a:r>
              <a:rPr lang="en-US" dirty="0" err="1" smtClean="0"/>
              <a:t>Karena</a:t>
            </a:r>
            <a:r>
              <a:rPr lang="en-US" dirty="0" smtClean="0"/>
              <a:t> </a:t>
            </a:r>
            <a:r>
              <a:rPr lang="en-US" dirty="0" err="1" smtClean="0"/>
              <a:t>kekayaan</a:t>
            </a:r>
            <a:r>
              <a:rPr lang="en-US" dirty="0" smtClean="0"/>
              <a:t> </a:t>
            </a:r>
            <a:r>
              <a:rPr lang="en-US" dirty="0" err="1" smtClean="0"/>
              <a:t>alamnya</a:t>
            </a:r>
            <a:r>
              <a:rPr lang="en-US" dirty="0" smtClean="0"/>
              <a:t>, </a:t>
            </a:r>
            <a:r>
              <a:rPr lang="en-US" dirty="0" err="1" smtClean="0"/>
              <a:t>Mesir</a:t>
            </a:r>
            <a:r>
              <a:rPr lang="en-US" dirty="0" smtClean="0"/>
              <a:t> </a:t>
            </a:r>
            <a:r>
              <a:rPr lang="en-US" dirty="0" err="1" smtClean="0"/>
              <a:t>menjadi</a:t>
            </a:r>
            <a:r>
              <a:rPr lang="en-US" dirty="0" smtClean="0"/>
              <a:t> area yang </a:t>
            </a:r>
            <a:r>
              <a:rPr lang="en-US" dirty="0" err="1" smtClean="0"/>
              <a:t>kerap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diperebutkan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menarik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perhatian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penguasa-penguasa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dari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daerah</a:t>
            </a:r>
            <a:r>
              <a:rPr lang="en-US" baseline="0" dirty="0" smtClean="0"/>
              <a:t> yang </a:t>
            </a:r>
            <a:r>
              <a:rPr lang="en-US" baseline="0" dirty="0" err="1" smtClean="0"/>
              <a:t>berbeda-beda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hingga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mempunyai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budaya</a:t>
            </a:r>
            <a:r>
              <a:rPr lang="en-US" baseline="0" dirty="0" smtClean="0"/>
              <a:t> yang </a:t>
            </a:r>
            <a:r>
              <a:rPr lang="en-US" baseline="0" dirty="0" err="1" smtClean="0"/>
              <a:t>kompleks</a:t>
            </a:r>
            <a:r>
              <a:rPr lang="en-US" baseline="0" dirty="0" smtClean="0"/>
              <a:t>. 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Bangsan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Mesir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tidak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mempunyai</a:t>
            </a:r>
            <a:r>
              <a:rPr lang="en-US" baseline="0" dirty="0" smtClean="0"/>
              <a:t> kata </a:t>
            </a:r>
            <a:r>
              <a:rPr lang="en-US" baseline="0" dirty="0" err="1" smtClean="0"/>
              <a:t>untuk</a:t>
            </a:r>
            <a:r>
              <a:rPr lang="en-US" baseline="0" dirty="0" smtClean="0"/>
              <a:t> ‘</a:t>
            </a:r>
            <a:r>
              <a:rPr lang="en-US" baseline="0" dirty="0" err="1" smtClean="0"/>
              <a:t>seni</a:t>
            </a:r>
            <a:r>
              <a:rPr lang="en-US" baseline="0" dirty="0" smtClean="0"/>
              <a:t>’. </a:t>
            </a:r>
            <a:r>
              <a:rPr lang="en-US" baseline="0" dirty="0" err="1" smtClean="0"/>
              <a:t>Mereka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menghargai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craftmanship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atau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kekriyaan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tapi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tidak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menghubungkannya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dengan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estetika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atau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ekspresi</a:t>
            </a:r>
            <a:r>
              <a:rPr lang="en-US" baseline="0" dirty="0" smtClean="0"/>
              <a:t> individual. </a:t>
            </a:r>
            <a:r>
              <a:rPr lang="en-US" baseline="0" dirty="0" err="1" smtClean="0"/>
              <a:t>Karya-karya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seninya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sepenuhnya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fungsional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dibuat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untuk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mengagungkan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dewa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memastikan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jalan</a:t>
            </a:r>
            <a:r>
              <a:rPr lang="en-US" baseline="0" dirty="0" smtClean="0"/>
              <a:t> yang </a:t>
            </a:r>
            <a:r>
              <a:rPr lang="en-US" baseline="0" dirty="0" err="1" smtClean="0"/>
              <a:t>mudah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menuju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akhirat</a:t>
            </a:r>
            <a:r>
              <a:rPr lang="en-US" baseline="0" dirty="0" smtClean="0"/>
              <a:t>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Sphinx </a:t>
            </a:r>
            <a:r>
              <a:rPr lang="en-US" baseline="0" dirty="0" err="1" smtClean="0"/>
              <a:t>ini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adalah</a:t>
            </a:r>
            <a:r>
              <a:rPr lang="en-US" baseline="0" dirty="0" smtClean="0"/>
              <a:t> guardian figure. </a:t>
            </a:r>
            <a:r>
              <a:rPr lang="en-US" baseline="0" dirty="0" err="1" smtClean="0"/>
              <a:t>Menggabungkan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tubuh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singa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kepala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manusia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dengan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hiasan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rambut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bangsawan</a:t>
            </a:r>
            <a:r>
              <a:rPr lang="en-US" baseline="0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A7706-BF2C-3442-8612-0240BAB10D4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7313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Nefertiti </a:t>
            </a:r>
            <a:r>
              <a:rPr lang="en-US" dirty="0" err="1" smtClean="0"/>
              <a:t>adalah</a:t>
            </a:r>
            <a:r>
              <a:rPr lang="en-US" dirty="0" smtClean="0"/>
              <a:t> </a:t>
            </a:r>
            <a:r>
              <a:rPr lang="en-US" dirty="0" err="1" smtClean="0"/>
              <a:t>ratu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pharaoh Akhenaten</a:t>
            </a:r>
            <a:r>
              <a:rPr lang="en-US" baseline="0" dirty="0" smtClean="0"/>
              <a:t> yang </a:t>
            </a:r>
            <a:r>
              <a:rPr lang="en-US" baseline="0" dirty="0" err="1" smtClean="0"/>
              <a:t>terkenal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dengan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suaminya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karena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membuat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suatu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revolusi</a:t>
            </a:r>
            <a:r>
              <a:rPr lang="en-US" baseline="0" dirty="0" smtClean="0"/>
              <a:t> agama, </a:t>
            </a:r>
            <a:r>
              <a:rPr lang="en-US" baseline="0" dirty="0" err="1" smtClean="0"/>
              <a:t>dimana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mereka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hanya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menuhankan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satu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dewa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yaitu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Aten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atau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dewa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matahari</a:t>
            </a:r>
            <a:r>
              <a:rPr lang="en-US" baseline="0" dirty="0" smtClean="0"/>
              <a:t>. Ada </a:t>
            </a:r>
            <a:r>
              <a:rPr lang="en-US" baseline="0" dirty="0" err="1" smtClean="0"/>
              <a:t>spekulasi</a:t>
            </a:r>
            <a:r>
              <a:rPr lang="en-US" baseline="0" dirty="0" smtClean="0"/>
              <a:t> yang </a:t>
            </a:r>
            <a:r>
              <a:rPr lang="en-US" baseline="0" dirty="0" err="1" smtClean="0"/>
              <a:t>mengatakan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bahwa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kosongnya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kanannya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disini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menunjukkan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bahwa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nefertiti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menderita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infeksi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memang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kehilangan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kanannya</a:t>
            </a:r>
            <a:r>
              <a:rPr lang="en-US" baseline="0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A7706-BF2C-3442-8612-0240BAB10D4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4106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Lebih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7000 </a:t>
            </a:r>
            <a:r>
              <a:rPr lang="en-US" dirty="0" err="1" smtClean="0"/>
              <a:t>serdadu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tanah</a:t>
            </a:r>
            <a:r>
              <a:rPr lang="en-US" dirty="0" smtClean="0"/>
              <a:t> </a:t>
            </a:r>
            <a:r>
              <a:rPr lang="en-US" dirty="0" err="1" smtClean="0"/>
              <a:t>liat</a:t>
            </a:r>
            <a:r>
              <a:rPr lang="en-US" dirty="0" smtClean="0"/>
              <a:t> </a:t>
            </a:r>
            <a:r>
              <a:rPr lang="en-US" dirty="0" err="1" smtClean="0"/>
              <a:t>dibuat</a:t>
            </a:r>
            <a:r>
              <a:rPr lang="en-US" dirty="0" smtClean="0"/>
              <a:t>,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ratusan</a:t>
            </a:r>
            <a:r>
              <a:rPr lang="en-US" dirty="0" smtClean="0"/>
              <a:t> </a:t>
            </a:r>
            <a:r>
              <a:rPr lang="en-US" dirty="0" err="1" smtClean="0"/>
              <a:t>kuda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kereta</a:t>
            </a:r>
            <a:r>
              <a:rPr lang="en-US" dirty="0" smtClean="0"/>
              <a:t> </a:t>
            </a:r>
            <a:r>
              <a:rPr lang="en-US" dirty="0" err="1" smtClean="0"/>
              <a:t>kuda</a:t>
            </a:r>
            <a:r>
              <a:rPr lang="en-US" dirty="0" smtClean="0"/>
              <a:t>,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menggiring</a:t>
            </a:r>
            <a:r>
              <a:rPr lang="en-US" dirty="0" smtClean="0"/>
              <a:t> </a:t>
            </a:r>
            <a:r>
              <a:rPr lang="en-US" dirty="0" err="1" smtClean="0"/>
              <a:t>kaisar</a:t>
            </a:r>
            <a:r>
              <a:rPr lang="en-US" dirty="0" smtClean="0"/>
              <a:t> </a:t>
            </a:r>
            <a:r>
              <a:rPr lang="en-US" dirty="0" err="1" smtClean="0"/>
              <a:t>pertama</a:t>
            </a:r>
            <a:r>
              <a:rPr lang="en-US" dirty="0" smtClean="0"/>
              <a:t> </a:t>
            </a:r>
            <a:r>
              <a:rPr lang="en-US" dirty="0" err="1" smtClean="0"/>
              <a:t>Cina</a:t>
            </a:r>
            <a:r>
              <a:rPr lang="en-US" baseline="0" dirty="0" smtClean="0"/>
              <a:t> Qin Shi Huang</a:t>
            </a:r>
            <a:r>
              <a:rPr lang="en-US" dirty="0" smtClean="0"/>
              <a:t> </a:t>
            </a:r>
            <a:r>
              <a:rPr lang="en-US" dirty="0" err="1" smtClean="0"/>
              <a:t>setelah</a:t>
            </a:r>
            <a:r>
              <a:rPr lang="en-US" dirty="0" smtClean="0"/>
              <a:t> </a:t>
            </a:r>
            <a:r>
              <a:rPr lang="en-US" dirty="0" err="1" smtClean="0"/>
              <a:t>dia</a:t>
            </a:r>
            <a:r>
              <a:rPr lang="en-US" dirty="0" smtClean="0"/>
              <a:t> </a:t>
            </a:r>
            <a:r>
              <a:rPr lang="en-US" dirty="0" err="1" smtClean="0"/>
              <a:t>meninggal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melindunginya</a:t>
            </a:r>
            <a:r>
              <a:rPr lang="en-US" baseline="0" dirty="0" smtClean="0"/>
              <a:t> di </a:t>
            </a:r>
            <a:r>
              <a:rPr lang="en-US" baseline="0" dirty="0" err="1" smtClean="0"/>
              <a:t>akhirat</a:t>
            </a:r>
            <a:r>
              <a:rPr lang="en-US" baseline="0" dirty="0" smtClean="0"/>
              <a:t>.</a:t>
            </a:r>
            <a:r>
              <a:rPr lang="en-US" dirty="0" smtClean="0"/>
              <a:t> </a:t>
            </a:r>
            <a:r>
              <a:rPr lang="en-US" dirty="0" err="1" smtClean="0"/>
              <a:t>Dibuat</a:t>
            </a:r>
            <a:r>
              <a:rPr lang="en-US" dirty="0" smtClean="0"/>
              <a:t> </a:t>
            </a:r>
            <a:r>
              <a:rPr lang="en-US" dirty="0" err="1" smtClean="0"/>
              <a:t>sekitar</a:t>
            </a:r>
            <a:r>
              <a:rPr lang="en-US" dirty="0" smtClean="0"/>
              <a:t> 3SM. </a:t>
            </a:r>
            <a:r>
              <a:rPr lang="en-US" dirty="0" err="1" smtClean="0"/>
              <a:t>Ditemukan</a:t>
            </a:r>
            <a:r>
              <a:rPr lang="en-US" dirty="0" smtClean="0"/>
              <a:t> di </a:t>
            </a:r>
            <a:r>
              <a:rPr lang="en-US" dirty="0" err="1" smtClean="0"/>
              <a:t>tahun</a:t>
            </a:r>
            <a:r>
              <a:rPr lang="en-US" dirty="0" smtClean="0"/>
              <a:t> 1974 </a:t>
            </a:r>
            <a:r>
              <a:rPr lang="en-US" dirty="0" err="1" smtClean="0"/>
              <a:t>oleh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petani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lokal</a:t>
            </a:r>
            <a:r>
              <a:rPr lang="en-US" baseline="0" dirty="0" smtClean="0"/>
              <a:t> di </a:t>
            </a:r>
            <a:r>
              <a:rPr lang="en-US" baseline="0" dirty="0" err="1" smtClean="0"/>
              <a:t>propinsi</a:t>
            </a:r>
            <a:r>
              <a:rPr lang="en-US" baseline="0" dirty="0" smtClean="0"/>
              <a:t> Shaanxi.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A7706-BF2C-3442-8612-0240BAB10D4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4029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Kebudayaan</a:t>
            </a:r>
            <a:r>
              <a:rPr lang="en-US" dirty="0" smtClean="0"/>
              <a:t> </a:t>
            </a:r>
            <a:r>
              <a:rPr lang="en-US" dirty="0" err="1" smtClean="0"/>
              <a:t>Yunani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mencapai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puncak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baru</a:t>
            </a:r>
            <a:r>
              <a:rPr lang="en-US" baseline="0" dirty="0" smtClean="0"/>
              <a:t> di </a:t>
            </a:r>
            <a:r>
              <a:rPr lang="en-US" baseline="0" dirty="0" err="1" smtClean="0"/>
              <a:t>zaman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Klasik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yaitu</a:t>
            </a:r>
            <a:r>
              <a:rPr lang="en-US" baseline="0" dirty="0" smtClean="0"/>
              <a:t> 480-323 SM, </a:t>
            </a:r>
            <a:r>
              <a:rPr lang="en-US" baseline="0" dirty="0" err="1" smtClean="0"/>
              <a:t>karena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menguasai</a:t>
            </a:r>
            <a:r>
              <a:rPr lang="en-US" baseline="0" dirty="0" smtClean="0"/>
              <a:t> Persia </a:t>
            </a:r>
            <a:r>
              <a:rPr lang="en-US" baseline="0" dirty="0" err="1" smtClean="0"/>
              <a:t>membangkitkan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kepercayaan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diri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kemakmuran</a:t>
            </a:r>
            <a:r>
              <a:rPr lang="en-US" baseline="0" dirty="0" smtClean="0"/>
              <a:t>. Di Athena, democracy </a:t>
            </a:r>
            <a:r>
              <a:rPr lang="en-US" baseline="0" dirty="0" err="1" smtClean="0"/>
              <a:t>mulai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terbentuk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sastra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berkembang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ilmu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tentang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sejarah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filsafat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terbentuk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Kebanggaan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nasional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sipil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meningkat</a:t>
            </a:r>
            <a:r>
              <a:rPr lang="en-US" baseline="0" dirty="0" smtClean="0"/>
              <a:t>. Parthenon </a:t>
            </a:r>
            <a:r>
              <a:rPr lang="en-US" baseline="0" dirty="0" err="1" smtClean="0"/>
              <a:t>adalah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lambang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ini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Dalam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seni</a:t>
            </a:r>
            <a:r>
              <a:rPr lang="en-US" baseline="0" dirty="0" smtClean="0"/>
              <a:t> visual, </a:t>
            </a:r>
            <a:r>
              <a:rPr lang="en-US" baseline="0" dirty="0" err="1" smtClean="0"/>
              <a:t>perupa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mulai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mempunyai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pengetahuan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tentang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anatomi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tubuh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bagaimana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tubuh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bergerak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mendapatkan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gabungan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baru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antara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realisme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yang ideal. </a:t>
            </a:r>
            <a:r>
              <a:rPr lang="en-US" baseline="0" dirty="0" err="1" smtClean="0"/>
              <a:t>Perupa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klasik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tidak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cukup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puas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dengan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anatomi</a:t>
            </a:r>
            <a:r>
              <a:rPr lang="en-US" baseline="0" dirty="0" smtClean="0"/>
              <a:t> yang </a:t>
            </a:r>
            <a:r>
              <a:rPr lang="en-US" baseline="0" dirty="0" err="1" smtClean="0"/>
              <a:t>akurat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tapi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konsep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mereka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tentang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keindahan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menyagkut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proposi</a:t>
            </a:r>
            <a:r>
              <a:rPr lang="en-US" baseline="0" dirty="0" smtClean="0"/>
              <a:t> ideal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raut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muka</a:t>
            </a:r>
            <a:r>
              <a:rPr lang="en-US" baseline="0" dirty="0" smtClean="0"/>
              <a:t> yang </a:t>
            </a:r>
            <a:r>
              <a:rPr lang="en-US" baseline="0" dirty="0" err="1" smtClean="0"/>
              <a:t>mulia</a:t>
            </a:r>
            <a:r>
              <a:rPr lang="en-US" baseline="0" dirty="0" smtClean="0"/>
              <a:t>. </a:t>
            </a:r>
          </a:p>
          <a:p>
            <a:endParaRPr lang="en-US" baseline="0" dirty="0" smtClean="0"/>
          </a:p>
          <a:p>
            <a:r>
              <a:rPr lang="en-US" dirty="0" smtClean="0"/>
              <a:t>447-432 SM.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Terbuat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dari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marmer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Sebuah</a:t>
            </a:r>
            <a:r>
              <a:rPr lang="en-US" baseline="0" dirty="0" smtClean="0"/>
              <a:t> relief </a:t>
            </a:r>
            <a:r>
              <a:rPr lang="en-US" baseline="0" dirty="0" err="1" smtClean="0"/>
              <a:t>dari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parthenon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A7706-BF2C-3442-8612-0240BAB10D4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074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Temuan</a:t>
            </a:r>
            <a:r>
              <a:rPr lang="en-US" dirty="0" smtClean="0"/>
              <a:t> </a:t>
            </a:r>
            <a:r>
              <a:rPr lang="en-US" dirty="0" err="1" smtClean="0"/>
              <a:t>seni</a:t>
            </a:r>
            <a:r>
              <a:rPr lang="en-US" dirty="0" smtClean="0"/>
              <a:t> </a:t>
            </a:r>
            <a:r>
              <a:rPr lang="en-US" dirty="0" err="1" smtClean="0"/>
              <a:t>prasejarah</a:t>
            </a:r>
            <a:r>
              <a:rPr lang="en-US" baseline="0" dirty="0" smtClean="0"/>
              <a:t> paling </a:t>
            </a:r>
            <a:r>
              <a:rPr lang="en-US" baseline="0" dirty="0" err="1" smtClean="0"/>
              <a:t>awal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dari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zaman</a:t>
            </a:r>
            <a:r>
              <a:rPr lang="en-US" baseline="0" dirty="0" smtClean="0"/>
              <a:t> Paleolithic. </a:t>
            </a:r>
            <a:r>
              <a:rPr lang="en-US" baseline="0" dirty="0" err="1" smtClean="0"/>
              <a:t>Warna-warna</a:t>
            </a:r>
            <a:r>
              <a:rPr lang="en-US" baseline="0" dirty="0" smtClean="0"/>
              <a:t> yang paling </a:t>
            </a:r>
            <a:r>
              <a:rPr lang="en-US" baseline="0" dirty="0" err="1" smtClean="0"/>
              <a:t>sering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dipakai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adalah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warna-warna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tanah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Pigmen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terbuat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dari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ekstrak</a:t>
            </a:r>
            <a:r>
              <a:rPr lang="en-US" baseline="0" dirty="0" smtClean="0"/>
              <a:t> mineral, </a:t>
            </a:r>
            <a:r>
              <a:rPr lang="en-US" baseline="0" dirty="0" err="1" smtClean="0"/>
              <a:t>dicampur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dengan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darah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atau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lemak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binatang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Subjek</a:t>
            </a:r>
            <a:r>
              <a:rPr lang="en-US" baseline="0" dirty="0" smtClean="0"/>
              <a:t> yang paling </a:t>
            </a:r>
            <a:r>
              <a:rPr lang="en-US" baseline="0" dirty="0" err="1" smtClean="0"/>
              <a:t>sering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digunakan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adalah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binatang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Juga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banyak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simbol-simbol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abstrak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Debat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tentang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apa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fungsi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representasi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binatang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masih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terus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berlangsung</a:t>
            </a:r>
            <a:r>
              <a:rPr lang="en-US" baseline="0" dirty="0" smtClean="0"/>
              <a:t> – </a:t>
            </a:r>
            <a:r>
              <a:rPr lang="en-US" baseline="0" dirty="0" err="1" smtClean="0"/>
              <a:t>ada</a:t>
            </a:r>
            <a:r>
              <a:rPr lang="en-US" baseline="0" dirty="0" smtClean="0"/>
              <a:t> yang </a:t>
            </a:r>
            <a:r>
              <a:rPr lang="en-US" baseline="0" dirty="0" err="1" smtClean="0"/>
              <a:t>mengatakan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dekoratif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atau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untuk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kebutuhan</a:t>
            </a:r>
            <a:r>
              <a:rPr lang="en-US" baseline="0" dirty="0" smtClean="0"/>
              <a:t> ritual.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A7706-BF2C-3442-8612-0240BAB10D4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030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447-432 SM.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Terbuat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dari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marmer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Sebuah</a:t>
            </a:r>
            <a:r>
              <a:rPr lang="en-US" baseline="0" dirty="0" smtClean="0"/>
              <a:t> relief </a:t>
            </a:r>
            <a:r>
              <a:rPr lang="en-US" baseline="0" dirty="0" err="1" smtClean="0"/>
              <a:t>dari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parthenon</a:t>
            </a:r>
            <a:r>
              <a:rPr lang="en-US" baseline="0" dirty="0" smtClean="0"/>
              <a:t>. Parthenon </a:t>
            </a:r>
            <a:r>
              <a:rPr lang="en-US" baseline="0" dirty="0" err="1" smtClean="0"/>
              <a:t>mempunyai</a:t>
            </a:r>
            <a:r>
              <a:rPr lang="en-US" baseline="0" dirty="0" smtClean="0"/>
              <a:t> 92 reliefs yang </a:t>
            </a:r>
            <a:r>
              <a:rPr lang="en-US" baseline="0" dirty="0" err="1" smtClean="0"/>
              <a:t>menggambarkan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perang-perang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mitologis</a:t>
            </a:r>
            <a:r>
              <a:rPr lang="en-US" baseline="0" dirty="0" smtClean="0"/>
              <a:t>.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A7706-BF2C-3442-8612-0240BAB10D4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4535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Contoh</a:t>
            </a:r>
            <a:r>
              <a:rPr lang="en-US" dirty="0" smtClean="0"/>
              <a:t> </a:t>
            </a:r>
            <a:r>
              <a:rPr lang="en-US" dirty="0" err="1" smtClean="0"/>
              <a:t>representasi</a:t>
            </a:r>
            <a:r>
              <a:rPr lang="en-US" dirty="0" smtClean="0"/>
              <a:t> </a:t>
            </a:r>
            <a:r>
              <a:rPr lang="en-US" dirty="0" err="1" smtClean="0"/>
              <a:t>tubuh</a:t>
            </a:r>
            <a:r>
              <a:rPr lang="en-US" dirty="0" smtClean="0"/>
              <a:t> yang ideal </a:t>
            </a:r>
            <a:r>
              <a:rPr lang="en-US" dirty="0" err="1" smtClean="0"/>
              <a:t>menurut</a:t>
            </a:r>
            <a:r>
              <a:rPr lang="en-US" dirty="0" smtClean="0"/>
              <a:t> </a:t>
            </a:r>
            <a:r>
              <a:rPr lang="en-US" dirty="0" err="1" smtClean="0"/>
              <a:t>standar</a:t>
            </a:r>
            <a:r>
              <a:rPr lang="en-US" dirty="0" smtClean="0"/>
              <a:t> </a:t>
            </a:r>
            <a:r>
              <a:rPr lang="en-US" dirty="0" err="1" smtClean="0"/>
              <a:t>Yunani</a:t>
            </a:r>
            <a:r>
              <a:rPr lang="en-US" dirty="0" smtClean="0"/>
              <a:t> </a:t>
            </a:r>
            <a:r>
              <a:rPr lang="en-US" dirty="0" err="1" smtClean="0"/>
              <a:t>Klasik</a:t>
            </a:r>
            <a:r>
              <a:rPr lang="en-US" dirty="0" smtClean="0"/>
              <a:t>.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A7706-BF2C-3442-8612-0240BAB10D4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8187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Periode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Helenistik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mencakup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kematian</a:t>
            </a:r>
            <a:r>
              <a:rPr lang="en-US" baseline="0" dirty="0" smtClean="0"/>
              <a:t> Alexander the Great </a:t>
            </a:r>
            <a:r>
              <a:rPr lang="en-US" baseline="0" dirty="0" err="1" smtClean="0"/>
              <a:t>hingga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naiknya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kekasiran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Romawi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Kuno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pada</a:t>
            </a:r>
            <a:r>
              <a:rPr lang="en-US" baseline="0" dirty="0" smtClean="0"/>
              <a:t> 27 SM. </a:t>
            </a:r>
            <a:r>
              <a:rPr lang="en-US" baseline="0" dirty="0" err="1" smtClean="0"/>
              <a:t>Perupa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Helenistik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menyukai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emosi</a:t>
            </a:r>
            <a:r>
              <a:rPr lang="en-US" baseline="0" dirty="0" smtClean="0"/>
              <a:t> yang </a:t>
            </a:r>
            <a:r>
              <a:rPr lang="en-US" baseline="0" dirty="0" err="1" smtClean="0"/>
              <a:t>menggebu-gebu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liar. Di </a:t>
            </a:r>
            <a:r>
              <a:rPr lang="en-US" baseline="0" dirty="0" err="1" smtClean="0"/>
              <a:t>Laocoon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terlihat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dari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ekspresi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gerakan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tubuh</a:t>
            </a:r>
            <a:r>
              <a:rPr lang="en-US" baseline="0" dirty="0" smtClean="0"/>
              <a:t> yang liar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dramatis. </a:t>
            </a:r>
            <a:r>
              <a:rPr lang="en-US" baseline="0" dirty="0" err="1" smtClean="0"/>
              <a:t>Bandingkan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dengan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periode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Klasik</a:t>
            </a:r>
            <a:r>
              <a:rPr lang="en-US" baseline="0" dirty="0" smtClean="0"/>
              <a:t> yang </a:t>
            </a:r>
            <a:r>
              <a:rPr lang="en-US" baseline="0" dirty="0" err="1" smtClean="0"/>
              <a:t>tenang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namun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agung</a:t>
            </a:r>
            <a:r>
              <a:rPr lang="en-US" baseline="0" dirty="0" smtClean="0"/>
              <a:t>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Venus de Milo </a:t>
            </a:r>
            <a:r>
              <a:rPr lang="en-US" baseline="0" dirty="0" err="1" smtClean="0"/>
              <a:t>mempunyai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ekspresi</a:t>
            </a:r>
            <a:r>
              <a:rPr lang="en-US" baseline="0" dirty="0" smtClean="0"/>
              <a:t> yang </a:t>
            </a:r>
            <a:r>
              <a:rPr lang="en-US" baseline="0" dirty="0" err="1" smtClean="0"/>
              <a:t>tenang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tapi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posenya</a:t>
            </a:r>
            <a:r>
              <a:rPr lang="en-US" baseline="0" dirty="0" smtClean="0"/>
              <a:t> yang </a:t>
            </a:r>
            <a:r>
              <a:rPr lang="en-US" baseline="0" dirty="0" err="1" smtClean="0"/>
              <a:t>menspiral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merupakan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tipikal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Helenistik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A7706-BF2C-3442-8612-0240BAB10D4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2389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Romawi</a:t>
            </a:r>
            <a:r>
              <a:rPr lang="en-US" dirty="0" smtClean="0"/>
              <a:t> </a:t>
            </a:r>
            <a:r>
              <a:rPr lang="en-US" dirty="0" err="1" smtClean="0"/>
              <a:t>Kuno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didirikan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oleh</a:t>
            </a:r>
            <a:r>
              <a:rPr lang="en-US" baseline="0" dirty="0" smtClean="0"/>
              <a:t> Romulus di </a:t>
            </a:r>
            <a:r>
              <a:rPr lang="en-US" baseline="0" dirty="0" err="1" smtClean="0"/>
              <a:t>tahun</a:t>
            </a:r>
            <a:r>
              <a:rPr lang="en-US" baseline="0" dirty="0" smtClean="0"/>
              <a:t> 753 SM,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menjadi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besar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Republik</a:t>
            </a:r>
            <a:r>
              <a:rPr lang="en-US" baseline="0" dirty="0" smtClean="0"/>
              <a:t> (510BCE-27). </a:t>
            </a:r>
            <a:r>
              <a:rPr lang="en-US" baseline="0" dirty="0" err="1" smtClean="0"/>
              <a:t>Kelas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seniman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tidak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setinggi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kebudayaan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Yunani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Kuno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Mereka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memberi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terobosan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baru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tentang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Realisme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Ini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adalah</a:t>
            </a:r>
            <a:r>
              <a:rPr lang="en-US" baseline="0" dirty="0" smtClean="0"/>
              <a:t> fresco </a:t>
            </a:r>
            <a:r>
              <a:rPr lang="en-US" baseline="0" dirty="0" err="1" smtClean="0"/>
              <a:t>dari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kota</a:t>
            </a:r>
            <a:r>
              <a:rPr lang="en-US" baseline="0" dirty="0" smtClean="0"/>
              <a:t> Pompeii yang </a:t>
            </a:r>
            <a:r>
              <a:rPr lang="en-US" baseline="0" dirty="0" err="1" smtClean="0"/>
              <a:t>terkubur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oleh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debu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gunung</a:t>
            </a:r>
            <a:r>
              <a:rPr lang="en-US" baseline="0" dirty="0" smtClean="0"/>
              <a:t> Vesuvius yang </a:t>
            </a:r>
            <a:r>
              <a:rPr lang="en-US" baseline="0" dirty="0" err="1" smtClean="0"/>
              <a:t>meledak</a:t>
            </a:r>
            <a:r>
              <a:rPr lang="en-US" baseline="0" dirty="0" smtClean="0"/>
              <a:t> di </a:t>
            </a:r>
            <a:r>
              <a:rPr lang="en-US" baseline="0" dirty="0" err="1" smtClean="0"/>
              <a:t>tahun</a:t>
            </a:r>
            <a:r>
              <a:rPr lang="en-US" baseline="0" dirty="0" smtClean="0"/>
              <a:t> 79. </a:t>
            </a:r>
            <a:r>
              <a:rPr lang="en-US" baseline="0" dirty="0" err="1" smtClean="0"/>
              <a:t>Sejarawan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mendeteksi</a:t>
            </a:r>
            <a:r>
              <a:rPr lang="en-US" baseline="0" dirty="0" smtClean="0"/>
              <a:t> 4 </a:t>
            </a:r>
            <a:r>
              <a:rPr lang="en-US" baseline="0" dirty="0" err="1" smtClean="0"/>
              <a:t>jenis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berbeda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tentang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dekorasi</a:t>
            </a:r>
            <a:r>
              <a:rPr lang="en-US" baseline="0" dirty="0" smtClean="0"/>
              <a:t> di Pompeii. Mural </a:t>
            </a:r>
            <a:r>
              <a:rPr lang="en-US" baseline="0" dirty="0" err="1" smtClean="0"/>
              <a:t>banyak</a:t>
            </a:r>
            <a:r>
              <a:rPr lang="en-US" baseline="0" dirty="0" smtClean="0"/>
              <a:t> yang </a:t>
            </a:r>
            <a:r>
              <a:rPr lang="en-US" baseline="0" dirty="0" err="1" smtClean="0"/>
              <a:t>mirip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dengan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gaya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Yunani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terutama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Helenistik</a:t>
            </a:r>
            <a:r>
              <a:rPr lang="en-US" baseline="0" dirty="0" smtClean="0"/>
              <a:t>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Di </a:t>
            </a:r>
            <a:r>
              <a:rPr lang="en-US" baseline="0" dirty="0" err="1" smtClean="0"/>
              <a:t>kanan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adalah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gambar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dari</a:t>
            </a:r>
            <a:r>
              <a:rPr lang="en-US" baseline="0" dirty="0" smtClean="0"/>
              <a:t> fresco di Pompeii </a:t>
            </a:r>
            <a:r>
              <a:rPr lang="en-US" baseline="0" dirty="0" err="1" smtClean="0"/>
              <a:t>juga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menggambarkan</a:t>
            </a:r>
            <a:r>
              <a:rPr lang="en-US" baseline="0" dirty="0" smtClean="0"/>
              <a:t> ritual </a:t>
            </a:r>
            <a:r>
              <a:rPr lang="en-US" baseline="0" dirty="0" err="1" smtClean="0"/>
              <a:t>inisiasi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dari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kultus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Bacchic</a:t>
            </a:r>
            <a:r>
              <a:rPr lang="en-US" baseline="0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A7706-BF2C-3442-8612-0240BAB10D4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1047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Saat</a:t>
            </a:r>
            <a:r>
              <a:rPr lang="en-US" dirty="0" smtClean="0"/>
              <a:t> Vesuvius </a:t>
            </a:r>
            <a:r>
              <a:rPr lang="en-US" dirty="0" err="1" smtClean="0"/>
              <a:t>meledak</a:t>
            </a:r>
            <a:r>
              <a:rPr lang="en-US" dirty="0" smtClean="0"/>
              <a:t>,</a:t>
            </a:r>
            <a:r>
              <a:rPr lang="en-US" baseline="0" dirty="0" smtClean="0"/>
              <a:t> orang-orang </a:t>
            </a:r>
            <a:r>
              <a:rPr lang="en-US" baseline="0" dirty="0" err="1" smtClean="0"/>
              <a:t>banyak</a:t>
            </a:r>
            <a:r>
              <a:rPr lang="en-US" baseline="0" dirty="0" smtClean="0"/>
              <a:t> yang </a:t>
            </a:r>
            <a:r>
              <a:rPr lang="en-US" baseline="0" dirty="0" err="1" smtClean="0"/>
              <a:t>meninggal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seketika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Jadi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temuan-temuan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arkeologis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seperti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memberikan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sekilas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tentang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bagaimana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kehidupan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mereka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itu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Pasangan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diperkirakan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adalah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seorang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tukang</a:t>
            </a:r>
            <a:r>
              <a:rPr lang="en-US" baseline="0" dirty="0" smtClean="0"/>
              <a:t> roti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istrinya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Dia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memegang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gulungan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kertas</a:t>
            </a:r>
            <a:r>
              <a:rPr lang="en-US" baseline="0" dirty="0" smtClean="0"/>
              <a:t>, yang </a:t>
            </a:r>
            <a:r>
              <a:rPr lang="en-US" baseline="0" dirty="0" err="1" smtClean="0"/>
              <a:t>sepertinya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surat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menikah</a:t>
            </a:r>
            <a:r>
              <a:rPr lang="en-US" baseline="0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A7706-BF2C-3442-8612-0240BAB10D4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1558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Kata Kristen </a:t>
            </a:r>
            <a:r>
              <a:rPr lang="en-US" dirty="0" err="1" smtClean="0"/>
              <a:t>Awal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maksudnya</a:t>
            </a:r>
            <a:r>
              <a:rPr lang="en-US" baseline="0" dirty="0" smtClean="0"/>
              <a:t> 300-750, </a:t>
            </a:r>
            <a:r>
              <a:rPr lang="en-US" baseline="0" dirty="0" err="1" smtClean="0"/>
              <a:t>ketika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pengaruh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organisasi</a:t>
            </a:r>
            <a:r>
              <a:rPr lang="en-US" baseline="0" dirty="0" smtClean="0"/>
              <a:t> agama </a:t>
            </a:r>
            <a:r>
              <a:rPr lang="en-US" baseline="0" dirty="0" err="1" smtClean="0"/>
              <a:t>ini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berkembang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luas</a:t>
            </a:r>
            <a:r>
              <a:rPr lang="en-US" baseline="0" dirty="0" smtClean="0"/>
              <a:t> di Barat. </a:t>
            </a:r>
            <a:r>
              <a:rPr lang="en-US" baseline="0" dirty="0" err="1" smtClean="0"/>
              <a:t>Awalnya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adalah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kepercayaan</a:t>
            </a:r>
            <a:r>
              <a:rPr lang="en-US" baseline="0" dirty="0" smtClean="0"/>
              <a:t> yang </a:t>
            </a:r>
            <a:r>
              <a:rPr lang="en-US" baseline="0" dirty="0" err="1" smtClean="0"/>
              <a:t>dirahasiakan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Penghambatan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dari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penguasa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Romawi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kuno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memaksa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umat</a:t>
            </a:r>
            <a:r>
              <a:rPr lang="en-US" baseline="0" dirty="0" smtClean="0"/>
              <a:t> Kristen </a:t>
            </a:r>
            <a:r>
              <a:rPr lang="en-US" baseline="0" dirty="0" err="1" smtClean="0"/>
              <a:t>secara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diam-diam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bertemu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untuk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rapat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karya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seninya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dibuat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untuk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gampang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dipindahkan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atau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malah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disembunyikan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Situasi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membaik</a:t>
            </a:r>
            <a:r>
              <a:rPr lang="en-US" baseline="0" dirty="0" smtClean="0"/>
              <a:t> di </a:t>
            </a:r>
            <a:r>
              <a:rPr lang="en-US" baseline="0" dirty="0" err="1" smtClean="0"/>
              <a:t>tahun</a:t>
            </a:r>
            <a:r>
              <a:rPr lang="en-US" baseline="0" dirty="0" smtClean="0"/>
              <a:t> 313, </a:t>
            </a:r>
            <a:r>
              <a:rPr lang="en-US" baseline="0" dirty="0" err="1" smtClean="0"/>
              <a:t>ketika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Kaisar</a:t>
            </a:r>
            <a:r>
              <a:rPr lang="en-US" baseline="0" dirty="0" smtClean="0"/>
              <a:t> Constantine </a:t>
            </a:r>
            <a:r>
              <a:rPr lang="en-US" baseline="0" dirty="0" err="1" smtClean="0"/>
              <a:t>memberika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umat</a:t>
            </a:r>
            <a:r>
              <a:rPr lang="en-US" baseline="0" dirty="0" smtClean="0"/>
              <a:t> Kristen </a:t>
            </a:r>
            <a:r>
              <a:rPr lang="en-US" baseline="0" dirty="0" err="1" smtClean="0"/>
              <a:t>kebebasan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beragama</a:t>
            </a:r>
            <a:r>
              <a:rPr lang="en-US" baseline="0" dirty="0" smtClean="0"/>
              <a:t>. 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Ini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adalah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contoh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Seni</a:t>
            </a:r>
            <a:r>
              <a:rPr lang="en-US" baseline="0" dirty="0" smtClean="0"/>
              <a:t> Kristen </a:t>
            </a:r>
            <a:r>
              <a:rPr lang="en-US" baseline="0" dirty="0" err="1" smtClean="0"/>
              <a:t>Awal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Seniman</a:t>
            </a:r>
            <a:r>
              <a:rPr lang="en-US" baseline="0" dirty="0" smtClean="0"/>
              <a:t> Kristen </a:t>
            </a:r>
            <a:r>
              <a:rPr lang="en-US" baseline="0" dirty="0" err="1" smtClean="0"/>
              <a:t>pada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zaman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menggunakan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pencitraan</a:t>
            </a:r>
            <a:r>
              <a:rPr lang="en-US" baseline="0" dirty="0" smtClean="0"/>
              <a:t> imperial </a:t>
            </a:r>
            <a:r>
              <a:rPr lang="en-US" baseline="0" dirty="0" err="1" smtClean="0"/>
              <a:t>untuk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menekankan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keagungan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Yesus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Disini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Yesus</a:t>
            </a:r>
            <a:r>
              <a:rPr lang="en-US" baseline="0" dirty="0" smtClean="0"/>
              <a:t> yang </a:t>
            </a:r>
            <a:r>
              <a:rPr lang="en-US" baseline="0" dirty="0" err="1" smtClean="0"/>
              <a:t>muda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berjenggot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menggunakan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jubah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warna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ungu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warna</a:t>
            </a:r>
            <a:r>
              <a:rPr lang="en-US" baseline="0" dirty="0" smtClean="0"/>
              <a:t> yang </a:t>
            </a:r>
            <a:r>
              <a:rPr lang="en-US" baseline="0" dirty="0" err="1" smtClean="0"/>
              <a:t>diasosiasikan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dengan</a:t>
            </a:r>
            <a:r>
              <a:rPr lang="en-US" baseline="0" dirty="0" smtClean="0"/>
              <a:t> raja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penguasa</a:t>
            </a:r>
            <a:r>
              <a:rPr lang="en-US" baseline="0" dirty="0" smtClean="0"/>
              <a:t>. Abad </a:t>
            </a:r>
            <a:r>
              <a:rPr lang="en-US" baseline="0" dirty="0" err="1" smtClean="0"/>
              <a:t>ke</a:t>
            </a:r>
            <a:r>
              <a:rPr lang="en-US" baseline="0" dirty="0" smtClean="0"/>
              <a:t> 6, </a:t>
            </a:r>
            <a:r>
              <a:rPr lang="en-US" baseline="0" dirty="0" err="1" smtClean="0"/>
              <a:t>dibuat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dengn</a:t>
            </a:r>
            <a:r>
              <a:rPr lang="en-US" baseline="0" dirty="0" smtClean="0"/>
              <a:t> mosaic.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A7706-BF2C-3442-8612-0240BAB10D4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0975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 </a:t>
            </a:r>
            <a:r>
              <a:rPr lang="en-US" dirty="0" err="1" smtClean="0"/>
              <a:t>tahun</a:t>
            </a:r>
            <a:r>
              <a:rPr lang="en-US" dirty="0" smtClean="0"/>
              <a:t> 330, </a:t>
            </a:r>
            <a:r>
              <a:rPr lang="en-US" dirty="0" err="1" smtClean="0"/>
              <a:t>Kaisar</a:t>
            </a:r>
            <a:r>
              <a:rPr lang="en-US" baseline="0" dirty="0" smtClean="0"/>
              <a:t> Constantine </a:t>
            </a:r>
            <a:r>
              <a:rPr lang="en-US" baseline="0" dirty="0" err="1" smtClean="0"/>
              <a:t>memindahkan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ibu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kotanya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Bizantin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menamakannya</a:t>
            </a:r>
            <a:r>
              <a:rPr lang="en-US" baseline="0" dirty="0" smtClean="0"/>
              <a:t> Constantinople, </a:t>
            </a:r>
            <a:r>
              <a:rPr lang="en-US" baseline="0" dirty="0" err="1" smtClean="0"/>
              <a:t>atau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apa</a:t>
            </a:r>
            <a:r>
              <a:rPr lang="en-US" baseline="0" dirty="0" smtClean="0"/>
              <a:t> yang </a:t>
            </a:r>
            <a:r>
              <a:rPr lang="en-US" baseline="0" dirty="0" err="1" smtClean="0"/>
              <a:t>sekarang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disebut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Turki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Disini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seniman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Kristiani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terpengaruh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oleh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budaya</a:t>
            </a:r>
            <a:r>
              <a:rPr lang="en-US" baseline="0" dirty="0" smtClean="0"/>
              <a:t> yang lain </a:t>
            </a:r>
            <a:r>
              <a:rPr lang="en-US" baseline="0" dirty="0" err="1" smtClean="0"/>
              <a:t>lagi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Kotanya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adalah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Yunani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sedangkan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budayanya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Timur</a:t>
            </a:r>
            <a:r>
              <a:rPr lang="en-US" baseline="0" dirty="0" smtClean="0"/>
              <a:t> Tengah. Constantinople </a:t>
            </a:r>
            <a:r>
              <a:rPr lang="en-US" baseline="0" dirty="0" err="1" smtClean="0"/>
              <a:t>berjaya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hinggal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tahun</a:t>
            </a:r>
            <a:r>
              <a:rPr lang="en-US" baseline="0" dirty="0" smtClean="0"/>
              <a:t> 1453. 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Kaisar</a:t>
            </a:r>
            <a:r>
              <a:rPr lang="en-US" baseline="0" dirty="0" smtClean="0"/>
              <a:t> Justinian </a:t>
            </a:r>
            <a:r>
              <a:rPr lang="en-US" baseline="0" dirty="0" err="1" smtClean="0"/>
              <a:t>mengutuskan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dibuatkan</a:t>
            </a:r>
            <a:r>
              <a:rPr lang="en-US" baseline="0" dirty="0" smtClean="0"/>
              <a:t> mosaic </a:t>
            </a:r>
            <a:r>
              <a:rPr lang="en-US" baseline="0" dirty="0" err="1" smtClean="0"/>
              <a:t>ini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setelah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pasukannya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mampu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menguasai</a:t>
            </a:r>
            <a:r>
              <a:rPr lang="en-US" baseline="0" dirty="0" smtClean="0"/>
              <a:t> Ravenna di </a:t>
            </a:r>
            <a:r>
              <a:rPr lang="en-US" baseline="0" dirty="0" err="1" smtClean="0"/>
              <a:t>Itali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dari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pasukan</a:t>
            </a:r>
            <a:r>
              <a:rPr lang="en-US" baseline="0" dirty="0" smtClean="0"/>
              <a:t> Ostrogoth. </a:t>
            </a:r>
            <a:r>
              <a:rPr lang="en-US" baseline="0" dirty="0" err="1" smtClean="0"/>
              <a:t>Tahun</a:t>
            </a:r>
            <a:r>
              <a:rPr lang="en-US" baseline="0" dirty="0" smtClean="0"/>
              <a:t> 547.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A7706-BF2C-3442-8612-0240BAB10D4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1208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Dibuat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biara</a:t>
            </a:r>
            <a:r>
              <a:rPr lang="en-US" dirty="0" smtClean="0"/>
              <a:t> </a:t>
            </a:r>
            <a:r>
              <a:rPr lang="en-US" dirty="0" err="1" smtClean="0"/>
              <a:t>Chora</a:t>
            </a:r>
            <a:r>
              <a:rPr lang="en-US" dirty="0" smtClean="0"/>
              <a:t> yang </a:t>
            </a:r>
            <a:r>
              <a:rPr lang="en-US" dirty="0" err="1" smtClean="0"/>
              <a:t>sekarang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dijadikan</a:t>
            </a:r>
            <a:r>
              <a:rPr lang="en-US" baseline="0" dirty="0" smtClean="0"/>
              <a:t> museum. </a:t>
            </a:r>
            <a:r>
              <a:rPr lang="en-US" baseline="0" dirty="0" err="1" smtClean="0"/>
              <a:t>Menunjukkan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Yesus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menyelamatkan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jiwa</a:t>
            </a:r>
            <a:r>
              <a:rPr lang="en-US" baseline="0" dirty="0" smtClean="0"/>
              <a:t> orang-orang yang </a:t>
            </a:r>
            <a:r>
              <a:rPr lang="en-US" baseline="0" dirty="0" err="1" smtClean="0"/>
              <a:t>mulia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Tahun</a:t>
            </a:r>
            <a:r>
              <a:rPr lang="en-US" baseline="0" dirty="0" smtClean="0"/>
              <a:t> 13-16-21.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A7706-BF2C-3442-8612-0240BAB10D4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0032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Agama Islam, yang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disebarkan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oleh</a:t>
            </a:r>
            <a:r>
              <a:rPr lang="en-US" baseline="0" dirty="0" smtClean="0"/>
              <a:t> Muhammad di </a:t>
            </a:r>
            <a:r>
              <a:rPr lang="en-US" baseline="0" dirty="0" err="1" smtClean="0"/>
              <a:t>abad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</a:t>
            </a:r>
            <a:r>
              <a:rPr lang="en-US" baseline="0" dirty="0" smtClean="0"/>
              <a:t> 6, </a:t>
            </a:r>
            <a:r>
              <a:rPr lang="en-US" baseline="0" dirty="0" err="1" smtClean="0"/>
              <a:t>berkembang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luas</a:t>
            </a:r>
            <a:r>
              <a:rPr lang="en-US" baseline="0" dirty="0" smtClean="0"/>
              <a:t> di Arab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Timur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tengah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hingga</a:t>
            </a:r>
            <a:r>
              <a:rPr lang="en-US" baseline="0" dirty="0" smtClean="0"/>
              <a:t> Asia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Africa.,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mempengaruhi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berbagai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budaya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Seni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dekoratif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kriya</a:t>
            </a:r>
            <a:r>
              <a:rPr lang="en-US" baseline="0" dirty="0" smtClean="0"/>
              <a:t> paling </a:t>
            </a:r>
            <a:r>
              <a:rPr lang="en-US" baseline="0" dirty="0" err="1" smtClean="0"/>
              <a:t>menonjol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Awalnya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seni</a:t>
            </a:r>
            <a:r>
              <a:rPr lang="en-US" baseline="0" dirty="0" smtClean="0"/>
              <a:t> Islam </a:t>
            </a:r>
            <a:r>
              <a:rPr lang="en-US" baseline="0" dirty="0" err="1" smtClean="0"/>
              <a:t>dipengaruhi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oleh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Bizantin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Romawi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Kristen </a:t>
            </a:r>
            <a:r>
              <a:rPr lang="en-US" baseline="0" dirty="0" err="1" smtClean="0"/>
              <a:t>Awal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tapi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kemudian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mempunyai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cirinya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sendiri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Karena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tidak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diperbolehkan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menggambarkan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manusia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ekspresi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artistik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terlihat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dari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arsitektur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seni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dekoratif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terutama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kaligrafi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hiasan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buku</a:t>
            </a:r>
            <a:r>
              <a:rPr lang="en-US" baseline="0" dirty="0" smtClean="0"/>
              <a:t>. 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Kubah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mesjid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didekorasi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dengan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mewah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menggunakan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keramik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mosaic </a:t>
            </a:r>
            <a:r>
              <a:rPr lang="en-US" baseline="0" dirty="0" err="1" smtClean="0"/>
              <a:t>gelas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diukir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menggunakan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ubin</a:t>
            </a:r>
            <a:r>
              <a:rPr lang="en-US" baseline="0" dirty="0" smtClean="0"/>
              <a:t> arabesque. 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Contohnya</a:t>
            </a:r>
            <a:r>
              <a:rPr lang="en-US" baseline="0" dirty="0" smtClean="0"/>
              <a:t> The Dome of Rock di Temple Mount. C69, </a:t>
            </a:r>
            <a:r>
              <a:rPr lang="en-US" baseline="0" dirty="0" err="1" smtClean="0"/>
              <a:t>memperlihatkan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gaya</a:t>
            </a:r>
            <a:r>
              <a:rPr lang="en-US" baseline="0" dirty="0" smtClean="0"/>
              <a:t> regional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variasi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seni</a:t>
            </a:r>
            <a:r>
              <a:rPr lang="en-US" baseline="0" dirty="0" smtClean="0"/>
              <a:t> Islam.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A7706-BF2C-3442-8612-0240BAB10D4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9422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Ummayad</a:t>
            </a:r>
            <a:r>
              <a:rPr lang="en-US" baseline="0" dirty="0" smtClean="0"/>
              <a:t> Mosque, Syria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A7706-BF2C-3442-8612-0240BAB10D4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0361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Figur</a:t>
            </a:r>
            <a:r>
              <a:rPr lang="en-US" dirty="0" smtClean="0"/>
              <a:t> </a:t>
            </a:r>
            <a:r>
              <a:rPr lang="en-US" dirty="0" err="1" smtClean="0"/>
              <a:t>manusia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kepala</a:t>
            </a:r>
            <a:r>
              <a:rPr lang="en-US" dirty="0" smtClean="0"/>
              <a:t> </a:t>
            </a:r>
            <a:r>
              <a:rPr lang="en-US" dirty="0" err="1" smtClean="0"/>
              <a:t>burung</a:t>
            </a:r>
            <a:r>
              <a:rPr lang="en-US" dirty="0" smtClean="0"/>
              <a:t>.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Banyak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penjelasan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arkeologis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tentang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siapa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persisnya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figur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ini</a:t>
            </a:r>
            <a:r>
              <a:rPr lang="en-US" baseline="0" dirty="0" smtClean="0"/>
              <a:t>. Ada yang </a:t>
            </a:r>
            <a:r>
              <a:rPr lang="en-US" baseline="0" dirty="0" err="1" smtClean="0"/>
              <a:t>mengatakan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pemburu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ada</a:t>
            </a:r>
            <a:r>
              <a:rPr lang="en-US" baseline="0" dirty="0" smtClean="0"/>
              <a:t> yang </a:t>
            </a:r>
            <a:r>
              <a:rPr lang="en-US" baseline="0" dirty="0" err="1" smtClean="0"/>
              <a:t>mengatakan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dukun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A7706-BF2C-3442-8612-0240BAB10D4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1913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Atap</a:t>
            </a:r>
            <a:r>
              <a:rPr lang="en-US" baseline="0" dirty="0" smtClean="0"/>
              <a:t> yang </a:t>
            </a:r>
            <a:r>
              <a:rPr lang="en-US" baseline="0" dirty="0" err="1" smtClean="0"/>
              <a:t>melengkung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adanya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halaman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dalam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mencirikan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arsitektur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mesjid</a:t>
            </a:r>
            <a:r>
              <a:rPr lang="en-US" baseline="0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A7706-BF2C-3442-8612-0240BAB10D4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2698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Seniman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pengrajin</a:t>
            </a:r>
            <a:r>
              <a:rPr lang="en-US" dirty="0" smtClean="0"/>
              <a:t> </a:t>
            </a:r>
            <a:r>
              <a:rPr lang="en-US" dirty="0" err="1" smtClean="0"/>
              <a:t>sangat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dihargai</a:t>
            </a:r>
            <a:r>
              <a:rPr lang="en-US" baseline="0" dirty="0" smtClean="0"/>
              <a:t> di </a:t>
            </a:r>
            <a:r>
              <a:rPr lang="en-US" baseline="0" dirty="0" err="1" smtClean="0"/>
              <a:t>abad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Pertengahan</a:t>
            </a:r>
            <a:r>
              <a:rPr lang="en-US" baseline="0" dirty="0" smtClean="0"/>
              <a:t> di Asia. </a:t>
            </a:r>
            <a:r>
              <a:rPr lang="en-US" baseline="0" dirty="0" err="1" smtClean="0"/>
              <a:t>Seniman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tidak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membubuhkan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namanya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karya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sampai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penjajah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datang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mulai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memperkenalkan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tradisi</a:t>
            </a:r>
            <a:r>
              <a:rPr lang="en-US" baseline="0" dirty="0" smtClean="0"/>
              <a:t> Barat </a:t>
            </a:r>
            <a:r>
              <a:rPr lang="en-US" baseline="0" dirty="0" err="1" smtClean="0"/>
              <a:t>ini</a:t>
            </a:r>
            <a:r>
              <a:rPr lang="en-US" baseline="0" dirty="0" smtClean="0"/>
              <a:t>. Para </a:t>
            </a:r>
            <a:r>
              <a:rPr lang="en-US" baseline="0" dirty="0" err="1" smtClean="0"/>
              <a:t>pematung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arsitek</a:t>
            </a:r>
            <a:r>
              <a:rPr lang="en-US" baseline="0" dirty="0" smtClean="0"/>
              <a:t> yang </a:t>
            </a:r>
            <a:r>
              <a:rPr lang="en-US" baseline="0" dirty="0" err="1" smtClean="0"/>
              <a:t>membangun</a:t>
            </a:r>
            <a:r>
              <a:rPr lang="en-US" baseline="0" dirty="0" smtClean="0"/>
              <a:t> Borobudur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Angkor </a:t>
            </a:r>
            <a:r>
              <a:rPr lang="en-US" baseline="0" dirty="0" err="1" smtClean="0"/>
              <a:t>Wat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sangat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dihargai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pemerintah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zamannya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Karena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mereka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dianggap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mampu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membangun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kuil</a:t>
            </a:r>
            <a:r>
              <a:rPr lang="en-US" baseline="0" dirty="0" smtClean="0"/>
              <a:t> yang </a:t>
            </a:r>
            <a:r>
              <a:rPr lang="en-US" baseline="0" dirty="0" err="1" smtClean="0"/>
              <a:t>mencermikan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rumah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dewa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Dipercayai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dewa-dewa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turun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menghuni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kuil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ini</a:t>
            </a:r>
            <a:r>
              <a:rPr lang="en-US" baseline="0" dirty="0" smtClean="0"/>
              <a:t>. 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Datangnya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dinasti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Syailendra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Penguasa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dari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Gunung</a:t>
            </a:r>
            <a:r>
              <a:rPr lang="en-US" baseline="0" dirty="0" smtClean="0"/>
              <a:t>) </a:t>
            </a:r>
            <a:r>
              <a:rPr lang="en-US" baseline="0" dirty="0" err="1" smtClean="0"/>
              <a:t>diperkirang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dari</a:t>
            </a:r>
            <a:r>
              <a:rPr lang="en-US" baseline="0" dirty="0" smtClean="0"/>
              <a:t> India </a:t>
            </a:r>
            <a:r>
              <a:rPr lang="en-US" baseline="0" dirty="0" err="1" smtClean="0"/>
              <a:t>Timur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memberikan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kesempatan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seniman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Jawa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untuk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mengekspresikan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diri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mereka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dalam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skala</a:t>
            </a:r>
            <a:r>
              <a:rPr lang="en-US" baseline="0" dirty="0" smtClean="0"/>
              <a:t> monumental di </a:t>
            </a:r>
            <a:r>
              <a:rPr lang="en-US" baseline="0" dirty="0" err="1" smtClean="0"/>
              <a:t>kuil-kuil</a:t>
            </a:r>
            <a:r>
              <a:rPr lang="en-US" baseline="0" dirty="0" smtClean="0"/>
              <a:t> Buddha. Borobudur </a:t>
            </a:r>
            <a:r>
              <a:rPr lang="en-US" baseline="0" dirty="0" err="1" smtClean="0"/>
              <a:t>adalah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bangunan</a:t>
            </a:r>
            <a:r>
              <a:rPr lang="en-US" baseline="0" dirty="0" smtClean="0"/>
              <a:t> agama Buddha </a:t>
            </a:r>
            <a:r>
              <a:rPr lang="en-US" baseline="0" dirty="0" err="1" smtClean="0"/>
              <a:t>terbesar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didunia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dengan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stupa-stupa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relief, </a:t>
            </a:r>
            <a:r>
              <a:rPr lang="en-US" baseline="0" dirty="0" err="1" smtClean="0"/>
              <a:t>cerita-cerita</a:t>
            </a:r>
            <a:r>
              <a:rPr lang="en-US" baseline="0" dirty="0" smtClean="0"/>
              <a:t> yang </a:t>
            </a:r>
            <a:r>
              <a:rPr lang="en-US" baseline="0" dirty="0" err="1" smtClean="0"/>
              <a:t>diukir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batu</a:t>
            </a:r>
            <a:r>
              <a:rPr lang="en-US" baseline="0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A7706-BF2C-3442-8612-0240BAB10D4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28445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Angkor </a:t>
            </a:r>
            <a:r>
              <a:rPr lang="en-US" dirty="0" err="1" smtClean="0"/>
              <a:t>Wat</a:t>
            </a:r>
            <a:r>
              <a:rPr lang="en-US" dirty="0" smtClean="0"/>
              <a:t> </a:t>
            </a:r>
            <a:r>
              <a:rPr lang="en-US" dirty="0" err="1" smtClean="0"/>
              <a:t>adalah</a:t>
            </a:r>
            <a:r>
              <a:rPr lang="en-US" dirty="0" smtClean="0"/>
              <a:t> </a:t>
            </a:r>
            <a:r>
              <a:rPr lang="en-US" dirty="0" err="1" smtClean="0"/>
              <a:t>kuil</a:t>
            </a:r>
            <a:r>
              <a:rPr lang="en-US" dirty="0" smtClean="0"/>
              <a:t> Hindu di Cambodia,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dibangun</a:t>
            </a:r>
            <a:r>
              <a:rPr lang="en-US" baseline="0" dirty="0" smtClean="0"/>
              <a:t> di </a:t>
            </a:r>
            <a:r>
              <a:rPr lang="en-US" baseline="0" dirty="0" err="1" smtClean="0"/>
              <a:t>awal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abad</a:t>
            </a:r>
            <a:r>
              <a:rPr lang="en-US" baseline="0" dirty="0" smtClean="0"/>
              <a:t> 12. Gaya </a:t>
            </a:r>
            <a:r>
              <a:rPr lang="en-US" baseline="0" dirty="0" err="1" smtClean="0"/>
              <a:t>arsitektur</a:t>
            </a:r>
            <a:r>
              <a:rPr lang="en-US" baseline="0" dirty="0" smtClean="0"/>
              <a:t> Khmer, </a:t>
            </a:r>
            <a:r>
              <a:rPr lang="en-US" baseline="0" dirty="0" err="1" smtClean="0"/>
              <a:t>salah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satu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kekaisaran</a:t>
            </a:r>
            <a:r>
              <a:rPr lang="en-US" baseline="0" dirty="0" smtClean="0"/>
              <a:t> yang paling </a:t>
            </a:r>
            <a:r>
              <a:rPr lang="en-US" baseline="0" dirty="0" err="1" smtClean="0"/>
              <a:t>hebat</a:t>
            </a:r>
            <a:r>
              <a:rPr lang="en-US" baseline="0" dirty="0" smtClean="0"/>
              <a:t> di Asia Tenggara.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A7706-BF2C-3442-8612-0240BAB10D4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96748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Wiki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A7706-BF2C-3442-8612-0240BAB10D4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72273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Gothic Art </a:t>
            </a:r>
            <a:r>
              <a:rPr lang="en-US" dirty="0" err="1" smtClean="0"/>
              <a:t>dan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arsitektur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adalah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salah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satu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gaya</a:t>
            </a:r>
            <a:r>
              <a:rPr lang="en-US" baseline="0" dirty="0" smtClean="0"/>
              <a:t> yang paling </a:t>
            </a:r>
            <a:r>
              <a:rPr lang="en-US" baseline="0" dirty="0" err="1" smtClean="0"/>
              <a:t>mendominasi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Eropa</a:t>
            </a:r>
            <a:r>
              <a:rPr lang="en-US" baseline="0" dirty="0" smtClean="0"/>
              <a:t> Barat </a:t>
            </a:r>
            <a:r>
              <a:rPr lang="en-US" baseline="0" dirty="0" err="1" smtClean="0"/>
              <a:t>setelah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tahun</a:t>
            </a:r>
            <a:r>
              <a:rPr lang="en-US" baseline="0" dirty="0" smtClean="0"/>
              <a:t> 1000. </a:t>
            </a:r>
            <a:r>
              <a:rPr lang="en-US" baseline="0" dirty="0" err="1" smtClean="0"/>
              <a:t>Dicirikan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oleh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bangunan</a:t>
            </a:r>
            <a:r>
              <a:rPr lang="en-US" baseline="0" dirty="0" smtClean="0"/>
              <a:t> yang </a:t>
            </a:r>
            <a:r>
              <a:rPr lang="en-US" baseline="0" dirty="0" err="1" smtClean="0"/>
              <a:t>elegan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menjulang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dengan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kerangka</a:t>
            </a:r>
            <a:r>
              <a:rPr lang="en-US" baseline="0" dirty="0" smtClean="0"/>
              <a:t> yang </a:t>
            </a:r>
            <a:r>
              <a:rPr lang="en-US" baseline="0" dirty="0" err="1" smtClean="0"/>
              <a:t>mengizinkan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adanya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jendela-jendela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besar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untuk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mengganti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dinding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Digunakan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untuk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melayani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gereja</a:t>
            </a:r>
            <a:r>
              <a:rPr lang="en-US" baseline="0" dirty="0" smtClean="0"/>
              <a:t> Kristen. </a:t>
            </a:r>
            <a:r>
              <a:rPr lang="en-US" baseline="0" dirty="0" err="1" smtClean="0"/>
              <a:t>Katedral</a:t>
            </a:r>
            <a:r>
              <a:rPr lang="en-US" baseline="0" dirty="0" smtClean="0"/>
              <a:t> Chartres </a:t>
            </a:r>
            <a:r>
              <a:rPr lang="en-US" baseline="0" dirty="0" err="1" smtClean="0"/>
              <a:t>adalah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salah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satu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contoh</a:t>
            </a:r>
            <a:r>
              <a:rPr lang="en-US" baseline="0" dirty="0" smtClean="0"/>
              <a:t> paling </a:t>
            </a:r>
            <a:r>
              <a:rPr lang="en-US" baseline="0" dirty="0" err="1" smtClean="0"/>
              <a:t>hebat</a:t>
            </a:r>
            <a:r>
              <a:rPr lang="en-US" baseline="0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A7706-BF2C-3442-8612-0240BAB10D4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13441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Katedral</a:t>
            </a:r>
            <a:r>
              <a:rPr lang="en-US" dirty="0" smtClean="0"/>
              <a:t> </a:t>
            </a:r>
            <a:r>
              <a:rPr lang="en-US" dirty="0" err="1" smtClean="0"/>
              <a:t>ini</a:t>
            </a:r>
            <a:r>
              <a:rPr lang="en-US" dirty="0" smtClean="0"/>
              <a:t> </a:t>
            </a:r>
            <a:r>
              <a:rPr lang="en-US" dirty="0" err="1" smtClean="0"/>
              <a:t>mempunyai</a:t>
            </a:r>
            <a:r>
              <a:rPr lang="en-US" dirty="0" smtClean="0"/>
              <a:t> 3 rose windows. </a:t>
            </a:r>
            <a:r>
              <a:rPr lang="en-US" dirty="0" err="1" smtClean="0"/>
              <a:t>Ini</a:t>
            </a:r>
            <a:r>
              <a:rPr lang="en-US" dirty="0" smtClean="0"/>
              <a:t>, yang </a:t>
            </a:r>
            <a:r>
              <a:rPr lang="en-US" dirty="0" err="1" smtClean="0"/>
              <a:t>ada</a:t>
            </a:r>
            <a:r>
              <a:rPr lang="en-US" dirty="0" smtClean="0"/>
              <a:t> di </a:t>
            </a:r>
            <a:r>
              <a:rPr lang="en-US" dirty="0" err="1" smtClean="0"/>
              <a:t>utara</a:t>
            </a:r>
            <a:r>
              <a:rPr lang="en-US" dirty="0" smtClean="0"/>
              <a:t>, </a:t>
            </a:r>
            <a:r>
              <a:rPr lang="en-US" dirty="0" err="1" smtClean="0"/>
              <a:t>didedikasikan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Bunda</a:t>
            </a:r>
            <a:r>
              <a:rPr lang="en-US" dirty="0" smtClean="0"/>
              <a:t> Maria. Yang paling </a:t>
            </a:r>
            <a:r>
              <a:rPr lang="en-US" dirty="0" err="1" smtClean="0"/>
              <a:t>tengah</a:t>
            </a:r>
            <a:r>
              <a:rPr lang="en-US" dirty="0" smtClean="0"/>
              <a:t> </a:t>
            </a:r>
            <a:r>
              <a:rPr lang="en-US" dirty="0" err="1" smtClean="0"/>
              <a:t>menggambarkan</a:t>
            </a:r>
            <a:r>
              <a:rPr lang="en-US" dirty="0" smtClean="0"/>
              <a:t> </a:t>
            </a:r>
            <a:r>
              <a:rPr lang="en-US" dirty="0" err="1" smtClean="0"/>
              <a:t>Bunda</a:t>
            </a:r>
            <a:r>
              <a:rPr lang="en-US" dirty="0" smtClean="0"/>
              <a:t> Maria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A7706-BF2C-3442-8612-0240BAB10D4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97113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Karena</a:t>
            </a:r>
            <a:r>
              <a:rPr lang="en-US" dirty="0" smtClean="0"/>
              <a:t> </a:t>
            </a:r>
            <a:r>
              <a:rPr lang="en-US" dirty="0" err="1" smtClean="0"/>
              <a:t>jaraknya</a:t>
            </a:r>
            <a:r>
              <a:rPr lang="en-US" dirty="0" smtClean="0"/>
              <a:t> yang </a:t>
            </a:r>
            <a:r>
              <a:rPr lang="en-US" dirty="0" err="1" smtClean="0"/>
              <a:t>jauh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pendatang</a:t>
            </a:r>
            <a:r>
              <a:rPr lang="en-US" dirty="0" smtClean="0"/>
              <a:t>, </a:t>
            </a:r>
            <a:r>
              <a:rPr lang="en-US" dirty="0" err="1" smtClean="0"/>
              <a:t>jendela</a:t>
            </a:r>
            <a:r>
              <a:rPr lang="en-US" dirty="0" smtClean="0"/>
              <a:t> di </a:t>
            </a:r>
            <a:r>
              <a:rPr lang="en-US" dirty="0" err="1" smtClean="0"/>
              <a:t>bagian</a:t>
            </a:r>
            <a:r>
              <a:rPr lang="en-US" dirty="0" smtClean="0"/>
              <a:t> clerestory </a:t>
            </a:r>
            <a:r>
              <a:rPr lang="en-US" dirty="0" err="1" smtClean="0"/>
              <a:t>mempunyai</a:t>
            </a:r>
            <a:r>
              <a:rPr lang="en-US" dirty="0" smtClean="0"/>
              <a:t> design yang </a:t>
            </a:r>
            <a:r>
              <a:rPr lang="en-US" dirty="0" err="1" smtClean="0"/>
              <a:t>lebih</a:t>
            </a:r>
            <a:r>
              <a:rPr lang="en-US" dirty="0" smtClean="0"/>
              <a:t> </a:t>
            </a:r>
            <a:r>
              <a:rPr lang="en-US" dirty="0" err="1" smtClean="0"/>
              <a:t>sederhana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A7706-BF2C-3442-8612-0240BAB10D4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2052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Seni</a:t>
            </a:r>
            <a:r>
              <a:rPr lang="en-US" dirty="0" smtClean="0"/>
              <a:t> </a:t>
            </a:r>
            <a:r>
              <a:rPr lang="en-US" dirty="0" err="1" smtClean="0"/>
              <a:t>Itali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abad</a:t>
            </a:r>
            <a:r>
              <a:rPr lang="en-US" baseline="0" dirty="0" smtClean="0"/>
              <a:t> 13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14 </a:t>
            </a:r>
            <a:r>
              <a:rPr lang="en-US" baseline="0" dirty="0" err="1" smtClean="0"/>
              <a:t>berbeda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dengan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apa</a:t>
            </a:r>
            <a:r>
              <a:rPr lang="en-US" baseline="0" dirty="0" smtClean="0"/>
              <a:t> yang </a:t>
            </a:r>
            <a:r>
              <a:rPr lang="en-US" baseline="0" dirty="0" err="1" smtClean="0"/>
              <a:t>ada</a:t>
            </a:r>
            <a:r>
              <a:rPr lang="en-US" baseline="0" dirty="0" smtClean="0"/>
              <a:t> di </a:t>
            </a:r>
            <a:r>
              <a:rPr lang="en-US" baseline="0" dirty="0" err="1" smtClean="0"/>
              <a:t>Eropa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Saat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seni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masih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tidak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mempunyai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nama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pengarang</a:t>
            </a:r>
            <a:r>
              <a:rPr lang="en-US" baseline="0" dirty="0" smtClean="0"/>
              <a:t>, di </a:t>
            </a:r>
            <a:r>
              <a:rPr lang="en-US" baseline="0" dirty="0" err="1" smtClean="0"/>
              <a:t>Itali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sudah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banyak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seniman</a:t>
            </a:r>
            <a:r>
              <a:rPr lang="en-US" baseline="0" dirty="0" smtClean="0"/>
              <a:t> yang </a:t>
            </a:r>
            <a:r>
              <a:rPr lang="en-US" baseline="0" dirty="0" err="1" smtClean="0"/>
              <a:t>terkenal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oleh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namanya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senidir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Banyak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hal</a:t>
            </a:r>
            <a:r>
              <a:rPr lang="en-US" baseline="0" dirty="0" smtClean="0"/>
              <a:t> yang </a:t>
            </a:r>
            <a:r>
              <a:rPr lang="en-US" baseline="0" dirty="0" err="1" smtClean="0"/>
              <a:t>mempengaruhi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seni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Itali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awal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contohnya</a:t>
            </a:r>
            <a:r>
              <a:rPr lang="en-US" baseline="0" dirty="0" smtClean="0"/>
              <a:t> Gothic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Bizantin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Tapi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ketegangan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karya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Bizantin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mulai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digantikan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oleh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sebuah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naturalisme</a:t>
            </a:r>
            <a:r>
              <a:rPr lang="en-US" baseline="0" dirty="0" smtClean="0"/>
              <a:t> yang </a:t>
            </a:r>
            <a:r>
              <a:rPr lang="en-US" baseline="0" dirty="0" err="1" smtClean="0"/>
              <a:t>lebih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manusiawi</a:t>
            </a:r>
            <a:r>
              <a:rPr lang="en-US" baseline="0" dirty="0" smtClean="0"/>
              <a:t>, yang </a:t>
            </a:r>
            <a:r>
              <a:rPr lang="en-US" baseline="0" dirty="0" err="1" smtClean="0"/>
              <a:t>menjadi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cikal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bakal</a:t>
            </a:r>
            <a:r>
              <a:rPr lang="en-US" baseline="0" dirty="0" smtClean="0"/>
              <a:t> Renaissance.. Agama </a:t>
            </a:r>
            <a:r>
              <a:rPr lang="en-US" baseline="0" dirty="0" err="1" smtClean="0"/>
              <a:t>masih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menjadi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topik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utama</a:t>
            </a:r>
            <a:r>
              <a:rPr lang="en-US" baseline="0" dirty="0" smtClean="0"/>
              <a:t>. 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Terbuat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dari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marmer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oleh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anak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ayah.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A7706-BF2C-3442-8612-0240BAB10D4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28727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Cimabue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menggambarkan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Bunda</a:t>
            </a:r>
            <a:r>
              <a:rPr lang="en-US" baseline="0" dirty="0" smtClean="0"/>
              <a:t> Maria </a:t>
            </a:r>
            <a:r>
              <a:rPr lang="en-US" baseline="0" dirty="0" err="1" smtClean="0"/>
              <a:t>secara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manusiawi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rasul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digambarkan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secara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perorangan</a:t>
            </a:r>
            <a:r>
              <a:rPr lang="en-US" baseline="0" dirty="0" smtClean="0"/>
              <a:t>, lain </a:t>
            </a:r>
            <a:r>
              <a:rPr lang="en-US" baseline="0" dirty="0" err="1" smtClean="0"/>
              <a:t>dari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tradisi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ini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Malaikat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mempunyai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lingkaran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cahaya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disekitar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kepala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mereka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Ekspresinya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masih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memperlihatkan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tradisi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Bizantin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tapi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lebih</a:t>
            </a:r>
            <a:r>
              <a:rPr lang="en-US" baseline="0" dirty="0" smtClean="0"/>
              <a:t> personal.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A7706-BF2C-3442-8612-0240BAB10D4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74226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Giotto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adalah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pelukis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arsitek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asal</a:t>
            </a:r>
            <a:r>
              <a:rPr lang="en-US" baseline="0" dirty="0" smtClean="0"/>
              <a:t> Florence, yang </a:t>
            </a:r>
            <a:r>
              <a:rPr lang="en-US" baseline="0" dirty="0" err="1" smtClean="0"/>
              <a:t>dididik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oleh</a:t>
            </a:r>
            <a:r>
              <a:rPr lang="en-US" baseline="0" dirty="0" smtClean="0"/>
              <a:t> Cimabue. </a:t>
            </a:r>
            <a:r>
              <a:rPr lang="en-US" baseline="0" dirty="0" err="1" smtClean="0"/>
              <a:t>Gitto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menemukan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membuat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permukaan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datar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terlihat</a:t>
            </a:r>
            <a:r>
              <a:rPr lang="en-US" baseline="0" dirty="0" smtClean="0"/>
              <a:t> 3-dimensional. </a:t>
            </a:r>
            <a:r>
              <a:rPr lang="en-US" baseline="0" dirty="0" err="1" smtClean="0"/>
              <a:t>Komposisinya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disini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menonjolkan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kepedihan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suasana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dimana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ibu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dari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Yesus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sedang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meratapi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kematian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anaknya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Pohon</a:t>
            </a:r>
            <a:r>
              <a:rPr lang="en-US" baseline="0" dirty="0" smtClean="0"/>
              <a:t> yang </a:t>
            </a:r>
            <a:r>
              <a:rPr lang="en-US" baseline="0" dirty="0" err="1" smtClean="0"/>
              <a:t>berdiri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sendiri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adalah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simbol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abad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pertengahan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tentang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kematian</a:t>
            </a:r>
            <a:r>
              <a:rPr lang="en-US" baseline="0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A7706-BF2C-3442-8612-0240BAB10D4B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2888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A7706-BF2C-3442-8612-0240BAB10D4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44717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Manusia</a:t>
            </a:r>
            <a:r>
              <a:rPr lang="en-US" dirty="0" smtClean="0"/>
              <a:t> </a:t>
            </a:r>
            <a:r>
              <a:rPr lang="en-US" dirty="0" err="1" smtClean="0"/>
              <a:t>ada</a:t>
            </a:r>
            <a:r>
              <a:rPr lang="en-US" dirty="0" smtClean="0"/>
              <a:t> di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bumi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sedangkan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malaikat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berterbangan</a:t>
            </a:r>
            <a:r>
              <a:rPr lang="en-US" baseline="0" dirty="0" smtClean="0"/>
              <a:t> di </a:t>
            </a:r>
            <a:r>
              <a:rPr lang="en-US" baseline="0" dirty="0" err="1" smtClean="0"/>
              <a:t>langit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Muka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mereka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mencerminkan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kesedihan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manusia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Tiap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malaikat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mempunyai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ekspresi</a:t>
            </a:r>
            <a:r>
              <a:rPr lang="en-US" baseline="0" dirty="0" smtClean="0"/>
              <a:t> yang </a:t>
            </a:r>
            <a:r>
              <a:rPr lang="en-US" baseline="0" dirty="0" err="1" smtClean="0"/>
              <a:t>berbeda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semua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melihat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kearah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Yesus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Maria. 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Beban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emosi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terbesar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ada</a:t>
            </a:r>
            <a:r>
              <a:rPr lang="en-US" baseline="0" dirty="0" smtClean="0"/>
              <a:t> di </a:t>
            </a:r>
            <a:r>
              <a:rPr lang="en-US" baseline="0" dirty="0" err="1" smtClean="0"/>
              <a:t>samping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kiri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komposisi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Perhatikan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ekspresi</a:t>
            </a:r>
            <a:r>
              <a:rPr lang="en-US" baseline="0" dirty="0" smtClean="0"/>
              <a:t> Maria yang </a:t>
            </a:r>
            <a:r>
              <a:rPr lang="en-US" baseline="0" dirty="0" err="1" smtClean="0"/>
              <a:t>merana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Yesus</a:t>
            </a:r>
            <a:r>
              <a:rPr lang="en-US" baseline="0" dirty="0" smtClean="0"/>
              <a:t> yang </a:t>
            </a:r>
            <a:r>
              <a:rPr lang="en-US" baseline="0" dirty="0" err="1" smtClean="0"/>
              <a:t>meninggal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dengan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tenang</a:t>
            </a:r>
            <a:r>
              <a:rPr lang="en-US" baseline="0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A7706-BF2C-3442-8612-0240BAB10D4B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64866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Renaissance </a:t>
            </a:r>
            <a:r>
              <a:rPr lang="en-US" dirty="0" err="1" smtClean="0"/>
              <a:t>berarti</a:t>
            </a:r>
            <a:r>
              <a:rPr lang="en-US" dirty="0" smtClean="0"/>
              <a:t> Rebirth.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Penyair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Itali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bernama</a:t>
            </a:r>
            <a:r>
              <a:rPr lang="en-US" baseline="0" dirty="0" smtClean="0"/>
              <a:t> Petrarch </a:t>
            </a:r>
            <a:r>
              <a:rPr lang="en-US" baseline="0" dirty="0" err="1" smtClean="0"/>
              <a:t>membagi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sejarah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menjadi</a:t>
            </a:r>
            <a:r>
              <a:rPr lang="en-US" baseline="0" dirty="0" smtClean="0"/>
              <a:t> 3 </a:t>
            </a:r>
            <a:r>
              <a:rPr lang="en-US" baseline="0" dirty="0" err="1" smtClean="0"/>
              <a:t>bagian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zaman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Klasik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sebagai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zaman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Keemasan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zaman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kegelapan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kekaisaran</a:t>
            </a:r>
            <a:r>
              <a:rPr lang="en-US" baseline="0" dirty="0" smtClean="0"/>
              <a:t> Roma </a:t>
            </a:r>
            <a:r>
              <a:rPr lang="en-US" baseline="0" dirty="0" err="1" smtClean="0"/>
              <a:t>runtuh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modernnya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dimana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norma-norma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Klasik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terlahir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kembali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Terjadinya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kelahiran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kembali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secara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intelektual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perekonomian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Itali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membaik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Kelas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menengah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berkembang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Pendidikan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juga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dengan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menyeluruhnya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pendidikan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tentang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hukum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klasik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retorika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filsafat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Pergeserang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budaya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disebut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sebagai</a:t>
            </a:r>
            <a:r>
              <a:rPr lang="en-US" baseline="0" dirty="0" smtClean="0"/>
              <a:t> ‘</a:t>
            </a:r>
            <a:r>
              <a:rPr lang="en-US" baseline="0" dirty="0" err="1" smtClean="0"/>
              <a:t>humanisme</a:t>
            </a:r>
            <a:r>
              <a:rPr lang="en-US" baseline="0" dirty="0" smtClean="0"/>
              <a:t>’ di </a:t>
            </a:r>
            <a:r>
              <a:rPr lang="en-US" baseline="0" dirty="0" err="1" smtClean="0"/>
              <a:t>abad</a:t>
            </a:r>
            <a:r>
              <a:rPr lang="en-US" baseline="0" dirty="0" smtClean="0"/>
              <a:t> 19. </a:t>
            </a:r>
            <a:r>
              <a:rPr lang="en-US" baseline="0" dirty="0" err="1" smtClean="0"/>
              <a:t>Kenapa</a:t>
            </a:r>
            <a:r>
              <a:rPr lang="en-US" baseline="0" dirty="0" smtClean="0"/>
              <a:t>?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err="1" smtClean="0"/>
              <a:t>Lukisan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menjadi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lebih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realistis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menggambarkan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dunia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nyata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bukan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khayangan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seperti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zaman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pertengahan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Penemuan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hukum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perspektif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menaruh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seni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ranah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ilmiah</a:t>
            </a:r>
            <a:r>
              <a:rPr lang="en-US" baseline="0" dirty="0" smtClean="0"/>
              <a:t> yang </a:t>
            </a:r>
            <a:r>
              <a:rPr lang="en-US" baseline="0" dirty="0" err="1" smtClean="0"/>
              <a:t>menunjukkan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perhitungan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matematis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tentang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kedalaman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proposi</a:t>
            </a:r>
            <a:r>
              <a:rPr lang="en-US" baseline="0" dirty="0" smtClean="0"/>
              <a:t>. Cat </a:t>
            </a:r>
            <a:r>
              <a:rPr lang="en-US" baseline="0" dirty="0" err="1" smtClean="0"/>
              <a:t>minyak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mulai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digunakan</a:t>
            </a:r>
            <a:r>
              <a:rPr lang="en-US" baseline="0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A7706-BF2C-3442-8612-0240BAB10D4B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51460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Botticelli </a:t>
            </a:r>
            <a:r>
              <a:rPr lang="en-US" dirty="0" err="1" smtClean="0"/>
              <a:t>terhitung</a:t>
            </a:r>
            <a:r>
              <a:rPr lang="en-US" dirty="0" smtClean="0"/>
              <a:t> </a:t>
            </a:r>
            <a:r>
              <a:rPr lang="en-US" dirty="0" err="1" smtClean="0"/>
              <a:t>sangat</a:t>
            </a:r>
            <a:r>
              <a:rPr lang="en-US" dirty="0" smtClean="0"/>
              <a:t> </a:t>
            </a:r>
            <a:r>
              <a:rPr lang="en-US" dirty="0" err="1" smtClean="0"/>
              <a:t>sukses</a:t>
            </a:r>
            <a:r>
              <a:rPr lang="en-US" dirty="0" smtClean="0"/>
              <a:t> </a:t>
            </a:r>
            <a:r>
              <a:rPr lang="en-US" dirty="0" err="1" smtClean="0"/>
              <a:t>pada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hidupnya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Mempunyai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gaya</a:t>
            </a:r>
            <a:r>
              <a:rPr lang="en-US" baseline="0" dirty="0" smtClean="0"/>
              <a:t> yang ornamental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anggun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mengabaikan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realisme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tentang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anatomi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sangat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memperhatikan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tema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mitologi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sama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dengan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tema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relijius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Ini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salah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satu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karya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terkenalnya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menggambarkan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Dewi</a:t>
            </a:r>
            <a:r>
              <a:rPr lang="en-US" baseline="0" dirty="0" smtClean="0"/>
              <a:t> Venus </a:t>
            </a:r>
            <a:r>
              <a:rPr lang="en-US" baseline="0" dirty="0" err="1" smtClean="0"/>
              <a:t>sedang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datang</a:t>
            </a:r>
            <a:r>
              <a:rPr lang="en-US" baseline="0" dirty="0" smtClean="0"/>
              <a:t> di </a:t>
            </a:r>
            <a:r>
              <a:rPr lang="en-US" baseline="0" dirty="0" err="1" smtClean="0"/>
              <a:t>Chytera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dikawal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oleh</a:t>
            </a:r>
            <a:r>
              <a:rPr lang="en-US" baseline="0" dirty="0" smtClean="0"/>
              <a:t> Aura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Zephyr, </a:t>
            </a:r>
            <a:r>
              <a:rPr lang="en-US" baseline="0" dirty="0" err="1" smtClean="0"/>
              <a:t>disambut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oleh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Hora</a:t>
            </a:r>
            <a:r>
              <a:rPr lang="en-US" baseline="0" dirty="0" smtClean="0"/>
              <a:t>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A7706-BF2C-3442-8612-0240BAB10D4B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44965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Primavera </a:t>
            </a:r>
            <a:r>
              <a:rPr lang="en-US" dirty="0" err="1" smtClean="0"/>
              <a:t>adalah</a:t>
            </a:r>
            <a:r>
              <a:rPr lang="en-US" dirty="0" smtClean="0"/>
              <a:t> kata </a:t>
            </a:r>
            <a:r>
              <a:rPr lang="en-US" dirty="0" err="1" smtClean="0"/>
              <a:t>Itali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maksudnya</a:t>
            </a:r>
            <a:r>
              <a:rPr lang="en-US" baseline="0" dirty="0" smtClean="0"/>
              <a:t> Spring </a:t>
            </a:r>
            <a:r>
              <a:rPr lang="en-US" baseline="0" dirty="0" err="1" smtClean="0"/>
              <a:t>atau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musim</a:t>
            </a:r>
            <a:r>
              <a:rPr lang="en-US" baseline="0" dirty="0" smtClean="0"/>
              <a:t> semi. </a:t>
            </a:r>
            <a:r>
              <a:rPr lang="en-US" baseline="0" dirty="0" err="1" smtClean="0"/>
              <a:t>Menggunakan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banyak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simbol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tentang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musim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asosiasinya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dengan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cinta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Dikiri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ada</a:t>
            </a:r>
            <a:r>
              <a:rPr lang="en-US" baseline="0" dirty="0" smtClean="0"/>
              <a:t> Mercury, </a:t>
            </a:r>
            <a:r>
              <a:rPr lang="en-US" baseline="0" dirty="0" err="1" smtClean="0"/>
              <a:t>kurir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dewa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Disebelahnya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ada</a:t>
            </a:r>
            <a:r>
              <a:rPr lang="en-US" baseline="0" dirty="0" smtClean="0"/>
              <a:t> the three Graces, </a:t>
            </a:r>
            <a:r>
              <a:rPr lang="en-US" baseline="0" dirty="0" err="1" smtClean="0"/>
              <a:t>dayang</a:t>
            </a:r>
            <a:r>
              <a:rPr lang="en-US" baseline="0" dirty="0" smtClean="0"/>
              <a:t> Venus, </a:t>
            </a:r>
            <a:r>
              <a:rPr lang="en-US" baseline="0" dirty="0" err="1" smtClean="0"/>
              <a:t>dewi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Cinta</a:t>
            </a:r>
            <a:r>
              <a:rPr lang="en-US" baseline="0" dirty="0" smtClean="0"/>
              <a:t> yang </a:t>
            </a:r>
            <a:r>
              <a:rPr lang="en-US" baseline="0" dirty="0" err="1" smtClean="0"/>
              <a:t>ada</a:t>
            </a:r>
            <a:r>
              <a:rPr lang="en-US" baseline="0" dirty="0" smtClean="0"/>
              <a:t> di </a:t>
            </a:r>
            <a:r>
              <a:rPr lang="en-US" baseline="0" dirty="0" err="1" smtClean="0"/>
              <a:t>tengah</a:t>
            </a:r>
            <a:r>
              <a:rPr lang="en-US" baseline="0" dirty="0" smtClean="0"/>
              <a:t>. Ada Cupid </a:t>
            </a:r>
            <a:r>
              <a:rPr lang="en-US" baseline="0" dirty="0" err="1" smtClean="0"/>
              <a:t>diatas</a:t>
            </a:r>
            <a:r>
              <a:rPr lang="en-US" baseline="0" dirty="0" smtClean="0"/>
              <a:t>. Ada Zephyr, </a:t>
            </a:r>
            <a:r>
              <a:rPr lang="en-US" baseline="0" dirty="0" err="1" smtClean="0"/>
              <a:t>angin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dari</a:t>
            </a:r>
            <a:r>
              <a:rPr lang="en-US" baseline="0" dirty="0" smtClean="0"/>
              <a:t> Barat yang </a:t>
            </a:r>
            <a:r>
              <a:rPr lang="en-US" baseline="0" dirty="0" err="1" smtClean="0"/>
              <a:t>sedang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mengejar-ngejar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Chloris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mentransformasikannya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menjadi</a:t>
            </a:r>
            <a:r>
              <a:rPr lang="en-US" baseline="0" dirty="0" smtClean="0"/>
              <a:t> Flora, </a:t>
            </a:r>
            <a:r>
              <a:rPr lang="en-US" baseline="0" dirty="0" err="1" smtClean="0"/>
              <a:t>dewi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bunga</a:t>
            </a:r>
            <a:r>
              <a:rPr lang="en-US" baseline="0" dirty="0" smtClean="0"/>
              <a:t>. 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Perhatikan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simetri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A7706-BF2C-3442-8612-0240BAB10D4B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34242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 Vinci </a:t>
            </a:r>
            <a:r>
              <a:rPr lang="en-US" dirty="0" err="1" smtClean="0"/>
              <a:t>sangat</a:t>
            </a:r>
            <a:r>
              <a:rPr lang="en-US" dirty="0" smtClean="0"/>
              <a:t> </a:t>
            </a:r>
            <a:r>
              <a:rPr lang="en-US" dirty="0" err="1" smtClean="0"/>
              <a:t>hebat</a:t>
            </a:r>
            <a:r>
              <a:rPr lang="en-US" dirty="0" smtClean="0"/>
              <a:t> </a:t>
            </a:r>
            <a:r>
              <a:rPr lang="en-US" dirty="0" err="1" smtClean="0"/>
              <a:t>dalah</a:t>
            </a:r>
            <a:r>
              <a:rPr lang="en-US" dirty="0" smtClean="0"/>
              <a:t> </a:t>
            </a:r>
            <a:r>
              <a:rPr lang="en-US" dirty="0" err="1" smtClean="0"/>
              <a:t>mengkomposisi</a:t>
            </a:r>
            <a:r>
              <a:rPr lang="en-US" dirty="0" smtClean="0"/>
              <a:t> </a:t>
            </a:r>
            <a:r>
              <a:rPr lang="en-US" dirty="0" err="1" smtClean="0"/>
              <a:t>figur-figur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secara</a:t>
            </a:r>
            <a:r>
              <a:rPr lang="en-US" baseline="0" dirty="0" smtClean="0"/>
              <a:t> dramatis. </a:t>
            </a:r>
            <a:r>
              <a:rPr lang="en-US" baseline="0" dirty="0" err="1" smtClean="0"/>
              <a:t>Semua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rasul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mempunyai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reaksi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berbeda-beda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tapi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mempunyai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suatu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kesatuan</a:t>
            </a:r>
            <a:r>
              <a:rPr lang="en-US" baseline="0" dirty="0" smtClean="0"/>
              <a:t> yang </a:t>
            </a:r>
            <a:r>
              <a:rPr lang="en-US" baseline="0" dirty="0" err="1" smtClean="0"/>
              <a:t>harmonis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Perspektif</a:t>
            </a:r>
            <a:r>
              <a:rPr lang="en-US" baseline="0" dirty="0" smtClean="0"/>
              <a:t> yang linear, </a:t>
            </a:r>
            <a:r>
              <a:rPr lang="en-US" baseline="0" dirty="0" err="1" smtClean="0"/>
              <a:t>segitiga</a:t>
            </a:r>
            <a:r>
              <a:rPr lang="en-US" baseline="0" dirty="0" smtClean="0"/>
              <a:t> di </a:t>
            </a:r>
            <a:r>
              <a:rPr lang="en-US" baseline="0" dirty="0" err="1" smtClean="0"/>
              <a:t>tengah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tangan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seluruh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rasul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menunjuk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Yesus</a:t>
            </a:r>
            <a:r>
              <a:rPr lang="en-US" baseline="0" dirty="0" smtClean="0"/>
              <a:t>. Ada </a:t>
            </a:r>
            <a:r>
              <a:rPr lang="en-US" baseline="0" dirty="0" err="1" smtClean="0"/>
              <a:t>simetri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tertata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Pengelompokan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secara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komposisi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psikologi</a:t>
            </a:r>
            <a:r>
              <a:rPr lang="en-US" baseline="0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A7706-BF2C-3442-8612-0240BAB10D4B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8511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Sangat</a:t>
            </a:r>
            <a:r>
              <a:rPr lang="en-US" dirty="0" smtClean="0"/>
              <a:t> </a:t>
            </a:r>
            <a:r>
              <a:rPr lang="en-US" dirty="0" err="1" smtClean="0"/>
              <a:t>menguasai</a:t>
            </a:r>
            <a:r>
              <a:rPr lang="en-US" dirty="0" smtClean="0"/>
              <a:t> </a:t>
            </a:r>
            <a:r>
              <a:rPr lang="en-US" dirty="0" err="1" smtClean="0"/>
              <a:t>portret</a:t>
            </a:r>
            <a:r>
              <a:rPr lang="en-US" dirty="0" smtClean="0"/>
              <a:t> </a:t>
            </a:r>
            <a:r>
              <a:rPr lang="en-US" dirty="0" err="1" smtClean="0"/>
              <a:t>tubuh</a:t>
            </a:r>
            <a:r>
              <a:rPr lang="en-US" dirty="0" smtClean="0"/>
              <a:t> </a:t>
            </a:r>
            <a:r>
              <a:rPr lang="en-US" dirty="0" err="1" smtClean="0"/>
              <a:t>manusia</a:t>
            </a:r>
            <a:r>
              <a:rPr lang="en-US" dirty="0" smtClean="0"/>
              <a:t>,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intensitas</a:t>
            </a:r>
            <a:r>
              <a:rPr lang="en-US" dirty="0" smtClean="0"/>
              <a:t> spiritual,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subjeknya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sangat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serius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megah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Untuk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melukis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langit-langit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ini</a:t>
            </a:r>
            <a:r>
              <a:rPr lang="en-US" baseline="0" dirty="0" smtClean="0"/>
              <a:t>, Michelangelo </a:t>
            </a:r>
            <a:r>
              <a:rPr lang="en-US" baseline="0" dirty="0" err="1" smtClean="0"/>
              <a:t>berkerja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tanpa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pembantu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selama</a:t>
            </a:r>
            <a:r>
              <a:rPr lang="en-US" baseline="0" dirty="0" smtClean="0"/>
              <a:t> 4 </a:t>
            </a:r>
            <a:r>
              <a:rPr lang="en-US" baseline="0" dirty="0" err="1" smtClean="0"/>
              <a:t>tahun</a:t>
            </a:r>
            <a:r>
              <a:rPr lang="en-US" baseline="0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A7706-BF2C-3442-8612-0240BAB10D4B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4350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Karya</a:t>
            </a:r>
            <a:r>
              <a:rPr lang="en-US" dirty="0" smtClean="0"/>
              <a:t> Last </a:t>
            </a:r>
            <a:r>
              <a:rPr lang="en-US" dirty="0" err="1" smtClean="0"/>
              <a:t>Judgmentnya</a:t>
            </a:r>
            <a:r>
              <a:rPr lang="en-US" dirty="0" smtClean="0"/>
              <a:t> </a:t>
            </a:r>
            <a:r>
              <a:rPr lang="en-US" dirty="0" err="1" smtClean="0"/>
              <a:t>dikritik</a:t>
            </a:r>
            <a:r>
              <a:rPr lang="en-US" dirty="0" smtClean="0"/>
              <a:t> </a:t>
            </a:r>
            <a:r>
              <a:rPr lang="en-US" dirty="0" err="1" smtClean="0"/>
              <a:t>karena</a:t>
            </a:r>
            <a:r>
              <a:rPr lang="en-US" dirty="0" smtClean="0"/>
              <a:t> </a:t>
            </a:r>
            <a:r>
              <a:rPr lang="en-US" dirty="0" err="1" smtClean="0"/>
              <a:t>menggambarkan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tubuh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telanjang</a:t>
            </a:r>
            <a:r>
              <a:rPr lang="en-US" baseline="0" dirty="0" smtClean="0"/>
              <a:t> yang </a:t>
            </a:r>
            <a:r>
              <a:rPr lang="en-US" baseline="0" dirty="0" err="1" smtClean="0"/>
              <a:t>dianggap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cabul</a:t>
            </a:r>
            <a:r>
              <a:rPr lang="en-US" baseline="0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A7706-BF2C-3442-8612-0240BAB10D4B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06276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Salah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satu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tokoh</a:t>
            </a:r>
            <a:r>
              <a:rPr lang="en-US" baseline="0" dirty="0" smtClean="0"/>
              <a:t> paling </a:t>
            </a:r>
            <a:r>
              <a:rPr lang="en-US" baseline="0" dirty="0" err="1" smtClean="0"/>
              <a:t>terkenal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dari</a:t>
            </a:r>
            <a:r>
              <a:rPr lang="en-US" baseline="0" dirty="0" smtClean="0"/>
              <a:t> Renaissance. </a:t>
            </a:r>
            <a:r>
              <a:rPr lang="en-US" baseline="0" dirty="0" err="1" smtClean="0"/>
              <a:t>Karya-karyanya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sangat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seimbang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rasional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Lukisan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dipajang</a:t>
            </a:r>
            <a:r>
              <a:rPr lang="en-US" baseline="0" dirty="0" smtClean="0"/>
              <a:t> di Vatican. </a:t>
            </a:r>
            <a:r>
              <a:rPr lang="en-US" baseline="0" dirty="0" err="1" smtClean="0"/>
              <a:t>Figur</a:t>
            </a:r>
            <a:r>
              <a:rPr lang="en-US" baseline="0" dirty="0" smtClean="0"/>
              <a:t> 14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15 </a:t>
            </a:r>
            <a:r>
              <a:rPr lang="en-US" baseline="0" dirty="0" err="1" smtClean="0"/>
              <a:t>adalah</a:t>
            </a:r>
            <a:r>
              <a:rPr lang="en-US" baseline="0" dirty="0" smtClean="0"/>
              <a:t> Plato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Aristoteles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Keduanya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memegang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buku</a:t>
            </a:r>
            <a:r>
              <a:rPr lang="en-US" baseline="0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A7706-BF2C-3442-8612-0240BAB10D4B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97798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. </a:t>
            </a:r>
            <a:r>
              <a:rPr lang="en-US" baseline="0" dirty="0" err="1" smtClean="0"/>
              <a:t>Figur</a:t>
            </a:r>
            <a:r>
              <a:rPr lang="en-US" baseline="0" dirty="0" smtClean="0"/>
              <a:t> 14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15 </a:t>
            </a:r>
            <a:r>
              <a:rPr lang="en-US" baseline="0" dirty="0" err="1" smtClean="0"/>
              <a:t>adalah</a:t>
            </a:r>
            <a:r>
              <a:rPr lang="en-US" baseline="0" dirty="0" smtClean="0"/>
              <a:t> Plato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Aristoteles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Keduanya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memegang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buku</a:t>
            </a:r>
            <a:r>
              <a:rPr lang="en-US" baseline="0" dirty="0" smtClean="0"/>
              <a:t>. Plato </a:t>
            </a:r>
            <a:r>
              <a:rPr lang="en-US" baseline="0" dirty="0" err="1" smtClean="0"/>
              <a:t>digambarkan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berdasarkan</a:t>
            </a:r>
            <a:r>
              <a:rPr lang="en-US" baseline="0" dirty="0" smtClean="0"/>
              <a:t> Leonardo da Vinci. </a:t>
            </a:r>
          </a:p>
          <a:p>
            <a:r>
              <a:rPr lang="en-US" baseline="0" dirty="0" err="1" smtClean="0"/>
              <a:t>Figur</a:t>
            </a:r>
            <a:r>
              <a:rPr lang="en-US" baseline="0" dirty="0" smtClean="0"/>
              <a:t> 13 </a:t>
            </a:r>
            <a:r>
              <a:rPr lang="en-US" baseline="0" dirty="0" err="1" smtClean="0"/>
              <a:t>adalah</a:t>
            </a:r>
            <a:r>
              <a:rPr lang="en-US" baseline="0" dirty="0" smtClean="0"/>
              <a:t> Heraclitus,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digambarkan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berdasarkan</a:t>
            </a:r>
            <a:r>
              <a:rPr lang="en-US" baseline="0" dirty="0" smtClean="0"/>
              <a:t> Michelangelo.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A7706-BF2C-3442-8612-0240BAB10D4B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46312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Komposisi</a:t>
            </a:r>
            <a:r>
              <a:rPr lang="en-US" baseline="0" dirty="0" smtClean="0"/>
              <a:t> yang </a:t>
            </a:r>
            <a:r>
              <a:rPr lang="en-US" baseline="0" dirty="0" err="1" smtClean="0"/>
              <a:t>seimbang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Garis</a:t>
            </a:r>
            <a:r>
              <a:rPr lang="en-US" baseline="0" dirty="0" smtClean="0"/>
              <a:t> divider </a:t>
            </a:r>
            <a:r>
              <a:rPr lang="en-US" baseline="0" dirty="0" err="1" smtClean="0"/>
              <a:t>membagi</a:t>
            </a:r>
            <a:r>
              <a:rPr lang="en-US" baseline="0" dirty="0" smtClean="0"/>
              <a:t> canvas </a:t>
            </a:r>
            <a:r>
              <a:rPr lang="en-US" baseline="0" dirty="0" err="1" smtClean="0"/>
              <a:t>secara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horizonal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Muka</a:t>
            </a:r>
            <a:r>
              <a:rPr lang="en-US" baseline="0" dirty="0" smtClean="0"/>
              <a:t> Venus </a:t>
            </a:r>
            <a:r>
              <a:rPr lang="en-US" baseline="0" dirty="0" err="1" smtClean="0"/>
              <a:t>juga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menonjol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karena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dikontraskan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dengan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kain</a:t>
            </a:r>
            <a:r>
              <a:rPr lang="en-US" baseline="0" dirty="0" smtClean="0"/>
              <a:t> yang </a:t>
            </a:r>
            <a:r>
              <a:rPr lang="en-US" baseline="0" dirty="0" err="1" smtClean="0"/>
              <a:t>gelap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A7706-BF2C-3442-8612-0240BAB10D4B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8291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A7706-BF2C-3442-8612-0240BAB10D4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13196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Venus </a:t>
            </a:r>
            <a:r>
              <a:rPr lang="en-US" dirty="0" err="1" smtClean="0"/>
              <a:t>memandang</a:t>
            </a:r>
            <a:r>
              <a:rPr lang="en-US" dirty="0" smtClean="0"/>
              <a:t> </a:t>
            </a:r>
            <a:r>
              <a:rPr lang="en-US" dirty="0" err="1" smtClean="0"/>
              <a:t>langsung</a:t>
            </a:r>
            <a:r>
              <a:rPr lang="en-US" dirty="0" smtClean="0"/>
              <a:t> </a:t>
            </a:r>
            <a:r>
              <a:rPr lang="en-US" dirty="0" err="1" smtClean="0"/>
              <a:t>ke</a:t>
            </a:r>
            <a:r>
              <a:rPr lang="en-US" dirty="0" smtClean="0"/>
              <a:t> </a:t>
            </a:r>
            <a:r>
              <a:rPr lang="en-US" dirty="0" err="1" smtClean="0"/>
              <a:t>penonton</a:t>
            </a:r>
            <a:r>
              <a:rPr lang="en-US" dirty="0" smtClean="0"/>
              <a:t>,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tak</a:t>
            </a:r>
            <a:r>
              <a:rPr lang="en-US" dirty="0" smtClean="0"/>
              <a:t> </a:t>
            </a:r>
            <a:r>
              <a:rPr lang="en-US" dirty="0" err="1" smtClean="0"/>
              <a:t>peduli</a:t>
            </a:r>
            <a:r>
              <a:rPr lang="en-US" dirty="0" smtClean="0"/>
              <a:t>, </a:t>
            </a:r>
            <a:r>
              <a:rPr lang="en-US" dirty="0" err="1" smtClean="0"/>
              <a:t>bahkan</a:t>
            </a:r>
            <a:r>
              <a:rPr lang="en-US" dirty="0" smtClean="0"/>
              <a:t> </a:t>
            </a:r>
            <a:r>
              <a:rPr lang="en-US" dirty="0" err="1" smtClean="0"/>
              <a:t>hampir</a:t>
            </a:r>
            <a:r>
              <a:rPr lang="en-US" dirty="0" smtClean="0"/>
              <a:t> </a:t>
            </a:r>
            <a:r>
              <a:rPr lang="en-US" dirty="0" err="1" smtClean="0"/>
              <a:t>provokatif</a:t>
            </a:r>
            <a:r>
              <a:rPr lang="en-US" dirty="0" smtClean="0"/>
              <a:t>. </a:t>
            </a:r>
            <a:r>
              <a:rPr lang="en-US" dirty="0" err="1" smtClean="0"/>
              <a:t>Tidak</a:t>
            </a:r>
            <a:r>
              <a:rPr lang="en-US" dirty="0" smtClean="0"/>
              <a:t> </a:t>
            </a:r>
            <a:r>
              <a:rPr lang="en-US" dirty="0" err="1" smtClean="0"/>
              <a:t>terlalu</a:t>
            </a:r>
            <a:r>
              <a:rPr lang="en-US" dirty="0" smtClean="0"/>
              <a:t> </a:t>
            </a:r>
            <a:r>
              <a:rPr lang="en-US" dirty="0" err="1" smtClean="0"/>
              <a:t>peduli</a:t>
            </a:r>
            <a:r>
              <a:rPr lang="en-US" dirty="0" smtClean="0"/>
              <a:t> </a:t>
            </a:r>
            <a:r>
              <a:rPr lang="en-US" dirty="0" err="1" smtClean="0"/>
              <a:t>bahwa</a:t>
            </a:r>
            <a:r>
              <a:rPr lang="en-US" dirty="0" smtClean="0"/>
              <a:t> </a:t>
            </a:r>
            <a:r>
              <a:rPr lang="en-US" dirty="0" err="1" smtClean="0"/>
              <a:t>dia</a:t>
            </a:r>
            <a:r>
              <a:rPr lang="en-US" dirty="0" smtClean="0"/>
              <a:t> </a:t>
            </a:r>
            <a:r>
              <a:rPr lang="en-US" dirty="0" err="1" smtClean="0"/>
              <a:t>telanjang</a:t>
            </a:r>
            <a:r>
              <a:rPr lang="en-US" dirty="0" smtClean="0"/>
              <a:t>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seakan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menantang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penonton</a:t>
            </a:r>
            <a:r>
              <a:rPr lang="en-US" baseline="0" dirty="0" smtClean="0"/>
              <a:t>. 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Jendela</a:t>
            </a:r>
            <a:r>
              <a:rPr lang="en-US" baseline="0" dirty="0" smtClean="0"/>
              <a:t> – </a:t>
            </a:r>
            <a:r>
              <a:rPr lang="en-US" baseline="0" dirty="0" err="1" smtClean="0"/>
              <a:t>pohon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melambangkan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komitmen</a:t>
            </a:r>
            <a:r>
              <a:rPr lang="en-US" baseline="0" dirty="0" smtClean="0"/>
              <a:t> yang </a:t>
            </a:r>
            <a:r>
              <a:rPr lang="en-US" baseline="0" dirty="0" err="1" smtClean="0"/>
              <a:t>abadi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Anjing</a:t>
            </a:r>
            <a:r>
              <a:rPr lang="en-US" baseline="0" dirty="0" smtClean="0"/>
              <a:t> spaniel </a:t>
            </a:r>
            <a:r>
              <a:rPr lang="en-US" baseline="0" dirty="0" err="1" smtClean="0"/>
              <a:t>melambangkan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kesetiaan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tapi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juga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gairah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Dua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dayang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Mengeluarkan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pakaian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pernikahan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dari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peti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Peti-peti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sering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dihias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dengan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gambar-gambar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erotis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Perhatikan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kulit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Venu</a:t>
            </a:r>
            <a:r>
              <a:rPr lang="en-US" baseline="0" dirty="0" smtClean="0"/>
              <a:t> yang </a:t>
            </a:r>
            <a:r>
              <a:rPr lang="en-US" baseline="0" dirty="0" err="1" smtClean="0"/>
              <a:t>halus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mulus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dengan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gradasi</a:t>
            </a:r>
            <a:r>
              <a:rPr lang="en-US" baseline="0" dirty="0" smtClean="0"/>
              <a:t> yang </a:t>
            </a:r>
            <a:r>
              <a:rPr lang="en-US" baseline="0" dirty="0" err="1" smtClean="0"/>
              <a:t>lembut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antara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putih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mutiara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dengan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warna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kulit</a:t>
            </a:r>
            <a:r>
              <a:rPr lang="en-US" baseline="0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A7706-BF2C-3442-8612-0240BAB10D4B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24645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Berasal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dari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Belgia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Perhatikan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pencahayaan</a:t>
            </a:r>
            <a:r>
              <a:rPr lang="en-US" baseline="0" dirty="0" smtClean="0"/>
              <a:t> yang </a:t>
            </a:r>
            <a:r>
              <a:rPr lang="en-US" baseline="0" dirty="0" err="1" smtClean="0"/>
              <a:t>konsisten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sehingga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menghasilkan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efek</a:t>
            </a:r>
            <a:r>
              <a:rPr lang="en-US" baseline="0" dirty="0" smtClean="0"/>
              <a:t> yang </a:t>
            </a:r>
            <a:r>
              <a:rPr lang="en-US" baseline="0" dirty="0" err="1" smtClean="0"/>
              <a:t>riil</a:t>
            </a:r>
            <a:r>
              <a:rPr lang="en-US" baseline="0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A7706-BF2C-3442-8612-0240BAB10D4B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01406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Arnolofini</a:t>
            </a:r>
            <a:r>
              <a:rPr lang="en-US" dirty="0" smtClean="0"/>
              <a:t> </a:t>
            </a:r>
            <a:r>
              <a:rPr lang="en-US" dirty="0" err="1" smtClean="0"/>
              <a:t>tidak</a:t>
            </a:r>
            <a:r>
              <a:rPr lang="en-US" dirty="0" smtClean="0"/>
              <a:t> </a:t>
            </a:r>
            <a:r>
              <a:rPr lang="en-US" dirty="0" err="1" smtClean="0"/>
              <a:t>menatap</a:t>
            </a:r>
            <a:r>
              <a:rPr lang="en-US" dirty="0" smtClean="0"/>
              <a:t> </a:t>
            </a:r>
            <a:r>
              <a:rPr lang="en-US" dirty="0" err="1" smtClean="0"/>
              <a:t>penonton</a:t>
            </a:r>
            <a:r>
              <a:rPr lang="en-US" dirty="0" smtClean="0"/>
              <a:t>, </a:t>
            </a:r>
            <a:r>
              <a:rPr lang="en-US" dirty="0" err="1" smtClean="0"/>
              <a:t>atau</a:t>
            </a:r>
            <a:r>
              <a:rPr lang="en-US" dirty="0" smtClean="0"/>
              <a:t> </a:t>
            </a:r>
            <a:r>
              <a:rPr lang="en-US" dirty="0" err="1" smtClean="0"/>
              <a:t>istrinya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Berpegangan</a:t>
            </a:r>
            <a:r>
              <a:rPr lang="en-US" dirty="0" smtClean="0"/>
              <a:t> </a:t>
            </a:r>
            <a:r>
              <a:rPr lang="en-US" dirty="0" err="1" smtClean="0"/>
              <a:t>tangan</a:t>
            </a:r>
            <a:r>
              <a:rPr lang="en-US" dirty="0" smtClean="0"/>
              <a:t>. </a:t>
            </a:r>
            <a:r>
              <a:rPr lang="en-US" dirty="0" err="1" smtClean="0"/>
              <a:t>Seharusnya</a:t>
            </a:r>
            <a:r>
              <a:rPr lang="en-US" dirty="0" smtClean="0"/>
              <a:t> </a:t>
            </a:r>
            <a:r>
              <a:rPr lang="en-US" dirty="0" err="1" smtClean="0"/>
              <a:t>tangan</a:t>
            </a:r>
            <a:r>
              <a:rPr lang="en-US" dirty="0" smtClean="0"/>
              <a:t> </a:t>
            </a:r>
            <a:r>
              <a:rPr lang="en-US" dirty="0" err="1" smtClean="0"/>
              <a:t>kanan</a:t>
            </a:r>
            <a:r>
              <a:rPr lang="en-US" dirty="0" smtClean="0"/>
              <a:t> yang </a:t>
            </a:r>
            <a:r>
              <a:rPr lang="en-US" dirty="0" err="1" smtClean="0"/>
              <a:t>disatukan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upacara</a:t>
            </a:r>
            <a:r>
              <a:rPr lang="en-US" baseline="0" dirty="0" smtClean="0"/>
              <a:t> Kristen,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A7706-BF2C-3442-8612-0240BAB10D4B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7675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Ada </a:t>
            </a:r>
            <a:r>
              <a:rPr lang="en-US" dirty="0" err="1" smtClean="0"/>
              <a:t>dua</a:t>
            </a:r>
            <a:r>
              <a:rPr lang="en-US" dirty="0" smtClean="0"/>
              <a:t> </a:t>
            </a:r>
            <a:r>
              <a:rPr lang="en-US" dirty="0" err="1" smtClean="0"/>
              <a:t>figur</a:t>
            </a:r>
            <a:r>
              <a:rPr lang="en-US" dirty="0" smtClean="0"/>
              <a:t> yang </a:t>
            </a:r>
            <a:r>
              <a:rPr lang="en-US" dirty="0" err="1" smtClean="0"/>
              <a:t>terlihat</a:t>
            </a:r>
            <a:r>
              <a:rPr lang="en-US" dirty="0" smtClean="0"/>
              <a:t> di </a:t>
            </a:r>
            <a:r>
              <a:rPr lang="en-US" dirty="0" err="1" smtClean="0"/>
              <a:t>kaca.n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A7706-BF2C-3442-8612-0240BAB10D4B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64970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Baroque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adalah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gaya</a:t>
            </a:r>
            <a:r>
              <a:rPr lang="en-US" baseline="0" dirty="0" smtClean="0"/>
              <a:t> yang </a:t>
            </a:r>
            <a:r>
              <a:rPr lang="en-US" baseline="0" dirty="0" err="1" smtClean="0"/>
              <a:t>berasal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dari</a:t>
            </a:r>
            <a:r>
              <a:rPr lang="en-US" baseline="0" dirty="0" smtClean="0"/>
              <a:t> Roma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tersebar</a:t>
            </a:r>
            <a:r>
              <a:rPr lang="en-US" baseline="0" dirty="0" smtClean="0"/>
              <a:t> di </a:t>
            </a:r>
            <a:r>
              <a:rPr lang="en-US" baseline="0" dirty="0" err="1" smtClean="0"/>
              <a:t>Eropa</a:t>
            </a:r>
            <a:r>
              <a:rPr lang="en-US" baseline="0" dirty="0" smtClean="0"/>
              <a:t>, di </a:t>
            </a:r>
            <a:r>
              <a:rPr lang="en-US" baseline="0" dirty="0" err="1" smtClean="0"/>
              <a:t>abad</a:t>
            </a:r>
            <a:r>
              <a:rPr lang="en-US" baseline="0" dirty="0" smtClean="0"/>
              <a:t> 17. Gaya </a:t>
            </a:r>
            <a:r>
              <a:rPr lang="en-US" baseline="0" dirty="0" err="1" smtClean="0"/>
              <a:t>baru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mempunyai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hubungan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erat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dengan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kejadia</a:t>
            </a:r>
            <a:r>
              <a:rPr lang="en-US" baseline="0" dirty="0" smtClean="0"/>
              <a:t> agama. </a:t>
            </a:r>
            <a:r>
              <a:rPr lang="en-US" baseline="0" dirty="0" err="1" smtClean="0"/>
              <a:t>Mulai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pertengahan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abad</a:t>
            </a:r>
            <a:r>
              <a:rPr lang="en-US" baseline="0" dirty="0" smtClean="0"/>
              <a:t> 16 </a:t>
            </a:r>
            <a:r>
              <a:rPr lang="en-US" baseline="0" dirty="0" err="1" smtClean="0"/>
              <a:t>Gereja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Katolik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berusaha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menekankan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kekuasaanya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Protestan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Gereja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menyadari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bobot</a:t>
            </a:r>
            <a:r>
              <a:rPr lang="en-US" baseline="0" dirty="0" smtClean="0"/>
              <a:t> propaganda </a:t>
            </a:r>
            <a:r>
              <a:rPr lang="en-US" baseline="0" dirty="0" err="1" smtClean="0"/>
              <a:t>dari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seni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menuturkan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panduan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seniman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untuk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membuat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karya</a:t>
            </a:r>
            <a:r>
              <a:rPr lang="en-US" baseline="0" dirty="0" smtClean="0"/>
              <a:t> yang </a:t>
            </a:r>
            <a:r>
              <a:rPr lang="en-US" baseline="0" dirty="0" err="1" smtClean="0"/>
              <a:t>bisa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dimengerti</a:t>
            </a:r>
            <a:r>
              <a:rPr lang="en-US" baseline="0" dirty="0" smtClean="0"/>
              <a:t> orang </a:t>
            </a:r>
            <a:r>
              <a:rPr lang="en-US" baseline="0" dirty="0" err="1" smtClean="0"/>
              <a:t>awam</a:t>
            </a:r>
            <a:r>
              <a:rPr lang="en-US" baseline="0" dirty="0" smtClean="0"/>
              <a:t>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Gaya: </a:t>
            </a:r>
            <a:r>
              <a:rPr lang="en-US" baseline="0" dirty="0" err="1" smtClean="0"/>
              <a:t>bahan-bahan</a:t>
            </a:r>
            <a:r>
              <a:rPr lang="en-US" baseline="0" dirty="0" smtClean="0"/>
              <a:t> yang </a:t>
            </a:r>
            <a:r>
              <a:rPr lang="en-US" baseline="0" dirty="0" err="1" smtClean="0"/>
              <a:t>mewah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untuk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ditaruh</a:t>
            </a:r>
            <a:r>
              <a:rPr lang="en-US" baseline="0" dirty="0" smtClean="0"/>
              <a:t> di altar yang </a:t>
            </a:r>
            <a:r>
              <a:rPr lang="en-US" baseline="0" dirty="0" err="1" smtClean="0"/>
              <a:t>spektakuler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untuk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pemujaan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religius</a:t>
            </a:r>
            <a:r>
              <a:rPr lang="en-US" baseline="0" dirty="0" smtClean="0"/>
              <a:t> yang </a:t>
            </a:r>
            <a:r>
              <a:rPr lang="en-US" baseline="0" dirty="0" err="1" smtClean="0"/>
              <a:t>wah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Aransemen</a:t>
            </a:r>
            <a:r>
              <a:rPr lang="en-US" baseline="0" dirty="0" smtClean="0"/>
              <a:t> yang </a:t>
            </a:r>
            <a:r>
              <a:rPr lang="en-US" baseline="0" dirty="0" err="1" smtClean="0"/>
              <a:t>sedikit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kesamping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tidak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umum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tapi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sangat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menarik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karena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terlihat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riil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Sangat</a:t>
            </a:r>
            <a:r>
              <a:rPr lang="en-US" baseline="0" dirty="0" smtClean="0"/>
              <a:t> dramatis.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A7706-BF2C-3442-8612-0240BAB10D4B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02925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Gairah</a:t>
            </a:r>
            <a:r>
              <a:rPr lang="en-US" dirty="0" smtClean="0"/>
              <a:t> yang </a:t>
            </a:r>
            <a:r>
              <a:rPr lang="en-US" dirty="0" err="1" smtClean="0"/>
              <a:t>mencirikan</a:t>
            </a:r>
            <a:r>
              <a:rPr lang="en-US" dirty="0" smtClean="0"/>
              <a:t> Baroque </a:t>
            </a:r>
            <a:r>
              <a:rPr lang="en-US" dirty="0" err="1" smtClean="0"/>
              <a:t>juga</a:t>
            </a:r>
            <a:r>
              <a:rPr lang="en-US" dirty="0" smtClean="0"/>
              <a:t> </a:t>
            </a:r>
            <a:r>
              <a:rPr lang="en-US" dirty="0" err="1" smtClean="0"/>
              <a:t>terlihat</a:t>
            </a:r>
            <a:r>
              <a:rPr lang="en-US" dirty="0" smtClean="0"/>
              <a:t> di </a:t>
            </a:r>
            <a:r>
              <a:rPr lang="en-US" dirty="0" err="1" smtClean="0"/>
              <a:t>patung</a:t>
            </a:r>
            <a:r>
              <a:rPr lang="en-US" dirty="0" smtClean="0"/>
              <a:t>. </a:t>
            </a:r>
            <a:r>
              <a:rPr lang="en-US" dirty="0" err="1" smtClean="0"/>
              <a:t>Menunjukkan</a:t>
            </a:r>
            <a:r>
              <a:rPr lang="en-US" dirty="0" smtClean="0"/>
              <a:t> </a:t>
            </a:r>
            <a:r>
              <a:rPr lang="en-US" dirty="0" err="1" smtClean="0"/>
              <a:t>mistisisme</a:t>
            </a:r>
            <a:r>
              <a:rPr lang="en-US" dirty="0" smtClean="0"/>
              <a:t> Santa Teresa yang </a:t>
            </a:r>
            <a:r>
              <a:rPr lang="en-US" dirty="0" err="1" smtClean="0"/>
              <a:t>pingsan</a:t>
            </a:r>
            <a:r>
              <a:rPr lang="en-US" dirty="0" smtClean="0"/>
              <a:t> </a:t>
            </a:r>
            <a:r>
              <a:rPr lang="en-US" dirty="0" err="1" smtClean="0"/>
              <a:t>dihapadan</a:t>
            </a:r>
            <a:r>
              <a:rPr lang="en-US" dirty="0" smtClean="0"/>
              <a:t> </a:t>
            </a:r>
            <a:r>
              <a:rPr lang="en-US" dirty="0" err="1" smtClean="0"/>
              <a:t>malaikat</a:t>
            </a:r>
            <a:r>
              <a:rPr lang="en-US" dirty="0" smtClean="0"/>
              <a:t>, yang </a:t>
            </a:r>
            <a:r>
              <a:rPr lang="en-US" dirty="0" err="1" smtClean="0"/>
              <a:t>telah</a:t>
            </a:r>
            <a:r>
              <a:rPr lang="en-US" dirty="0" smtClean="0"/>
              <a:t> </a:t>
            </a:r>
            <a:r>
              <a:rPr lang="en-US" dirty="0" err="1" smtClean="0"/>
              <a:t>menusuk</a:t>
            </a:r>
            <a:r>
              <a:rPr lang="en-US" dirty="0" smtClean="0"/>
              <a:t> </a:t>
            </a:r>
            <a:r>
              <a:rPr lang="en-US" dirty="0" err="1" smtClean="0"/>
              <a:t>hatinya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dengan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api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ilahi</a:t>
            </a:r>
            <a:r>
              <a:rPr lang="en-US" baseline="0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A7706-BF2C-3442-8612-0240BAB10D4B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25522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Velasquez, </a:t>
            </a:r>
            <a:r>
              <a:rPr lang="en-US" dirty="0" err="1" smtClean="0"/>
              <a:t>seorang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seniman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kerajaan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memutar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balikkan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hubungan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antara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pelukis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model </a:t>
            </a:r>
            <a:r>
              <a:rPr lang="en-US" baseline="0" dirty="0" err="1" smtClean="0"/>
              <a:t>dengan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memberikan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dirinya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posisi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menonjol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sambil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memperlihatkan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bayangan</a:t>
            </a:r>
            <a:r>
              <a:rPr lang="en-US" baseline="0" dirty="0" smtClean="0"/>
              <a:t> raja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ratu</a:t>
            </a:r>
            <a:r>
              <a:rPr lang="en-US" baseline="0" dirty="0" smtClean="0"/>
              <a:t> di </a:t>
            </a:r>
            <a:r>
              <a:rPr lang="en-US" baseline="0" dirty="0" err="1" smtClean="0"/>
              <a:t>cermin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Ini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bukan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hanya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lukisan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tentang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pasangan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kerajaan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tapi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lukisan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tentang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apa</a:t>
            </a:r>
            <a:r>
              <a:rPr lang="en-US" baseline="0" dirty="0" smtClean="0"/>
              <a:t> yang </a:t>
            </a:r>
            <a:r>
              <a:rPr lang="en-US" baseline="0" dirty="0" err="1" smtClean="0"/>
              <a:t>dilihat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mereka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dilukis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Harmoni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warna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eloknya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tataan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gelap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terang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sapuan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kuas</a:t>
            </a:r>
            <a:r>
              <a:rPr lang="en-US" baseline="0" dirty="0" smtClean="0"/>
              <a:t> yang </a:t>
            </a:r>
            <a:r>
              <a:rPr lang="en-US" baseline="0" dirty="0" err="1" smtClean="0"/>
              <a:t>sangat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fasih</a:t>
            </a:r>
            <a:r>
              <a:rPr lang="en-US" baseline="0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A7706-BF2C-3442-8612-0240BAB10D4B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76290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Lahir</a:t>
            </a:r>
            <a:r>
              <a:rPr lang="en-US" dirty="0" smtClean="0"/>
              <a:t> di </a:t>
            </a:r>
            <a:r>
              <a:rPr lang="en-US" dirty="0" err="1" smtClean="0"/>
              <a:t>Jerman</a:t>
            </a:r>
            <a:r>
              <a:rPr lang="en-US" dirty="0" smtClean="0"/>
              <a:t> </a:t>
            </a:r>
            <a:r>
              <a:rPr lang="en-US" dirty="0" err="1" smtClean="0"/>
              <a:t>tapi</a:t>
            </a:r>
            <a:r>
              <a:rPr lang="en-US" dirty="0" smtClean="0"/>
              <a:t> </a:t>
            </a:r>
            <a:r>
              <a:rPr lang="en-US" dirty="0" err="1" smtClean="0"/>
              <a:t>pindah</a:t>
            </a:r>
            <a:r>
              <a:rPr lang="en-US" dirty="0" smtClean="0"/>
              <a:t> </a:t>
            </a:r>
            <a:r>
              <a:rPr lang="en-US" dirty="0" err="1" smtClean="0"/>
              <a:t>ke</a:t>
            </a:r>
            <a:r>
              <a:rPr lang="en-US" dirty="0" smtClean="0"/>
              <a:t> Antwerp. </a:t>
            </a:r>
            <a:r>
              <a:rPr lang="en-US" dirty="0" err="1" smtClean="0"/>
              <a:t>Menggambarkan</a:t>
            </a:r>
            <a:r>
              <a:rPr lang="en-US" dirty="0" smtClean="0"/>
              <a:t> </a:t>
            </a:r>
            <a:r>
              <a:rPr lang="en-US" dirty="0" err="1" smtClean="0"/>
              <a:t>cerita</a:t>
            </a:r>
            <a:r>
              <a:rPr lang="en-US" dirty="0" smtClean="0"/>
              <a:t> </a:t>
            </a:r>
            <a:r>
              <a:rPr lang="en-US" dirty="0" err="1" smtClean="0"/>
              <a:t>mitologi</a:t>
            </a:r>
            <a:r>
              <a:rPr lang="en-US" dirty="0" smtClean="0"/>
              <a:t> </a:t>
            </a:r>
            <a:r>
              <a:rPr lang="en-US" dirty="0" err="1" smtClean="0"/>
              <a:t>Yunani</a:t>
            </a:r>
            <a:r>
              <a:rPr lang="en-US" dirty="0" smtClean="0"/>
              <a:t> </a:t>
            </a:r>
            <a:r>
              <a:rPr lang="en-US" dirty="0" err="1" smtClean="0"/>
              <a:t>tentang</a:t>
            </a:r>
            <a:r>
              <a:rPr lang="en-US" dirty="0" smtClean="0"/>
              <a:t> </a:t>
            </a:r>
            <a:r>
              <a:rPr lang="en-US" dirty="0" err="1" smtClean="0"/>
              <a:t>penculikan</a:t>
            </a:r>
            <a:r>
              <a:rPr lang="en-US" dirty="0" smtClean="0"/>
              <a:t> </a:t>
            </a:r>
            <a:r>
              <a:rPr lang="en-US" dirty="0" err="1" smtClean="0"/>
              <a:t>Helaera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Phoebe,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putri</a:t>
            </a:r>
            <a:r>
              <a:rPr lang="en-US" baseline="0" dirty="0" smtClean="0"/>
              <a:t> Raja Leucippus.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A7706-BF2C-3442-8612-0240BAB10D4B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04396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Lively, dramatic scene, as if the</a:t>
            </a:r>
            <a:r>
              <a:rPr lang="en-US" baseline="0" dirty="0" smtClean="0"/>
              <a:t> men were about to march out towards the viewer.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A7706-BF2C-3442-8612-0240BAB10D4B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95077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Rococo </a:t>
            </a:r>
            <a:r>
              <a:rPr lang="en-US" dirty="0" err="1" smtClean="0"/>
              <a:t>dimulai</a:t>
            </a:r>
            <a:r>
              <a:rPr lang="en-US" dirty="0" smtClean="0"/>
              <a:t> </a:t>
            </a:r>
            <a:r>
              <a:rPr lang="en-US" dirty="0" err="1" smtClean="0"/>
              <a:t>sekitar</a:t>
            </a:r>
            <a:r>
              <a:rPr lang="en-US" dirty="0" smtClean="0"/>
              <a:t> 1700. </a:t>
            </a:r>
            <a:r>
              <a:rPr lang="en-US" dirty="0" err="1" smtClean="0"/>
              <a:t>Menekankan</a:t>
            </a:r>
            <a:r>
              <a:rPr lang="en-US" dirty="0" smtClean="0"/>
              <a:t> </a:t>
            </a:r>
            <a:r>
              <a:rPr lang="en-US" dirty="0" err="1" smtClean="0"/>
              <a:t>keanggunan</a:t>
            </a:r>
            <a:r>
              <a:rPr lang="en-US" dirty="0" smtClean="0"/>
              <a:t>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tapi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juga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kelakuan</a:t>
            </a:r>
            <a:r>
              <a:rPr lang="en-US" baseline="0" dirty="0" smtClean="0"/>
              <a:t> yang </a:t>
            </a:r>
            <a:r>
              <a:rPr lang="en-US" baseline="0" dirty="0" err="1" smtClean="0"/>
              <a:t>sembrono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pesona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dekoratif</a:t>
            </a:r>
            <a:r>
              <a:rPr lang="en-US" baseline="0" dirty="0" smtClean="0"/>
              <a:t>, playful, </a:t>
            </a:r>
            <a:r>
              <a:rPr lang="en-US" baseline="0" dirty="0" err="1" smtClean="0"/>
              <a:t>tidak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serius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seperti</a:t>
            </a:r>
            <a:r>
              <a:rPr lang="en-US" baseline="0" dirty="0" smtClean="0"/>
              <a:t> Baroque. </a:t>
            </a:r>
            <a:r>
              <a:rPr lang="en-US" baseline="0" dirty="0" err="1" smtClean="0"/>
              <a:t>Temanya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lebih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riang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ringan</a:t>
            </a:r>
            <a:r>
              <a:rPr lang="en-US" baseline="0" dirty="0" smtClean="0"/>
              <a:t>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A7706-BF2C-3442-8612-0240BAB10D4B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1397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Seni</a:t>
            </a:r>
            <a:r>
              <a:rPr lang="en-US" dirty="0" smtClean="0"/>
              <a:t> </a:t>
            </a:r>
            <a:r>
              <a:rPr lang="en-US" dirty="0" err="1" smtClean="0"/>
              <a:t>prasejarah</a:t>
            </a:r>
            <a:r>
              <a:rPr lang="en-US" dirty="0" smtClean="0"/>
              <a:t> </a:t>
            </a:r>
            <a:r>
              <a:rPr lang="en-US" dirty="0" err="1" smtClean="0"/>
              <a:t>tidak</a:t>
            </a:r>
            <a:r>
              <a:rPr lang="en-US" dirty="0" smtClean="0"/>
              <a:t> </a:t>
            </a:r>
            <a:r>
              <a:rPr lang="en-US" dirty="0" err="1" smtClean="0"/>
              <a:t>hanya</a:t>
            </a:r>
            <a:r>
              <a:rPr lang="en-US" dirty="0" smtClean="0"/>
              <a:t> </a:t>
            </a:r>
            <a:r>
              <a:rPr lang="en-US" dirty="0" err="1" smtClean="0"/>
              <a:t>berbentuk</a:t>
            </a:r>
            <a:r>
              <a:rPr lang="en-US" dirty="0" smtClean="0"/>
              <a:t> </a:t>
            </a:r>
            <a:r>
              <a:rPr lang="en-US" dirty="0" err="1" smtClean="0"/>
              <a:t>lukisan</a:t>
            </a:r>
            <a:r>
              <a:rPr lang="en-US" dirty="0" smtClean="0"/>
              <a:t> </a:t>
            </a:r>
            <a:r>
              <a:rPr lang="en-US" dirty="0" err="1" smtClean="0"/>
              <a:t>pada</a:t>
            </a:r>
            <a:r>
              <a:rPr lang="en-US" dirty="0" smtClean="0"/>
              <a:t> </a:t>
            </a:r>
            <a:r>
              <a:rPr lang="en-US" dirty="0" err="1" smtClean="0"/>
              <a:t>gua</a:t>
            </a:r>
            <a:r>
              <a:rPr lang="en-US" dirty="0" smtClean="0"/>
              <a:t> </a:t>
            </a:r>
            <a:r>
              <a:rPr lang="en-US" dirty="0" err="1" smtClean="0"/>
              <a:t>tapi</a:t>
            </a:r>
            <a:r>
              <a:rPr lang="en-US" dirty="0" smtClean="0"/>
              <a:t> </a:t>
            </a:r>
            <a:r>
              <a:rPr lang="en-US" dirty="0" err="1" smtClean="0"/>
              <a:t>juga</a:t>
            </a:r>
            <a:r>
              <a:rPr lang="en-US" dirty="0" smtClean="0"/>
              <a:t> </a:t>
            </a:r>
            <a:r>
              <a:rPr lang="en-US" dirty="0" err="1" smtClean="0"/>
              <a:t>figurin</a:t>
            </a:r>
            <a:r>
              <a:rPr lang="en-US" dirty="0" smtClean="0"/>
              <a:t>. Ada </a:t>
            </a:r>
            <a:r>
              <a:rPr lang="en-US" dirty="0" err="1" smtClean="0"/>
              <a:t>kategori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figurin</a:t>
            </a:r>
            <a:r>
              <a:rPr lang="en-US" baseline="0" dirty="0" smtClean="0"/>
              <a:t> yang </a:t>
            </a:r>
            <a:r>
              <a:rPr lang="en-US" baseline="0" dirty="0" err="1" smtClean="0"/>
              <a:t>dikenal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sebagai</a:t>
            </a:r>
            <a:r>
              <a:rPr lang="en-US" baseline="0" dirty="0" smtClean="0"/>
              <a:t> “Venus”. </a:t>
            </a:r>
            <a:r>
              <a:rPr lang="en-US" baseline="0" dirty="0" err="1" smtClean="0"/>
              <a:t>Berasal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dari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zaman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Paleolitik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Representasi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wanita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telanjang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dengan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tubuh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bahenol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Kegunaannya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belum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dijelaskan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dengan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pasti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tapi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bentuk</a:t>
            </a:r>
            <a:r>
              <a:rPr lang="en-US" baseline="0" dirty="0" smtClean="0"/>
              <a:t> yang voluptuous </a:t>
            </a:r>
            <a:r>
              <a:rPr lang="en-US" baseline="0" dirty="0" err="1" smtClean="0"/>
              <a:t>menunjuk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simbol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kesuburan</a:t>
            </a:r>
            <a:r>
              <a:rPr lang="en-US" baseline="0" dirty="0" smtClean="0"/>
              <a:t>. 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Biasa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figur-figur</a:t>
            </a:r>
            <a:r>
              <a:rPr lang="en-US" baseline="0" dirty="0" smtClean="0"/>
              <a:t> Venus </a:t>
            </a:r>
            <a:r>
              <a:rPr lang="en-US" baseline="0" dirty="0" err="1" smtClean="0"/>
              <a:t>mempunyai</a:t>
            </a:r>
            <a:r>
              <a:rPr lang="en-US" baseline="0" dirty="0" smtClean="0"/>
              <a:t> kaki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tangan</a:t>
            </a:r>
            <a:r>
              <a:rPr lang="en-US" baseline="0" dirty="0" smtClean="0"/>
              <a:t> yang </a:t>
            </a:r>
            <a:r>
              <a:rPr lang="en-US" baseline="0" dirty="0" err="1" smtClean="0"/>
              <a:t>pendek</a:t>
            </a:r>
            <a:r>
              <a:rPr lang="en-US" baseline="0" dirty="0" smtClean="0"/>
              <a:t>. Dan </a:t>
            </a:r>
            <a:r>
              <a:rPr lang="en-US" baseline="0" dirty="0" err="1" smtClean="0"/>
              <a:t>sering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tidak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mempunyai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wajah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Mungkin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untuk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menunjukkan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universalitas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figur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ini</a:t>
            </a:r>
            <a:r>
              <a:rPr lang="en-US" baseline="0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A7706-BF2C-3442-8612-0240BAB10D4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10577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A7706-BF2C-3442-8612-0240BAB10D4B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65964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Bagian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</a:t>
            </a:r>
            <a:r>
              <a:rPr lang="en-US" baseline="0" dirty="0" smtClean="0"/>
              <a:t> 4 </a:t>
            </a:r>
            <a:r>
              <a:rPr lang="en-US" baseline="0" dirty="0" err="1" smtClean="0"/>
              <a:t>dari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seri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satir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tentang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pernikahan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karena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uang</a:t>
            </a:r>
            <a:r>
              <a:rPr lang="en-US" baseline="0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A7706-BF2C-3442-8612-0240BAB10D4B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1056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Diperkiran</a:t>
            </a:r>
            <a:r>
              <a:rPr lang="en-US" dirty="0" smtClean="0"/>
              <a:t> </a:t>
            </a:r>
            <a:r>
              <a:rPr lang="en-US" dirty="0" err="1" smtClean="0"/>
              <a:t>didirikan</a:t>
            </a:r>
            <a:r>
              <a:rPr lang="en-US" dirty="0" smtClean="0"/>
              <a:t> </a:t>
            </a:r>
            <a:r>
              <a:rPr lang="en-US" dirty="0" err="1" smtClean="0"/>
              <a:t>sekitar</a:t>
            </a:r>
            <a:r>
              <a:rPr lang="en-US" dirty="0" smtClean="0"/>
              <a:t> 3000</a:t>
            </a:r>
            <a:r>
              <a:rPr lang="en-US" baseline="0" dirty="0" smtClean="0"/>
              <a:t> – 2000 SM. </a:t>
            </a:r>
            <a:r>
              <a:rPr lang="en-US" baseline="0" dirty="0" err="1" smtClean="0"/>
              <a:t>Megalitik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adalah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kebudayaan</a:t>
            </a:r>
            <a:r>
              <a:rPr lang="en-US" baseline="0" dirty="0" smtClean="0"/>
              <a:t> yang </a:t>
            </a:r>
            <a:r>
              <a:rPr lang="en-US" baseline="0" dirty="0" err="1" smtClean="0"/>
              <a:t>menghasilkan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bangunan-bangunan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besar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dari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batu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Lihat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hal</a:t>
            </a:r>
            <a:r>
              <a:rPr lang="en-US" baseline="0" dirty="0" smtClean="0"/>
              <a:t>. 17. </a:t>
            </a:r>
            <a:r>
              <a:rPr lang="en-US" baseline="0" dirty="0" err="1" smtClean="0"/>
              <a:t>Ini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adalah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contoh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menhir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Tujuan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pembuatan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struktur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belum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dapat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dipastikan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banyak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teori-teori</a:t>
            </a:r>
            <a:r>
              <a:rPr lang="en-US" baseline="0" dirty="0" smtClean="0"/>
              <a:t> yang </a:t>
            </a:r>
            <a:r>
              <a:rPr lang="en-US" baseline="0" dirty="0" err="1" smtClean="0"/>
              <a:t>berusaha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menjelaskannya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ada</a:t>
            </a:r>
            <a:r>
              <a:rPr lang="en-US" baseline="0" dirty="0" smtClean="0"/>
              <a:t> yang </a:t>
            </a:r>
            <a:r>
              <a:rPr lang="en-US" baseline="0" dirty="0" err="1" smtClean="0"/>
              <a:t>mengatakan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berhubungan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dengan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astronomi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agrikultur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pemujaan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religius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A7706-BF2C-3442-8612-0240BAB10D4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0099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Lihat</a:t>
            </a:r>
            <a:r>
              <a:rPr lang="en-US" dirty="0" smtClean="0"/>
              <a:t> </a:t>
            </a:r>
            <a:r>
              <a:rPr lang="en-US" dirty="0" err="1" smtClean="0"/>
              <a:t>hal</a:t>
            </a:r>
            <a:r>
              <a:rPr lang="en-US" dirty="0" smtClean="0"/>
              <a:t>. 20. </a:t>
            </a:r>
            <a:r>
              <a:rPr lang="en-US" dirty="0" err="1" smtClean="0"/>
              <a:t>Dianggap</a:t>
            </a:r>
            <a:r>
              <a:rPr lang="en-US" dirty="0" smtClean="0"/>
              <a:t> </a:t>
            </a:r>
            <a:r>
              <a:rPr lang="en-US" dirty="0" err="1" smtClean="0"/>
              <a:t>sebagai</a:t>
            </a:r>
            <a:r>
              <a:rPr lang="en-US" dirty="0" smtClean="0"/>
              <a:t> </a:t>
            </a:r>
            <a:r>
              <a:rPr lang="en-US" dirty="0" err="1" smtClean="0"/>
              <a:t>gambaran</a:t>
            </a:r>
            <a:r>
              <a:rPr lang="en-US" dirty="0" smtClean="0"/>
              <a:t> </a:t>
            </a:r>
            <a:r>
              <a:rPr lang="en-US" dirty="0" err="1" smtClean="0"/>
              <a:t>nenek</a:t>
            </a:r>
            <a:r>
              <a:rPr lang="en-US" dirty="0" smtClean="0"/>
              <a:t> </a:t>
            </a:r>
            <a:r>
              <a:rPr lang="en-US" dirty="0" err="1" smtClean="0"/>
              <a:t>moyang</a:t>
            </a:r>
            <a:r>
              <a:rPr lang="en-US" dirty="0" smtClean="0"/>
              <a:t>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juga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rumah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arwah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baik</a:t>
            </a:r>
            <a:r>
              <a:rPr lang="en-US" baseline="0" dirty="0" smtClean="0"/>
              <a:t> yang </a:t>
            </a:r>
            <a:r>
              <a:rPr lang="en-US" baseline="0" dirty="0" err="1" smtClean="0"/>
              <a:t>melindungi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mereka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dari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arwah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jahat</a:t>
            </a:r>
            <a:r>
              <a:rPr lang="en-US" baseline="0" dirty="0" smtClean="0"/>
              <a:t>. Ada </a:t>
            </a:r>
            <a:r>
              <a:rPr lang="en-US" baseline="0" dirty="0" err="1" smtClean="0"/>
              <a:t>tradisi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upacara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khusus</a:t>
            </a:r>
            <a:r>
              <a:rPr lang="en-US" baseline="0" dirty="0" smtClean="0"/>
              <a:t> yang </a:t>
            </a:r>
            <a:r>
              <a:rPr lang="en-US" baseline="0" dirty="0" err="1" smtClean="0"/>
              <a:t>menggunakan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ini</a:t>
            </a:r>
            <a:r>
              <a:rPr lang="en-US" baseline="0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A7706-BF2C-3442-8612-0240BAB10D4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7291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Seni</a:t>
            </a:r>
            <a:r>
              <a:rPr lang="en-US" dirty="0" smtClean="0"/>
              <a:t> </a:t>
            </a:r>
            <a:r>
              <a:rPr lang="en-US" dirty="0" err="1" smtClean="0"/>
              <a:t>menghias</a:t>
            </a:r>
            <a:r>
              <a:rPr lang="en-US" dirty="0" smtClean="0"/>
              <a:t> </a:t>
            </a:r>
            <a:r>
              <a:rPr lang="en-US" dirty="0" err="1" smtClean="0"/>
              <a:t>diri</a:t>
            </a:r>
            <a:r>
              <a:rPr lang="en-US" dirty="0" smtClean="0"/>
              <a:t>. </a:t>
            </a:r>
            <a:r>
              <a:rPr lang="en-US" dirty="0" err="1" smtClean="0"/>
              <a:t>Lihat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hal</a:t>
            </a:r>
            <a:r>
              <a:rPr lang="en-US" baseline="0" dirty="0" smtClean="0"/>
              <a:t> 23. </a:t>
            </a:r>
            <a:r>
              <a:rPr lang="en-US" baseline="0" dirty="0" err="1" smtClean="0"/>
              <a:t>Seni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sangat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menarik</a:t>
            </a:r>
            <a:r>
              <a:rPr lang="en-US" baseline="0" dirty="0" smtClean="0"/>
              <a:t> di </a:t>
            </a:r>
            <a:r>
              <a:rPr lang="en-US" baseline="0" dirty="0" err="1" smtClean="0"/>
              <a:t>suku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Dayak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karena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hampir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menyeluruhi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tubuh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sedangkan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pakaian</a:t>
            </a:r>
            <a:r>
              <a:rPr lang="en-US" baseline="0" dirty="0" smtClean="0"/>
              <a:t> yang </a:t>
            </a:r>
            <a:r>
              <a:rPr lang="en-US" baseline="0" dirty="0" err="1" smtClean="0"/>
              <a:t>digunakan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sangat</a:t>
            </a:r>
            <a:r>
              <a:rPr lang="en-US" baseline="0" dirty="0" smtClean="0"/>
              <a:t> minim. Di </a:t>
            </a:r>
            <a:r>
              <a:rPr lang="en-US" baseline="0" dirty="0" err="1" smtClean="0"/>
              <a:t>suku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Dayak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tato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dikenal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dengan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nama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betik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Seseorang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berhasil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mendapatkan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jika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telah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melakukan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sesuatu</a:t>
            </a:r>
            <a:r>
              <a:rPr lang="en-US" baseline="0" dirty="0" smtClean="0"/>
              <a:t> yang </a:t>
            </a:r>
            <a:r>
              <a:rPr lang="en-US" baseline="0" dirty="0" err="1" smtClean="0"/>
              <a:t>berjasa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misalnya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memenggal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kepala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musuh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Wanita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juga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bisa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kalau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melakukan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pekerjaan</a:t>
            </a:r>
            <a:r>
              <a:rPr lang="en-US" baseline="0" dirty="0" smtClean="0"/>
              <a:t> yang </a:t>
            </a:r>
            <a:r>
              <a:rPr lang="en-US" baseline="0" dirty="0" err="1" smtClean="0"/>
              <a:t>dianggap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penting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oleh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tradisi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sukunya</a:t>
            </a:r>
            <a:r>
              <a:rPr lang="en-US" baseline="0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A7706-BF2C-3442-8612-0240BAB10D4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097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5D955-F2EA-D140-8732-3F5A4D9B01F9}" type="datetimeFigureOut">
              <a:rPr lang="en-US" smtClean="0"/>
              <a:t>6/25/12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5D363-B74E-5144-BE1F-75DE161B7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328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5D955-F2EA-D140-8732-3F5A4D9B01F9}" type="datetimeFigureOut">
              <a:rPr lang="en-US" smtClean="0"/>
              <a:t>6/25/12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5D363-B74E-5144-BE1F-75DE161B7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304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5D955-F2EA-D140-8732-3F5A4D9B01F9}" type="datetimeFigureOut">
              <a:rPr lang="en-US" smtClean="0"/>
              <a:t>6/25/12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5D363-B74E-5144-BE1F-75DE161B7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36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5D955-F2EA-D140-8732-3F5A4D9B01F9}" type="datetimeFigureOut">
              <a:rPr lang="en-US" smtClean="0"/>
              <a:t>6/25/12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5D363-B74E-5144-BE1F-75DE161B7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463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5D955-F2EA-D140-8732-3F5A4D9B01F9}" type="datetimeFigureOut">
              <a:rPr lang="en-US" smtClean="0"/>
              <a:t>6/25/12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5D363-B74E-5144-BE1F-75DE161B7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937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5D955-F2EA-D140-8732-3F5A4D9B01F9}" type="datetimeFigureOut">
              <a:rPr lang="en-US" smtClean="0"/>
              <a:t>6/25/12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5D363-B74E-5144-BE1F-75DE161B7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65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5D955-F2EA-D140-8732-3F5A4D9B01F9}" type="datetimeFigureOut">
              <a:rPr lang="en-US" smtClean="0"/>
              <a:t>6/25/12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5D363-B74E-5144-BE1F-75DE161B7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145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5D955-F2EA-D140-8732-3F5A4D9B01F9}" type="datetimeFigureOut">
              <a:rPr lang="en-US" smtClean="0"/>
              <a:t>6/25/12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5D363-B74E-5144-BE1F-75DE161B7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711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5D955-F2EA-D140-8732-3F5A4D9B01F9}" type="datetimeFigureOut">
              <a:rPr lang="en-US" smtClean="0"/>
              <a:t>6/25/12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5D363-B74E-5144-BE1F-75DE161B7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345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5D955-F2EA-D140-8732-3F5A4D9B01F9}" type="datetimeFigureOut">
              <a:rPr lang="en-US" smtClean="0"/>
              <a:t>6/25/12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5D363-B74E-5144-BE1F-75DE161B7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214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5D955-F2EA-D140-8732-3F5A4D9B01F9}" type="datetimeFigureOut">
              <a:rPr lang="en-US" smtClean="0"/>
              <a:t>6/25/12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5D363-B74E-5144-BE1F-75DE161B7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89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5D955-F2EA-D140-8732-3F5A4D9B01F9}" type="datetimeFigureOut">
              <a:rPr lang="en-US" smtClean="0"/>
              <a:t>6/25/12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E5D363-B74E-5144-BE1F-75DE161B7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288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4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6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4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0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2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3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4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4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4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1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2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3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4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6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7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9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0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4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4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5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6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4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9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0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1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2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63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64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65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66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4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69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72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72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73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73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73.jp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74.jp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75.JP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76.jp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7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78.jp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79.jp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80.jp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81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638800" y="1000187"/>
            <a:ext cx="6873957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800" b="1" u="sng" dirty="0" smtClean="0">
                <a:latin typeface="Thonburi"/>
                <a:cs typeface="Thonburi"/>
              </a:rPr>
              <a:t>SEJARAH SENI:</a:t>
            </a:r>
          </a:p>
          <a:p>
            <a:pPr algn="r"/>
            <a:endParaRPr lang="en-US" sz="3800" b="1" u="sng" dirty="0">
              <a:latin typeface="Thonburi"/>
              <a:cs typeface="Thonburi"/>
            </a:endParaRPr>
          </a:p>
          <a:p>
            <a:pPr algn="r"/>
            <a:r>
              <a:rPr lang="en-US" sz="3800" b="1" u="sng" dirty="0" err="1" smtClean="0">
                <a:latin typeface="Thonburi"/>
                <a:cs typeface="Thonburi"/>
              </a:rPr>
              <a:t>Prasejarah</a:t>
            </a:r>
            <a:endParaRPr lang="en-US" sz="3800" b="1" u="sng" dirty="0" smtClean="0">
              <a:latin typeface="Thonburi"/>
              <a:cs typeface="Thonburi"/>
            </a:endParaRPr>
          </a:p>
          <a:p>
            <a:pPr algn="r"/>
            <a:endParaRPr lang="en-US" sz="3800" b="1" u="sng" dirty="0">
              <a:latin typeface="Thonburi"/>
              <a:cs typeface="Thonburi"/>
            </a:endParaRPr>
          </a:p>
          <a:p>
            <a:pPr algn="r"/>
            <a:r>
              <a:rPr lang="en-US" sz="3800" b="1" u="sng" dirty="0" err="1" smtClean="0">
                <a:latin typeface="Thonburi"/>
                <a:cs typeface="Thonburi"/>
              </a:rPr>
              <a:t>Hingga</a:t>
            </a:r>
            <a:endParaRPr lang="en-US" sz="3800" b="1" u="sng" dirty="0" smtClean="0">
              <a:latin typeface="Thonburi"/>
              <a:cs typeface="Thonburi"/>
            </a:endParaRPr>
          </a:p>
          <a:p>
            <a:pPr algn="r"/>
            <a:endParaRPr lang="en-US" sz="3800" b="1" u="sng" dirty="0" smtClean="0">
              <a:latin typeface="Thonburi"/>
              <a:cs typeface="Thonburi"/>
            </a:endParaRPr>
          </a:p>
          <a:p>
            <a:pPr algn="r"/>
            <a:r>
              <a:rPr lang="en-US" sz="3800" b="1" u="sng" dirty="0" smtClean="0">
                <a:latin typeface="Thonburi"/>
                <a:cs typeface="Thonburi"/>
              </a:rPr>
              <a:t>Abad 18</a:t>
            </a:r>
          </a:p>
          <a:p>
            <a:pPr algn="r"/>
            <a:endParaRPr lang="en-US" sz="4000" b="1" u="sng" dirty="0">
              <a:latin typeface="Thonburi"/>
              <a:cs typeface="Thonburi"/>
            </a:endParaRPr>
          </a:p>
          <a:p>
            <a:pPr algn="r"/>
            <a:endParaRPr lang="en-US" sz="3000" b="1" u="sng" dirty="0" smtClean="0">
              <a:latin typeface="Thonburi"/>
              <a:cs typeface="Thonburi"/>
            </a:endParaRPr>
          </a:p>
          <a:p>
            <a:pPr algn="r"/>
            <a:endParaRPr lang="en-US" sz="4000" b="1" u="sng" dirty="0">
              <a:latin typeface="Thonburi"/>
              <a:cs typeface="Thonburi"/>
            </a:endParaRPr>
          </a:p>
        </p:txBody>
      </p:sp>
      <p:pic>
        <p:nvPicPr>
          <p:cNvPr id="4" name="Picture 3" descr="Michelangelos_Davi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711200"/>
            <a:ext cx="3657600" cy="4876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5200" y="55880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Michelangelo, </a:t>
            </a:r>
            <a:r>
              <a:rPr lang="en-US" i="1" dirty="0" smtClean="0"/>
              <a:t>David</a:t>
            </a:r>
            <a:r>
              <a:rPr lang="en-US" dirty="0" smtClean="0"/>
              <a:t>, 1501-04.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37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ua-Leang-Leang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01" r="-77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13303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Venus of </a:t>
            </a:r>
            <a:r>
              <a:rPr lang="en-US" dirty="0" err="1" smtClean="0"/>
              <a:t>Wilendorf</a:t>
            </a:r>
            <a:r>
              <a:rPr lang="en-US" dirty="0" smtClean="0"/>
              <a:t>, Austria</a:t>
            </a:r>
            <a:endParaRPr lang="en-US" dirty="0"/>
          </a:p>
        </p:txBody>
      </p:sp>
      <p:pic>
        <p:nvPicPr>
          <p:cNvPr id="4" name="Content Placeholder 3" descr="willendorfa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0163" r="-120163"/>
          <a:stretch>
            <a:fillRect/>
          </a:stretch>
        </p:blipFill>
        <p:spPr>
          <a:xfrm>
            <a:off x="-2216917" y="1600200"/>
            <a:ext cx="8229600" cy="4525963"/>
          </a:xfrm>
        </p:spPr>
      </p:pic>
      <p:pic>
        <p:nvPicPr>
          <p:cNvPr id="5" name="Picture 4" descr="willendorf back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1" t="6024" r="16652" b="7815"/>
          <a:stretch/>
        </p:blipFill>
        <p:spPr>
          <a:xfrm>
            <a:off x="3408358" y="1600200"/>
            <a:ext cx="2604325" cy="45259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68595" y="1666349"/>
            <a:ext cx="235462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Dinamakan</a:t>
            </a:r>
            <a:r>
              <a:rPr lang="en-US" dirty="0" smtClean="0"/>
              <a:t> </a:t>
            </a:r>
            <a:r>
              <a:rPr lang="en-US" dirty="0" err="1" smtClean="0"/>
              <a:t>sesuai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nama</a:t>
            </a:r>
            <a:r>
              <a:rPr lang="en-US" dirty="0" smtClean="0"/>
              <a:t> </a:t>
            </a:r>
            <a:r>
              <a:rPr lang="en-US" dirty="0" err="1" smtClean="0"/>
              <a:t>desa</a:t>
            </a:r>
            <a:r>
              <a:rPr lang="en-US" dirty="0" smtClean="0"/>
              <a:t> </a:t>
            </a:r>
            <a:r>
              <a:rPr lang="en-US" dirty="0" err="1" smtClean="0"/>
              <a:t>tempat</a:t>
            </a:r>
            <a:r>
              <a:rPr lang="en-US" dirty="0" smtClean="0"/>
              <a:t> </a:t>
            </a:r>
            <a:r>
              <a:rPr lang="en-US" dirty="0" err="1" smtClean="0"/>
              <a:t>patung</a:t>
            </a:r>
            <a:r>
              <a:rPr lang="en-US" dirty="0" smtClean="0"/>
              <a:t> </a:t>
            </a:r>
            <a:r>
              <a:rPr lang="en-US" dirty="0" err="1" smtClean="0"/>
              <a:t>ini</a:t>
            </a:r>
            <a:r>
              <a:rPr lang="en-US" dirty="0" smtClean="0"/>
              <a:t> </a:t>
            </a:r>
            <a:r>
              <a:rPr lang="en-US" dirty="0" err="1" smtClean="0"/>
              <a:t>ditemukan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C24,000 SM.</a:t>
            </a:r>
          </a:p>
          <a:p>
            <a:endParaRPr lang="en-US" dirty="0"/>
          </a:p>
          <a:p>
            <a:r>
              <a:rPr lang="en-US" dirty="0" err="1" smtClean="0"/>
              <a:t>Batu</a:t>
            </a:r>
            <a:r>
              <a:rPr lang="en-US" dirty="0" smtClean="0"/>
              <a:t> </a:t>
            </a:r>
            <a:r>
              <a:rPr lang="en-US" dirty="0" err="1" smtClean="0"/>
              <a:t>kapur</a:t>
            </a:r>
            <a:r>
              <a:rPr lang="en-US" dirty="0" smtClean="0"/>
              <a:t>, </a:t>
            </a:r>
            <a:r>
              <a:rPr lang="en-US" dirty="0" err="1" smtClean="0"/>
              <a:t>tinggi</a:t>
            </a:r>
            <a:r>
              <a:rPr lang="en-US" dirty="0" smtClean="0"/>
              <a:t> 11cm.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866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Stonehenge, </a:t>
            </a:r>
            <a:r>
              <a:rPr lang="en-US" dirty="0" err="1" smtClean="0"/>
              <a:t>Inggris</a:t>
            </a:r>
            <a:endParaRPr lang="en-US" dirty="0"/>
          </a:p>
        </p:txBody>
      </p:sp>
      <p:pic>
        <p:nvPicPr>
          <p:cNvPr id="8" name="Content Placeholder 7" descr="stonehenge_up_close2_1024x768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>
          <a:xfrm>
            <a:off x="-684598" y="1600200"/>
            <a:ext cx="8229600" cy="4525963"/>
          </a:xfrm>
        </p:spPr>
      </p:pic>
      <p:sp>
        <p:nvSpPr>
          <p:cNvPr id="9" name="TextBox 8"/>
          <p:cNvSpPr txBox="1"/>
          <p:nvPr/>
        </p:nvSpPr>
        <p:spPr>
          <a:xfrm>
            <a:off x="6619858" y="1600200"/>
            <a:ext cx="20669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Contoh</a:t>
            </a:r>
            <a:r>
              <a:rPr lang="en-US" dirty="0" smtClean="0"/>
              <a:t> </a:t>
            </a:r>
            <a:r>
              <a:rPr lang="en-US" dirty="0" err="1" smtClean="0"/>
              <a:t>struktur</a:t>
            </a:r>
            <a:r>
              <a:rPr lang="en-US" dirty="0" smtClean="0"/>
              <a:t> </a:t>
            </a:r>
            <a:r>
              <a:rPr lang="en-US" dirty="0" err="1" smtClean="0"/>
              <a:t>batu</a:t>
            </a:r>
            <a:r>
              <a:rPr lang="en-US" dirty="0" smtClean="0"/>
              <a:t> </a:t>
            </a:r>
            <a:r>
              <a:rPr lang="en-US" dirty="0" err="1" smtClean="0"/>
              <a:t>zaman</a:t>
            </a:r>
            <a:r>
              <a:rPr lang="en-US" dirty="0" smtClean="0"/>
              <a:t> </a:t>
            </a:r>
            <a:r>
              <a:rPr lang="en-US" dirty="0" err="1" smtClean="0"/>
              <a:t>Megalitik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330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stone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66" r="-996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90561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Tiang</a:t>
            </a:r>
            <a:r>
              <a:rPr lang="en-US" dirty="0" smtClean="0"/>
              <a:t> </a:t>
            </a:r>
            <a:r>
              <a:rPr lang="en-US" dirty="0" err="1" smtClean="0"/>
              <a:t>Mbis</a:t>
            </a:r>
            <a:r>
              <a:rPr lang="en-US" dirty="0" smtClean="0"/>
              <a:t>, </a:t>
            </a:r>
            <a:r>
              <a:rPr lang="en-US" dirty="0" err="1" smtClean="0"/>
              <a:t>Suku</a:t>
            </a:r>
            <a:r>
              <a:rPr lang="en-US" dirty="0" smtClean="0"/>
              <a:t> </a:t>
            </a:r>
            <a:r>
              <a:rPr lang="en-US" dirty="0" err="1" smtClean="0"/>
              <a:t>Asmat</a:t>
            </a:r>
            <a:endParaRPr lang="en-US" dirty="0"/>
          </a:p>
        </p:txBody>
      </p:sp>
      <p:pic>
        <p:nvPicPr>
          <p:cNvPr id="6" name="Content Placeholder 5" descr="tiang mbis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770" r="-125770"/>
          <a:stretch>
            <a:fillRect/>
          </a:stretch>
        </p:blipFill>
        <p:spPr>
          <a:xfrm>
            <a:off x="-1351714" y="1600200"/>
            <a:ext cx="8229600" cy="4525963"/>
          </a:xfrm>
        </p:spPr>
      </p:pic>
      <p:pic>
        <p:nvPicPr>
          <p:cNvPr id="7" name="Picture 6" descr="patung-asma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466" y="1600200"/>
            <a:ext cx="27051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526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Pameran</a:t>
            </a:r>
            <a:r>
              <a:rPr lang="en-US" dirty="0" smtClean="0"/>
              <a:t> </a:t>
            </a:r>
            <a:r>
              <a:rPr lang="en-US" dirty="0" err="1" smtClean="0"/>
              <a:t>Tiang</a:t>
            </a:r>
            <a:r>
              <a:rPr lang="en-US" dirty="0" smtClean="0"/>
              <a:t> </a:t>
            </a:r>
            <a:r>
              <a:rPr lang="en-US" dirty="0" err="1" smtClean="0"/>
              <a:t>Mbis</a:t>
            </a:r>
            <a:r>
              <a:rPr lang="en-US" dirty="0" smtClean="0"/>
              <a:t> di </a:t>
            </a:r>
            <a:r>
              <a:rPr lang="en-US" dirty="0" err="1" smtClean="0"/>
              <a:t>MoMA</a:t>
            </a:r>
            <a:r>
              <a:rPr lang="en-US" dirty="0" smtClean="0"/>
              <a:t>, New York</a:t>
            </a:r>
            <a:endParaRPr lang="en-US" dirty="0"/>
          </a:p>
        </p:txBody>
      </p:sp>
      <p:pic>
        <p:nvPicPr>
          <p:cNvPr id="4" name="Content Placeholder 3" descr="tiang mbis at moma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29495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Tato</a:t>
            </a:r>
            <a:r>
              <a:rPr lang="en-US" dirty="0" smtClean="0"/>
              <a:t> </a:t>
            </a:r>
            <a:r>
              <a:rPr lang="en-US" dirty="0" err="1"/>
              <a:t>S</a:t>
            </a:r>
            <a:r>
              <a:rPr lang="en-US" dirty="0" err="1" smtClean="0"/>
              <a:t>uku</a:t>
            </a:r>
            <a:r>
              <a:rPr lang="en-US" dirty="0" smtClean="0"/>
              <a:t> </a:t>
            </a:r>
            <a:r>
              <a:rPr lang="en-US" dirty="0" err="1" smtClean="0"/>
              <a:t>Dayak</a:t>
            </a:r>
            <a:endParaRPr lang="en-US" dirty="0"/>
          </a:p>
        </p:txBody>
      </p:sp>
      <p:pic>
        <p:nvPicPr>
          <p:cNvPr id="4" name="Content Placeholder 3" descr="Dayak-Tribal-Tattoo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441" r="-89441"/>
          <a:stretch>
            <a:fillRect/>
          </a:stretch>
        </p:blipFill>
        <p:spPr>
          <a:xfrm>
            <a:off x="-1210594" y="1619080"/>
            <a:ext cx="8229600" cy="4525963"/>
          </a:xfrm>
        </p:spPr>
      </p:pic>
      <p:pic>
        <p:nvPicPr>
          <p:cNvPr id="5" name="Picture 4" descr="dancingtattooman_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512" y="1619080"/>
            <a:ext cx="3012582" cy="454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596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Seni</a:t>
            </a:r>
            <a:r>
              <a:rPr lang="en-US" dirty="0" smtClean="0"/>
              <a:t> Mesopotamia - </a:t>
            </a:r>
            <a:r>
              <a:rPr lang="en-US" dirty="0" err="1" smtClean="0"/>
              <a:t>Sumeria</a:t>
            </a:r>
            <a:endParaRPr lang="en-US" dirty="0"/>
          </a:p>
        </p:txBody>
      </p:sp>
      <p:pic>
        <p:nvPicPr>
          <p:cNvPr id="6" name="Content Placeholder 5" descr="standard-of-ur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/>
      </p:pic>
      <p:sp>
        <p:nvSpPr>
          <p:cNvPr id="3" name="TextBox 2"/>
          <p:cNvSpPr txBox="1"/>
          <p:nvPr/>
        </p:nvSpPr>
        <p:spPr>
          <a:xfrm>
            <a:off x="457200" y="6127234"/>
            <a:ext cx="8343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Standard of Ur, C2600-2400 SM.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000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royal game of ur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013" b="-13013"/>
          <a:stretch>
            <a:fillRect/>
          </a:stretch>
        </p:blipFill>
        <p:spPr>
          <a:xfrm>
            <a:off x="457200" y="647700"/>
            <a:ext cx="8229600" cy="4525963"/>
          </a:xfrm>
        </p:spPr>
      </p:pic>
      <p:sp>
        <p:nvSpPr>
          <p:cNvPr id="3" name="TextBox 2"/>
          <p:cNvSpPr txBox="1"/>
          <p:nvPr/>
        </p:nvSpPr>
        <p:spPr>
          <a:xfrm>
            <a:off x="457200" y="4692134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Royal Game of Ur, c2250 SM.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627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Seni</a:t>
            </a:r>
            <a:r>
              <a:rPr lang="en-US" dirty="0" smtClean="0"/>
              <a:t> Mesopotamia - Assyria</a:t>
            </a:r>
            <a:endParaRPr lang="en-US" dirty="0"/>
          </a:p>
        </p:txBody>
      </p:sp>
      <p:pic>
        <p:nvPicPr>
          <p:cNvPr id="4" name="Content Placeholder 3" descr="guardian figure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0" r="24769"/>
          <a:stretch/>
        </p:blipFill>
        <p:spPr>
          <a:xfrm>
            <a:off x="731263" y="1592262"/>
            <a:ext cx="3912902" cy="4525963"/>
          </a:xfrm>
        </p:spPr>
      </p:pic>
      <p:pic>
        <p:nvPicPr>
          <p:cNvPr id="5" name="Picture 4" descr="protective-spirit-lamassu.g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1"/>
          <a:stretch/>
        </p:blipFill>
        <p:spPr>
          <a:xfrm>
            <a:off x="5209645" y="1610511"/>
            <a:ext cx="3028294" cy="45156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3963" y="6089134"/>
            <a:ext cx="7599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Winged Guardian Figure, c800 SM.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564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PRASEJARAH</a:t>
            </a:r>
          </a:p>
          <a:p>
            <a:pPr marL="0" indent="0" algn="ctr">
              <a:buNone/>
            </a:pPr>
            <a:r>
              <a:rPr lang="en-US" dirty="0" smtClean="0"/>
              <a:t>-</a:t>
            </a:r>
          </a:p>
          <a:p>
            <a:pPr marL="0" indent="0" algn="ctr">
              <a:buNone/>
            </a:pPr>
            <a:r>
              <a:rPr lang="en-US" dirty="0" smtClean="0"/>
              <a:t>1400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491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H1L06Panel1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250" b="-15250"/>
          <a:stretch>
            <a:fillRect/>
          </a:stretch>
        </p:blipFill>
        <p:spPr/>
      </p:pic>
      <p:sp>
        <p:nvSpPr>
          <p:cNvPr id="3" name="TextBox 2"/>
          <p:cNvSpPr txBox="1"/>
          <p:nvPr/>
        </p:nvSpPr>
        <p:spPr>
          <a:xfrm>
            <a:off x="457200" y="56388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Ashurnasirpal</a:t>
            </a:r>
            <a:r>
              <a:rPr lang="en-US" dirty="0" smtClean="0"/>
              <a:t> II at Lion Hunt, c700 SM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098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Seni</a:t>
            </a:r>
            <a:r>
              <a:rPr lang="en-US" dirty="0" smtClean="0"/>
              <a:t> Mesopotamia - </a:t>
            </a:r>
            <a:r>
              <a:rPr lang="en-US" dirty="0" err="1" smtClean="0"/>
              <a:t>Babilonia</a:t>
            </a:r>
            <a:endParaRPr lang="en-US" dirty="0"/>
          </a:p>
        </p:txBody>
      </p:sp>
      <p:pic>
        <p:nvPicPr>
          <p:cNvPr id="4" name="Content Placeholder 3" descr="dragon_mushussu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86" r="-7186"/>
          <a:stretch>
            <a:fillRect/>
          </a:stretch>
        </p:blipFill>
        <p:spPr/>
      </p:pic>
      <p:sp>
        <p:nvSpPr>
          <p:cNvPr id="3" name="TextBox 2"/>
          <p:cNvSpPr txBox="1"/>
          <p:nvPr/>
        </p:nvSpPr>
        <p:spPr>
          <a:xfrm>
            <a:off x="990600" y="6126163"/>
            <a:ext cx="53975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Mushushu</a:t>
            </a:r>
            <a:r>
              <a:rPr lang="en-US" dirty="0" smtClean="0"/>
              <a:t>, 605-562 SM.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166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Seni</a:t>
            </a:r>
            <a:r>
              <a:rPr lang="en-US" dirty="0" smtClean="0"/>
              <a:t> Mesopotamia - Persia</a:t>
            </a:r>
            <a:endParaRPr lang="en-US" dirty="0"/>
          </a:p>
        </p:txBody>
      </p:sp>
      <p:pic>
        <p:nvPicPr>
          <p:cNvPr id="4" name="Content Placeholder 3" descr="giant griffin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582" r="7085"/>
          <a:stretch/>
        </p:blipFill>
        <p:spPr>
          <a:xfrm>
            <a:off x="688125" y="1600200"/>
            <a:ext cx="5906075" cy="4525963"/>
          </a:xfrm>
        </p:spPr>
      </p:pic>
      <p:sp>
        <p:nvSpPr>
          <p:cNvPr id="3" name="TextBox 2"/>
          <p:cNvSpPr txBox="1"/>
          <p:nvPr/>
        </p:nvSpPr>
        <p:spPr>
          <a:xfrm>
            <a:off x="2743200" y="6126163"/>
            <a:ext cx="38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Giant Griffin, c518-465 SM.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367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Mesir</a:t>
            </a:r>
            <a:r>
              <a:rPr lang="en-US" dirty="0" smtClean="0"/>
              <a:t> </a:t>
            </a:r>
            <a:r>
              <a:rPr lang="en-US" dirty="0" err="1" smtClean="0"/>
              <a:t>Kuno</a:t>
            </a:r>
            <a:endParaRPr lang="en-US" dirty="0"/>
          </a:p>
        </p:txBody>
      </p:sp>
      <p:pic>
        <p:nvPicPr>
          <p:cNvPr id="4" name="Content Placeholder 3" descr="sphinx at ginza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624" r="-15624"/>
          <a:stretch>
            <a:fillRect/>
          </a:stretch>
        </p:blipFill>
        <p:spPr/>
      </p:pic>
      <p:sp>
        <p:nvSpPr>
          <p:cNvPr id="3" name="TextBox 2"/>
          <p:cNvSpPr txBox="1"/>
          <p:nvPr/>
        </p:nvSpPr>
        <p:spPr>
          <a:xfrm>
            <a:off x="1460500" y="6126163"/>
            <a:ext cx="54483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Giant Sphinx, C2500 SM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999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Patung</a:t>
            </a:r>
            <a:r>
              <a:rPr lang="en-US" dirty="0" smtClean="0"/>
              <a:t> </a:t>
            </a:r>
            <a:r>
              <a:rPr lang="en-US" dirty="0" err="1" smtClean="0"/>
              <a:t>Potret</a:t>
            </a:r>
            <a:r>
              <a:rPr lang="en-US" dirty="0" smtClean="0"/>
              <a:t> </a:t>
            </a:r>
            <a:r>
              <a:rPr lang="en-US" dirty="0" err="1" smtClean="0"/>
              <a:t>Ratu</a:t>
            </a:r>
            <a:r>
              <a:rPr lang="en-US" dirty="0" smtClean="0"/>
              <a:t> Nefertiti</a:t>
            </a:r>
            <a:endParaRPr lang="en-US" dirty="0"/>
          </a:p>
        </p:txBody>
      </p:sp>
      <p:pic>
        <p:nvPicPr>
          <p:cNvPr id="4" name="Content Placeholder 3" descr="nefertiti bust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9610" r="-139610"/>
          <a:stretch>
            <a:fillRect/>
          </a:stretch>
        </p:blipFill>
        <p:spPr>
          <a:xfrm>
            <a:off x="-1018156" y="1600200"/>
            <a:ext cx="8229600" cy="4525963"/>
          </a:xfrm>
        </p:spPr>
      </p:pic>
      <p:pic>
        <p:nvPicPr>
          <p:cNvPr id="5" name="Picture 4" descr="nefertiti 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163" y="2488570"/>
            <a:ext cx="2801780" cy="28017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0" y="5664200"/>
            <a:ext cx="2697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C1340 SM.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777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Cina</a:t>
            </a:r>
            <a:r>
              <a:rPr lang="en-US" dirty="0" smtClean="0"/>
              <a:t> – </a:t>
            </a:r>
            <a:r>
              <a:rPr lang="en-US" dirty="0" err="1" smtClean="0"/>
              <a:t>Terracota</a:t>
            </a:r>
            <a:r>
              <a:rPr lang="en-US" dirty="0" smtClean="0"/>
              <a:t> Army</a:t>
            </a:r>
            <a:endParaRPr lang="en-US" dirty="0"/>
          </a:p>
        </p:txBody>
      </p:sp>
      <p:pic>
        <p:nvPicPr>
          <p:cNvPr id="6" name="Content Placeholder 5" descr="800px-1_terracotta_army_2011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59" r="-10459"/>
          <a:stretch>
            <a:fillRect/>
          </a:stretch>
        </p:blipFill>
        <p:spPr/>
      </p:pic>
      <p:sp>
        <p:nvSpPr>
          <p:cNvPr id="3" name="TextBox 2"/>
          <p:cNvSpPr txBox="1"/>
          <p:nvPr/>
        </p:nvSpPr>
        <p:spPr>
          <a:xfrm>
            <a:off x="1155700" y="6126163"/>
            <a:ext cx="683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C210 SM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189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terracotta-army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460" r="-2146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26970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Yunani</a:t>
            </a:r>
            <a:r>
              <a:rPr lang="en-US" dirty="0" smtClean="0"/>
              <a:t> </a:t>
            </a:r>
            <a:r>
              <a:rPr lang="en-US" dirty="0" err="1" smtClean="0"/>
              <a:t>Kuno</a:t>
            </a:r>
            <a:r>
              <a:rPr lang="en-US" dirty="0" smtClean="0"/>
              <a:t> – </a:t>
            </a:r>
            <a:r>
              <a:rPr lang="en-US" dirty="0" err="1" smtClean="0"/>
              <a:t>Periode</a:t>
            </a:r>
            <a:r>
              <a:rPr lang="en-US" dirty="0" smtClean="0"/>
              <a:t> </a:t>
            </a:r>
            <a:r>
              <a:rPr lang="en-US" dirty="0" err="1" smtClean="0"/>
              <a:t>Klasik</a:t>
            </a:r>
            <a:endParaRPr lang="en-US" dirty="0"/>
          </a:p>
        </p:txBody>
      </p:sp>
      <p:pic>
        <p:nvPicPr>
          <p:cNvPr id="8" name="Picture 7" descr="800px-The_Parthenon_in_Athens (1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1417638"/>
            <a:ext cx="6942066" cy="487680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28700" y="6337300"/>
            <a:ext cx="6942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Parthenon, 480-323 SM.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33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entaur2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739" r="-47739"/>
          <a:stretch>
            <a:fillRect/>
          </a:stretch>
        </p:blipFill>
        <p:spPr>
          <a:xfrm>
            <a:off x="-673100" y="431800"/>
            <a:ext cx="10354112" cy="5694363"/>
          </a:xfrm>
        </p:spPr>
      </p:pic>
      <p:sp>
        <p:nvSpPr>
          <p:cNvPr id="5" name="TextBox 4"/>
          <p:cNvSpPr txBox="1"/>
          <p:nvPr/>
        </p:nvSpPr>
        <p:spPr>
          <a:xfrm>
            <a:off x="1841500" y="6126163"/>
            <a:ext cx="5321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</a:t>
            </a:r>
            <a:r>
              <a:rPr lang="en-US" dirty="0" err="1"/>
              <a:t>Lapith</a:t>
            </a:r>
            <a:r>
              <a:rPr lang="en-US" dirty="0"/>
              <a:t> Fighting a </a:t>
            </a:r>
            <a:r>
              <a:rPr lang="en-US" dirty="0" smtClean="0"/>
              <a:t>Centaur, 4447-432 SM.</a:t>
            </a:r>
            <a:endParaRPr lang="en-US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3070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iscobolus_Lancelotti_Massimo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602" r="-87602"/>
          <a:stretch>
            <a:fillRect/>
          </a:stretch>
        </p:blipFill>
        <p:spPr>
          <a:xfrm>
            <a:off x="-437702" y="584200"/>
            <a:ext cx="10077002" cy="55419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60700" y="6126163"/>
            <a:ext cx="3009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Discobolus</a:t>
            </a:r>
            <a:r>
              <a:rPr lang="en-US" dirty="0"/>
              <a:t> (The Disc Thrower</a:t>
            </a:r>
            <a:r>
              <a:rPr lang="en-US" dirty="0" smtClean="0"/>
              <a:t>), C450 SM.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2452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Gua</a:t>
            </a:r>
            <a:r>
              <a:rPr lang="en-US" dirty="0" smtClean="0"/>
              <a:t> Lascaux, </a:t>
            </a:r>
            <a:r>
              <a:rPr lang="en-US" dirty="0" err="1" smtClean="0"/>
              <a:t>Perancis</a:t>
            </a:r>
            <a:endParaRPr lang="en-US" dirty="0"/>
          </a:p>
        </p:txBody>
      </p:sp>
      <p:pic>
        <p:nvPicPr>
          <p:cNvPr id="4" name="Content Placeholder 3" descr="lascaux3b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6" b="1616"/>
          <a:stretch>
            <a:fillRect/>
          </a:stretch>
        </p:blipFill>
        <p:spPr>
          <a:xfrm>
            <a:off x="1054100" y="1600200"/>
            <a:ext cx="7048500" cy="3876403"/>
          </a:xfrm>
        </p:spPr>
      </p:pic>
      <p:sp>
        <p:nvSpPr>
          <p:cNvPr id="3" name="TextBox 2"/>
          <p:cNvSpPr txBox="1"/>
          <p:nvPr/>
        </p:nvSpPr>
        <p:spPr>
          <a:xfrm>
            <a:off x="1054100" y="5489303"/>
            <a:ext cx="7048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C17,000 SM. </a:t>
            </a:r>
            <a:r>
              <a:rPr lang="en-US" dirty="0" err="1" smtClean="0"/>
              <a:t>Ditemukan</a:t>
            </a:r>
            <a:r>
              <a:rPr lang="en-US" dirty="0" smtClean="0"/>
              <a:t> </a:t>
            </a:r>
            <a:r>
              <a:rPr lang="en-US" dirty="0" err="1" smtClean="0"/>
              <a:t>pada</a:t>
            </a:r>
            <a:r>
              <a:rPr lang="en-US" dirty="0" smtClean="0"/>
              <a:t> </a:t>
            </a:r>
            <a:r>
              <a:rPr lang="en-US" dirty="0" err="1" smtClean="0"/>
              <a:t>tahun</a:t>
            </a:r>
            <a:r>
              <a:rPr lang="en-US" dirty="0" smtClean="0"/>
              <a:t> 1940an.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447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Yunani</a:t>
            </a:r>
            <a:r>
              <a:rPr lang="en-US" dirty="0" smtClean="0"/>
              <a:t> </a:t>
            </a:r>
            <a:r>
              <a:rPr lang="en-US" dirty="0" err="1" smtClean="0"/>
              <a:t>Kuno</a:t>
            </a:r>
            <a:r>
              <a:rPr lang="en-US" dirty="0" smtClean="0"/>
              <a:t> – </a:t>
            </a:r>
            <a:r>
              <a:rPr lang="en-US" dirty="0" err="1" smtClean="0"/>
              <a:t>Periode</a:t>
            </a:r>
            <a:r>
              <a:rPr lang="en-US" dirty="0" smtClean="0"/>
              <a:t> </a:t>
            </a:r>
            <a:r>
              <a:rPr lang="en-US" dirty="0" err="1" smtClean="0"/>
              <a:t>Helenistik</a:t>
            </a:r>
            <a:endParaRPr lang="en-US" dirty="0"/>
          </a:p>
        </p:txBody>
      </p:sp>
      <p:pic>
        <p:nvPicPr>
          <p:cNvPr id="4" name="Content Placeholder 3" descr="laocoon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494" r="-50494"/>
          <a:stretch>
            <a:fillRect/>
          </a:stretch>
        </p:blipFill>
        <p:spPr>
          <a:xfrm>
            <a:off x="-889864" y="1600200"/>
            <a:ext cx="8229600" cy="4525963"/>
          </a:xfrm>
        </p:spPr>
      </p:pic>
      <p:pic>
        <p:nvPicPr>
          <p:cNvPr id="5" name="Picture 4" descr="venus_de_mil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991" y="1600200"/>
            <a:ext cx="1821237" cy="45746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67455" y="6126163"/>
            <a:ext cx="4066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Laocoon</a:t>
            </a:r>
            <a:r>
              <a:rPr lang="en-US" dirty="0" smtClean="0"/>
              <a:t>, C100 SM.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09991" y="6174872"/>
            <a:ext cx="1821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Venus de Milo, C100 SM.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458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Romawi</a:t>
            </a:r>
            <a:r>
              <a:rPr lang="en-US" dirty="0" smtClean="0"/>
              <a:t> </a:t>
            </a:r>
            <a:r>
              <a:rPr lang="en-US" dirty="0" err="1" smtClean="0"/>
              <a:t>Kuno</a:t>
            </a:r>
            <a:endParaRPr lang="en-US" dirty="0"/>
          </a:p>
        </p:txBody>
      </p:sp>
      <p:pic>
        <p:nvPicPr>
          <p:cNvPr id="6" name="Content Placeholder 5" descr="pompeii wall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915" r="-40915"/>
          <a:stretch>
            <a:fillRect/>
          </a:stretch>
        </p:blipFill>
        <p:spPr>
          <a:xfrm>
            <a:off x="-1223423" y="1600200"/>
            <a:ext cx="8229600" cy="4525963"/>
          </a:xfrm>
        </p:spPr>
      </p:pic>
      <p:pic>
        <p:nvPicPr>
          <p:cNvPr id="7" name="Picture 6" descr="head_elderly_silenus_mask_eas_hi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390" y="1600199"/>
            <a:ext cx="3114194" cy="45259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01390" y="6126163"/>
            <a:ext cx="3114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Head of </a:t>
            </a:r>
            <a:r>
              <a:rPr lang="en-US" dirty="0" err="1" smtClean="0"/>
              <a:t>Silenu</a:t>
            </a:r>
            <a:r>
              <a:rPr lang="en-US" dirty="0" smtClean="0"/>
              <a:t> with a Mask, C60-50 SM.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47700" y="6126163"/>
            <a:ext cx="2857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Fresco </a:t>
            </a:r>
            <a:r>
              <a:rPr lang="en-US" dirty="0" err="1" smtClean="0"/>
              <a:t>dari</a:t>
            </a:r>
            <a:r>
              <a:rPr lang="en-US" dirty="0" smtClean="0"/>
              <a:t> Pompeii, C100 SM.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778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450px-Narcissus,_mural,_Pompeii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221" r="-71221"/>
          <a:stretch>
            <a:fillRect/>
          </a:stretch>
        </p:blipFill>
        <p:spPr>
          <a:xfrm>
            <a:off x="-1503598" y="736600"/>
            <a:ext cx="8229600" cy="4525963"/>
          </a:xfrm>
        </p:spPr>
      </p:pic>
      <p:pic>
        <p:nvPicPr>
          <p:cNvPr id="5" name="Picture 4" descr="Pompeii-coupl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815" y="736600"/>
            <a:ext cx="3333570" cy="4532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48815" y="5269500"/>
            <a:ext cx="3333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Portrait of a Married Couple, C100 SM.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087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Seni</a:t>
            </a:r>
            <a:r>
              <a:rPr lang="en-US" dirty="0" smtClean="0"/>
              <a:t> Kristen </a:t>
            </a:r>
            <a:r>
              <a:rPr lang="en-US" dirty="0" err="1" smtClean="0"/>
              <a:t>Awal</a:t>
            </a:r>
            <a:endParaRPr lang="en-US" dirty="0"/>
          </a:p>
        </p:txBody>
      </p:sp>
      <p:pic>
        <p:nvPicPr>
          <p:cNvPr id="4" name="Content Placeholder 3" descr="01-unknown-artist-the-raising-of-lazarus-basilica-di-santapollinare-nuovo-ravenna-italy-6th-century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732" r="-22732"/>
          <a:stretch>
            <a:fillRect/>
          </a:stretch>
        </p:blipFill>
        <p:spPr>
          <a:xfrm>
            <a:off x="179608" y="1417638"/>
            <a:ext cx="8851396" cy="4867927"/>
          </a:xfrm>
        </p:spPr>
      </p:pic>
      <p:sp>
        <p:nvSpPr>
          <p:cNvPr id="3" name="TextBox 2"/>
          <p:cNvSpPr txBox="1"/>
          <p:nvPr/>
        </p:nvSpPr>
        <p:spPr>
          <a:xfrm>
            <a:off x="1460500" y="6285565"/>
            <a:ext cx="628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Raising of Lazarus, Scenes from the Life of Christ, Abad </a:t>
            </a:r>
            <a:r>
              <a:rPr lang="en-US" dirty="0" err="1" smtClean="0"/>
              <a:t>ke</a:t>
            </a:r>
            <a:r>
              <a:rPr lang="en-US" dirty="0" smtClean="0"/>
              <a:t> 6.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903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Bizantin</a:t>
            </a:r>
            <a:endParaRPr lang="en-US" dirty="0"/>
          </a:p>
        </p:txBody>
      </p:sp>
      <p:pic>
        <p:nvPicPr>
          <p:cNvPr id="4" name="Content Placeholder 3" descr="emperor justinian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" t="7750" r="1109" b="7750"/>
          <a:stretch/>
        </p:blipFill>
        <p:spPr>
          <a:xfrm>
            <a:off x="590142" y="1600200"/>
            <a:ext cx="8005410" cy="4525963"/>
          </a:xfrm>
        </p:spPr>
      </p:pic>
      <p:sp>
        <p:nvSpPr>
          <p:cNvPr id="3" name="TextBox 2"/>
          <p:cNvSpPr txBox="1"/>
          <p:nvPr/>
        </p:nvSpPr>
        <p:spPr>
          <a:xfrm>
            <a:off x="590142" y="6126163"/>
            <a:ext cx="8005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Emperor Justinian and Attendant, c547..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53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43552-050-B1D8B291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43" r="-10443"/>
          <a:stretch>
            <a:fillRect/>
          </a:stretch>
        </p:blipFill>
        <p:spPr>
          <a:xfrm>
            <a:off x="360536" y="1295596"/>
            <a:ext cx="8783464" cy="4830567"/>
          </a:xfrm>
        </p:spPr>
      </p:pic>
      <p:sp>
        <p:nvSpPr>
          <p:cNvPr id="3" name="TextBox 2"/>
          <p:cNvSpPr txBox="1"/>
          <p:nvPr/>
        </p:nvSpPr>
        <p:spPr>
          <a:xfrm>
            <a:off x="1117600" y="6126163"/>
            <a:ext cx="725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</a:t>
            </a:r>
            <a:r>
              <a:rPr lang="en-US" dirty="0" err="1" smtClean="0"/>
              <a:t>Anastasis</a:t>
            </a:r>
            <a:r>
              <a:rPr lang="en-US" dirty="0" smtClean="0"/>
              <a:t> (Descent into Limbo), 1316 – 21.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296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Seni</a:t>
            </a:r>
            <a:r>
              <a:rPr lang="en-US" dirty="0" smtClean="0"/>
              <a:t> Islam </a:t>
            </a:r>
            <a:r>
              <a:rPr lang="en-US" dirty="0" err="1" smtClean="0"/>
              <a:t>Awal</a:t>
            </a:r>
            <a:endParaRPr lang="en-US" dirty="0"/>
          </a:p>
        </p:txBody>
      </p:sp>
      <p:pic>
        <p:nvPicPr>
          <p:cNvPr id="4" name="Content Placeholder 3" descr="dome-of-the-rock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732" r="-22732"/>
          <a:stretch>
            <a:fillRect/>
          </a:stretch>
        </p:blipFill>
        <p:spPr/>
      </p:pic>
      <p:sp>
        <p:nvSpPr>
          <p:cNvPr id="3" name="TextBox 2"/>
          <p:cNvSpPr txBox="1"/>
          <p:nvPr/>
        </p:nvSpPr>
        <p:spPr>
          <a:xfrm>
            <a:off x="1727200" y="6126163"/>
            <a:ext cx="571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Temple Mount, </a:t>
            </a:r>
            <a:r>
              <a:rPr lang="en-US" dirty="0" err="1" smtClean="0"/>
              <a:t>Yerusalem</a:t>
            </a:r>
            <a:r>
              <a:rPr lang="en-US" dirty="0" smtClean="0"/>
              <a:t>, </a:t>
            </a:r>
            <a:r>
              <a:rPr lang="en-US" dirty="0" err="1" smtClean="0"/>
              <a:t>diselesaikan</a:t>
            </a:r>
            <a:r>
              <a:rPr lang="en-US" dirty="0" smtClean="0"/>
              <a:t> </a:t>
            </a:r>
            <a:r>
              <a:rPr lang="en-US" dirty="0" err="1" smtClean="0"/>
              <a:t>tahun</a:t>
            </a:r>
            <a:r>
              <a:rPr lang="en-US" dirty="0" smtClean="0"/>
              <a:t> 691.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158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ome-of-rock-temple-mount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9" b="13789"/>
          <a:stretch/>
        </p:blipFill>
        <p:spPr>
          <a:xfrm>
            <a:off x="457200" y="2203101"/>
            <a:ext cx="8229600" cy="3967163"/>
          </a:xfrm>
        </p:spPr>
      </p:pic>
    </p:spTree>
    <p:extLst>
      <p:ext uri="{BB962C8B-B14F-4D97-AF65-F5344CB8AC3E}">
        <p14:creationId xmlns:p14="http://schemas.microsoft.com/office/powerpoint/2010/main" val="1926529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800px-Umayyad_Mosque-Mosaics_west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75871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asjid i-jomeh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869" r="-38869"/>
          <a:stretch>
            <a:fillRect/>
          </a:stretch>
        </p:blipFill>
        <p:spPr>
          <a:xfrm>
            <a:off x="-646113" y="520700"/>
            <a:ext cx="10403185" cy="5721350"/>
          </a:xfrm>
        </p:spPr>
      </p:pic>
      <p:sp>
        <p:nvSpPr>
          <p:cNvPr id="3" name="TextBox 2"/>
          <p:cNvSpPr txBox="1"/>
          <p:nvPr/>
        </p:nvSpPr>
        <p:spPr>
          <a:xfrm>
            <a:off x="1651000" y="6242050"/>
            <a:ext cx="594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Mesjid</a:t>
            </a:r>
            <a:r>
              <a:rPr lang="en-US" dirty="0" smtClean="0"/>
              <a:t> </a:t>
            </a:r>
            <a:r>
              <a:rPr lang="en-US" dirty="0"/>
              <a:t>I </a:t>
            </a:r>
            <a:r>
              <a:rPr lang="en-US" dirty="0" err="1"/>
              <a:t>Jomeh</a:t>
            </a:r>
            <a:r>
              <a:rPr lang="en-US" dirty="0"/>
              <a:t>, Isfahan, </a:t>
            </a:r>
            <a:r>
              <a:rPr lang="en-US" dirty="0" smtClean="0"/>
              <a:t>Iran, </a:t>
            </a:r>
            <a:r>
              <a:rPr lang="en-US" dirty="0" err="1" smtClean="0"/>
              <a:t>diselesaikan</a:t>
            </a:r>
            <a:r>
              <a:rPr lang="en-US" dirty="0" smtClean="0"/>
              <a:t> 1121-22.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221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lascaux cav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4" b="49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90377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masjed-e-jomeh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286" r="-122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39331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Borobudur</a:t>
            </a:r>
            <a:endParaRPr lang="en-US" dirty="0"/>
          </a:p>
        </p:txBody>
      </p:sp>
      <p:pic>
        <p:nvPicPr>
          <p:cNvPr id="4" name="Content Placeholder 3" descr="800px-Queen_Maya,_Borobudur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  <p:sp>
        <p:nvSpPr>
          <p:cNvPr id="3" name="TextBox 2"/>
          <p:cNvSpPr txBox="1"/>
          <p:nvPr/>
        </p:nvSpPr>
        <p:spPr>
          <a:xfrm>
            <a:off x="3695700" y="6126163"/>
            <a:ext cx="367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Tahun</a:t>
            </a:r>
            <a:r>
              <a:rPr lang="en-US" dirty="0" smtClean="0"/>
              <a:t> 778-850.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537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Angkor </a:t>
            </a:r>
            <a:r>
              <a:rPr lang="en-US" dirty="0" err="1" smtClean="0"/>
              <a:t>Wat</a:t>
            </a:r>
            <a:endParaRPr lang="en-US" dirty="0"/>
          </a:p>
        </p:txBody>
      </p:sp>
      <p:pic>
        <p:nvPicPr>
          <p:cNvPr id="4" name="Content Placeholder 3" descr="800px-Indraforestped01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/>
      </p:pic>
      <p:sp>
        <p:nvSpPr>
          <p:cNvPr id="3" name="TextBox 2"/>
          <p:cNvSpPr txBox="1"/>
          <p:nvPr/>
        </p:nvSpPr>
        <p:spPr>
          <a:xfrm>
            <a:off x="1574800" y="6126163"/>
            <a:ext cx="6057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Tahun</a:t>
            </a:r>
            <a:r>
              <a:rPr lang="en-US" dirty="0" smtClean="0"/>
              <a:t> 800 – 1400.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127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Piramida</a:t>
            </a:r>
            <a:r>
              <a:rPr lang="en-US" dirty="0" smtClean="0"/>
              <a:t> </a:t>
            </a:r>
            <a:r>
              <a:rPr lang="en-US" dirty="0" err="1" smtClean="0"/>
              <a:t>Suku</a:t>
            </a:r>
            <a:r>
              <a:rPr lang="en-US" dirty="0" smtClean="0"/>
              <a:t> Maya</a:t>
            </a:r>
            <a:endParaRPr lang="en-US" dirty="0"/>
          </a:p>
        </p:txBody>
      </p:sp>
      <p:pic>
        <p:nvPicPr>
          <p:cNvPr id="4" name="Content Placeholder 3" descr="maya architecture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221" r="-71221"/>
          <a:stretch>
            <a:fillRect/>
          </a:stretch>
        </p:blipFill>
        <p:spPr>
          <a:xfrm>
            <a:off x="-1813565" y="1600200"/>
            <a:ext cx="8229600" cy="4525963"/>
          </a:xfrm>
        </p:spPr>
      </p:pic>
      <p:pic>
        <p:nvPicPr>
          <p:cNvPr id="5" name="Picture 4" descr="maya pyramid 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984" y="1600200"/>
            <a:ext cx="4493816" cy="4493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24200" y="6126163"/>
            <a:ext cx="218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700 – 800 SM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3915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Gothic Art. </a:t>
            </a:r>
            <a:br>
              <a:rPr lang="en-US" dirty="0" smtClean="0"/>
            </a:br>
            <a:r>
              <a:rPr lang="en-US" dirty="0" err="1" smtClean="0"/>
              <a:t>Katedral</a:t>
            </a:r>
            <a:r>
              <a:rPr lang="en-US" dirty="0" smtClean="0"/>
              <a:t> Chartres, </a:t>
            </a:r>
            <a:r>
              <a:rPr lang="en-US" dirty="0" err="1" smtClean="0"/>
              <a:t>Perancis</a:t>
            </a:r>
            <a:endParaRPr lang="en-US" dirty="0"/>
          </a:p>
        </p:txBody>
      </p:sp>
      <p:pic>
        <p:nvPicPr>
          <p:cNvPr id="4" name="Content Placeholder 3" descr="220px-Cathédrale_de_Chartres_-_Chapelle_de_Vendôme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364" r="-67364"/>
          <a:stretch>
            <a:fillRect/>
          </a:stretch>
        </p:blipFill>
        <p:spPr>
          <a:xfrm>
            <a:off x="-1467177" y="1826675"/>
            <a:ext cx="8229600" cy="4525963"/>
          </a:xfrm>
        </p:spPr>
      </p:pic>
      <p:pic>
        <p:nvPicPr>
          <p:cNvPr id="5" name="Picture 4" descr="450px-Chartres_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218" y="1818270"/>
            <a:ext cx="3400776" cy="45343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43500" y="6352638"/>
            <a:ext cx="287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Mulai</a:t>
            </a:r>
            <a:r>
              <a:rPr lang="en-US" dirty="0" smtClean="0"/>
              <a:t> </a:t>
            </a:r>
            <a:r>
              <a:rPr lang="en-US" dirty="0" err="1" smtClean="0"/>
              <a:t>dibangun</a:t>
            </a:r>
            <a:r>
              <a:rPr lang="en-US" dirty="0" smtClean="0"/>
              <a:t> </a:t>
            </a:r>
            <a:r>
              <a:rPr lang="en-US" dirty="0" err="1" smtClean="0"/>
              <a:t>tahun</a:t>
            </a:r>
            <a:r>
              <a:rPr lang="en-US" dirty="0" smtClean="0"/>
              <a:t> 1194.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831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Rose Windows</a:t>
            </a:r>
            <a:endParaRPr lang="en-US" dirty="0"/>
          </a:p>
        </p:txBody>
      </p:sp>
      <p:pic>
        <p:nvPicPr>
          <p:cNvPr id="6" name="Content Placeholder 5" descr="433px-Chartres_-_cathédrale_-_rosace_nord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770" r="-75770"/>
          <a:stretch>
            <a:fillRect/>
          </a:stretch>
        </p:blipFill>
        <p:spPr>
          <a:xfrm>
            <a:off x="-1172107" y="1600200"/>
            <a:ext cx="8229600" cy="4525963"/>
          </a:xfrm>
        </p:spPr>
      </p:pic>
      <p:pic>
        <p:nvPicPr>
          <p:cNvPr id="7" name="Content Placeholder 5" descr="433px-Chartres_-_cathédrale_-_rosace_nord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4" t="7157" r="17329" b="44093"/>
          <a:stretch/>
        </p:blipFill>
        <p:spPr>
          <a:xfrm>
            <a:off x="4875088" y="1924151"/>
            <a:ext cx="3562485" cy="3668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570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Jendela</a:t>
            </a:r>
            <a:r>
              <a:rPr lang="en-US" dirty="0" smtClean="0"/>
              <a:t> Clerestory</a:t>
            </a:r>
            <a:endParaRPr lang="en-US" dirty="0"/>
          </a:p>
        </p:txBody>
      </p:sp>
      <p:pic>
        <p:nvPicPr>
          <p:cNvPr id="4" name="Content Placeholder 3" descr="800px-Triforium_Chartres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75170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Seni</a:t>
            </a:r>
            <a:r>
              <a:rPr lang="en-US" dirty="0" smtClean="0"/>
              <a:t> </a:t>
            </a:r>
            <a:r>
              <a:rPr lang="en-US" dirty="0" err="1" smtClean="0"/>
              <a:t>Itali</a:t>
            </a:r>
            <a:r>
              <a:rPr lang="en-US" dirty="0" smtClean="0"/>
              <a:t> </a:t>
            </a:r>
            <a:r>
              <a:rPr lang="en-US" dirty="0" err="1" smtClean="0"/>
              <a:t>Awal</a:t>
            </a:r>
            <a:endParaRPr lang="en-US" dirty="0"/>
          </a:p>
        </p:txBody>
      </p:sp>
      <p:pic>
        <p:nvPicPr>
          <p:cNvPr id="4" name="Content Placeholder 3" descr="450px-Pisa.Baptistery.pulpit01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221" r="-71221"/>
          <a:stretch>
            <a:fillRect/>
          </a:stretch>
        </p:blipFill>
        <p:spPr>
          <a:xfrm>
            <a:off x="-2006003" y="1600200"/>
            <a:ext cx="8229600" cy="4525963"/>
          </a:xfrm>
        </p:spPr>
      </p:pic>
      <p:pic>
        <p:nvPicPr>
          <p:cNvPr id="5" name="Picture 4" descr="800px-Pisa.Baptistery.pulpit0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952" y="2081465"/>
            <a:ext cx="4592848" cy="34446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93952" y="5526101"/>
            <a:ext cx="459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Giovanni Pisano, </a:t>
            </a:r>
            <a:r>
              <a:rPr lang="en-US" i="1" dirty="0" smtClean="0"/>
              <a:t>Pulpit, </a:t>
            </a:r>
            <a:r>
              <a:rPr lang="en-US" dirty="0" smtClean="0"/>
              <a:t>1302-10.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58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imabue-madonna-enthroned2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9268" r="-109268"/>
          <a:stretch>
            <a:fillRect/>
          </a:stretch>
        </p:blipFill>
        <p:spPr>
          <a:xfrm>
            <a:off x="-671768" y="525935"/>
            <a:ext cx="10182946" cy="5600228"/>
          </a:xfrm>
        </p:spPr>
      </p:pic>
      <p:sp>
        <p:nvSpPr>
          <p:cNvPr id="2" name="TextBox 1"/>
          <p:cNvSpPr txBox="1"/>
          <p:nvPr/>
        </p:nvSpPr>
        <p:spPr>
          <a:xfrm>
            <a:off x="2832100" y="6126163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Cimabue, </a:t>
            </a:r>
            <a:r>
              <a:rPr lang="en-US" i="1" dirty="0" smtClean="0"/>
              <a:t>Madonna Enthroned, </a:t>
            </a:r>
            <a:r>
              <a:rPr lang="en-US" dirty="0" smtClean="0"/>
              <a:t>1280-90.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097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648px-Giotto_-_Scrovegni_-_-36-_-_Lamentation_(The_Mourning_of_Christ)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041" r="-34041"/>
          <a:stretch>
            <a:fillRect/>
          </a:stretch>
        </p:blipFill>
        <p:spPr>
          <a:xfrm>
            <a:off x="-402357" y="577246"/>
            <a:ext cx="10089647" cy="5548917"/>
          </a:xfrm>
        </p:spPr>
      </p:pic>
      <p:sp>
        <p:nvSpPr>
          <p:cNvPr id="2" name="TextBox 1"/>
          <p:cNvSpPr txBox="1"/>
          <p:nvPr/>
        </p:nvSpPr>
        <p:spPr>
          <a:xfrm>
            <a:off x="1625600" y="6126163"/>
            <a:ext cx="599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Giotto, </a:t>
            </a:r>
            <a:r>
              <a:rPr lang="en-US" i="1" dirty="0" smtClean="0"/>
              <a:t>Lamentation of Christ</a:t>
            </a:r>
            <a:r>
              <a:rPr lang="en-US" dirty="0" smtClean="0"/>
              <a:t>, 1305.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728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lascaux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53" r="-4553"/>
          <a:stretch>
            <a:fillRect/>
          </a:stretch>
        </p:blipFill>
        <p:spPr>
          <a:xfrm>
            <a:off x="893763" y="2130425"/>
            <a:ext cx="7265987" cy="3995738"/>
          </a:xfrm>
        </p:spPr>
      </p:pic>
    </p:spTree>
    <p:extLst>
      <p:ext uri="{BB962C8B-B14F-4D97-AF65-F5344CB8AC3E}">
        <p14:creationId xmlns:p14="http://schemas.microsoft.com/office/powerpoint/2010/main" val="1306348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iotto_-_Scrovegni_-_-36-_-_Lamentation_(The_Mourning_of_Christ)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87" t="11072" r="22239" b="74546"/>
          <a:stretch/>
        </p:blipFill>
        <p:spPr>
          <a:xfrm>
            <a:off x="5168096" y="2968413"/>
            <a:ext cx="2530722" cy="2204442"/>
          </a:xfrm>
        </p:spPr>
      </p:pic>
      <p:pic>
        <p:nvPicPr>
          <p:cNvPr id="5" name="Picture 4" descr="Giotto_-_Scrovegni_-_-36-_-_Lamentation_(The_Mourning_of_Christ)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3" t="60364" r="59805" b="12749"/>
          <a:stretch/>
        </p:blipFill>
        <p:spPr>
          <a:xfrm>
            <a:off x="806921" y="1640496"/>
            <a:ext cx="4040616" cy="407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367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1400</a:t>
            </a:r>
          </a:p>
          <a:p>
            <a:pPr marL="0" indent="0" algn="ctr">
              <a:buNone/>
            </a:pPr>
            <a:r>
              <a:rPr lang="en-US" dirty="0" smtClean="0"/>
              <a:t>-</a:t>
            </a:r>
          </a:p>
          <a:p>
            <a:pPr marL="0" indent="0" algn="ctr">
              <a:buNone/>
            </a:pPr>
            <a:r>
              <a:rPr lang="en-US" dirty="0" smtClean="0"/>
              <a:t>1600</a:t>
            </a:r>
          </a:p>
        </p:txBody>
      </p:sp>
    </p:spTree>
    <p:extLst>
      <p:ext uri="{BB962C8B-B14F-4D97-AF65-F5344CB8AC3E}">
        <p14:creationId xmlns:p14="http://schemas.microsoft.com/office/powerpoint/2010/main" val="4117619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Italian Renaissance</a:t>
            </a:r>
            <a:endParaRPr lang="en-US" dirty="0"/>
          </a:p>
        </p:txBody>
      </p:sp>
      <p:pic>
        <p:nvPicPr>
          <p:cNvPr id="4" name="Content Placeholder 3" descr="Hunt_in_the_forest_by_paolo_uccello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7" r="15497"/>
          <a:stretch>
            <a:fillRect/>
          </a:stretch>
        </p:blipFill>
        <p:spPr/>
      </p:pic>
      <p:sp>
        <p:nvSpPr>
          <p:cNvPr id="3" name="TextBox 2"/>
          <p:cNvSpPr txBox="1"/>
          <p:nvPr/>
        </p:nvSpPr>
        <p:spPr>
          <a:xfrm>
            <a:off x="457200" y="6126163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Paolo Uccello, </a:t>
            </a:r>
            <a:r>
              <a:rPr lang="en-US" i="1" dirty="0" smtClean="0"/>
              <a:t>The Hunt in the Forest</a:t>
            </a:r>
            <a:r>
              <a:rPr lang="en-US" dirty="0" smtClean="0"/>
              <a:t>, 1460an.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003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800px-Sandro_Botticelli_-_La_nascita_di_Venere_-_Google_Art_Project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8" b="6178"/>
          <a:stretch>
            <a:fillRect/>
          </a:stretch>
        </p:blipFill>
        <p:spPr>
          <a:xfrm>
            <a:off x="457200" y="812800"/>
            <a:ext cx="8229600" cy="4525963"/>
          </a:xfrm>
        </p:spPr>
      </p:pic>
      <p:sp>
        <p:nvSpPr>
          <p:cNvPr id="3" name="TextBox 2"/>
          <p:cNvSpPr txBox="1"/>
          <p:nvPr/>
        </p:nvSpPr>
        <p:spPr>
          <a:xfrm>
            <a:off x="457200" y="5338763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Botticelli, </a:t>
            </a:r>
            <a:r>
              <a:rPr lang="en-US" i="1" dirty="0" smtClean="0"/>
              <a:t>The Birth of Venus</a:t>
            </a:r>
            <a:r>
              <a:rPr lang="en-US" dirty="0" smtClean="0"/>
              <a:t>, 1485.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166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024px-Primavera_01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5" b="7465"/>
          <a:stretch>
            <a:fillRect/>
          </a:stretch>
        </p:blipFill>
        <p:spPr>
          <a:xfrm>
            <a:off x="457200" y="774700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457200" y="53975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Botticelli, Primavera</a:t>
            </a:r>
            <a:r>
              <a:rPr lang="en-US" dirty="0" smtClean="0"/>
              <a:t>, 1482.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198567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280px-DaVinci_LastSupper_high_res_2_nowatmrk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" r="565"/>
          <a:stretch>
            <a:fillRect/>
          </a:stretch>
        </p:blipFill>
        <p:spPr>
          <a:xfrm>
            <a:off x="457200" y="812800"/>
            <a:ext cx="8229600" cy="4525963"/>
          </a:xfrm>
        </p:spPr>
      </p:pic>
      <p:sp>
        <p:nvSpPr>
          <p:cNvPr id="3" name="TextBox 2"/>
          <p:cNvSpPr txBox="1"/>
          <p:nvPr/>
        </p:nvSpPr>
        <p:spPr>
          <a:xfrm>
            <a:off x="457200" y="54483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Leonardo da Vinci, </a:t>
            </a:r>
            <a:r>
              <a:rPr lang="en-US" i="1" dirty="0" smtClean="0"/>
              <a:t>The Last Supper</a:t>
            </a:r>
            <a:r>
              <a:rPr lang="en-US" dirty="0" smtClean="0"/>
              <a:t>, 1495-98.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588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Musei_vaticani,_cappella_sistina,_retro_02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221" r="-71221"/>
          <a:stretch>
            <a:fillRect/>
          </a:stretch>
        </p:blipFill>
        <p:spPr>
          <a:xfrm>
            <a:off x="-517819" y="436142"/>
            <a:ext cx="10346219" cy="5690022"/>
          </a:xfrm>
        </p:spPr>
      </p:pic>
      <p:sp>
        <p:nvSpPr>
          <p:cNvPr id="2" name="TextBox 1"/>
          <p:cNvSpPr txBox="1"/>
          <p:nvPr/>
        </p:nvSpPr>
        <p:spPr>
          <a:xfrm>
            <a:off x="2514600" y="6126164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Michelangelo, </a:t>
            </a:r>
            <a:r>
              <a:rPr lang="en-US" dirty="0" err="1" smtClean="0"/>
              <a:t>Langit-langit</a:t>
            </a:r>
            <a:r>
              <a:rPr lang="en-US" dirty="0" smtClean="0"/>
              <a:t> Sistine Chapel, 1508-41.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991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Rome_Sistine_Chapel_01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506" r="-69506"/>
          <a:stretch>
            <a:fillRect/>
          </a:stretch>
        </p:blipFill>
        <p:spPr>
          <a:xfrm>
            <a:off x="-2359234" y="701180"/>
            <a:ext cx="9864298" cy="5424984"/>
          </a:xfrm>
        </p:spPr>
      </p:pic>
      <p:pic>
        <p:nvPicPr>
          <p:cNvPr id="5" name="Picture 4" descr="Last_judgemen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026" y="701180"/>
            <a:ext cx="3945443" cy="542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62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990px-Sanzio_01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528" r="-20528"/>
          <a:stretch>
            <a:fillRect/>
          </a:stretch>
        </p:blipFill>
        <p:spPr>
          <a:xfrm>
            <a:off x="-279401" y="812800"/>
            <a:ext cx="9661337" cy="5313363"/>
          </a:xfrm>
        </p:spPr>
      </p:pic>
      <p:sp>
        <p:nvSpPr>
          <p:cNvPr id="3" name="TextBox 2"/>
          <p:cNvSpPr txBox="1"/>
          <p:nvPr/>
        </p:nvSpPr>
        <p:spPr>
          <a:xfrm>
            <a:off x="1117600" y="6126163"/>
            <a:ext cx="687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Raphael</a:t>
            </a:r>
            <a:r>
              <a:rPr lang="en-US" i="1" dirty="0" smtClean="0"/>
              <a:t>, School of Athens</a:t>
            </a:r>
            <a:r>
              <a:rPr lang="en-US" dirty="0" smtClean="0"/>
              <a:t>, 1509-11.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131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024px-Raffaello_Scuola_di_Atene_numbered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654" b="-28654"/>
          <a:stretch>
            <a:fillRect/>
          </a:stretch>
        </p:blipFill>
        <p:spPr>
          <a:xfrm>
            <a:off x="457200" y="-662782"/>
            <a:ext cx="8229600" cy="4525963"/>
          </a:xfrm>
        </p:spPr>
      </p:pic>
      <p:pic>
        <p:nvPicPr>
          <p:cNvPr id="5" name="Picture 4" descr="Sanzio_01_Plato_Aristotl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100" y="3316939"/>
            <a:ext cx="2450592" cy="320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388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lascaux-cave-paintings-4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41" t="3200" b="3200"/>
          <a:stretch/>
        </p:blipFill>
        <p:spPr>
          <a:xfrm>
            <a:off x="457200" y="1712675"/>
            <a:ext cx="4991995" cy="4525963"/>
          </a:xfrm>
        </p:spPr>
      </p:pic>
      <p:pic>
        <p:nvPicPr>
          <p:cNvPr id="5" name="Picture 4" descr="lascaux dead ma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873" y="1712675"/>
            <a:ext cx="3123716" cy="324866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88873" y="5181600"/>
            <a:ext cx="3123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“The Shaft of the Dead Man”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064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280px-Tizian_102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0" b="11700"/>
          <a:stretch>
            <a:fillRect/>
          </a:stretch>
        </p:blipFill>
        <p:spPr>
          <a:xfrm>
            <a:off x="457200" y="825500"/>
            <a:ext cx="8229600" cy="4525963"/>
          </a:xfrm>
        </p:spPr>
      </p:pic>
      <p:sp>
        <p:nvSpPr>
          <p:cNvPr id="3" name="TextBox 2"/>
          <p:cNvSpPr txBox="1"/>
          <p:nvPr/>
        </p:nvSpPr>
        <p:spPr>
          <a:xfrm>
            <a:off x="457200" y="5351463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Titian, </a:t>
            </a:r>
            <a:r>
              <a:rPr lang="en-US" i="1" dirty="0" smtClean="0"/>
              <a:t>Venus of </a:t>
            </a:r>
            <a:r>
              <a:rPr lang="en-US" i="1" dirty="0" err="1" smtClean="0"/>
              <a:t>Urbino</a:t>
            </a:r>
            <a:r>
              <a:rPr lang="en-US" dirty="0" smtClean="0"/>
              <a:t>, 1538.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479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280px-Tizian_102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65" t="12296" r="7483" b="43088"/>
          <a:stretch/>
        </p:blipFill>
        <p:spPr>
          <a:xfrm>
            <a:off x="610155" y="641384"/>
            <a:ext cx="4703940" cy="3591752"/>
          </a:xfrm>
        </p:spPr>
      </p:pic>
      <p:pic>
        <p:nvPicPr>
          <p:cNvPr id="5" name="Picture 4" descr="1280px-Tizian_10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2" t="25454" r="70710" b="45695"/>
          <a:stretch/>
        </p:blipFill>
        <p:spPr>
          <a:xfrm>
            <a:off x="5644839" y="1071290"/>
            <a:ext cx="2695384" cy="2738532"/>
          </a:xfrm>
          <a:prstGeom prst="rect">
            <a:avLst/>
          </a:prstGeom>
        </p:spPr>
      </p:pic>
      <p:pic>
        <p:nvPicPr>
          <p:cNvPr id="6" name="Picture 5" descr="1280px-Tizian_10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2" t="54870" r="12835" b="10381"/>
          <a:stretch/>
        </p:blipFill>
        <p:spPr>
          <a:xfrm>
            <a:off x="5644839" y="3997428"/>
            <a:ext cx="2672053" cy="2057238"/>
          </a:xfrm>
          <a:prstGeom prst="rect">
            <a:avLst/>
          </a:prstGeom>
        </p:spPr>
      </p:pic>
      <p:pic>
        <p:nvPicPr>
          <p:cNvPr id="8" name="Picture 7" descr="1280px-Tizian_10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13" t="57052" b="24630"/>
          <a:stretch/>
        </p:blipFill>
        <p:spPr>
          <a:xfrm>
            <a:off x="1008854" y="4765933"/>
            <a:ext cx="2142473" cy="1189589"/>
          </a:xfrm>
          <a:prstGeom prst="rect">
            <a:avLst/>
          </a:prstGeom>
        </p:spPr>
      </p:pic>
      <p:pic>
        <p:nvPicPr>
          <p:cNvPr id="9" name="Picture 8" descr="1280px-Tizian_10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78" r="27304" b="62639"/>
          <a:stretch/>
        </p:blipFill>
        <p:spPr>
          <a:xfrm>
            <a:off x="3701022" y="4469941"/>
            <a:ext cx="1613073" cy="187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930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Northern Renaissance</a:t>
            </a:r>
            <a:endParaRPr lang="en-US" dirty="0"/>
          </a:p>
        </p:txBody>
      </p:sp>
      <p:pic>
        <p:nvPicPr>
          <p:cNvPr id="4" name="Content Placeholder 3" descr="Van_Eyck_-_Arnolfini_Portrait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460" r="-74460"/>
          <a:stretch>
            <a:fillRect/>
          </a:stretch>
        </p:blipFill>
        <p:spPr/>
      </p:pic>
      <p:sp>
        <p:nvSpPr>
          <p:cNvPr id="3" name="TextBox 2"/>
          <p:cNvSpPr txBox="1"/>
          <p:nvPr/>
        </p:nvSpPr>
        <p:spPr>
          <a:xfrm>
            <a:off x="2921000" y="6126163"/>
            <a:ext cx="3289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Jan van Eyck</a:t>
            </a:r>
            <a:r>
              <a:rPr lang="en-US" i="1" dirty="0" smtClean="0"/>
              <a:t>, The </a:t>
            </a:r>
            <a:r>
              <a:rPr lang="en-US" i="1" dirty="0" err="1" smtClean="0"/>
              <a:t>Arnolfini</a:t>
            </a:r>
            <a:r>
              <a:rPr lang="en-US" i="1" dirty="0" smtClean="0"/>
              <a:t> Portrait, </a:t>
            </a:r>
            <a:r>
              <a:rPr lang="en-US" dirty="0" smtClean="0"/>
              <a:t>1434.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348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Van_Eyck_-_Arnolfini_Portrait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32" t="83168" r="41968" b="7549"/>
          <a:stretch/>
        </p:blipFill>
        <p:spPr>
          <a:xfrm>
            <a:off x="3972373" y="462543"/>
            <a:ext cx="3282791" cy="3791957"/>
          </a:xfrm>
        </p:spPr>
      </p:pic>
      <p:pic>
        <p:nvPicPr>
          <p:cNvPr id="5" name="Picture 4" descr="Van_Eyck_-_Arnolfini_Portrai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9" t="10078" r="60959" b="71296"/>
          <a:stretch/>
        </p:blipFill>
        <p:spPr>
          <a:xfrm>
            <a:off x="673654" y="462543"/>
            <a:ext cx="3120919" cy="3781929"/>
          </a:xfrm>
          <a:prstGeom prst="rect">
            <a:avLst/>
          </a:prstGeom>
        </p:spPr>
      </p:pic>
      <p:pic>
        <p:nvPicPr>
          <p:cNvPr id="6" name="Picture 5" descr="Van_Eyck_-_Arnolfini_Portrai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95" t="45185" r="13031" b="22778"/>
          <a:stretch/>
        </p:blipFill>
        <p:spPr>
          <a:xfrm>
            <a:off x="6423473" y="3390900"/>
            <a:ext cx="2225591" cy="2654300"/>
          </a:xfrm>
          <a:prstGeom prst="rect">
            <a:avLst/>
          </a:prstGeom>
        </p:spPr>
      </p:pic>
      <p:pic>
        <p:nvPicPr>
          <p:cNvPr id="7" name="Picture 6" descr="Van_Eyck_-_Arnolfini_Portrai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97" t="37037" r="29523" b="53148"/>
          <a:stretch/>
        </p:blipFill>
        <p:spPr>
          <a:xfrm>
            <a:off x="2089739" y="4540365"/>
            <a:ext cx="3066461" cy="150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239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Van_Eyck_-_Arnolfini_Portrait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61" t="21887" r="37707" b="62680"/>
          <a:stretch/>
        </p:blipFill>
        <p:spPr>
          <a:xfrm>
            <a:off x="1907073" y="736601"/>
            <a:ext cx="5676447" cy="5118100"/>
          </a:xfrm>
        </p:spPr>
      </p:pic>
    </p:spTree>
    <p:extLst>
      <p:ext uri="{BB962C8B-B14F-4D97-AF65-F5344CB8AC3E}">
        <p14:creationId xmlns:p14="http://schemas.microsoft.com/office/powerpoint/2010/main" val="259395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4140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1600</a:t>
            </a:r>
          </a:p>
          <a:p>
            <a:pPr marL="0" indent="0" algn="ctr">
              <a:buNone/>
            </a:pPr>
            <a:r>
              <a:rPr lang="en-US" dirty="0" smtClean="0"/>
              <a:t>-</a:t>
            </a:r>
          </a:p>
          <a:p>
            <a:pPr marL="0" indent="0" algn="ctr">
              <a:buNone/>
            </a:pPr>
            <a:r>
              <a:rPr lang="en-US" dirty="0" smtClean="0"/>
              <a:t>1800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85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Baroque</a:t>
            </a:r>
            <a:endParaRPr lang="en-US" dirty="0"/>
          </a:p>
        </p:txBody>
      </p:sp>
      <p:pic>
        <p:nvPicPr>
          <p:cNvPr id="4" name="Content Placeholder 3" descr="1280px-Michelangelo_Caravaggio_021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7" b="9497"/>
          <a:stretch>
            <a:fillRect/>
          </a:stretch>
        </p:blipFill>
        <p:spPr/>
      </p:pic>
      <p:sp>
        <p:nvSpPr>
          <p:cNvPr id="3" name="TextBox 2"/>
          <p:cNvSpPr txBox="1"/>
          <p:nvPr/>
        </p:nvSpPr>
        <p:spPr>
          <a:xfrm>
            <a:off x="457200" y="6126163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Caravaggio, </a:t>
            </a:r>
            <a:r>
              <a:rPr lang="en-US" i="1" dirty="0" smtClean="0"/>
              <a:t>Beheading of St John the Baptist, </a:t>
            </a:r>
            <a:r>
              <a:rPr lang="en-US" dirty="0" smtClean="0"/>
              <a:t>1608.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077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eresabernini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915" r="-40915"/>
          <a:stretch>
            <a:fillRect/>
          </a:stretch>
        </p:blipFill>
        <p:spPr>
          <a:xfrm>
            <a:off x="-812801" y="584200"/>
            <a:ext cx="10307927" cy="5668963"/>
          </a:xfrm>
        </p:spPr>
      </p:pic>
      <p:sp>
        <p:nvSpPr>
          <p:cNvPr id="2" name="TextBox 1"/>
          <p:cNvSpPr txBox="1"/>
          <p:nvPr/>
        </p:nvSpPr>
        <p:spPr>
          <a:xfrm>
            <a:off x="1498600" y="6253163"/>
            <a:ext cx="5651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Bernini, </a:t>
            </a:r>
            <a:r>
              <a:rPr lang="en-US" i="1" dirty="0" smtClean="0"/>
              <a:t>Ecstasy of St Theresa</a:t>
            </a:r>
            <a:r>
              <a:rPr lang="en-US" dirty="0" smtClean="0"/>
              <a:t>, 1645-52.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851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890px-Las_Meninas,_by_Diego_Velázquez,_from_Prado_in_Google_Earth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604" r="-54604"/>
          <a:stretch>
            <a:fillRect/>
          </a:stretch>
        </p:blipFill>
        <p:spPr>
          <a:xfrm>
            <a:off x="-241300" y="685800"/>
            <a:ext cx="9892262" cy="5440363"/>
          </a:xfrm>
        </p:spPr>
      </p:pic>
      <p:sp>
        <p:nvSpPr>
          <p:cNvPr id="2" name="TextBox 1"/>
          <p:cNvSpPr txBox="1"/>
          <p:nvPr/>
        </p:nvSpPr>
        <p:spPr>
          <a:xfrm>
            <a:off x="2349500" y="6126163"/>
            <a:ext cx="471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Velasquez</a:t>
            </a:r>
            <a:r>
              <a:rPr lang="en-US" i="1" dirty="0" smtClean="0"/>
              <a:t>, Las </a:t>
            </a:r>
            <a:r>
              <a:rPr lang="en-US" i="1" dirty="0" err="1" smtClean="0"/>
              <a:t>Meninas</a:t>
            </a:r>
            <a:r>
              <a:rPr lang="en-US" dirty="0" smtClean="0"/>
              <a:t>, 1656.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167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07leucip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936" r="-46936"/>
          <a:stretch>
            <a:fillRect/>
          </a:stretch>
        </p:blipFill>
        <p:spPr>
          <a:xfrm>
            <a:off x="-571500" y="596900"/>
            <a:ext cx="10053910" cy="5529263"/>
          </a:xfrm>
        </p:spPr>
      </p:pic>
      <p:sp>
        <p:nvSpPr>
          <p:cNvPr id="2" name="TextBox 1"/>
          <p:cNvSpPr txBox="1"/>
          <p:nvPr/>
        </p:nvSpPr>
        <p:spPr>
          <a:xfrm>
            <a:off x="1905000" y="6126163"/>
            <a:ext cx="5118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Rubens, </a:t>
            </a:r>
            <a:r>
              <a:rPr lang="en-US" i="1" dirty="0" smtClean="0"/>
              <a:t>The Rape of the Daughters of Leucippus</a:t>
            </a:r>
            <a:r>
              <a:rPr lang="en-US" dirty="0" smtClean="0"/>
              <a:t>, 1618.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20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wandjina 3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24144"/>
          <a:stretch/>
        </p:blipFill>
        <p:spPr>
          <a:xfrm>
            <a:off x="-684597" y="1600200"/>
            <a:ext cx="5675149" cy="4525963"/>
          </a:xfrm>
        </p:spPr>
      </p:pic>
      <p:sp>
        <p:nvSpPr>
          <p:cNvPr id="9" name="TextBox 8"/>
          <p:cNvSpPr txBox="1"/>
          <p:nvPr/>
        </p:nvSpPr>
        <p:spPr>
          <a:xfrm>
            <a:off x="457200" y="474624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/>
              <a:t>Mitologi</a:t>
            </a:r>
            <a:r>
              <a:rPr lang="en-US" sz="4000" dirty="0" smtClean="0"/>
              <a:t> </a:t>
            </a:r>
            <a:r>
              <a:rPr lang="en-US" sz="4000" dirty="0" err="1" smtClean="0"/>
              <a:t>Aborijin</a:t>
            </a:r>
            <a:r>
              <a:rPr lang="en-US" sz="4000" dirty="0" smtClean="0"/>
              <a:t>, Australia - </a:t>
            </a:r>
            <a:r>
              <a:rPr lang="en-US" sz="4000" dirty="0" err="1" smtClean="0"/>
              <a:t>Wandjina</a:t>
            </a:r>
            <a:r>
              <a:rPr lang="en-US" sz="4000" dirty="0" smtClean="0"/>
              <a:t> </a:t>
            </a:r>
            <a:endParaRPr lang="en-US" sz="4000" dirty="0"/>
          </a:p>
        </p:txBody>
      </p:sp>
      <p:sp>
        <p:nvSpPr>
          <p:cNvPr id="11" name="TextBox 10"/>
          <p:cNvSpPr txBox="1"/>
          <p:nvPr/>
        </p:nvSpPr>
        <p:spPr>
          <a:xfrm>
            <a:off x="5157331" y="1706082"/>
            <a:ext cx="3529469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Menurut</a:t>
            </a:r>
            <a:r>
              <a:rPr lang="en-US" dirty="0" smtClean="0"/>
              <a:t> </a:t>
            </a:r>
            <a:r>
              <a:rPr lang="en-US" dirty="0" err="1" smtClean="0"/>
              <a:t>mitologi</a:t>
            </a:r>
            <a:r>
              <a:rPr lang="en-US" dirty="0" smtClean="0"/>
              <a:t> </a:t>
            </a:r>
            <a:r>
              <a:rPr lang="en-US" dirty="0" err="1" smtClean="0"/>
              <a:t>Aborijin</a:t>
            </a:r>
            <a:r>
              <a:rPr lang="en-US" dirty="0" smtClean="0"/>
              <a:t>, WANDJINA</a:t>
            </a:r>
            <a:r>
              <a:rPr lang="en-US" i="1" dirty="0" smtClean="0"/>
              <a:t> </a:t>
            </a:r>
            <a:r>
              <a:rPr lang="en-US" dirty="0" err="1" smtClean="0"/>
              <a:t>adalah</a:t>
            </a:r>
            <a:r>
              <a:rPr lang="en-US" dirty="0" smtClean="0"/>
              <a:t> </a:t>
            </a:r>
            <a:r>
              <a:rPr lang="en-US" dirty="0" err="1" smtClean="0"/>
              <a:t>arwah</a:t>
            </a:r>
            <a:r>
              <a:rPr lang="en-US" dirty="0" smtClean="0"/>
              <a:t> </a:t>
            </a:r>
            <a:r>
              <a:rPr lang="en-US" dirty="0" err="1" smtClean="0"/>
              <a:t>awan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hujan</a:t>
            </a:r>
            <a:r>
              <a:rPr lang="en-US" dirty="0"/>
              <a:t> </a:t>
            </a:r>
            <a:r>
              <a:rPr lang="en-US" dirty="0" smtClean="0"/>
              <a:t>yang </a:t>
            </a:r>
            <a:r>
              <a:rPr lang="en-US" dirty="0" err="1" smtClean="0"/>
              <a:t>membentuk</a:t>
            </a:r>
            <a:r>
              <a:rPr lang="en-US" dirty="0" smtClean="0"/>
              <a:t> </a:t>
            </a:r>
            <a:r>
              <a:rPr lang="en-US" dirty="0" err="1" smtClean="0"/>
              <a:t>atau</a:t>
            </a:r>
            <a:r>
              <a:rPr lang="en-US" dirty="0" smtClean="0"/>
              <a:t> </a:t>
            </a:r>
            <a:r>
              <a:rPr lang="en-US" dirty="0" err="1" smtClean="0"/>
              <a:t>mempengaruhi</a:t>
            </a:r>
            <a:r>
              <a:rPr lang="en-US" dirty="0" smtClean="0"/>
              <a:t> </a:t>
            </a:r>
            <a:r>
              <a:rPr lang="en-US" dirty="0" err="1" smtClean="0"/>
              <a:t>sebuah</a:t>
            </a:r>
            <a:r>
              <a:rPr lang="en-US" dirty="0" smtClean="0"/>
              <a:t> </a:t>
            </a:r>
            <a:r>
              <a:rPr lang="en-US" dirty="0" err="1" smtClean="0"/>
              <a:t>lingkungan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pendudukanya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err="1" smtClean="0"/>
              <a:t>Menurut</a:t>
            </a:r>
            <a:r>
              <a:rPr lang="en-US" dirty="0" smtClean="0"/>
              <a:t> </a:t>
            </a:r>
            <a:r>
              <a:rPr lang="en-US" dirty="0" err="1" smtClean="0"/>
              <a:t>mitologi</a:t>
            </a:r>
            <a:r>
              <a:rPr lang="en-US" dirty="0" smtClean="0"/>
              <a:t> </a:t>
            </a:r>
            <a:r>
              <a:rPr lang="en-US" dirty="0" err="1" smtClean="0"/>
              <a:t>ini</a:t>
            </a:r>
            <a:r>
              <a:rPr lang="en-US" dirty="0" smtClean="0"/>
              <a:t>, </a:t>
            </a:r>
            <a:r>
              <a:rPr lang="en-US" dirty="0" err="1"/>
              <a:t>s</a:t>
            </a:r>
            <a:r>
              <a:rPr lang="en-US" dirty="0" err="1" smtClean="0"/>
              <a:t>aat</a:t>
            </a:r>
            <a:r>
              <a:rPr lang="en-US" dirty="0" smtClean="0"/>
              <a:t> </a:t>
            </a:r>
            <a:r>
              <a:rPr lang="en-US" dirty="0" err="1" smtClean="0"/>
              <a:t>mereka</a:t>
            </a:r>
            <a:r>
              <a:rPr lang="en-US" dirty="0" smtClean="0"/>
              <a:t> </a:t>
            </a:r>
            <a:r>
              <a:rPr lang="en-US" dirty="0" err="1" smtClean="0"/>
              <a:t>menemukan</a:t>
            </a:r>
            <a:r>
              <a:rPr lang="en-US" dirty="0" smtClean="0"/>
              <a:t> </a:t>
            </a:r>
            <a:r>
              <a:rPr lang="en-US" dirty="0" err="1" smtClean="0"/>
              <a:t>tempat</a:t>
            </a:r>
            <a:r>
              <a:rPr lang="en-US" dirty="0" smtClean="0"/>
              <a:t> </a:t>
            </a:r>
            <a:r>
              <a:rPr lang="en-US" dirty="0" err="1" smtClean="0"/>
              <a:t>dimana</a:t>
            </a:r>
            <a:r>
              <a:rPr lang="en-US" dirty="0" smtClean="0"/>
              <a:t> </a:t>
            </a:r>
            <a:r>
              <a:rPr lang="en-US" dirty="0" err="1" smtClean="0"/>
              <a:t>mereka</a:t>
            </a:r>
            <a:r>
              <a:rPr lang="en-US" dirty="0" smtClean="0"/>
              <a:t> </a:t>
            </a:r>
            <a:r>
              <a:rPr lang="en-US" dirty="0" err="1" smtClean="0"/>
              <a:t>ingin</a:t>
            </a:r>
            <a:r>
              <a:rPr lang="en-US" dirty="0" smtClean="0"/>
              <a:t> </a:t>
            </a:r>
            <a:r>
              <a:rPr lang="en-US" dirty="0" err="1" smtClean="0"/>
              <a:t>mati</a:t>
            </a:r>
            <a:r>
              <a:rPr lang="en-US" dirty="0" smtClean="0"/>
              <a:t>, </a:t>
            </a:r>
            <a:r>
              <a:rPr lang="en-US" dirty="0" err="1" smtClean="0"/>
              <a:t>mereka</a:t>
            </a:r>
            <a:r>
              <a:rPr lang="en-US" dirty="0" smtClean="0"/>
              <a:t> </a:t>
            </a:r>
            <a:r>
              <a:rPr lang="en-US" dirty="0" err="1" smtClean="0"/>
              <a:t>melukiskan</a:t>
            </a:r>
            <a:r>
              <a:rPr lang="en-US" dirty="0" smtClean="0"/>
              <a:t> </a:t>
            </a:r>
            <a:r>
              <a:rPr lang="en-US" dirty="0" err="1" smtClean="0"/>
              <a:t>citra</a:t>
            </a:r>
            <a:r>
              <a:rPr lang="en-US" dirty="0" smtClean="0"/>
              <a:t> </a:t>
            </a:r>
            <a:r>
              <a:rPr lang="en-US" dirty="0" err="1" smtClean="0"/>
              <a:t>mereka</a:t>
            </a:r>
            <a:r>
              <a:rPr lang="en-US" dirty="0" smtClean="0"/>
              <a:t> </a:t>
            </a:r>
            <a:r>
              <a:rPr lang="en-US" dirty="0" err="1" smtClean="0"/>
              <a:t>pada</a:t>
            </a:r>
            <a:r>
              <a:rPr lang="en-US" dirty="0" smtClean="0"/>
              <a:t> </a:t>
            </a:r>
            <a:r>
              <a:rPr lang="en-US" dirty="0" err="1" smtClean="0"/>
              <a:t>gua</a:t>
            </a:r>
            <a:r>
              <a:rPr lang="en-US" dirty="0"/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157331" y="4902200"/>
            <a:ext cx="3263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Ditemukan</a:t>
            </a:r>
            <a:r>
              <a:rPr lang="en-US" dirty="0" smtClean="0"/>
              <a:t> </a:t>
            </a:r>
            <a:r>
              <a:rPr lang="en-US" dirty="0" err="1" smtClean="0"/>
              <a:t>pada</a:t>
            </a:r>
            <a:r>
              <a:rPr lang="en-US" dirty="0" smtClean="0"/>
              <a:t> </a:t>
            </a:r>
            <a:r>
              <a:rPr lang="en-US" dirty="0" err="1" smtClean="0"/>
              <a:t>tahun</a:t>
            </a:r>
            <a:r>
              <a:rPr lang="en-US" dirty="0" smtClean="0"/>
              <a:t> 1837.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295900" y="5791200"/>
            <a:ext cx="283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C40,000 SM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963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922px-The_Nightwatch_by_Rembrandt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730" r="-25730"/>
          <a:stretch>
            <a:fillRect/>
          </a:stretch>
        </p:blipFill>
        <p:spPr>
          <a:xfrm>
            <a:off x="-425571" y="558800"/>
            <a:ext cx="9975971" cy="5486400"/>
          </a:xfrm>
        </p:spPr>
      </p:pic>
      <p:sp>
        <p:nvSpPr>
          <p:cNvPr id="2" name="TextBox 1"/>
          <p:cNvSpPr txBox="1"/>
          <p:nvPr/>
        </p:nvSpPr>
        <p:spPr>
          <a:xfrm>
            <a:off x="1257300" y="6045200"/>
            <a:ext cx="661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Rembrandt</a:t>
            </a:r>
            <a:r>
              <a:rPr lang="en-US" i="1" dirty="0" smtClean="0"/>
              <a:t>, The Night Watch</a:t>
            </a:r>
            <a:r>
              <a:rPr lang="en-US" dirty="0" smtClean="0"/>
              <a:t>, 1642.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763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Rococo</a:t>
            </a:r>
            <a:endParaRPr lang="en-US" dirty="0"/>
          </a:p>
        </p:txBody>
      </p:sp>
      <p:pic>
        <p:nvPicPr>
          <p:cNvPr id="4" name="Content Placeholder 3" descr="746px-François_Boucher_019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122" r="-23122"/>
          <a:stretch>
            <a:fillRect/>
          </a:stretch>
        </p:blipFill>
        <p:spPr/>
      </p:pic>
      <p:sp>
        <p:nvSpPr>
          <p:cNvPr id="3" name="TextBox 2"/>
          <p:cNvSpPr txBox="1"/>
          <p:nvPr/>
        </p:nvSpPr>
        <p:spPr>
          <a:xfrm>
            <a:off x="1752600" y="6223000"/>
            <a:ext cx="557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Boucher, </a:t>
            </a:r>
            <a:r>
              <a:rPr lang="en-US" i="1" dirty="0" smtClean="0"/>
              <a:t>Portrait of Madame de Pompadour</a:t>
            </a:r>
            <a:r>
              <a:rPr lang="en-US" dirty="0" smtClean="0"/>
              <a:t>, 1759.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088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ragonard,_The_Swing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556" r="-66556"/>
          <a:stretch>
            <a:fillRect/>
          </a:stretch>
        </p:blipFill>
        <p:spPr>
          <a:xfrm>
            <a:off x="-330200" y="546100"/>
            <a:ext cx="10146280" cy="5580063"/>
          </a:xfrm>
        </p:spPr>
      </p:pic>
      <p:sp>
        <p:nvSpPr>
          <p:cNvPr id="2" name="TextBox 1"/>
          <p:cNvSpPr txBox="1"/>
          <p:nvPr/>
        </p:nvSpPr>
        <p:spPr>
          <a:xfrm>
            <a:off x="2578100" y="6126163"/>
            <a:ext cx="4381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Fragonard, </a:t>
            </a:r>
            <a:r>
              <a:rPr lang="en-US" i="1" dirty="0" smtClean="0"/>
              <a:t>The Swing</a:t>
            </a:r>
            <a:r>
              <a:rPr lang="en-US" dirty="0" smtClean="0"/>
              <a:t>, 1767.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486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280px-William_Hogarth_042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52" r="-19252"/>
          <a:stretch>
            <a:fillRect/>
          </a:stretch>
        </p:blipFill>
        <p:spPr>
          <a:xfrm>
            <a:off x="-381000" y="685800"/>
            <a:ext cx="9892262" cy="5440363"/>
          </a:xfrm>
        </p:spPr>
      </p:pic>
      <p:sp>
        <p:nvSpPr>
          <p:cNvPr id="2" name="TextBox 1"/>
          <p:cNvSpPr txBox="1"/>
          <p:nvPr/>
        </p:nvSpPr>
        <p:spPr>
          <a:xfrm>
            <a:off x="1003300" y="6126163"/>
            <a:ext cx="711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Hogarth, </a:t>
            </a:r>
            <a:r>
              <a:rPr lang="en-US" i="1" dirty="0" smtClean="0"/>
              <a:t>Marriage a la Mode</a:t>
            </a:r>
            <a:r>
              <a:rPr lang="en-US" dirty="0" smtClean="0"/>
              <a:t>, 1743-45.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776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4" name="Content Placeholder 3" descr="800px-Wandjina_rock_art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81611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Gua</a:t>
            </a:r>
            <a:r>
              <a:rPr lang="en-US" dirty="0" smtClean="0"/>
              <a:t> </a:t>
            </a:r>
            <a:r>
              <a:rPr lang="en-US" dirty="0" err="1" smtClean="0"/>
              <a:t>Leang</a:t>
            </a:r>
            <a:r>
              <a:rPr lang="en-US" dirty="0" smtClean="0"/>
              <a:t>, Sulawesi</a:t>
            </a:r>
            <a:endParaRPr lang="en-US" dirty="0"/>
          </a:p>
        </p:txBody>
      </p:sp>
      <p:pic>
        <p:nvPicPr>
          <p:cNvPr id="4" name="Content Placeholder 3" descr="gua leang, sulawesi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91803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2861</TotalTime>
  <Words>3514</Words>
  <Application>Microsoft Macintosh PowerPoint</Application>
  <PresentationFormat>On-screen Show (4:3)</PresentationFormat>
  <Paragraphs>287</Paragraphs>
  <Slides>73</Slides>
  <Notes>61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4" baseType="lpstr">
      <vt:lpstr>Office Theme</vt:lpstr>
      <vt:lpstr>PowerPoint Presentation</vt:lpstr>
      <vt:lpstr>PowerPoint Presentation</vt:lpstr>
      <vt:lpstr>Gua Lascaux, Perancis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Gua Leang, Sulawesi</vt:lpstr>
      <vt:lpstr>PowerPoint Presentation</vt:lpstr>
      <vt:lpstr>Venus of Wilendorf, Austria</vt:lpstr>
      <vt:lpstr>Stonehenge, Inggris</vt:lpstr>
      <vt:lpstr>PowerPoint Presentation</vt:lpstr>
      <vt:lpstr>Tiang Mbis, Suku Asmat</vt:lpstr>
      <vt:lpstr>Pameran Tiang Mbis di MoMA, New York</vt:lpstr>
      <vt:lpstr>Tato Suku Dayak</vt:lpstr>
      <vt:lpstr>Seni Mesopotamia - Sumeria</vt:lpstr>
      <vt:lpstr>PowerPoint Presentation</vt:lpstr>
      <vt:lpstr>Seni Mesopotamia - Assyria</vt:lpstr>
      <vt:lpstr>PowerPoint Presentation</vt:lpstr>
      <vt:lpstr>Seni Mesopotamia - Babilonia</vt:lpstr>
      <vt:lpstr>Seni Mesopotamia - Persia</vt:lpstr>
      <vt:lpstr>Mesir Kuno</vt:lpstr>
      <vt:lpstr>Patung Potret Ratu Nefertiti</vt:lpstr>
      <vt:lpstr>Cina – Terracota Army</vt:lpstr>
      <vt:lpstr>PowerPoint Presentation</vt:lpstr>
      <vt:lpstr>Yunani Kuno – Periode Klasik</vt:lpstr>
      <vt:lpstr>PowerPoint Presentation</vt:lpstr>
      <vt:lpstr>PowerPoint Presentation</vt:lpstr>
      <vt:lpstr>Yunani Kuno – Periode Helenistik</vt:lpstr>
      <vt:lpstr>Romawi Kuno</vt:lpstr>
      <vt:lpstr>PowerPoint Presentation</vt:lpstr>
      <vt:lpstr>Seni Kristen Awal</vt:lpstr>
      <vt:lpstr>Bizantin</vt:lpstr>
      <vt:lpstr>PowerPoint Presentation</vt:lpstr>
      <vt:lpstr>Seni Islam Awal</vt:lpstr>
      <vt:lpstr>PowerPoint Presentation</vt:lpstr>
      <vt:lpstr>PowerPoint Presentation</vt:lpstr>
      <vt:lpstr>PowerPoint Presentation</vt:lpstr>
      <vt:lpstr>PowerPoint Presentation</vt:lpstr>
      <vt:lpstr>Borobudur</vt:lpstr>
      <vt:lpstr>Angkor Wat</vt:lpstr>
      <vt:lpstr>Piramida Suku Maya</vt:lpstr>
      <vt:lpstr>Gothic Art.  Katedral Chartres, Perancis</vt:lpstr>
      <vt:lpstr>Rose Windows</vt:lpstr>
      <vt:lpstr>Jendela Clerestory</vt:lpstr>
      <vt:lpstr>Seni Itali Awal</vt:lpstr>
      <vt:lpstr>PowerPoint Presentation</vt:lpstr>
      <vt:lpstr>PowerPoint Presentation</vt:lpstr>
      <vt:lpstr>PowerPoint Presentation</vt:lpstr>
      <vt:lpstr>PowerPoint Presentation</vt:lpstr>
      <vt:lpstr>Italian Renaissance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Northern Renaissance</vt:lpstr>
      <vt:lpstr>PowerPoint Presentation</vt:lpstr>
      <vt:lpstr>PowerPoint Presentation</vt:lpstr>
      <vt:lpstr>PowerPoint Presentation</vt:lpstr>
      <vt:lpstr>Baroque</vt:lpstr>
      <vt:lpstr>PowerPoint Presentation</vt:lpstr>
      <vt:lpstr>PowerPoint Presentation</vt:lpstr>
      <vt:lpstr>PowerPoint Presentation</vt:lpstr>
      <vt:lpstr>PowerPoint Presentation</vt:lpstr>
      <vt:lpstr>Rococo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mitha budhyarto</dc:creator>
  <cp:lastModifiedBy>mitha budhyarto</cp:lastModifiedBy>
  <cp:revision>63</cp:revision>
  <dcterms:created xsi:type="dcterms:W3CDTF">2012-02-24T03:51:18Z</dcterms:created>
  <dcterms:modified xsi:type="dcterms:W3CDTF">2012-06-25T08:03:31Z</dcterms:modified>
</cp:coreProperties>
</file>