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77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2CBA4-5A25-4587-A0FF-2F57AA798E03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60F2A-2CD9-4E3B-BA87-9A0D9847D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39C09-9F54-4C62-88C1-A549AC9F765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77769-26B3-468C-B305-C0A9A6D85F48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2468" name="Rectangle 3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01723-1670-4D9C-9E5B-239FD0926E3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3492" name="Rectangle 3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124C2-7C27-4D4E-80F3-96B4099942D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10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5544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BA65C-5A77-4104-910E-30989ECD699E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10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6568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4BE0D-D427-41FF-A9EF-D929D385B56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11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92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1B00E-EBF0-49CF-917D-97E76FB6687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12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8616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402EC-617E-46CF-9E09-E52611D40FD4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15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9640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04224-C82A-4FCA-9D4D-A242C9E735E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16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0664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6711C-1D6C-47C7-B4A9-1B9D9B5D413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17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2712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93327-C688-4B9E-89B3-42FFB78A3C9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18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3736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CEB1A-567F-44F5-A846-1EC2C24EC454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21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60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B5291-AC13-4D31-8788-EE779073FFB6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23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5784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E7D13-095D-43C8-97E7-6C446C2CAA92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4614" y="8685706"/>
            <a:ext cx="2973387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7" tIns="0" rIns="20137" bIns="0" anchor="b"/>
          <a:lstStyle/>
          <a:p>
            <a:pPr algn="r" defTabSz="966788"/>
            <a:r>
              <a:rPr lang="en-US" altLang="en-US" sz="1100">
                <a:latin typeface="Times New Roman" pitchFamily="18" charset="0"/>
              </a:rPr>
              <a:t>24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-1588" y="8685706"/>
            <a:ext cx="2971801" cy="45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6808" name="Rectangle 7"/>
          <p:cNvSpPr>
            <a:spLocks noGrp="1" noChangeAspec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60F2A-2CD9-4E3B-BA87-9A0D9847DC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731C71-DFC5-4025-AE27-89BCD240A1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 UPJ"/>
          <p:cNvPicPr/>
          <p:nvPr userDrawn="1"/>
        </p:nvPicPr>
        <p:blipFill>
          <a:blip r:embed="rId13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134225" y="0"/>
            <a:ext cx="2009775" cy="1095375"/>
          </a:xfrm>
          <a:prstGeom prst="rect">
            <a:avLst/>
          </a:prstGeom>
          <a:solidFill>
            <a:schemeClr val="bg2">
              <a:alpha val="91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553200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DOSEN:</a:t>
            </a:r>
          </a:p>
          <a:p>
            <a:r>
              <a:rPr lang="en-US" sz="3600" dirty="0" err="1" smtClean="0">
                <a:solidFill>
                  <a:srgbClr val="C00000"/>
                </a:solidFill>
              </a:rPr>
              <a:t>Dwi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Hendro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Widayatmoko</a:t>
            </a:r>
            <a:r>
              <a:rPr lang="en-US" sz="3600" dirty="0" smtClean="0">
                <a:solidFill>
                  <a:srgbClr val="C00000"/>
                </a:solidFill>
              </a:rPr>
              <a:t> &amp;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Willy </a:t>
            </a:r>
            <a:r>
              <a:rPr lang="en-US" sz="3600" dirty="0" err="1" smtClean="0">
                <a:solidFill>
                  <a:srgbClr val="C00000"/>
                </a:solidFill>
              </a:rPr>
              <a:t>Riantoputra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Semester </a:t>
            </a:r>
            <a:r>
              <a:rPr lang="en-US" dirty="0" err="1" smtClean="0"/>
              <a:t>Genap</a:t>
            </a:r>
            <a:r>
              <a:rPr lang="en-US" dirty="0" smtClean="0"/>
              <a:t> 2012-2013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Ekonomi</a:t>
            </a:r>
            <a:endParaRPr lang="en-US" sz="6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30036" y="152400"/>
            <a:ext cx="65532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1800" dirty="0" err="1" smtClean="0">
                <a:solidFill>
                  <a:srgbClr val="C00000"/>
                </a:solidFill>
              </a:rPr>
              <a:t>Sumber</a:t>
            </a:r>
            <a:r>
              <a:rPr lang="en-US" sz="1800" dirty="0" smtClean="0">
                <a:solidFill>
                  <a:srgbClr val="C00000"/>
                </a:solidFill>
              </a:rPr>
              <a:t>: </a:t>
            </a:r>
            <a:r>
              <a:rPr lang="en-US" sz="1800" dirty="0" err="1" smtClean="0">
                <a:solidFill>
                  <a:srgbClr val="C00000"/>
                </a:solidFill>
              </a:rPr>
              <a:t>Dwi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Hendro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Widayatmoko</a:t>
            </a:r>
            <a:r>
              <a:rPr lang="en-US" sz="1800" dirty="0" smtClean="0">
                <a:solidFill>
                  <a:srgbClr val="C00000"/>
                </a:solidFill>
              </a:rPr>
              <a:t> &amp;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Irma M. </a:t>
            </a:r>
            <a:r>
              <a:rPr lang="en-US" sz="1800" dirty="0" err="1" smtClean="0">
                <a:solidFill>
                  <a:srgbClr val="C00000"/>
                </a:solidFill>
              </a:rPr>
              <a:t>Nawangwulan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Sedikit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sejarah</a:t>
            </a:r>
            <a:r>
              <a:rPr lang="en-US" dirty="0" smtClean="0">
                <a:solidFill>
                  <a:srgbClr val="002060"/>
                </a:solidFill>
              </a:rPr>
              <a:t>……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1776: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i="1" dirty="0" smtClean="0"/>
              <a:t>“The Wealth of Nation”</a:t>
            </a:r>
            <a:r>
              <a:rPr lang="en-US" dirty="0" smtClean="0"/>
              <a:t> 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Adam Smith</a:t>
            </a:r>
          </a:p>
          <a:p>
            <a:r>
              <a:rPr lang="en-US" dirty="0" smtClean="0"/>
              <a:t>Invisible Hand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.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menganggu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Konsep</a:t>
            </a:r>
            <a:r>
              <a:rPr lang="en-US" dirty="0" smtClean="0"/>
              <a:t> Free Market</a:t>
            </a:r>
          </a:p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Depresi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1930 an: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gejolak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r>
              <a:rPr lang="en-US" dirty="0" err="1" smtClean="0"/>
              <a:t>Kata</a:t>
            </a:r>
            <a:r>
              <a:rPr lang="en-US" dirty="0" smtClean="0"/>
              <a:t> “</a:t>
            </a:r>
            <a:r>
              <a:rPr lang="en-US" dirty="0" err="1" smtClean="0"/>
              <a:t>ekonomi</a:t>
            </a:r>
            <a:r>
              <a:rPr lang="en-US" dirty="0" smtClean="0"/>
              <a:t>”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i="1" dirty="0" err="1" smtClean="0"/>
              <a:t>oikos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keluarga,rumah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nomos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peraturan,aturan,hukum</a:t>
            </a:r>
            <a:r>
              <a:rPr lang="en-US" dirty="0" smtClean="0"/>
              <a:t>).</a:t>
            </a:r>
          </a:p>
          <a:p>
            <a:r>
              <a:rPr lang="en-US" i="1" dirty="0" err="1" smtClean="0"/>
              <a:t>Aturan</a:t>
            </a:r>
            <a:r>
              <a:rPr lang="en-US" i="1" dirty="0" smtClean="0"/>
              <a:t> </a:t>
            </a:r>
            <a:r>
              <a:rPr lang="en-US" i="1" dirty="0" err="1" smtClean="0"/>
              <a:t>rumah</a:t>
            </a:r>
            <a:r>
              <a:rPr lang="en-US" i="1" dirty="0" smtClean="0"/>
              <a:t> </a:t>
            </a:r>
            <a:r>
              <a:rPr lang="en-US" i="1" dirty="0" err="1" smtClean="0"/>
              <a:t>tangga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manajemen</a:t>
            </a:r>
            <a:r>
              <a:rPr lang="en-US" i="1" dirty="0" smtClean="0"/>
              <a:t> </a:t>
            </a:r>
            <a:r>
              <a:rPr lang="en-US" i="1" dirty="0" err="1" smtClean="0"/>
              <a:t>rumah</a:t>
            </a:r>
            <a:r>
              <a:rPr lang="en-US" i="1" dirty="0" smtClean="0"/>
              <a:t> </a:t>
            </a:r>
            <a:r>
              <a:rPr lang="en-US" i="1" dirty="0" err="1" smtClean="0"/>
              <a:t>tangga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513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d-ID" altLang="en-US" sz="1200" dirty="0" smtClean="0"/>
          </a:p>
          <a:p>
            <a:pPr marL="0" indent="0">
              <a:buFontTx/>
              <a:buNone/>
            </a:pPr>
            <a:endParaRPr lang="id-ID" altLang="en-US" sz="1200" dirty="0" smtClean="0"/>
          </a:p>
          <a:p>
            <a:pPr marL="0" indent="0">
              <a:buFontTx/>
              <a:buNone/>
            </a:pPr>
            <a:r>
              <a:rPr lang="id-ID" altLang="en-US" sz="2800" dirty="0" smtClean="0"/>
              <a:t>Suatu rumah tangga dan perekonomian selalu menghadapi proses pengambilan keputusan tentang : </a:t>
            </a:r>
          </a:p>
          <a:p>
            <a:pPr marL="855663" lvl="1" indent="-450850">
              <a:buFontTx/>
              <a:buAutoNum type="arabicPeriod"/>
            </a:pPr>
            <a:r>
              <a:rPr lang="en-US" altLang="en-US" dirty="0" err="1" smtClean="0"/>
              <a:t>Barang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(what)?</a:t>
            </a:r>
          </a:p>
          <a:p>
            <a:pPr marL="1129983" lvl="2" indent="-450850">
              <a:buFont typeface="Wingdings" pitchFamily="2" charset="2"/>
              <a:buChar char="§"/>
            </a:pPr>
            <a:r>
              <a:rPr lang="en-US" altLang="en-US" i="1" dirty="0" err="1" smtClean="0"/>
              <a:t>Apa</a:t>
            </a:r>
            <a:r>
              <a:rPr lang="en-US" altLang="en-US" i="1" dirty="0" smtClean="0"/>
              <a:t> yang </a:t>
            </a:r>
            <a:r>
              <a:rPr lang="en-US" altLang="en-US" i="1" dirty="0" err="1" smtClean="0"/>
              <a:t>menjadi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kebutuhan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mendesak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oleh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masyarakat</a:t>
            </a:r>
            <a:endParaRPr lang="en-US" altLang="en-US" i="1" dirty="0" smtClean="0"/>
          </a:p>
          <a:p>
            <a:pPr marL="1129983" lvl="2" indent="-450850">
              <a:buFont typeface="Wingdings" pitchFamily="2" charset="2"/>
              <a:buChar char="§"/>
            </a:pPr>
            <a:endParaRPr lang="en-US" altLang="en-US" i="1" dirty="0" smtClean="0"/>
          </a:p>
          <a:p>
            <a:pPr marL="1129983" lvl="2" indent="-450850">
              <a:buFont typeface="Wingdings" pitchFamily="2" charset="2"/>
              <a:buChar char="§"/>
            </a:pPr>
            <a:endParaRPr lang="id-ID" altLang="en-US" i="1" dirty="0" smtClean="0"/>
          </a:p>
          <a:p>
            <a:pPr marL="855663" lvl="1" indent="-450850">
              <a:buNone/>
            </a:pPr>
            <a:endParaRPr lang="id-ID" altLang="en-US" i="1" dirty="0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err="1" smtClean="0">
                <a:solidFill>
                  <a:srgbClr val="002060"/>
                </a:solidFill>
              </a:rPr>
              <a:t>Masalah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Ekonomi</a:t>
            </a:r>
            <a:r>
              <a:rPr lang="en-US" altLang="en-US" dirty="0" smtClean="0">
                <a:solidFill>
                  <a:srgbClr val="002060"/>
                </a:solidFill>
              </a:rPr>
              <a:t>. . .	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810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2258450" cy="302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Masalah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….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Sosial-Ekonomi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47800"/>
          </a:xfrm>
        </p:spPr>
        <p:txBody>
          <a:bodyPr/>
          <a:lstStyle/>
          <a:p>
            <a:pPr marL="855663" lvl="1" indent="-450850">
              <a:buNone/>
            </a:pPr>
            <a:r>
              <a:rPr lang="en-US" altLang="en-US" dirty="0" smtClean="0"/>
              <a:t>2. </a:t>
            </a:r>
            <a:r>
              <a:rPr lang="en-US" altLang="en-US" dirty="0" err="1" smtClean="0"/>
              <a:t>Bagaimana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(how)?</a:t>
            </a:r>
          </a:p>
          <a:p>
            <a:pPr marL="1129983" lvl="2" indent="-450850">
              <a:buFont typeface="Wingdings" pitchFamily="2" charset="2"/>
              <a:buChar char="§"/>
            </a:pPr>
            <a:r>
              <a:rPr lang="en-US" altLang="en-US" i="1" dirty="0" smtClean="0"/>
              <a:t>Cara </a:t>
            </a:r>
            <a:r>
              <a:rPr lang="en-US" altLang="en-US" i="1" dirty="0" err="1" smtClean="0"/>
              <a:t>atau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teknik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untuk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memanfaatkan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sumber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daya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sedikit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mungkin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untuk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memproduksi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barang</a:t>
            </a:r>
            <a:r>
              <a:rPr lang="en-US" altLang="en-US" i="1" dirty="0" smtClean="0"/>
              <a:t> yang </a:t>
            </a:r>
            <a:r>
              <a:rPr lang="en-US" altLang="en-US" i="1" dirty="0" err="1" smtClean="0"/>
              <a:t>dibutuhkan</a:t>
            </a:r>
            <a:endParaRPr lang="en-US" altLang="en-US" i="1" dirty="0" smtClean="0"/>
          </a:p>
          <a:p>
            <a:pPr marL="1129983" lvl="2" indent="-450850">
              <a:buNone/>
            </a:pPr>
            <a:endParaRPr lang="id-ID" altLang="en-US" i="1" dirty="0" smtClean="0"/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27" y="2999509"/>
            <a:ext cx="4356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3399" y="2743200"/>
            <a:ext cx="47867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800" dirty="0" err="1"/>
              <a:t>Contoh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sumber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terbatas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seorang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petani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mesin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menanam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mampu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memproduksi</a:t>
            </a:r>
            <a:r>
              <a:rPr lang="en-US" altLang="en-US" sz="2800" dirty="0"/>
              <a:t> 2 ton </a:t>
            </a:r>
            <a:r>
              <a:rPr lang="en-US" altLang="en-US" sz="2800" dirty="0" err="1"/>
              <a:t>beras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Jika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sumber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daya</a:t>
            </a:r>
            <a:r>
              <a:rPr lang="en-US" altLang="en-US" sz="2800" dirty="0"/>
              <a:t> lain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traktor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pupuk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cukup</a:t>
            </a:r>
            <a:r>
              <a:rPr lang="en-US" altLang="en-US" sz="2800" dirty="0"/>
              <a:t>,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memperoleh</a:t>
            </a:r>
            <a:r>
              <a:rPr lang="en-US" altLang="en-US" sz="2800" dirty="0"/>
              <a:t> 4-5 ton </a:t>
            </a:r>
            <a:r>
              <a:rPr lang="en-US" altLang="en-US" sz="2800" dirty="0" err="1" smtClean="0"/>
              <a:t>beras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Masalah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….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55663" lvl="1" indent="-450850">
              <a:buNone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? (For whom)</a:t>
            </a:r>
          </a:p>
          <a:p>
            <a:pPr marL="855663" lvl="1" indent="-450850">
              <a:buNone/>
            </a:pPr>
            <a:endParaRPr lang="id-ID" altLang="en-US" i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32098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81200"/>
            <a:ext cx="32098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0"/>
            <a:ext cx="388620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…..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id-ID" altLang="en-US" dirty="0" smtClean="0"/>
              <a:t>Bagaimana seseorang membuat keputusan ?</a:t>
            </a:r>
          </a:p>
          <a:p>
            <a:pPr lvl="1"/>
            <a:r>
              <a:rPr lang="id-ID" altLang="en-US" dirty="0" smtClean="0"/>
              <a:t>Seseorang pasti menghadapi </a:t>
            </a:r>
            <a:r>
              <a:rPr lang="id-ID" altLang="en-US" i="1" dirty="0" smtClean="0"/>
              <a:t>tradeoff</a:t>
            </a:r>
            <a:r>
              <a:rPr lang="id-ID" altLang="en-US" dirty="0" smtClean="0"/>
              <a:t>.</a:t>
            </a:r>
          </a:p>
          <a:p>
            <a:pPr lvl="1"/>
            <a:r>
              <a:rPr lang="id-ID" altLang="en-US" dirty="0" smtClean="0"/>
              <a:t>Biaya pada sesuatu adalah apa yang telah dikorbankan untuk mendapatkan sesuatu itu.</a:t>
            </a:r>
          </a:p>
          <a:p>
            <a:pPr lvl="1"/>
            <a:r>
              <a:rPr lang="id-ID" altLang="en-US" dirty="0" smtClean="0"/>
              <a:t>Seseorang yang rasional me</a:t>
            </a:r>
            <a:r>
              <a:rPr lang="en-US" altLang="en-US" dirty="0" smtClean="0"/>
              <a:t>m</a:t>
            </a:r>
            <a:r>
              <a:rPr lang="id-ID" altLang="en-US" dirty="0" smtClean="0"/>
              <a:t>pertimbangkan selisih biaya ini.</a:t>
            </a:r>
          </a:p>
          <a:p>
            <a:pPr lvl="1"/>
            <a:r>
              <a:rPr lang="id-ID" altLang="en-US" dirty="0" smtClean="0"/>
              <a:t>Seseorang memiliki reaksi atas insentif (sesuatu yang menguntungkan).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……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d-ID" altLang="en-US" dirty="0" smtClean="0"/>
              <a:t>Bagaimana seseorang saling berinteraksi dengan yang lain .</a:t>
            </a:r>
          </a:p>
          <a:p>
            <a:pPr marL="828675" lvl="1"/>
            <a:r>
              <a:rPr lang="id-ID" altLang="en-US" dirty="0" smtClean="0"/>
              <a:t>Pedagangan dapat membuat semua pihak lebih baik (</a:t>
            </a:r>
            <a:r>
              <a:rPr lang="id-ID" altLang="en-US" i="1" dirty="0" smtClean="0"/>
              <a:t>better off</a:t>
            </a:r>
            <a:r>
              <a:rPr lang="id-ID" altLang="en-US" dirty="0" smtClean="0"/>
              <a:t>).</a:t>
            </a:r>
          </a:p>
          <a:p>
            <a:pPr marL="828675" lvl="1"/>
            <a:r>
              <a:rPr lang="id-ID" altLang="en-US" dirty="0" smtClean="0"/>
              <a:t>Pasar  merupakan cara yang baik untuk mengorganisasi kegiata</a:t>
            </a:r>
            <a:r>
              <a:rPr lang="en-US" altLang="en-US" dirty="0" smtClean="0"/>
              <a:t>n</a:t>
            </a:r>
            <a:r>
              <a:rPr lang="id-ID" altLang="en-US" dirty="0" smtClean="0"/>
              <a:t> ekonomi. </a:t>
            </a:r>
          </a:p>
          <a:p>
            <a:pPr marL="828675" lvl="1"/>
            <a:r>
              <a:rPr lang="id-ID" altLang="en-US" dirty="0" smtClean="0"/>
              <a:t>Pemerintah dapat memperbaiki dampak kegiatan ekonomi.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9837" y="3754438"/>
            <a:ext cx="6913563" cy="2341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6600" dirty="0" smtClean="0">
                <a:solidFill>
                  <a:srgbClr val="C00000"/>
                </a:solidFill>
              </a:rPr>
              <a:t>10 PRINSIP DALAM </a:t>
            </a:r>
          </a:p>
          <a:p>
            <a:pPr>
              <a:lnSpc>
                <a:spcPct val="90000"/>
              </a:lnSpc>
            </a:pPr>
            <a:r>
              <a:rPr lang="en-US" altLang="en-US" sz="6600" dirty="0" smtClean="0">
                <a:solidFill>
                  <a:srgbClr val="C00000"/>
                </a:solidFill>
              </a:rPr>
              <a:t>ILMU EKONOMI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1288" y="3433763"/>
            <a:ext cx="1273175" cy="909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altLang="en-US" sz="2800" dirty="0" smtClean="0">
                <a:solidFill>
                  <a:srgbClr val="002060"/>
                </a:solidFill>
              </a:rPr>
              <a:t>Principle #1: Seseorang  menghadapi </a:t>
            </a:r>
            <a:r>
              <a:rPr lang="en-US" altLang="en-US" sz="2800" dirty="0" smtClean="0">
                <a:solidFill>
                  <a:srgbClr val="002060"/>
                </a:solidFill>
              </a:rPr>
              <a:t/>
            </a:r>
            <a:br>
              <a:rPr lang="en-US" altLang="en-US" sz="2800" dirty="0" smtClean="0">
                <a:solidFill>
                  <a:srgbClr val="002060"/>
                </a:solidFill>
              </a:rPr>
            </a:br>
            <a:r>
              <a:rPr lang="en-US" altLang="en-US" sz="2800" dirty="0" smtClean="0">
                <a:solidFill>
                  <a:srgbClr val="002060"/>
                </a:solidFill>
              </a:rPr>
              <a:t>                      </a:t>
            </a:r>
            <a:r>
              <a:rPr lang="id-ID" altLang="en-US" sz="2800" i="1" dirty="0" smtClean="0">
                <a:solidFill>
                  <a:srgbClr val="002060"/>
                </a:solidFill>
              </a:rPr>
              <a:t>Tradeoffs</a:t>
            </a:r>
            <a:r>
              <a:rPr lang="id-ID" altLang="en-US" sz="2800" dirty="0" smtClean="0">
                <a:solidFill>
                  <a:srgbClr val="002060"/>
                </a:solidFill>
              </a:rPr>
              <a:t> dalam hidupnya.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97025"/>
            <a:ext cx="8382000" cy="4660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af-ZA" altLang="en-US" dirty="0" smtClean="0"/>
              <a:t>“There is no such thing as a free lunch!”</a:t>
            </a:r>
          </a:p>
          <a:p>
            <a:pPr marL="0" indent="0" algn="ctr">
              <a:buFontTx/>
              <a:buNone/>
            </a:pPr>
            <a:r>
              <a:rPr lang="af-ZA" altLang="en-US" dirty="0" smtClean="0"/>
              <a:t>(Tidak ada yang gratis di dunia ini </a:t>
            </a:r>
            <a:r>
              <a:rPr lang="af-ZA" altLang="en-US" dirty="0" smtClean="0">
                <a:sym typeface="Wingdings" pitchFamily="2" charset="2"/>
              </a:rPr>
              <a:t>  Bagaimana anda memahami ini ?</a:t>
            </a:r>
            <a:r>
              <a:rPr lang="af-ZA" altLang="en-US" dirty="0" smtClean="0"/>
              <a:t>)</a:t>
            </a:r>
          </a:p>
          <a:p>
            <a:pPr marL="0" indent="0" algn="ctr">
              <a:buFontTx/>
              <a:buNone/>
            </a:pPr>
            <a:endParaRPr lang="af-ZA" altLang="en-US" dirty="0" smtClean="0"/>
          </a:p>
          <a:p>
            <a:pPr marL="0" indent="0">
              <a:buFontTx/>
              <a:buNone/>
            </a:pPr>
            <a:endParaRPr lang="af-ZA" altLang="en-US" dirty="0" smtClean="0"/>
          </a:p>
          <a:p>
            <a:pPr marL="0" indent="0">
              <a:buFontTx/>
              <a:buNone/>
            </a:pPr>
            <a:endParaRPr lang="af-ZA" altLang="en-US" dirty="0" smtClean="0"/>
          </a:p>
          <a:p>
            <a:pPr marL="0" indent="0">
              <a:buFontTx/>
              <a:buNone/>
            </a:pPr>
            <a:r>
              <a:rPr lang="af-ZA" altLang="en-US" dirty="0" smtClean="0"/>
              <a:t>Dalam realitas hidup banyak pilihan  dan antara berbagai alternatif yang bisa dipilih maka individu harus membuat keputusan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085975"/>
            <a:ext cx="8382000" cy="42386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af-ZA" altLang="en-US" sz="1600" i="1" dirty="0" smtClean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af-ZA" altLang="en-US" sz="3200" dirty="0" smtClean="0"/>
              <a:t>Untuk mendapatkan sesuatu, umumnya kita mengorbanan sesuatu yang lain. Contoh :</a:t>
            </a:r>
          </a:p>
          <a:p>
            <a:pPr lvl="1">
              <a:lnSpc>
                <a:spcPct val="80000"/>
              </a:lnSpc>
            </a:pPr>
            <a:r>
              <a:rPr lang="af-ZA" altLang="en-US" sz="3200" dirty="0" smtClean="0"/>
              <a:t>Membeli Peralatan Perang  Vs Membangun sistem cadangan pangan</a:t>
            </a:r>
          </a:p>
          <a:p>
            <a:pPr lvl="1">
              <a:lnSpc>
                <a:spcPct val="80000"/>
              </a:lnSpc>
            </a:pPr>
            <a:r>
              <a:rPr lang="af-ZA" altLang="en-US" sz="3200" dirty="0" smtClean="0"/>
              <a:t>Belajar  Vs  Nonton TV</a:t>
            </a:r>
          </a:p>
          <a:p>
            <a:pPr lvl="1">
              <a:lnSpc>
                <a:spcPct val="80000"/>
              </a:lnSpc>
            </a:pPr>
            <a:r>
              <a:rPr lang="af-ZA" altLang="en-US" sz="3200" dirty="0" smtClean="0"/>
              <a:t>Waktu luang  Vs Bekerja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altLang="en-US" sz="2800" dirty="0" smtClean="0">
                <a:solidFill>
                  <a:srgbClr val="002060"/>
                </a:solidFill>
              </a:rPr>
              <a:t>Principle #1: Seseorang  menghadapi </a:t>
            </a:r>
            <a:r>
              <a:rPr lang="en-US" altLang="en-US" sz="2800" dirty="0" smtClean="0">
                <a:solidFill>
                  <a:srgbClr val="002060"/>
                </a:solidFill>
              </a:rPr>
              <a:t/>
            </a:r>
            <a:br>
              <a:rPr lang="en-US" altLang="en-US" sz="2800" dirty="0" smtClean="0">
                <a:solidFill>
                  <a:srgbClr val="002060"/>
                </a:solidFill>
              </a:rPr>
            </a:br>
            <a:r>
              <a:rPr lang="en-US" altLang="en-US" sz="2800" dirty="0" smtClean="0">
                <a:solidFill>
                  <a:srgbClr val="002060"/>
                </a:solidFill>
              </a:rPr>
              <a:t>                      </a:t>
            </a:r>
            <a:r>
              <a:rPr lang="id-ID" altLang="en-US" sz="2800" i="1" dirty="0" smtClean="0">
                <a:solidFill>
                  <a:srgbClr val="002060"/>
                </a:solidFill>
              </a:rPr>
              <a:t>Tradeoffs</a:t>
            </a:r>
            <a:r>
              <a:rPr lang="id-ID" altLang="en-US" sz="2800" dirty="0" smtClean="0">
                <a:solidFill>
                  <a:srgbClr val="002060"/>
                </a:solidFill>
              </a:rPr>
              <a:t> dalam hidupnya.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1406116"/>
            <a:ext cx="7239000" cy="48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26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Semester </a:t>
            </a:r>
            <a:r>
              <a:rPr lang="en-US" dirty="0" err="1" smtClean="0"/>
              <a:t>Genap</a:t>
            </a:r>
            <a:r>
              <a:rPr lang="en-US" dirty="0" smtClean="0"/>
              <a:t> 2011-2012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7772400" cy="4572000"/>
          </a:xfrm>
        </p:spPr>
        <p:txBody>
          <a:bodyPr/>
          <a:lstStyle/>
          <a:p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-hal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paling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8382000" cy="48895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af-ZA" altLang="en-US" sz="1200" i="1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af-ZA" altLang="en-US" sz="1200" i="1" dirty="0" smtClean="0"/>
          </a:p>
          <a:p>
            <a:pPr>
              <a:lnSpc>
                <a:spcPct val="90000"/>
              </a:lnSpc>
            </a:pPr>
            <a:r>
              <a:rPr lang="af-ZA" altLang="en-US" dirty="0" smtClean="0"/>
              <a:t>Keputusan membutuhkan pembandingan biaya dan benefit atas alternatif yang dimiliki.</a:t>
            </a:r>
          </a:p>
          <a:p>
            <a:pPr lvl="1">
              <a:lnSpc>
                <a:spcPct val="90000"/>
              </a:lnSpc>
            </a:pPr>
            <a:r>
              <a:rPr lang="af-ZA" altLang="en-US" dirty="0" smtClean="0"/>
              <a:t>Apakah meneruskan ke PT atau bekerja ?</a:t>
            </a:r>
          </a:p>
          <a:p>
            <a:pPr lvl="1">
              <a:lnSpc>
                <a:spcPct val="90000"/>
              </a:lnSpc>
            </a:pPr>
            <a:r>
              <a:rPr lang="af-ZA" altLang="en-US" dirty="0" smtClean="0">
                <a:sym typeface="Monotype Sorts" pitchFamily="2" charset="2"/>
              </a:rPr>
              <a:t>Apakah belajar atau  main-main ?</a:t>
            </a:r>
          </a:p>
          <a:p>
            <a:pPr lvl="1">
              <a:lnSpc>
                <a:spcPct val="90000"/>
              </a:lnSpc>
            </a:pPr>
            <a:r>
              <a:rPr lang="af-ZA" altLang="en-US" dirty="0" smtClean="0">
                <a:sym typeface="Monotype Sorts" pitchFamily="2" charset="2"/>
              </a:rPr>
              <a:t>Apakah pergi kuliah atau tidur 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f-ZA" altLang="en-US" b="1" i="1" dirty="0" smtClean="0">
                <a:solidFill>
                  <a:srgbClr val="C00000"/>
                </a:solidFill>
              </a:rPr>
              <a:t>Opportunity cost</a:t>
            </a:r>
            <a:r>
              <a:rPr lang="af-ZA" altLang="en-US" b="1" dirty="0" smtClean="0">
                <a:solidFill>
                  <a:srgbClr val="C00000"/>
                </a:solidFill>
              </a:rPr>
              <a:t>  </a:t>
            </a:r>
            <a:r>
              <a:rPr lang="af-ZA" altLang="en-US" dirty="0" smtClean="0"/>
              <a:t>sesuatu yang dipertimbangkan adalah apa yang dikorbankan untuk menghasilkan sesuatu itu. </a:t>
            </a:r>
            <a:endParaRPr lang="af-ZA" altLang="en-US" sz="1600" i="1" dirty="0" smtClean="0">
              <a:sym typeface="Monotype Sorts" pitchFamily="2" charset="2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8163" y="609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d-ID" altLang="en-US" sz="2800" dirty="0">
                <a:solidFill>
                  <a:srgbClr val="002060"/>
                </a:solidFill>
                <a:latin typeface="+mj-lt"/>
              </a:rPr>
              <a:t>Principle </a:t>
            </a:r>
            <a:r>
              <a:rPr lang="id-ID" altLang="en-US" sz="2800" dirty="0" smtClean="0">
                <a:solidFill>
                  <a:srgbClr val="002060"/>
                </a:solidFill>
                <a:latin typeface="+mj-lt"/>
              </a:rPr>
              <a:t>#</a:t>
            </a:r>
            <a:r>
              <a:rPr lang="en-US" altLang="en-US" sz="28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id-ID" altLang="en-US" sz="28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Biaya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dari sesuatu adalah </a:t>
            </a:r>
            <a:endParaRPr lang="af-ZA" altLang="en-US" sz="2800" i="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af-ZA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berapa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yang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anda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korbankan </a:t>
            </a:r>
            <a:endParaRPr lang="af-ZA" altLang="en-US" sz="2800" i="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af-ZA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untuk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memperolehnya</a:t>
            </a:r>
            <a:r>
              <a:rPr lang="af-ZA" altLang="en-US" sz="3200" i="0" dirty="0">
                <a:solidFill>
                  <a:srgbClr val="002060"/>
                </a:solidFill>
                <a:latin typeface="+mj-lt"/>
              </a:rPr>
              <a:t>.</a:t>
            </a:r>
            <a:endParaRPr lang="af-ZA" altLang="en-US" sz="4000" i="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93800" y="2935288"/>
            <a:ext cx="232727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1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0" y="2743200"/>
            <a:ext cx="50292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af-ZA" altLang="en-US" dirty="0" smtClean="0"/>
              <a:t>Bintang basket AS, Kobe Bryant, tidak melanjutkan kuliah walaupun telah lulus SMU dg nilai yang bagus, karena dari basket dapat menghasilkan jutaan dollar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8163" y="609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d-ID" altLang="en-US" sz="2800" dirty="0">
                <a:solidFill>
                  <a:srgbClr val="002060"/>
                </a:solidFill>
                <a:latin typeface="+mj-lt"/>
              </a:rPr>
              <a:t>Principle </a:t>
            </a:r>
            <a:r>
              <a:rPr lang="id-ID" altLang="en-US" sz="2800" dirty="0" smtClean="0">
                <a:solidFill>
                  <a:srgbClr val="002060"/>
                </a:solidFill>
                <a:latin typeface="+mj-lt"/>
              </a:rPr>
              <a:t>#</a:t>
            </a:r>
            <a:r>
              <a:rPr lang="en-US" altLang="en-US" sz="28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id-ID" altLang="en-US" sz="28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Biaya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dari sesuatu adalah </a:t>
            </a:r>
            <a:endParaRPr lang="af-ZA" altLang="en-US" sz="2800" i="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af-ZA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berapa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yang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anda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korbankan </a:t>
            </a:r>
            <a:endParaRPr lang="af-ZA" altLang="en-US" sz="2800" i="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af-ZA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af-ZA" altLang="en-US" sz="2800" i="0" dirty="0" smtClean="0">
                <a:solidFill>
                  <a:srgbClr val="002060"/>
                </a:solidFill>
                <a:latin typeface="+mj-lt"/>
              </a:rPr>
              <a:t>untuk </a:t>
            </a:r>
            <a:r>
              <a:rPr lang="af-ZA" altLang="en-US" sz="2800" i="0" dirty="0">
                <a:solidFill>
                  <a:srgbClr val="002060"/>
                </a:solidFill>
                <a:latin typeface="+mj-lt"/>
              </a:rPr>
              <a:t>memperolehnya</a:t>
            </a:r>
            <a:r>
              <a:rPr lang="af-ZA" altLang="en-US" sz="3200" i="0" dirty="0">
                <a:solidFill>
                  <a:srgbClr val="002060"/>
                </a:solidFill>
                <a:latin typeface="+mj-lt"/>
              </a:rPr>
              <a:t>.</a:t>
            </a:r>
            <a:endParaRPr lang="af-ZA" altLang="en-US" sz="4000" i="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7010400" cy="15541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f-ZA" altLang="en-US" sz="3200" i="0">
                <a:solidFill>
                  <a:srgbClr val="494076"/>
                </a:solidFill>
              </a:rPr>
              <a:t>Orang membuat keputusan dengan membandingkan margin atas biaya dan keuntungan.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676400"/>
          </a:xfrm>
        </p:spPr>
        <p:txBody>
          <a:bodyPr>
            <a:noAutofit/>
          </a:bodyPr>
          <a:lstStyle/>
          <a:p>
            <a:pPr algn="l"/>
            <a:r>
              <a:rPr lang="af-ZA" altLang="en-US" sz="2800" dirty="0" smtClean="0">
                <a:solidFill>
                  <a:srgbClr val="002060"/>
                </a:solidFill>
              </a:rPr>
              <a:t>P-3: Orang yang rasional berpikir atas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 smtClean="0">
                <a:solidFill>
                  <a:srgbClr val="002060"/>
                </a:solidFill>
              </a:rPr>
              <a:t>        margin dari berbagai alternatif yang bisa 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>
                <a:solidFill>
                  <a:srgbClr val="002060"/>
                </a:solidFill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</a:rPr>
              <a:t>       dipilih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82000" cy="392906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af-ZA" altLang="en-US" b="1" dirty="0" smtClean="0">
                <a:solidFill>
                  <a:srgbClr val="25A9A6"/>
                </a:solidFill>
              </a:rPr>
              <a:t>Seorang pengambil keputusan yang rasional hanya akan mengambil tindakan jika dan hanya jika keuntungan marginalnya melebihi biaya marginalnya</a:t>
            </a:r>
            <a:r>
              <a:rPr lang="en-US" altLang="en-US" b="1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3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pPr algn="l"/>
            <a:r>
              <a:rPr lang="af-ZA" altLang="en-US" sz="2800" dirty="0" smtClean="0">
                <a:solidFill>
                  <a:srgbClr val="002060"/>
                </a:solidFill>
              </a:rPr>
              <a:t>P-4: Seseorang respon/ tanggap terhadap insentif 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2925" y="2057399"/>
            <a:ext cx="8208963" cy="3992563"/>
          </a:xfrm>
        </p:spPr>
        <p:txBody>
          <a:bodyPr/>
          <a:lstStyle/>
          <a:p>
            <a:endParaRPr lang="af-ZA" altLang="en-US" dirty="0" smtClean="0"/>
          </a:p>
          <a:p>
            <a:r>
              <a:rPr lang="af-ZA" altLang="en-US" dirty="0" smtClean="0"/>
              <a:t>Perubahan marginal dari biaya dan benefit menyebabkan perubahan pula pada respon/ tanggapan seseorang untuk berperilaku.</a:t>
            </a:r>
          </a:p>
          <a:p>
            <a:r>
              <a:rPr lang="af-ZA" altLang="en-US" dirty="0" smtClean="0"/>
              <a:t>Kebijakan yang dapat mengubah insentif akan berdampak baik secara langsung maupun tidak langsung.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af-ZA" altLang="en-US" sz="2800" dirty="0" smtClean="0">
                <a:solidFill>
                  <a:srgbClr val="002060"/>
                </a:solidFill>
              </a:rPr>
              <a:t>P-5: Perdagangan dapat membuat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 smtClean="0">
                <a:solidFill>
                  <a:srgbClr val="002060"/>
                </a:solidFill>
              </a:rPr>
              <a:t>        seseorang lebih baik (better Off).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2362199"/>
            <a:ext cx="8382000" cy="3101975"/>
          </a:xfrm>
        </p:spPr>
        <p:txBody>
          <a:bodyPr/>
          <a:lstStyle/>
          <a:p>
            <a:r>
              <a:rPr lang="af-ZA" altLang="en-US" dirty="0" smtClean="0"/>
              <a:t>Seseorang akan diuntungkan dari kemampuannya berdagang  dengan pihak lain.</a:t>
            </a:r>
          </a:p>
          <a:p>
            <a:r>
              <a:rPr lang="af-ZA" altLang="en-US" dirty="0" smtClean="0"/>
              <a:t>Kompetisi merupakan implikasi dari adanya keuntungan adalah perdagangan.</a:t>
            </a:r>
          </a:p>
          <a:p>
            <a:r>
              <a:rPr lang="af-ZA" altLang="en-US" dirty="0" smtClean="0"/>
              <a:t>Trade memungkinkan orang berspesialisasi pada apa yang paling baik baginya.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af-ZA" altLang="en-US" sz="2700" dirty="0" smtClean="0">
                <a:solidFill>
                  <a:srgbClr val="002060"/>
                </a:solidFill>
              </a:rPr>
              <a:t>P-6: Pasar biasanya cara yang paling baik</a:t>
            </a:r>
            <a:br>
              <a:rPr lang="af-ZA" altLang="en-US" sz="2700" dirty="0" smtClean="0">
                <a:solidFill>
                  <a:srgbClr val="002060"/>
                </a:solidFill>
              </a:rPr>
            </a:br>
            <a:r>
              <a:rPr lang="af-ZA" altLang="en-US" sz="2700" dirty="0" smtClean="0">
                <a:solidFill>
                  <a:srgbClr val="002060"/>
                </a:solidFill>
              </a:rPr>
              <a:t>        untuk mengorganisasikan kegiatan ekonom</a:t>
            </a:r>
            <a:r>
              <a:rPr lang="af-ZA" altLang="en-US" sz="3200" dirty="0" smtClean="0">
                <a:solidFill>
                  <a:srgbClr val="002060"/>
                </a:solidFill>
              </a:rPr>
              <a:t>i.</a:t>
            </a:r>
            <a:endParaRPr lang="af-ZA" altLang="en-US" dirty="0" smtClean="0">
              <a:solidFill>
                <a:srgbClr val="00206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382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f-ZA" altLang="en-US" dirty="0" smtClean="0"/>
              <a:t>Perekonomian pasar </a:t>
            </a:r>
            <a:r>
              <a:rPr lang="af-ZA" altLang="en-US" b="1" dirty="0" smtClean="0">
                <a:solidFill>
                  <a:srgbClr val="00FFCC"/>
                </a:solidFill>
              </a:rPr>
              <a:t>(</a:t>
            </a:r>
            <a:r>
              <a:rPr lang="af-ZA" altLang="en-US" b="1" i="1" dirty="0" smtClean="0">
                <a:solidFill>
                  <a:srgbClr val="25A9A6"/>
                </a:solidFill>
              </a:rPr>
              <a:t>market economy</a:t>
            </a:r>
            <a:r>
              <a:rPr lang="af-ZA" altLang="en-US" i="1" dirty="0" smtClean="0">
                <a:solidFill>
                  <a:srgbClr val="25A9A6"/>
                </a:solidFill>
              </a:rPr>
              <a:t>)</a:t>
            </a:r>
            <a:r>
              <a:rPr lang="af-ZA" altLang="en-US" dirty="0" smtClean="0"/>
              <a:t> adalah ekonomi yang mengalokasikan sumberdaya melalui keputusan yang terdesentralisasi pada banyak firms dan rumahtangga dimana satu sama lainnya berinteraksi dalam pasar barang dan jasa.</a:t>
            </a:r>
          </a:p>
          <a:p>
            <a:pPr lvl="1">
              <a:lnSpc>
                <a:spcPct val="90000"/>
              </a:lnSpc>
            </a:pPr>
            <a:r>
              <a:rPr lang="af-ZA" altLang="en-US" dirty="0" smtClean="0"/>
              <a:t>Rumahtangga memutuskan apa yang dibeli dan dimana akan bekerja.</a:t>
            </a:r>
          </a:p>
          <a:p>
            <a:pPr lvl="1">
              <a:lnSpc>
                <a:spcPct val="90000"/>
              </a:lnSpc>
            </a:pPr>
            <a:r>
              <a:rPr lang="af-ZA" altLang="en-US" dirty="0" smtClean="0"/>
              <a:t>Firms memutuskan siapa yang akan dipekerjakan dan apa yang dihasilkan.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9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>
            <a:normAutofit/>
          </a:bodyPr>
          <a:lstStyle/>
          <a:p>
            <a:r>
              <a:rPr lang="af-ZA" altLang="en-US" sz="2800" dirty="0" smtClean="0">
                <a:solidFill>
                  <a:srgbClr val="002060"/>
                </a:solidFill>
              </a:rPr>
              <a:t>P-7: Pemerintah adakalanya dapat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>
                <a:solidFill>
                  <a:srgbClr val="002060"/>
                </a:solidFill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</a:rPr>
              <a:t>      memperbaiki hasil mekanisme pasar.</a:t>
            </a:r>
          </a:p>
        </p:txBody>
      </p:sp>
      <p:sp>
        <p:nvSpPr>
          <p:cNvPr id="21402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382000" cy="32226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af-ZA" altLang="en-US" sz="2800" dirty="0" smtClean="0">
                <a:solidFill>
                  <a:srgbClr val="25A9A6"/>
                </a:solidFill>
              </a:rPr>
              <a:t>Kegagalan pasar (</a:t>
            </a:r>
            <a:r>
              <a:rPr lang="af-ZA" altLang="en-US" sz="2800" i="1" dirty="0" smtClean="0">
                <a:solidFill>
                  <a:srgbClr val="25A9A6"/>
                </a:solidFill>
              </a:rPr>
              <a:t>Market failure)</a:t>
            </a:r>
            <a:r>
              <a:rPr lang="af-ZA" altLang="en-US" sz="2800" dirty="0" smtClean="0"/>
              <a:t> terjadi ketika pasar gagal mengalokasikan sumberdaya secara efisien.</a:t>
            </a:r>
          </a:p>
          <a:p>
            <a:pPr>
              <a:buClr>
                <a:schemeClr val="tx1"/>
              </a:buClr>
              <a:buFontTx/>
              <a:buNone/>
            </a:pPr>
            <a:endParaRPr lang="af-ZA" altLang="en-US" sz="2800" dirty="0" smtClean="0"/>
          </a:p>
          <a:p>
            <a:r>
              <a:rPr lang="af-ZA" altLang="en-US" sz="2800" dirty="0" smtClean="0"/>
              <a:t>Ketika terjadi kegagalan pasar maka pemerintah dapat campurtangan untuk tercapainya efisiensi dan pemerataan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74900"/>
            <a:ext cx="8382000" cy="3340100"/>
          </a:xfrm>
        </p:spPr>
        <p:txBody>
          <a:bodyPr/>
          <a:lstStyle/>
          <a:p>
            <a:r>
              <a:rPr lang="af-ZA" altLang="en-US" sz="2800" dirty="0" smtClean="0"/>
              <a:t>Kegagalan pasar berpeluang terjadi dengan sebab :</a:t>
            </a:r>
          </a:p>
          <a:p>
            <a:pPr lvl="1"/>
            <a:r>
              <a:rPr lang="af-ZA" altLang="en-US" sz="2400" dirty="0" smtClean="0">
                <a:solidFill>
                  <a:schemeClr val="accent1"/>
                </a:solidFill>
              </a:rPr>
              <a:t>Eksternalitas</a:t>
            </a:r>
            <a:r>
              <a:rPr lang="af-ZA" altLang="en-US" sz="2400" dirty="0" smtClean="0"/>
              <a:t>, dimana merupakan akibat dari tindakan seseorang atau perusahaan yang mempengaruhi kesejahteraan pihak diluar aktifitas tersebut</a:t>
            </a:r>
          </a:p>
          <a:p>
            <a:pPr lvl="1">
              <a:buClr>
                <a:schemeClr val="tx1"/>
              </a:buClr>
            </a:pPr>
            <a:r>
              <a:rPr lang="af-ZA" altLang="en-US" sz="2400" b="1" dirty="0" smtClean="0">
                <a:solidFill>
                  <a:srgbClr val="25A9A6"/>
                </a:solidFill>
              </a:rPr>
              <a:t>Kekuatan pasar (</a:t>
            </a:r>
            <a:r>
              <a:rPr lang="af-ZA" altLang="en-US" sz="2400" b="1" i="1" dirty="0" smtClean="0">
                <a:solidFill>
                  <a:srgbClr val="25A9A6"/>
                </a:solidFill>
              </a:rPr>
              <a:t>market powe</a:t>
            </a:r>
            <a:r>
              <a:rPr lang="af-ZA" altLang="en-US" sz="2400" i="1" dirty="0" smtClean="0">
                <a:solidFill>
                  <a:srgbClr val="25A9A6"/>
                </a:solidFill>
              </a:rPr>
              <a:t>r)</a:t>
            </a:r>
            <a:r>
              <a:rPr lang="af-ZA" altLang="en-US" sz="2400" dirty="0" smtClean="0"/>
              <a:t>, dimana merupakan kemampuan satu orang atau perusahaan yang sangat berpengaruh terhadap harga pasar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914401" y="457200"/>
            <a:ext cx="7891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af-ZA" altLang="en-US" sz="3200" i="0" dirty="0" smtClean="0">
                <a:solidFill>
                  <a:srgbClr val="002060"/>
                </a:solidFill>
              </a:rPr>
              <a:t>P-7: </a:t>
            </a:r>
            <a:r>
              <a:rPr lang="af-ZA" altLang="en-US" sz="3200" i="0" dirty="0">
                <a:solidFill>
                  <a:srgbClr val="002060"/>
                </a:solidFill>
              </a:rPr>
              <a:t>Pemerintah adakalanya dapat </a:t>
            </a:r>
            <a:endParaRPr lang="af-ZA" altLang="en-US" sz="3200" i="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af-ZA" altLang="en-US" sz="3200" i="0" dirty="0" smtClean="0">
                <a:solidFill>
                  <a:srgbClr val="002060"/>
                </a:solidFill>
              </a:rPr>
              <a:t>        memperbaiki </a:t>
            </a:r>
            <a:r>
              <a:rPr lang="af-ZA" altLang="en-US" sz="3200" i="0" dirty="0">
                <a:solidFill>
                  <a:srgbClr val="002060"/>
                </a:solidFill>
              </a:rPr>
              <a:t>hasil mekanisme pasar.</a:t>
            </a:r>
            <a:endParaRPr lang="af-ZA" altLang="en-US" sz="4000" i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af-ZA" altLang="en-US" sz="2800" dirty="0" smtClean="0">
                <a:solidFill>
                  <a:srgbClr val="002060"/>
                </a:solidFill>
              </a:rPr>
              <a:t>P-8: Standart hidup bergantung pada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>
                <a:solidFill>
                  <a:srgbClr val="002060"/>
                </a:solidFill>
              </a:rPr>
              <a:t> </a:t>
            </a:r>
            <a:r>
              <a:rPr lang="af-ZA" altLang="en-US" sz="2800" dirty="0" smtClean="0">
                <a:solidFill>
                  <a:srgbClr val="002060"/>
                </a:solidFill>
              </a:rPr>
              <a:t>       kemampuan produksi suatu negara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743199"/>
            <a:ext cx="8382000" cy="3743325"/>
          </a:xfrm>
        </p:spPr>
        <p:txBody>
          <a:bodyPr/>
          <a:lstStyle/>
          <a:p>
            <a:r>
              <a:rPr lang="id-ID" altLang="en-US" dirty="0" smtClean="0"/>
              <a:t>Hampir semua variasi standart hidup adalah dijelaskan dengan perbedaan produktifitas suatu negara</a:t>
            </a:r>
          </a:p>
          <a:p>
            <a:r>
              <a:rPr lang="id-ID" altLang="en-US" b="1" i="1" dirty="0" smtClean="0">
                <a:solidFill>
                  <a:srgbClr val="25A9A6"/>
                </a:solidFill>
              </a:rPr>
              <a:t>Produktifita</a:t>
            </a:r>
            <a:r>
              <a:rPr lang="id-ID" altLang="en-US" i="1" dirty="0" smtClean="0">
                <a:solidFill>
                  <a:srgbClr val="25A9A6"/>
                </a:solidFill>
              </a:rPr>
              <a:t>s </a:t>
            </a:r>
            <a:r>
              <a:rPr lang="id-ID" altLang="en-US" dirty="0" smtClean="0"/>
              <a:t>merupakan sejumlah barang dan jasa yang diproduksi untuk setiap jam waktu seorang pekerja </a:t>
            </a:r>
            <a:endParaRPr lang="id-ID" altLang="en-US" i="1" dirty="0" smtClean="0">
              <a:solidFill>
                <a:srgbClr val="25A9A6"/>
              </a:solidFill>
            </a:endParaRPr>
          </a:p>
          <a:p>
            <a:endParaRPr lang="id-ID" altLang="en-US" dirty="0" smtClean="0"/>
          </a:p>
          <a:p>
            <a:pPr>
              <a:buFontTx/>
              <a:buNone/>
            </a:pPr>
            <a:endParaRPr lang="id-ID" altLang="en-US" sz="800" i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af-ZA" altLang="en-US" sz="2800" dirty="0" smtClean="0">
                <a:solidFill>
                  <a:srgbClr val="002060"/>
                </a:solidFill>
              </a:rPr>
              <a:t>P-9: Harga meningkat jika pemerintah </a:t>
            </a:r>
            <a:br>
              <a:rPr lang="af-ZA" altLang="en-US" sz="2800" dirty="0" smtClean="0">
                <a:solidFill>
                  <a:srgbClr val="002060"/>
                </a:solidFill>
              </a:rPr>
            </a:br>
            <a:r>
              <a:rPr lang="af-ZA" altLang="en-US" sz="2800" dirty="0" smtClean="0">
                <a:solidFill>
                  <a:srgbClr val="002060"/>
                </a:solidFill>
              </a:rPr>
              <a:t>        mencetak uang terlalu banyak.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3365500"/>
          </a:xfrm>
        </p:spPr>
        <p:txBody>
          <a:bodyPr/>
          <a:lstStyle/>
          <a:p>
            <a:r>
              <a:rPr lang="af-ZA" altLang="en-US" dirty="0" smtClean="0"/>
              <a:t>Inflasi adalah kenaikan di dalam keseluruhan tingkat harga dalam suatu perekonomian</a:t>
            </a:r>
          </a:p>
          <a:p>
            <a:r>
              <a:rPr lang="af-ZA" altLang="en-US" dirty="0" smtClean="0"/>
              <a:t>Salah satu yang menyebabkan inflasi adalah pertambahan jumlah uang</a:t>
            </a:r>
          </a:p>
          <a:p>
            <a:r>
              <a:rPr lang="af-ZA" altLang="en-US" dirty="0" smtClean="0"/>
              <a:t>Ketika pemerintah mencetak uang dalam jumlah yang </a:t>
            </a:r>
            <a:r>
              <a:rPr lang="af-ZA" altLang="en-US" i="1" dirty="0" smtClean="0"/>
              <a:t>besar, </a:t>
            </a:r>
            <a:r>
              <a:rPr lang="af-ZA" altLang="en-US" dirty="0" smtClean="0"/>
              <a:t>nilai dari uang akan jatuh.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486400"/>
            <a:ext cx="2286000" cy="15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505200"/>
            <a:ext cx="217810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1853">
            <a:off x="-215310" y="1966041"/>
            <a:ext cx="2856883" cy="20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,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,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nanti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berlibur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…</a:t>
            </a:r>
            <a:r>
              <a:rPr lang="en-US" dirty="0" err="1" smtClean="0"/>
              <a:t>kenapa</a:t>
            </a:r>
            <a:r>
              <a:rPr lang="en-US" dirty="0" smtClean="0"/>
              <a:t>??????</a:t>
            </a:r>
          </a:p>
          <a:p>
            <a:pPr lvl="1"/>
            <a:r>
              <a:rPr lang="en-US" dirty="0" smtClean="0"/>
              <a:t>KENDALA (KETERBATASAN) KEUANGAN,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keinginannya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af-ZA" altLang="en-US" sz="3200" dirty="0" smtClean="0">
                <a:solidFill>
                  <a:srgbClr val="002060"/>
                </a:solidFill>
              </a:rPr>
              <a:t>P-10: Dalam jangka pendek masyarakat    </a:t>
            </a:r>
            <a:br>
              <a:rPr lang="af-ZA" altLang="en-US" sz="3200" dirty="0" smtClean="0">
                <a:solidFill>
                  <a:srgbClr val="002060"/>
                </a:solidFill>
              </a:rPr>
            </a:br>
            <a:r>
              <a:rPr lang="af-ZA" altLang="en-US" sz="3200" dirty="0">
                <a:solidFill>
                  <a:srgbClr val="002060"/>
                </a:solidFill>
              </a:rPr>
              <a:t> </a:t>
            </a:r>
            <a:r>
              <a:rPr lang="af-ZA" altLang="en-US" sz="3200" dirty="0" smtClean="0">
                <a:solidFill>
                  <a:srgbClr val="002060"/>
                </a:solidFill>
              </a:rPr>
              <a:t>         menghadapi tradeoff antara inflasi dan  </a:t>
            </a:r>
            <a:br>
              <a:rPr lang="af-ZA" altLang="en-US" sz="3200" dirty="0" smtClean="0">
                <a:solidFill>
                  <a:srgbClr val="002060"/>
                </a:solidFill>
              </a:rPr>
            </a:br>
            <a:r>
              <a:rPr lang="af-ZA" altLang="en-US" sz="3200" dirty="0">
                <a:solidFill>
                  <a:srgbClr val="002060"/>
                </a:solidFill>
              </a:rPr>
              <a:t> </a:t>
            </a:r>
            <a:r>
              <a:rPr lang="af-ZA" altLang="en-US" sz="3200" dirty="0" smtClean="0">
                <a:solidFill>
                  <a:srgbClr val="002060"/>
                </a:solidFill>
              </a:rPr>
              <a:t>         pengangguran.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95400" y="2743200"/>
            <a:ext cx="7543800" cy="3657600"/>
          </a:xfrm>
        </p:spPr>
        <p:txBody>
          <a:bodyPr/>
          <a:lstStyle/>
          <a:p>
            <a:r>
              <a:rPr lang="af-ZA" altLang="en-US" dirty="0" smtClean="0"/>
              <a:t>Phillips Curve adalah ilustrasi tradeoff antara inflasi dan unemployment:</a:t>
            </a:r>
          </a:p>
          <a:p>
            <a:pPr marL="0" indent="0">
              <a:buNone/>
            </a:pPr>
            <a:endParaRPr lang="af-ZA" altLang="en-US" dirty="0" smtClean="0"/>
          </a:p>
          <a:p>
            <a:pPr algn="ctr">
              <a:buFontTx/>
              <a:buNone/>
            </a:pPr>
            <a:r>
              <a:rPr lang="af-ZA" altLang="en-US" dirty="0" smtClean="0">
                <a:latin typeface="Wingdings" pitchFamily="2" charset="2"/>
              </a:rPr>
              <a:t>ò</a:t>
            </a:r>
            <a:r>
              <a:rPr lang="af-ZA" altLang="en-US" dirty="0" smtClean="0"/>
              <a:t>Inflation </a:t>
            </a:r>
            <a:r>
              <a:rPr lang="af-ZA" altLang="en-US" dirty="0" smtClean="0">
                <a:latin typeface="Wingdings" pitchFamily="2" charset="2"/>
              </a:rPr>
              <a:t>ð</a:t>
            </a:r>
            <a:r>
              <a:rPr lang="af-ZA" altLang="en-US" dirty="0" smtClean="0"/>
              <a:t> </a:t>
            </a:r>
            <a:r>
              <a:rPr lang="af-ZA" altLang="en-US" dirty="0" smtClean="0">
                <a:latin typeface="Wingdings" pitchFamily="2" charset="2"/>
              </a:rPr>
              <a:t>ñ</a:t>
            </a:r>
            <a:r>
              <a:rPr lang="af-ZA" altLang="en-US" dirty="0" smtClean="0"/>
              <a:t>Unemployment</a:t>
            </a:r>
          </a:p>
          <a:p>
            <a:pPr algn="ctr">
              <a:buFontTx/>
              <a:buNone/>
            </a:pPr>
            <a:endParaRPr lang="af-ZA" altLang="en-US" dirty="0" smtClean="0"/>
          </a:p>
          <a:p>
            <a:pPr algn="ctr">
              <a:buFontTx/>
              <a:buNone/>
            </a:pPr>
            <a:r>
              <a:rPr lang="af-ZA" altLang="en-US" dirty="0" smtClean="0"/>
              <a:t>	It’s a short-run tradeoff!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tahun</a:t>
            </a:r>
            <a:r>
              <a:rPr lang="en-US" sz="3200" dirty="0"/>
              <a:t> 2010 </a:t>
            </a:r>
            <a:r>
              <a:rPr lang="en-US" sz="3200" dirty="0" err="1"/>
              <a:t>kemarin</a:t>
            </a:r>
            <a:r>
              <a:rPr lang="en-US" sz="3200" dirty="0"/>
              <a:t>, import </a:t>
            </a:r>
            <a:r>
              <a:rPr lang="en-US" sz="3200" dirty="0" err="1"/>
              <a:t>mobil</a:t>
            </a:r>
            <a:r>
              <a:rPr lang="en-US" sz="3200" dirty="0"/>
              <a:t> </a:t>
            </a:r>
            <a:r>
              <a:rPr lang="en-US" sz="3200" dirty="0" err="1"/>
              <a:t>mewah</a:t>
            </a:r>
            <a:r>
              <a:rPr lang="en-US" sz="3200" dirty="0"/>
              <a:t> di Indonesia </a:t>
            </a:r>
            <a:r>
              <a:rPr lang="en-US" sz="3200" dirty="0" err="1"/>
              <a:t>meningkat</a:t>
            </a:r>
            <a:r>
              <a:rPr lang="en-US" sz="3200" dirty="0"/>
              <a:t>, </a:t>
            </a:r>
            <a:r>
              <a:rPr lang="en-US" sz="3200" dirty="0" err="1"/>
              <a:t>akibat</a:t>
            </a:r>
            <a:r>
              <a:rPr lang="en-US" sz="3200" dirty="0"/>
              <a:t>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 yang </a:t>
            </a:r>
            <a:r>
              <a:rPr lang="en-US" sz="3200" dirty="0" err="1"/>
              <a:t>tinggi</a:t>
            </a:r>
            <a:r>
              <a:rPr lang="en-US" sz="3200" dirty="0"/>
              <a:t> di </a:t>
            </a:r>
            <a:r>
              <a:rPr lang="en-US" sz="3200" dirty="0" err="1"/>
              <a:t>pasar</a:t>
            </a:r>
            <a:r>
              <a:rPr lang="en-US" sz="3200" dirty="0"/>
              <a:t>. </a:t>
            </a:r>
            <a:r>
              <a:rPr lang="en-US" sz="3200" dirty="0" err="1"/>
              <a:t>Padahal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</a:t>
            </a:r>
            <a:r>
              <a:rPr lang="en-US" sz="3200" dirty="0" err="1"/>
              <a:t>mobil-mobil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terus</a:t>
            </a:r>
            <a:r>
              <a:rPr lang="en-US" sz="3200" dirty="0"/>
              <a:t> </a:t>
            </a:r>
            <a:r>
              <a:rPr lang="en-US" sz="3200" dirty="0" err="1"/>
              <a:t>melaju</a:t>
            </a:r>
            <a:r>
              <a:rPr lang="en-US" sz="3200" dirty="0"/>
              <a:t> </a:t>
            </a:r>
            <a:r>
              <a:rPr lang="en-US" sz="3200" dirty="0" err="1"/>
              <a:t>naik</a:t>
            </a:r>
            <a:r>
              <a:rPr lang="en-US" sz="3200" dirty="0"/>
              <a:t>. Di lain </a:t>
            </a:r>
            <a:r>
              <a:rPr lang="en-US" sz="3200" dirty="0" err="1"/>
              <a:t>pihak</a:t>
            </a:r>
            <a:r>
              <a:rPr lang="en-US" sz="3200" dirty="0"/>
              <a:t>, </a:t>
            </a:r>
            <a:r>
              <a:rPr lang="en-US" sz="3200" dirty="0" err="1"/>
              <a:t>mobil-mobil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menengah</a:t>
            </a:r>
            <a:r>
              <a:rPr lang="en-US" sz="3200" dirty="0"/>
              <a:t> yang </a:t>
            </a:r>
            <a:r>
              <a:rPr lang="en-US" sz="3200" dirty="0" err="1"/>
              <a:t>harganya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stabil</a:t>
            </a:r>
            <a:r>
              <a:rPr lang="en-US" sz="3200" dirty="0"/>
              <a:t> 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 yang </a:t>
            </a:r>
            <a:r>
              <a:rPr lang="en-US" sz="3200" dirty="0" err="1"/>
              <a:t>signifikan</a:t>
            </a:r>
            <a:r>
              <a:rPr lang="en-US" sz="3200" dirty="0"/>
              <a:t>. </a:t>
            </a: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menjelaskan</a:t>
            </a:r>
            <a:r>
              <a:rPr lang="en-US" sz="3200" dirty="0"/>
              <a:t> </a:t>
            </a:r>
            <a:r>
              <a:rPr lang="en-US" sz="3200" dirty="0" err="1"/>
              <a:t>hal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(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),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i="1" dirty="0"/>
              <a:t>inelastic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volume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harga-harga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.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mendetil</a:t>
            </a:r>
            <a:r>
              <a:rPr lang="en-US" dirty="0"/>
              <a:t> (</a:t>
            </a:r>
            <a:r>
              <a:rPr lang="en-US" i="1" dirty="0"/>
              <a:t>step-wise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70744"/>
            <a:ext cx="3505200" cy="23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05800" cy="4191000"/>
          </a:xfrm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mengalahkan</a:t>
            </a:r>
            <a:r>
              <a:rPr lang="en-US" dirty="0" smtClean="0"/>
              <a:t> </a:t>
            </a:r>
            <a:r>
              <a:rPr lang="en-US" dirty="0" err="1" smtClean="0"/>
              <a:t>saingannya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menemui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(</a:t>
            </a:r>
            <a:r>
              <a:rPr lang="en-US" dirty="0" err="1" smtClean="0"/>
              <a:t>keterbatasan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mengalahkan</a:t>
            </a:r>
            <a:r>
              <a:rPr lang="en-US" dirty="0" smtClean="0"/>
              <a:t> </a:t>
            </a:r>
            <a:r>
              <a:rPr lang="en-US" dirty="0" err="1" smtClean="0"/>
              <a:t>saingan</a:t>
            </a:r>
            <a:endParaRPr lang="en-US" dirty="0" smtClean="0"/>
          </a:p>
          <a:p>
            <a:r>
              <a:rPr lang="en-US" dirty="0" err="1" smtClean="0"/>
              <a:t>Keterbatasan</a:t>
            </a:r>
            <a:r>
              <a:rPr lang="en-US" dirty="0" smtClean="0"/>
              <a:t> yang paling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MODAL, TENAGA KERJA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r>
              <a:rPr lang="en-US" dirty="0" smtClean="0"/>
              <a:t>Indonesia: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Indonesia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teknologinya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3200400" cy="21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901" y="3903233"/>
            <a:ext cx="3040252" cy="21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ke</a:t>
            </a:r>
            <a:r>
              <a:rPr lang="en-US" dirty="0" smtClean="0"/>
              <a:t> 3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r>
              <a:rPr lang="en-US" dirty="0" smtClean="0"/>
              <a:t>DALAM MEMENUHI SELURUH KEBUTUHAN MANUSIA YANG TIDAK TERBATAS, SELALU DITEMUI KENDALA (KETERBATASAN).</a:t>
            </a:r>
          </a:p>
          <a:p>
            <a:r>
              <a:rPr lang="en-US" dirty="0" err="1" smtClean="0"/>
              <a:t>Kendala</a:t>
            </a:r>
            <a:r>
              <a:rPr lang="en-US" dirty="0" smtClean="0"/>
              <a:t>: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: </a:t>
            </a:r>
            <a:r>
              <a:rPr lang="en-US" dirty="0" err="1" smtClean="0"/>
              <a:t>uang</a:t>
            </a:r>
            <a:r>
              <a:rPr lang="en-US" dirty="0" smtClean="0"/>
              <a:t>, modal,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keahlian</a:t>
            </a:r>
            <a:r>
              <a:rPr lang="en-US" dirty="0" smtClean="0"/>
              <a:t>,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…….</a:t>
            </a:r>
          </a:p>
          <a:p>
            <a:r>
              <a:rPr lang="en-US" dirty="0" err="1" smtClean="0"/>
              <a:t>Makanya</a:t>
            </a:r>
            <a:r>
              <a:rPr lang="en-US" dirty="0" smtClean="0"/>
              <a:t>….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772400" cy="4572000"/>
          </a:xfrm>
        </p:spPr>
        <p:txBody>
          <a:bodyPr/>
          <a:lstStyle/>
          <a:p>
            <a:r>
              <a:rPr lang="en-US" dirty="0" err="1" smtClean="0"/>
              <a:t>Karena</a:t>
            </a:r>
            <a:r>
              <a:rPr lang="en-US" dirty="0" smtClean="0"/>
              <a:t>……</a:t>
            </a:r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: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pilihan-pilihan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materiil</a:t>
            </a:r>
            <a:r>
              <a:rPr lang="en-US" dirty="0" smtClean="0"/>
              <a:t>: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Catatan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kecil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4585"/>
            <a:ext cx="3733800" cy="24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Mengapa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belajar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Semester </a:t>
            </a:r>
            <a:r>
              <a:rPr lang="en-US" dirty="0" err="1" smtClean="0">
                <a:solidFill>
                  <a:schemeClr val="bg1"/>
                </a:solidFill>
              </a:rPr>
              <a:t>Genap</a:t>
            </a:r>
            <a:r>
              <a:rPr lang="en-US" dirty="0" smtClean="0">
                <a:solidFill>
                  <a:schemeClr val="bg1"/>
                </a:solidFill>
              </a:rPr>
              <a:t> 2011-2012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Sosial-Ekonomi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i="1" dirty="0" smtClean="0"/>
              <a:t>Case </a:t>
            </a:r>
            <a:r>
              <a:rPr lang="en-US" i="1" dirty="0" err="1" smtClean="0"/>
              <a:t>dan</a:t>
            </a:r>
            <a:r>
              <a:rPr lang="en-US" i="1" dirty="0" smtClean="0"/>
              <a:t> Fair (2003),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alasan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788670" lvl="1" indent="-514350">
              <a:buFont typeface="Wingdings" pitchFamily="2" charset="2"/>
              <a:buChar char="Ø"/>
            </a:pPr>
            <a:r>
              <a:rPr lang="en-US" dirty="0" err="1" smtClean="0"/>
              <a:t>Pikiran</a:t>
            </a:r>
            <a:r>
              <a:rPr lang="en-US" dirty="0" smtClean="0"/>
              <a:t>: </a:t>
            </a:r>
            <a:r>
              <a:rPr lang="en-US" dirty="0" err="1" smtClean="0"/>
              <a:t>harta</a:t>
            </a:r>
            <a:r>
              <a:rPr lang="en-US" dirty="0" smtClean="0"/>
              <a:t> yang paling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788670" lvl="1" indent="-514350">
              <a:buFont typeface="Wingdings" pitchFamily="2" charset="2"/>
              <a:buChar char="Ø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: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,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benar-salah</a:t>
            </a:r>
            <a:r>
              <a:rPr lang="en-US" dirty="0" smtClean="0"/>
              <a:t>, </a:t>
            </a:r>
            <a:r>
              <a:rPr lang="en-US" dirty="0" err="1" smtClean="0"/>
              <a:t>baik-buruk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788670" lvl="1" indent="-514350">
              <a:buFont typeface="Courier New" pitchFamily="49" charset="0"/>
              <a:buChar char="o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man</a:t>
            </a:r>
            <a:r>
              <a:rPr lang="en-US" dirty="0" err="1" smtClean="0">
                <a:solidFill>
                  <a:schemeClr val="bg1"/>
                </a:solidFill>
              </a:rPr>
              <a:t>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hidup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 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berhenti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berinteraksi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788670" lvl="1" indent="-514350">
              <a:buFont typeface="Courier New" pitchFamily="49" charset="0"/>
              <a:buChar char="o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pertu</a:t>
            </a:r>
            <a:r>
              <a:rPr lang="en-US" dirty="0" err="1" smtClean="0">
                <a:solidFill>
                  <a:schemeClr val="bg1"/>
                </a:solidFill>
              </a:rPr>
              <a:t>karan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pasar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788670" lvl="1" indent="-514350">
              <a:buNone/>
            </a:pPr>
            <a:endParaRPr lang="en-US" dirty="0" smtClean="0"/>
          </a:p>
          <a:p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0"/>
            <a:ext cx="1219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Semester Genap 2011-2012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Pengantar Ilmu Pengetahuan Sosial-Ekonomi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global</a:t>
            </a:r>
          </a:p>
          <a:p>
            <a:pPr marL="788670" lvl="1" indent="-514350">
              <a:buFont typeface="Wingdings" pitchFamily="2" charset="2"/>
              <a:buChar char="Ø"/>
            </a:pP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Asia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1998,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(</a:t>
            </a:r>
            <a:r>
              <a:rPr lang="en-US" dirty="0" err="1" smtClean="0"/>
              <a:t>Eropa</a:t>
            </a:r>
            <a:r>
              <a:rPr lang="en-US" dirty="0" smtClean="0"/>
              <a:t> Barat,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IMF </a:t>
            </a:r>
            <a:r>
              <a:rPr lang="en-US" dirty="0" err="1" smtClean="0"/>
              <a:t>atau</a:t>
            </a:r>
            <a:r>
              <a:rPr lang="en-US" dirty="0" smtClean="0"/>
              <a:t> IBRD  / World Bank).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pemberi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berpengetahuan</a:t>
            </a:r>
            <a:r>
              <a:rPr lang="en-US" dirty="0" smtClean="0"/>
              <a:t>.</a:t>
            </a:r>
          </a:p>
          <a:p>
            <a:pPr marL="788670" lvl="1" indent="-514350">
              <a:buNone/>
            </a:pPr>
            <a:endParaRPr lang="en-US" dirty="0" smtClean="0"/>
          </a:p>
          <a:p>
            <a:endParaRPr lang="en-US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7724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</a:rPr>
              <a:t>Mengapa belajar ekonomi?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536</TotalTime>
  <Words>1513</Words>
  <Application>Microsoft Office PowerPoint</Application>
  <PresentationFormat>On-screen Show (4:3)</PresentationFormat>
  <Paragraphs>221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Ekonomi</vt:lpstr>
      <vt:lpstr>Catatan kecil tentang  Ilmu Ekonomi </vt:lpstr>
      <vt:lpstr>Catatan kecil tentang  Ilmu Ekonomi </vt:lpstr>
      <vt:lpstr>Catatan kecil tentang  Ilmu Ekonomi </vt:lpstr>
      <vt:lpstr>Catatan kecil tentang  Ilmu Ekonomi </vt:lpstr>
      <vt:lpstr>Catatan kecil tentang  Ilmu Ekonomi </vt:lpstr>
      <vt:lpstr>Catatan kecil tentang  Ilmu Ekonomi </vt:lpstr>
      <vt:lpstr>Mengapa belajar ekonomi?</vt:lpstr>
      <vt:lpstr>PowerPoint Presentation</vt:lpstr>
      <vt:lpstr>Sedikit tentang sejarah……</vt:lpstr>
      <vt:lpstr>Ekonomi…..</vt:lpstr>
      <vt:lpstr>Masalah Ekonomi. . . </vt:lpstr>
      <vt:lpstr>Masalah Ekonomi….</vt:lpstr>
      <vt:lpstr>Masalah Ekonomi….</vt:lpstr>
      <vt:lpstr>Ekonomi…..</vt:lpstr>
      <vt:lpstr>Ekonomi……</vt:lpstr>
      <vt:lpstr>PowerPoint Presentation</vt:lpstr>
      <vt:lpstr>Principle #1: Seseorang  menghadapi                        Tradeoffs dalam hidupnya.</vt:lpstr>
      <vt:lpstr>Principle #1: Seseorang  menghadapi                        Tradeoffs dalam hidupnya.</vt:lpstr>
      <vt:lpstr>PowerPoint Presentation</vt:lpstr>
      <vt:lpstr>PowerPoint Presentation</vt:lpstr>
      <vt:lpstr>P-3: Orang yang rasional berpikir atas          margin dari berbagai alternatif yang bisa           dipilih</vt:lpstr>
      <vt:lpstr>P-4: Seseorang respon/ tanggap terhadap insentif </vt:lpstr>
      <vt:lpstr>P-5: Perdagangan dapat membuat          seseorang lebih baik (better Off).</vt:lpstr>
      <vt:lpstr>P-6: Pasar biasanya cara yang paling baik         untuk mengorganisasikan kegiatan ekonomi.</vt:lpstr>
      <vt:lpstr>P-7: Pemerintah adakalanya dapat         memperbaiki hasil mekanisme pasar.</vt:lpstr>
      <vt:lpstr>PowerPoint Presentation</vt:lpstr>
      <vt:lpstr>P-8: Standart hidup bergantung pada          kemampuan produksi suatu negara</vt:lpstr>
      <vt:lpstr>P-9: Harga meningkat jika pemerintah          mencetak uang terlalu banyak.</vt:lpstr>
      <vt:lpstr>P-10: Dalam jangka pendek masyarakat               menghadapi tradeoff antara inflasi dan             pengangguran.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Ilmu Pengetahuan Sosial</dc:title>
  <dc:creator>irma</dc:creator>
  <cp:lastModifiedBy>User</cp:lastModifiedBy>
  <cp:revision>55</cp:revision>
  <dcterms:created xsi:type="dcterms:W3CDTF">2012-02-11T05:36:03Z</dcterms:created>
  <dcterms:modified xsi:type="dcterms:W3CDTF">2014-02-14T01:12:04Z</dcterms:modified>
</cp:coreProperties>
</file>