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4787-B968-4EF0-B295-8F58B89E6BA0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375F-E02A-4769-AC4B-A33144253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4787-B968-4EF0-B295-8F58B89E6BA0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375F-E02A-4769-AC4B-A33144253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4787-B968-4EF0-B295-8F58B89E6BA0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375F-E02A-4769-AC4B-A33144253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4787-B968-4EF0-B295-8F58B89E6BA0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375F-E02A-4769-AC4B-A33144253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4787-B968-4EF0-B295-8F58B89E6BA0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375F-E02A-4769-AC4B-A33144253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4787-B968-4EF0-B295-8F58B89E6BA0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375F-E02A-4769-AC4B-A33144253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4787-B968-4EF0-B295-8F58B89E6BA0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375F-E02A-4769-AC4B-A33144253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4787-B968-4EF0-B295-8F58B89E6BA0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375F-E02A-4769-AC4B-A33144253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4787-B968-4EF0-B295-8F58B89E6BA0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375F-E02A-4769-AC4B-A33144253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4787-B968-4EF0-B295-8F58B89E6BA0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375F-E02A-4769-AC4B-A33144253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4787-B968-4EF0-B295-8F58B89E6BA0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5375F-E02A-4769-AC4B-A33144253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4787-B968-4EF0-B295-8F58B89E6BA0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5375F-E02A-4769-AC4B-A33144253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amireksepsi.blogspot.com/2013/11/kasus-euthanasia-yang-pernah-terjadi.html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0298" y="214290"/>
            <a:ext cx="4047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EUTHANASIA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034" y="1071546"/>
            <a:ext cx="792961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Euthanasia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pembunuhan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segi</a:t>
            </a:r>
            <a:r>
              <a:rPr lang="en-US" sz="2000" dirty="0" smtClean="0"/>
              <a:t> </a:t>
            </a:r>
            <a:r>
              <a:rPr lang="en-US" sz="2000" dirty="0" err="1" smtClean="0"/>
              <a:t>medis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disengaja</a:t>
            </a:r>
            <a:r>
              <a:rPr lang="en-US" sz="2000" dirty="0" smtClean="0"/>
              <a:t>,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aksi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penghilangan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hak</a:t>
            </a:r>
            <a:r>
              <a:rPr lang="en-US" sz="2000" dirty="0" smtClean="0"/>
              <a:t> </a:t>
            </a:r>
            <a:r>
              <a:rPr lang="en-US" sz="2000" dirty="0" err="1" smtClean="0"/>
              <a:t>pengobatan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seharusnya</a:t>
            </a:r>
            <a:r>
              <a:rPr lang="en-US" sz="2000" dirty="0" smtClean="0"/>
              <a:t> </a:t>
            </a:r>
            <a:r>
              <a:rPr lang="en-US" sz="2000" dirty="0" err="1" smtClean="0"/>
              <a:t>didapatkan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pasien</a:t>
            </a:r>
            <a:r>
              <a:rPr lang="en-US" sz="2000" dirty="0" smtClean="0"/>
              <a:t>, agar </a:t>
            </a:r>
            <a:r>
              <a:rPr lang="en-US" sz="2000" dirty="0" err="1" smtClean="0"/>
              <a:t>pasien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meninggal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wajar</a:t>
            </a:r>
            <a:r>
              <a:rPr lang="en-US" sz="2000" dirty="0" smtClean="0"/>
              <a:t>. </a:t>
            </a:r>
            <a:r>
              <a:rPr lang="en-US" sz="2000" dirty="0" err="1" smtClean="0"/>
              <a:t>Kata</a:t>
            </a:r>
            <a:r>
              <a:rPr lang="en-US" sz="2000" dirty="0" smtClean="0"/>
              <a:t> </a:t>
            </a:r>
            <a:r>
              <a:rPr lang="en-US" sz="2000" dirty="0" err="1" smtClean="0"/>
              <a:t>kuncinya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disengaja</a:t>
            </a:r>
            <a:r>
              <a:rPr lang="en-US" sz="2000" dirty="0" smtClean="0"/>
              <a:t>, </a:t>
            </a:r>
            <a:r>
              <a:rPr lang="en-US" sz="2000" dirty="0" err="1" smtClean="0"/>
              <a:t>artinya</a:t>
            </a:r>
            <a:r>
              <a:rPr lang="en-US" sz="2000" dirty="0" smtClean="0"/>
              <a:t>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aksi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sengaja</a:t>
            </a:r>
            <a:r>
              <a:rPr lang="en-US" sz="2000" dirty="0" smtClean="0"/>
              <a:t>,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hal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bukanlah</a:t>
            </a:r>
            <a:r>
              <a:rPr lang="en-US" sz="2000" dirty="0" smtClean="0"/>
              <a:t> </a:t>
            </a:r>
            <a:r>
              <a:rPr lang="en-US" sz="2000" i="1" dirty="0" smtClean="0"/>
              <a:t>euthanasia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Aksi</a:t>
            </a:r>
            <a:r>
              <a:rPr lang="en-US" sz="2000" dirty="0" smtClean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legal </a:t>
            </a:r>
            <a:r>
              <a:rPr lang="en-US" sz="2000" dirty="0" err="1" smtClean="0"/>
              <a:t>menurut</a:t>
            </a:r>
            <a:r>
              <a:rPr lang="en-US" sz="2000" dirty="0" smtClean="0"/>
              <a:t> </a:t>
            </a:r>
            <a:r>
              <a:rPr lang="en-US" sz="2000" dirty="0" err="1" smtClean="0"/>
              <a:t>undang-undang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pertama</a:t>
            </a:r>
            <a:r>
              <a:rPr lang="en-US" sz="2000" dirty="0" smtClean="0"/>
              <a:t> kali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negara</a:t>
            </a:r>
            <a:r>
              <a:rPr lang="en-US" sz="2000" dirty="0" smtClean="0"/>
              <a:t> </a:t>
            </a:r>
            <a:r>
              <a:rPr lang="en-US" sz="2000" dirty="0" err="1" smtClean="0"/>
              <a:t>Belanda</a:t>
            </a:r>
            <a:r>
              <a:rPr lang="en-US" sz="2000" dirty="0" smtClean="0"/>
              <a:t>, </a:t>
            </a:r>
            <a:r>
              <a:rPr lang="en-US" sz="2000" dirty="0" err="1" smtClean="0"/>
              <a:t>negara</a:t>
            </a:r>
            <a:r>
              <a:rPr lang="en-US" sz="2000" dirty="0" smtClean="0"/>
              <a:t> </a:t>
            </a:r>
            <a:r>
              <a:rPr lang="en-US" sz="2000" dirty="0" err="1" smtClean="0"/>
              <a:t>pertama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dunia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telah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hukum</a:t>
            </a:r>
            <a:r>
              <a:rPr lang="en-US" sz="2000" dirty="0" smtClean="0"/>
              <a:t> </a:t>
            </a:r>
            <a:r>
              <a:rPr lang="en-US" sz="2000" dirty="0" err="1" smtClean="0"/>
              <a:t>menyetujui</a:t>
            </a:r>
            <a:r>
              <a:rPr lang="en-US" sz="2000" dirty="0" smtClean="0"/>
              <a:t> </a:t>
            </a:r>
            <a:r>
              <a:rPr lang="en-US" sz="2000" i="1" dirty="0" smtClean="0"/>
              <a:t>euthanasia</a:t>
            </a:r>
            <a:r>
              <a:rPr lang="en-US" sz="2000" dirty="0" smtClean="0"/>
              <a:t>. </a:t>
            </a:r>
            <a:r>
              <a:rPr lang="en-US" sz="2000" dirty="0" err="1" smtClean="0"/>
              <a:t>Meskipun</a:t>
            </a:r>
            <a:r>
              <a:rPr lang="en-US" sz="2000" dirty="0" smtClean="0"/>
              <a:t> </a:t>
            </a:r>
            <a:r>
              <a:rPr lang="en-US" sz="2000" dirty="0" err="1" smtClean="0"/>
              <a:t>begitu</a:t>
            </a:r>
            <a:r>
              <a:rPr lang="en-US" sz="2000" dirty="0" smtClean="0"/>
              <a:t>, </a:t>
            </a:r>
            <a:r>
              <a:rPr lang="en-US" sz="2000" dirty="0" err="1" smtClean="0"/>
              <a:t>aksi</a:t>
            </a:r>
            <a:r>
              <a:rPr lang="en-US" sz="2000" dirty="0" smtClean="0"/>
              <a:t> </a:t>
            </a:r>
            <a:r>
              <a:rPr lang="en-US" sz="2000" dirty="0" err="1" smtClean="0"/>
              <a:t>tersebut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hati-hati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berbagai</a:t>
            </a:r>
            <a:r>
              <a:rPr lang="en-US" sz="2000" dirty="0" smtClean="0"/>
              <a:t> </a:t>
            </a:r>
            <a:r>
              <a:rPr lang="en-US" sz="2000" dirty="0" err="1" smtClean="0"/>
              <a:t>perhitungan</a:t>
            </a:r>
            <a:r>
              <a:rPr lang="en-US" sz="2000" dirty="0" smtClean="0"/>
              <a:t> </a:t>
            </a:r>
            <a:r>
              <a:rPr lang="en-US" sz="2000" dirty="0" err="1" smtClean="0"/>
              <a:t>terlebih</a:t>
            </a:r>
            <a:r>
              <a:rPr lang="en-US" sz="2000" dirty="0" smtClean="0"/>
              <a:t> </a:t>
            </a:r>
            <a:r>
              <a:rPr lang="en-US" sz="2000" dirty="0" err="1" smtClean="0"/>
              <a:t>dahulu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572008"/>
            <a:ext cx="23812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643446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8643998" cy="628654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>
                <a:solidFill>
                  <a:schemeClr val="tx1"/>
                </a:solidFill>
              </a:rPr>
              <a:t>Kasus</a:t>
            </a:r>
            <a:r>
              <a:rPr lang="en-US" sz="2000" b="1" dirty="0" smtClean="0">
                <a:solidFill>
                  <a:schemeClr val="tx1"/>
                </a:solidFill>
              </a:rPr>
              <a:t> Dr Kevorkian </a:t>
            </a:r>
            <a:r>
              <a:rPr lang="en-US" sz="2000" b="1" dirty="0" err="1" smtClean="0">
                <a:solidFill>
                  <a:schemeClr val="tx1"/>
                </a:solidFill>
              </a:rPr>
              <a:t>di</a:t>
            </a:r>
            <a:r>
              <a:rPr lang="en-US" sz="2000" b="1" dirty="0" smtClean="0">
                <a:solidFill>
                  <a:schemeClr val="tx1"/>
                </a:solidFill>
              </a:rPr>
              <a:t> AS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dirty="0" err="1" smtClean="0">
                <a:solidFill>
                  <a:schemeClr val="tx1"/>
                </a:solidFill>
              </a:rPr>
              <a:t>Topik</a:t>
            </a:r>
            <a:r>
              <a:rPr lang="en-US" sz="2000" dirty="0" smtClean="0">
                <a:solidFill>
                  <a:schemeClr val="tx1"/>
                </a:solidFill>
              </a:rPr>
              <a:t> euthanasia </a:t>
            </a:r>
            <a:r>
              <a:rPr lang="en-US" sz="2000" dirty="0" err="1" smtClean="0">
                <a:solidFill>
                  <a:schemeClr val="tx1"/>
                </a:solidFill>
              </a:rPr>
              <a:t>menghangat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Amerika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Serikat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selama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persidangan</a:t>
            </a:r>
            <a:r>
              <a:rPr lang="en-US" sz="2000" dirty="0" smtClean="0">
                <a:solidFill>
                  <a:schemeClr val="tx1"/>
                </a:solidFill>
              </a:rPr>
              <a:t> Jack Kevorkian </a:t>
            </a:r>
            <a:r>
              <a:rPr lang="en-US" sz="2000" dirty="0" err="1" smtClean="0">
                <a:solidFill>
                  <a:schemeClr val="tx1"/>
                </a:solidFill>
              </a:rPr>
              <a:t>di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akhir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tahun</a:t>
            </a:r>
            <a:r>
              <a:rPr lang="en-US" sz="2000" dirty="0" smtClean="0">
                <a:solidFill>
                  <a:schemeClr val="tx1"/>
                </a:solidFill>
              </a:rPr>
              <a:t> 1990-an.</a:t>
            </a: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dirty="0" err="1" smtClean="0">
                <a:solidFill>
                  <a:schemeClr val="tx1"/>
                </a:solidFill>
              </a:rPr>
              <a:t>Dokter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dari</a:t>
            </a:r>
            <a:r>
              <a:rPr lang="en-US" sz="2000" dirty="0" smtClean="0">
                <a:solidFill>
                  <a:schemeClr val="tx1"/>
                </a:solidFill>
              </a:rPr>
              <a:t> Michigan </a:t>
            </a:r>
            <a:r>
              <a:rPr lang="en-US" sz="2000" dirty="0" err="1" smtClean="0">
                <a:solidFill>
                  <a:schemeClr val="tx1"/>
                </a:solidFill>
              </a:rPr>
              <a:t>tersebut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mengaku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telah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membantu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setidaknya</a:t>
            </a:r>
            <a:r>
              <a:rPr lang="en-US" sz="2000" dirty="0" smtClean="0">
                <a:solidFill>
                  <a:schemeClr val="tx1"/>
                </a:solidFill>
              </a:rPr>
              <a:t> 130 </a:t>
            </a:r>
            <a:r>
              <a:rPr lang="en-US" sz="2000" dirty="0" err="1" smtClean="0">
                <a:solidFill>
                  <a:schemeClr val="tx1"/>
                </a:solidFill>
              </a:rPr>
              <a:t>orang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untuk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mati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tahun</a:t>
            </a:r>
            <a:r>
              <a:rPr lang="en-US" sz="2000" dirty="0" smtClean="0">
                <a:solidFill>
                  <a:schemeClr val="tx1"/>
                </a:solidFill>
              </a:rPr>
              <a:t> 1990-1998.</a:t>
            </a: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dirty="0" err="1" smtClean="0">
                <a:solidFill>
                  <a:schemeClr val="tx1"/>
                </a:solidFill>
              </a:rPr>
              <a:t>Pada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tahun</a:t>
            </a:r>
            <a:r>
              <a:rPr lang="en-US" sz="2000" dirty="0" smtClean="0">
                <a:solidFill>
                  <a:schemeClr val="tx1"/>
                </a:solidFill>
              </a:rPr>
              <a:t> 1999, Kevorkian </a:t>
            </a:r>
            <a:r>
              <a:rPr lang="en-US" sz="2000" dirty="0" err="1" smtClean="0">
                <a:solidFill>
                  <a:schemeClr val="tx1"/>
                </a:solidFill>
              </a:rPr>
              <a:t>dijatuhi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hukuman</a:t>
            </a:r>
            <a:r>
              <a:rPr lang="en-US" sz="2000" dirty="0" smtClean="0">
                <a:solidFill>
                  <a:schemeClr val="tx1"/>
                </a:solidFill>
              </a:rPr>
              <a:t> 10 </a:t>
            </a:r>
            <a:r>
              <a:rPr lang="en-US" sz="2000" dirty="0" err="1" smtClean="0">
                <a:solidFill>
                  <a:schemeClr val="tx1"/>
                </a:solidFill>
              </a:rPr>
              <a:t>sampai</a:t>
            </a:r>
            <a:r>
              <a:rPr lang="en-US" sz="2000" dirty="0" smtClean="0">
                <a:solidFill>
                  <a:schemeClr val="tx1"/>
                </a:solidFill>
              </a:rPr>
              <a:t> 25 </a:t>
            </a:r>
            <a:r>
              <a:rPr lang="en-US" sz="2000" dirty="0" err="1" smtClean="0">
                <a:solidFill>
                  <a:schemeClr val="tx1"/>
                </a:solidFill>
              </a:rPr>
              <a:t>tahun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penjara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karena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pembunuhan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tingkat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dua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setelah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memberikan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pasien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berumur</a:t>
            </a:r>
            <a:r>
              <a:rPr lang="en-US" sz="2000" dirty="0" smtClean="0">
                <a:solidFill>
                  <a:schemeClr val="tx1"/>
                </a:solidFill>
              </a:rPr>
              <a:t> 52 </a:t>
            </a:r>
            <a:r>
              <a:rPr lang="en-US" sz="2000" dirty="0" err="1" smtClean="0">
                <a:solidFill>
                  <a:schemeClr val="tx1"/>
                </a:solidFill>
              </a:rPr>
              <a:t>tahun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bernama</a:t>
            </a:r>
            <a:r>
              <a:rPr lang="en-US" sz="2000" dirty="0" smtClean="0">
                <a:solidFill>
                  <a:schemeClr val="tx1"/>
                </a:solidFill>
              </a:rPr>
              <a:t> Thomas </a:t>
            </a:r>
            <a:r>
              <a:rPr lang="en-US" sz="2000" dirty="0" err="1" smtClean="0">
                <a:solidFill>
                  <a:schemeClr val="tx1"/>
                </a:solidFill>
              </a:rPr>
              <a:t>Youk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suntikan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mematikan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tahun</a:t>
            </a:r>
            <a:r>
              <a:rPr lang="en-US" sz="2000" dirty="0" smtClean="0">
                <a:solidFill>
                  <a:schemeClr val="tx1"/>
                </a:solidFill>
              </a:rPr>
              <a:t> 1998.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14752"/>
            <a:ext cx="2143140" cy="282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000504"/>
            <a:ext cx="382703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8643998" cy="6286544"/>
          </a:xfrm>
        </p:spPr>
        <p:txBody>
          <a:bodyPr>
            <a:normAutofit fontScale="92500"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  <a:hlinkClick r:id="rId2"/>
              </a:rPr>
              <a:t>Kasus</a:t>
            </a:r>
            <a:r>
              <a:rPr lang="en-US" sz="2400" b="1" dirty="0" smtClean="0">
                <a:solidFill>
                  <a:schemeClr val="tx1"/>
                </a:solidFill>
                <a:hlinkClick r:id="rId2"/>
              </a:rPr>
              <a:t> Euthanasia yang </a:t>
            </a:r>
            <a:r>
              <a:rPr lang="en-US" sz="2400" b="1" dirty="0" err="1" smtClean="0">
                <a:solidFill>
                  <a:schemeClr val="tx1"/>
                </a:solidFill>
                <a:hlinkClick r:id="rId2"/>
              </a:rPr>
              <a:t>Pernah</a:t>
            </a:r>
            <a:r>
              <a:rPr lang="en-US" sz="2400" b="1" dirty="0" smtClean="0">
                <a:solidFill>
                  <a:schemeClr val="tx1"/>
                </a:solidFill>
                <a:hlinkClick r:id="rId2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hlinkClick r:id="rId2"/>
              </a:rPr>
              <a:t>Terjadi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1.  </a:t>
            </a:r>
            <a:r>
              <a:rPr lang="en-US" sz="2400" b="1" dirty="0" err="1" smtClean="0">
                <a:solidFill>
                  <a:schemeClr val="tx1"/>
                </a:solidFill>
              </a:rPr>
              <a:t>Kasus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Seorang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Wanita</a:t>
            </a:r>
            <a:r>
              <a:rPr lang="en-US" sz="2400" b="1" dirty="0" smtClean="0">
                <a:solidFill>
                  <a:schemeClr val="tx1"/>
                </a:solidFill>
              </a:rPr>
              <a:t> New Jersey – </a:t>
            </a:r>
            <a:r>
              <a:rPr lang="en-US" sz="2400" b="1" dirty="0" err="1" smtClean="0">
                <a:solidFill>
                  <a:schemeClr val="tx1"/>
                </a:solidFill>
              </a:rPr>
              <a:t>Amerika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Serikat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		</a:t>
            </a:r>
            <a:r>
              <a:rPr lang="en-US" sz="2400" dirty="0" err="1" smtClean="0">
                <a:solidFill>
                  <a:schemeClr val="tx1"/>
                </a:solidFill>
              </a:rPr>
              <a:t>Seorang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perempuan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berusia</a:t>
            </a:r>
            <a:r>
              <a:rPr lang="en-US" sz="2400" dirty="0" smtClean="0">
                <a:solidFill>
                  <a:schemeClr val="tx1"/>
                </a:solidFill>
              </a:rPr>
              <a:t> 21 </a:t>
            </a:r>
            <a:r>
              <a:rPr lang="en-US" sz="2400" dirty="0" err="1" smtClean="0">
                <a:solidFill>
                  <a:schemeClr val="tx1"/>
                </a:solidFill>
              </a:rPr>
              <a:t>tahun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dari</a:t>
            </a:r>
            <a:r>
              <a:rPr lang="en-US" sz="2400" dirty="0" smtClean="0">
                <a:solidFill>
                  <a:schemeClr val="tx1"/>
                </a:solidFill>
              </a:rPr>
              <a:t> New Jersey, </a:t>
            </a:r>
            <a:r>
              <a:rPr lang="en-US" sz="2400" dirty="0" err="1" smtClean="0">
                <a:solidFill>
                  <a:schemeClr val="tx1"/>
                </a:solidFill>
              </a:rPr>
              <a:t>Amerika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Serikat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pada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tanggal</a:t>
            </a:r>
            <a:r>
              <a:rPr lang="en-US" sz="2400" dirty="0" smtClean="0">
                <a:solidFill>
                  <a:schemeClr val="tx1"/>
                </a:solidFill>
              </a:rPr>
              <a:t> 21 April 1975 </a:t>
            </a:r>
            <a:r>
              <a:rPr lang="en-US" sz="2400" dirty="0" err="1" smtClean="0">
                <a:solidFill>
                  <a:schemeClr val="tx1"/>
                </a:solidFill>
              </a:rPr>
              <a:t>dirawat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rumah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sakit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menggunakan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alat</a:t>
            </a:r>
            <a:r>
              <a:rPr lang="en-US" sz="2400" dirty="0" smtClean="0">
                <a:solidFill>
                  <a:schemeClr val="tx1"/>
                </a:solidFill>
              </a:rPr>
              <a:t> bantu </a:t>
            </a:r>
            <a:r>
              <a:rPr lang="en-US" sz="2400" dirty="0" err="1" smtClean="0">
                <a:solidFill>
                  <a:schemeClr val="tx1"/>
                </a:solidFill>
              </a:rPr>
              <a:t>pernapasan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karena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kehilangan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kesadaran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akibat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pemakaian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alkohol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zat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psikotropika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secara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berlebihan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</a:rPr>
              <a:t>Oleh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karena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tidak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tega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melihat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penderitaan</a:t>
            </a:r>
            <a:r>
              <a:rPr lang="en-US" sz="2400" dirty="0" smtClean="0">
                <a:solidFill>
                  <a:schemeClr val="tx1"/>
                </a:solidFill>
              </a:rPr>
              <a:t> sang </a:t>
            </a:r>
            <a:r>
              <a:rPr lang="en-US" sz="2400" dirty="0" err="1" smtClean="0">
                <a:solidFill>
                  <a:schemeClr val="tx1"/>
                </a:solidFill>
              </a:rPr>
              <a:t>anak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maka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orang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tuanya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meminta</a:t>
            </a:r>
            <a:r>
              <a:rPr lang="en-US" sz="2400" dirty="0" smtClean="0">
                <a:solidFill>
                  <a:schemeClr val="tx1"/>
                </a:solidFill>
              </a:rPr>
              <a:t> agar </a:t>
            </a:r>
            <a:r>
              <a:rPr lang="en-US" sz="2400" dirty="0" err="1" smtClean="0">
                <a:solidFill>
                  <a:schemeClr val="tx1"/>
                </a:solidFill>
              </a:rPr>
              <a:t>dokter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menghentikan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pemakaian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alat</a:t>
            </a:r>
            <a:r>
              <a:rPr lang="en-US" sz="2400" dirty="0" smtClean="0">
                <a:solidFill>
                  <a:schemeClr val="tx1"/>
                </a:solidFill>
              </a:rPr>
              <a:t> bantu </a:t>
            </a:r>
            <a:r>
              <a:rPr lang="en-US" sz="2400" dirty="0" err="1" smtClean="0">
                <a:solidFill>
                  <a:schemeClr val="tx1"/>
                </a:solidFill>
              </a:rPr>
              <a:t>pernapasan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tersebut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</a:rPr>
              <a:t>Kasus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permohonan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kemudian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dibawa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pengadilan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pengadilan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tingkat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pertama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permohonan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orang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tua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pasien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ditolak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namun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pengadilan</a:t>
            </a:r>
            <a:r>
              <a:rPr lang="en-US" sz="2400" dirty="0" smtClean="0">
                <a:solidFill>
                  <a:schemeClr val="tx1"/>
                </a:solidFill>
              </a:rPr>
              <a:t> banding </a:t>
            </a:r>
            <a:r>
              <a:rPr lang="en-US" sz="2400" dirty="0" err="1" smtClean="0">
                <a:solidFill>
                  <a:schemeClr val="tx1"/>
                </a:solidFill>
              </a:rPr>
              <a:t>permohonan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dikabulkan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sehingga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alat</a:t>
            </a:r>
            <a:r>
              <a:rPr lang="en-US" sz="2400" dirty="0" smtClean="0">
                <a:solidFill>
                  <a:schemeClr val="tx1"/>
                </a:solidFill>
              </a:rPr>
              <a:t> bantu pun </a:t>
            </a:r>
            <a:r>
              <a:rPr lang="en-US" sz="2400" dirty="0" err="1" smtClean="0">
                <a:solidFill>
                  <a:schemeClr val="tx1"/>
                </a:solidFill>
              </a:rPr>
              <a:t>dilepaskan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tanggal</a:t>
            </a:r>
            <a:r>
              <a:rPr lang="en-US" sz="2400" dirty="0" smtClean="0">
                <a:solidFill>
                  <a:schemeClr val="tx1"/>
                </a:solidFill>
              </a:rPr>
              <a:t> 31 </a:t>
            </a:r>
            <a:r>
              <a:rPr lang="en-US" sz="2400" dirty="0" err="1" smtClean="0">
                <a:solidFill>
                  <a:schemeClr val="tx1"/>
                </a:solidFill>
              </a:rPr>
              <a:t>Maret</a:t>
            </a:r>
            <a:r>
              <a:rPr lang="en-US" sz="2400" dirty="0" smtClean="0">
                <a:solidFill>
                  <a:schemeClr val="tx1"/>
                </a:solidFill>
              </a:rPr>
              <a:t> 1976. </a:t>
            </a:r>
            <a:r>
              <a:rPr lang="en-US" sz="2400" dirty="0" err="1" smtClean="0">
                <a:solidFill>
                  <a:schemeClr val="tx1"/>
                </a:solidFill>
              </a:rPr>
              <a:t>Pasca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penghentian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penggunaan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alat</a:t>
            </a:r>
            <a:r>
              <a:rPr lang="en-US" sz="2400" dirty="0" smtClean="0">
                <a:solidFill>
                  <a:schemeClr val="tx1"/>
                </a:solidFill>
              </a:rPr>
              <a:t> bantu </a:t>
            </a:r>
            <a:r>
              <a:rPr lang="en-US" sz="2400" dirty="0" err="1" smtClean="0">
                <a:solidFill>
                  <a:schemeClr val="tx1"/>
                </a:solidFill>
              </a:rPr>
              <a:t>tersebut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pasien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dapat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bernapas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spontan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walaupun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masih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dalam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keadaan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koma</a:t>
            </a:r>
            <a:r>
              <a:rPr lang="en-US" sz="2400" dirty="0" smtClean="0">
                <a:solidFill>
                  <a:schemeClr val="tx1"/>
                </a:solidFill>
              </a:rPr>
              <a:t>. Dan </a:t>
            </a:r>
            <a:r>
              <a:rPr lang="en-US" sz="2400" dirty="0" err="1" smtClean="0">
                <a:solidFill>
                  <a:schemeClr val="tx1"/>
                </a:solidFill>
              </a:rPr>
              <a:t>baru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sembilan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tahun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kemudian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tepatnya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tanggal</a:t>
            </a:r>
            <a:r>
              <a:rPr lang="en-US" sz="2400" dirty="0" smtClean="0">
                <a:solidFill>
                  <a:schemeClr val="tx1"/>
                </a:solidFill>
              </a:rPr>
              <a:t> 12 </a:t>
            </a:r>
            <a:r>
              <a:rPr lang="en-US" sz="2400" dirty="0" err="1" smtClean="0">
                <a:solidFill>
                  <a:schemeClr val="tx1"/>
                </a:solidFill>
              </a:rPr>
              <a:t>Juni</a:t>
            </a:r>
            <a:r>
              <a:rPr lang="en-US" sz="2400" dirty="0" smtClean="0">
                <a:solidFill>
                  <a:schemeClr val="tx1"/>
                </a:solidFill>
              </a:rPr>
              <a:t> 1985, </a:t>
            </a:r>
            <a:r>
              <a:rPr lang="en-US" sz="2400" dirty="0" err="1" smtClean="0">
                <a:solidFill>
                  <a:schemeClr val="tx1"/>
                </a:solidFill>
              </a:rPr>
              <a:t>pasien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tersebut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meninggal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akibat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infeksi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paru-paru</a:t>
            </a:r>
            <a:r>
              <a:rPr lang="en-US" sz="2400" dirty="0" smtClean="0">
                <a:solidFill>
                  <a:schemeClr val="tx1"/>
                </a:solidFill>
              </a:rPr>
              <a:t> (pneumonia).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214290"/>
            <a:ext cx="8786874" cy="628654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2. </a:t>
            </a:r>
            <a:r>
              <a:rPr lang="en-US" sz="2400" b="1" dirty="0" err="1" smtClean="0">
                <a:solidFill>
                  <a:schemeClr val="tx1"/>
                </a:solidFill>
              </a:rPr>
              <a:t>Kasus</a:t>
            </a:r>
            <a:r>
              <a:rPr lang="en-US" sz="2400" b="1" dirty="0" smtClean="0">
                <a:solidFill>
                  <a:schemeClr val="tx1"/>
                </a:solidFill>
              </a:rPr>
              <a:t> Terri </a:t>
            </a:r>
            <a:r>
              <a:rPr lang="en-US" sz="2400" b="1" dirty="0" err="1" smtClean="0">
                <a:solidFill>
                  <a:schemeClr val="tx1"/>
                </a:solidFill>
              </a:rPr>
              <a:t>Schiavo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Terri </a:t>
            </a:r>
            <a:r>
              <a:rPr lang="en-US" sz="2400" dirty="0" err="1" smtClean="0">
                <a:solidFill>
                  <a:schemeClr val="tx1"/>
                </a:solidFill>
              </a:rPr>
              <a:t>Schiavo</a:t>
            </a:r>
            <a:r>
              <a:rPr lang="en-US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</a:rPr>
              <a:t>usia</a:t>
            </a:r>
            <a:r>
              <a:rPr lang="en-US" sz="2400" dirty="0" smtClean="0">
                <a:solidFill>
                  <a:schemeClr val="tx1"/>
                </a:solidFill>
              </a:rPr>
              <a:t> 41 </a:t>
            </a:r>
            <a:r>
              <a:rPr lang="en-US" sz="2400" dirty="0" err="1" smtClean="0">
                <a:solidFill>
                  <a:schemeClr val="tx1"/>
                </a:solidFill>
              </a:rPr>
              <a:t>tahun</a:t>
            </a:r>
            <a:r>
              <a:rPr lang="en-US" sz="2400" dirty="0" smtClean="0">
                <a:solidFill>
                  <a:schemeClr val="tx1"/>
                </a:solidFill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</a:rPr>
              <a:t>meninggal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dunia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negara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bagian</a:t>
            </a:r>
            <a:r>
              <a:rPr lang="en-US" sz="2400" dirty="0" smtClean="0">
                <a:solidFill>
                  <a:schemeClr val="tx1"/>
                </a:solidFill>
              </a:rPr>
              <a:t> Florida, 13 </a:t>
            </a:r>
            <a:r>
              <a:rPr lang="en-US" sz="2400" dirty="0" err="1" smtClean="0">
                <a:solidFill>
                  <a:schemeClr val="tx1"/>
                </a:solidFill>
              </a:rPr>
              <a:t>hari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setelah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Mahkamah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Agung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Amerika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memberi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izin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mencabut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pipa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makanan</a:t>
            </a:r>
            <a:r>
              <a:rPr lang="en-US" sz="2400" dirty="0" smtClean="0">
                <a:solidFill>
                  <a:schemeClr val="tx1"/>
                </a:solidFill>
              </a:rPr>
              <a:t> (feeding tube) yang </a:t>
            </a:r>
            <a:r>
              <a:rPr lang="en-US" sz="2400" dirty="0" err="1" smtClean="0">
                <a:solidFill>
                  <a:schemeClr val="tx1"/>
                </a:solidFill>
              </a:rPr>
              <a:t>selama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memungkinkan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pasien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dalam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koma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masih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dapat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hidup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</a:rPr>
              <a:t>Komanya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mulai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tahun</a:t>
            </a:r>
            <a:r>
              <a:rPr lang="en-US" sz="2400" dirty="0" smtClean="0">
                <a:solidFill>
                  <a:schemeClr val="tx1"/>
                </a:solidFill>
              </a:rPr>
              <a:t> 1990 </a:t>
            </a:r>
            <a:r>
              <a:rPr lang="en-US" sz="2400" dirty="0" err="1" smtClean="0">
                <a:solidFill>
                  <a:schemeClr val="tx1"/>
                </a:solidFill>
              </a:rPr>
              <a:t>saat</a:t>
            </a:r>
            <a:r>
              <a:rPr lang="en-US" sz="2400" dirty="0" smtClean="0">
                <a:solidFill>
                  <a:schemeClr val="tx1"/>
                </a:solidFill>
              </a:rPr>
              <a:t> Terri </a:t>
            </a:r>
            <a:r>
              <a:rPr lang="en-US" sz="2400" dirty="0" err="1" smtClean="0">
                <a:solidFill>
                  <a:schemeClr val="tx1"/>
                </a:solidFill>
              </a:rPr>
              <a:t>jatuh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rumahnya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ditemukan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oleh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suaminya</a:t>
            </a:r>
            <a:r>
              <a:rPr lang="en-US" sz="2400" dirty="0" smtClean="0">
                <a:solidFill>
                  <a:schemeClr val="tx1"/>
                </a:solidFill>
              </a:rPr>
              <a:t>, Michael </a:t>
            </a:r>
            <a:r>
              <a:rPr lang="en-US" sz="2400" dirty="0" err="1" smtClean="0">
                <a:solidFill>
                  <a:schemeClr val="tx1"/>
                </a:solidFill>
              </a:rPr>
              <a:t>Schiavo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dalam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keadaan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gagal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jantung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</a:rPr>
              <a:t>Setelah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ambulans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tim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medis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langsung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dipanggil</a:t>
            </a:r>
            <a:r>
              <a:rPr lang="en-US" sz="2400" dirty="0" smtClean="0">
                <a:solidFill>
                  <a:schemeClr val="tx1"/>
                </a:solidFill>
              </a:rPr>
              <a:t>, Terri </a:t>
            </a:r>
            <a:r>
              <a:rPr lang="en-US" sz="2400" dirty="0" err="1" smtClean="0">
                <a:solidFill>
                  <a:schemeClr val="tx1"/>
                </a:solidFill>
              </a:rPr>
              <a:t>dapat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diresusitasi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lagi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tetapi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karena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cukup</a:t>
            </a:r>
            <a:r>
              <a:rPr lang="en-US" sz="2400" dirty="0" smtClean="0">
                <a:solidFill>
                  <a:schemeClr val="tx1"/>
                </a:solidFill>
              </a:rPr>
              <a:t> lama </a:t>
            </a:r>
            <a:r>
              <a:rPr lang="en-US" sz="2400" dirty="0" err="1" smtClean="0">
                <a:solidFill>
                  <a:schemeClr val="tx1"/>
                </a:solidFill>
              </a:rPr>
              <a:t>ia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tidak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bernapas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ia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mengalami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kerusakan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otak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berat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akibat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kekurangan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oksigen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</a:rPr>
              <a:t>Menurut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kalangan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medis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gagal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jantung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itu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disebabkan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oleh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ketidakseimbangan</a:t>
            </a:r>
            <a:r>
              <a:rPr lang="en-US" sz="2400" dirty="0" smtClean="0">
                <a:solidFill>
                  <a:schemeClr val="tx1"/>
                </a:solidFill>
              </a:rPr>
              <a:t> unsure </a:t>
            </a:r>
            <a:r>
              <a:rPr lang="en-US" sz="2400" dirty="0" err="1" smtClean="0">
                <a:solidFill>
                  <a:schemeClr val="tx1"/>
                </a:solidFill>
              </a:rPr>
              <a:t>potasium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dalam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tubuhnya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</a:rPr>
              <a:t>Oleh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karena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itu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dokternya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kemudian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dituduh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malapraktek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harus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membayar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ganti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rugi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cukup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besar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karena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dinilai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lalai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dalam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tidak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menemukan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kondisi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yangmembahayakan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pasiennya.Setelah</a:t>
            </a:r>
            <a:r>
              <a:rPr lang="en-US" sz="2400" dirty="0" smtClean="0">
                <a:solidFill>
                  <a:schemeClr val="tx1"/>
                </a:solidFill>
              </a:rPr>
              <a:t> Terri </a:t>
            </a:r>
            <a:r>
              <a:rPr lang="en-US" sz="2400" dirty="0" err="1" smtClean="0">
                <a:solidFill>
                  <a:schemeClr val="tx1"/>
                </a:solidFill>
              </a:rPr>
              <a:t>Schiavo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selama</a:t>
            </a:r>
            <a:r>
              <a:rPr lang="en-US" sz="2400" dirty="0" smtClean="0">
                <a:solidFill>
                  <a:schemeClr val="tx1"/>
                </a:solidFill>
              </a:rPr>
              <a:t> 8 </a:t>
            </a:r>
            <a:r>
              <a:rPr lang="en-US" sz="2400" dirty="0" err="1" smtClean="0">
                <a:solidFill>
                  <a:schemeClr val="tx1"/>
                </a:solidFill>
              </a:rPr>
              <a:t>tahun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berada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dalam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keadaan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koma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maka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bulan</a:t>
            </a:r>
            <a:r>
              <a:rPr lang="en-US" sz="2400" dirty="0" smtClean="0">
                <a:solidFill>
                  <a:schemeClr val="tx1"/>
                </a:solidFill>
              </a:rPr>
              <a:t> Mei 1998suaminya yang </a:t>
            </a:r>
            <a:r>
              <a:rPr lang="en-US" sz="2400" dirty="0" err="1" smtClean="0">
                <a:solidFill>
                  <a:schemeClr val="tx1"/>
                </a:solidFill>
              </a:rPr>
              <a:t>bernama</a:t>
            </a:r>
            <a:r>
              <a:rPr lang="en-US" sz="2400" dirty="0" smtClean="0">
                <a:solidFill>
                  <a:schemeClr val="tx1"/>
                </a:solidFill>
              </a:rPr>
              <a:t> Michael </a:t>
            </a:r>
            <a:r>
              <a:rPr lang="en-US" sz="2400" dirty="0" err="1" smtClean="0">
                <a:solidFill>
                  <a:schemeClr val="tx1"/>
                </a:solidFill>
              </a:rPr>
              <a:t>Schiavo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mengajukan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permohonan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pengadilan</a:t>
            </a:r>
            <a:r>
              <a:rPr lang="en-US" sz="2400" dirty="0" smtClean="0">
                <a:solidFill>
                  <a:schemeClr val="tx1"/>
                </a:solidFill>
              </a:rPr>
              <a:t> agar </a:t>
            </a:r>
            <a:r>
              <a:rPr lang="en-US" sz="2400" dirty="0" err="1" smtClean="0">
                <a:solidFill>
                  <a:schemeClr val="tx1"/>
                </a:solidFill>
              </a:rPr>
              <a:t>pipa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alat</a:t>
            </a:r>
            <a:r>
              <a:rPr lang="en-US" sz="2400" dirty="0" smtClean="0">
                <a:solidFill>
                  <a:schemeClr val="tx1"/>
                </a:solidFill>
              </a:rPr>
              <a:t> bantu </a:t>
            </a:r>
            <a:r>
              <a:rPr lang="en-US" sz="2400" dirty="0" err="1" smtClean="0">
                <a:solidFill>
                  <a:schemeClr val="tx1"/>
                </a:solidFill>
              </a:rPr>
              <a:t>makanan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istrinya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bisa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dicabut</a:t>
            </a:r>
            <a:r>
              <a:rPr lang="en-US" sz="2400" dirty="0" smtClean="0">
                <a:solidFill>
                  <a:schemeClr val="tx1"/>
                </a:solidFill>
              </a:rPr>
              <a:t> agar </a:t>
            </a:r>
            <a:r>
              <a:rPr lang="en-US" sz="2400" dirty="0" err="1" smtClean="0">
                <a:solidFill>
                  <a:schemeClr val="tx1"/>
                </a:solidFill>
              </a:rPr>
              <a:t>istrinya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dapat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meninggal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tenang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namun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orang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tua</a:t>
            </a:r>
            <a:r>
              <a:rPr lang="en-US" sz="2400" dirty="0" smtClean="0">
                <a:solidFill>
                  <a:schemeClr val="tx1"/>
                </a:solidFill>
              </a:rPr>
              <a:t> Terri </a:t>
            </a:r>
            <a:r>
              <a:rPr lang="en-US" sz="2400" dirty="0" err="1" smtClean="0">
                <a:solidFill>
                  <a:schemeClr val="tx1"/>
                </a:solidFill>
              </a:rPr>
              <a:t>Schiavo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yaitu</a:t>
            </a:r>
            <a:r>
              <a:rPr lang="en-US" sz="2400" dirty="0" smtClean="0">
                <a:solidFill>
                  <a:schemeClr val="tx1"/>
                </a:solidFill>
              </a:rPr>
              <a:t> Robert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Mary Schindler </a:t>
            </a:r>
            <a:r>
              <a:rPr lang="en-US" sz="2400" dirty="0" err="1" smtClean="0">
                <a:solidFill>
                  <a:schemeClr val="tx1"/>
                </a:solidFill>
              </a:rPr>
              <a:t>menyatakan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keberatan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menempuh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langkah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hukum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guna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menentang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niat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menantu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mereka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tersebut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</a:rPr>
              <a:t>Dua</a:t>
            </a:r>
            <a:r>
              <a:rPr lang="en-US" sz="2400" dirty="0" smtClean="0">
                <a:solidFill>
                  <a:schemeClr val="tx1"/>
                </a:solidFill>
              </a:rPr>
              <a:t> kali </a:t>
            </a:r>
            <a:r>
              <a:rPr lang="en-US" sz="2400" dirty="0" err="1" smtClean="0">
                <a:solidFill>
                  <a:schemeClr val="tx1"/>
                </a:solidFill>
              </a:rPr>
              <a:t>pipa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makanan</a:t>
            </a:r>
            <a:r>
              <a:rPr lang="en-US" sz="2400" dirty="0" smtClean="0">
                <a:solidFill>
                  <a:schemeClr val="tx1"/>
                </a:solidFill>
              </a:rPr>
              <a:t> Terri </a:t>
            </a:r>
            <a:r>
              <a:rPr lang="en-US" sz="2400" dirty="0" err="1" smtClean="0">
                <a:solidFill>
                  <a:schemeClr val="tx1"/>
                </a:solidFill>
              </a:rPr>
              <a:t>dilepaskan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izin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pengadilan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tetapi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sesudah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beberapa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hari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harus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dipasang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kembali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atas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perintah</a:t>
            </a:r>
            <a:r>
              <a:rPr lang="en-US" sz="2400" dirty="0" smtClean="0">
                <a:solidFill>
                  <a:schemeClr val="tx1"/>
                </a:solidFill>
              </a:rPr>
              <a:t> hakim yang </a:t>
            </a:r>
            <a:r>
              <a:rPr lang="en-US" sz="2400" dirty="0" err="1" smtClean="0">
                <a:solidFill>
                  <a:schemeClr val="tx1"/>
                </a:solidFill>
              </a:rPr>
              <a:t>lebih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tinggi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</a:rPr>
              <a:t>Ketika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akhirnya</a:t>
            </a:r>
            <a:r>
              <a:rPr lang="en-US" sz="2400" dirty="0" smtClean="0">
                <a:solidFill>
                  <a:schemeClr val="tx1"/>
                </a:solidFill>
              </a:rPr>
              <a:t> hakim </a:t>
            </a:r>
            <a:r>
              <a:rPr lang="en-US" sz="2400" dirty="0" err="1" smtClean="0">
                <a:solidFill>
                  <a:schemeClr val="tx1"/>
                </a:solidFill>
              </a:rPr>
              <a:t>memutuskan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bahwa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pipa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makanan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boleh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dilepaskan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maka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para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pendukung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keluarga</a:t>
            </a:r>
            <a:r>
              <a:rPr lang="en-US" sz="2400" dirty="0" smtClean="0">
                <a:solidFill>
                  <a:schemeClr val="tx1"/>
                </a:solidFill>
              </a:rPr>
              <a:t> Schindler </a:t>
            </a:r>
            <a:r>
              <a:rPr lang="en-US" sz="2400" dirty="0" err="1" smtClean="0">
                <a:solidFill>
                  <a:schemeClr val="tx1"/>
                </a:solidFill>
              </a:rPr>
              <a:t>melakukan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upaya-upaya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guna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menggerakkan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Senat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Amerika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Serikat</a:t>
            </a:r>
            <a:r>
              <a:rPr lang="en-US" sz="2400" dirty="0" smtClean="0">
                <a:solidFill>
                  <a:schemeClr val="tx1"/>
                </a:solidFill>
              </a:rPr>
              <a:t> agar </a:t>
            </a:r>
            <a:r>
              <a:rPr lang="en-US" sz="2400" dirty="0" err="1" smtClean="0">
                <a:solidFill>
                  <a:schemeClr val="tx1"/>
                </a:solidFill>
              </a:rPr>
              <a:t>membuat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undang-undang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memerintahkan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pengadilan</a:t>
            </a:r>
            <a:r>
              <a:rPr lang="en-US" sz="2400" dirty="0" smtClean="0">
                <a:solidFill>
                  <a:schemeClr val="tx1"/>
                </a:solidFill>
              </a:rPr>
              <a:t> federal </a:t>
            </a:r>
            <a:r>
              <a:rPr lang="en-US" sz="2400" dirty="0" err="1" smtClean="0">
                <a:solidFill>
                  <a:schemeClr val="tx1"/>
                </a:solidFill>
              </a:rPr>
              <a:t>untuk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meninjau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kembali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keputusan</a:t>
            </a:r>
            <a:r>
              <a:rPr lang="en-US" sz="2400" dirty="0" smtClean="0">
                <a:solidFill>
                  <a:schemeClr val="tx1"/>
                </a:solidFill>
              </a:rPr>
              <a:t> hakim </a:t>
            </a:r>
            <a:r>
              <a:rPr lang="en-US" sz="2400" dirty="0" err="1" smtClean="0">
                <a:solidFill>
                  <a:schemeClr val="tx1"/>
                </a:solidFill>
              </a:rPr>
              <a:t>tersebut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</a:rPr>
              <a:t>Undang-undang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langsung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didukung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oleh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Dewan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Perwakilan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Amerika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Serikat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ditandatangani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oleh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Presiden</a:t>
            </a:r>
            <a:r>
              <a:rPr lang="en-US" sz="2400" dirty="0" smtClean="0">
                <a:solidFill>
                  <a:schemeClr val="tx1"/>
                </a:solidFill>
              </a:rPr>
              <a:t> George Walker Bush. </a:t>
            </a:r>
            <a:r>
              <a:rPr lang="en-US" sz="2400" dirty="0" err="1" smtClean="0">
                <a:solidFill>
                  <a:schemeClr val="tx1"/>
                </a:solidFill>
              </a:rPr>
              <a:t>Tetapi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berdasarkan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hukum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Amerika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kekuasaan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kehakiman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adalah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independen</a:t>
            </a:r>
            <a:r>
              <a:rPr lang="en-US" sz="2400" dirty="0" smtClean="0">
                <a:solidFill>
                  <a:schemeClr val="tx1"/>
                </a:solidFill>
              </a:rPr>
              <a:t>, yang </a:t>
            </a:r>
            <a:r>
              <a:rPr lang="en-US" sz="2400" dirty="0" err="1" smtClean="0">
                <a:solidFill>
                  <a:schemeClr val="tx1"/>
                </a:solidFill>
              </a:rPr>
              <a:t>pada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akhirnya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ternyata</a:t>
            </a:r>
            <a:r>
              <a:rPr lang="en-US" sz="2400" dirty="0" smtClean="0">
                <a:solidFill>
                  <a:schemeClr val="tx1"/>
                </a:solidFill>
              </a:rPr>
              <a:t> hakim federal </a:t>
            </a:r>
            <a:r>
              <a:rPr lang="en-US" sz="2400" dirty="0" err="1" smtClean="0">
                <a:solidFill>
                  <a:schemeClr val="tx1"/>
                </a:solidFill>
              </a:rPr>
              <a:t>membenarkan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keputusan</a:t>
            </a:r>
            <a:r>
              <a:rPr lang="en-US" sz="2400" dirty="0" smtClean="0">
                <a:solidFill>
                  <a:schemeClr val="tx1"/>
                </a:solidFill>
              </a:rPr>
              <a:t> hakim </a:t>
            </a:r>
            <a:r>
              <a:rPr lang="en-US" sz="2400" dirty="0" err="1" smtClean="0">
                <a:solidFill>
                  <a:schemeClr val="tx1"/>
                </a:solidFill>
              </a:rPr>
              <a:t>terdahulu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8643998" cy="6286544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4. </a:t>
            </a:r>
            <a:r>
              <a:rPr lang="en-US" sz="2400" b="1" dirty="0" err="1" smtClean="0">
                <a:solidFill>
                  <a:schemeClr val="tx1"/>
                </a:solidFill>
              </a:rPr>
              <a:t>Kasus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Rumah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Sakit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Boramae</a:t>
            </a:r>
            <a:r>
              <a:rPr lang="en-US" sz="2400" b="1" dirty="0" smtClean="0">
                <a:solidFill>
                  <a:schemeClr val="tx1"/>
                </a:solidFill>
              </a:rPr>
              <a:t> – Korea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err="1" smtClean="0">
                <a:solidFill>
                  <a:schemeClr val="tx1"/>
                </a:solidFill>
              </a:rPr>
              <a:t>Pada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tahun</a:t>
            </a:r>
            <a:r>
              <a:rPr lang="en-US" sz="2400" dirty="0" smtClean="0">
                <a:solidFill>
                  <a:schemeClr val="tx1"/>
                </a:solidFill>
              </a:rPr>
              <a:t> 2002, </a:t>
            </a:r>
            <a:r>
              <a:rPr lang="en-US" sz="2400" dirty="0" err="1" smtClean="0">
                <a:solidFill>
                  <a:schemeClr val="tx1"/>
                </a:solidFill>
              </a:rPr>
              <a:t>ada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seorang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pasien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wanita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berusia</a:t>
            </a:r>
            <a:r>
              <a:rPr lang="en-US" sz="2400" dirty="0" smtClean="0">
                <a:solidFill>
                  <a:schemeClr val="tx1"/>
                </a:solidFill>
              </a:rPr>
              <a:t> 68 </a:t>
            </a:r>
            <a:r>
              <a:rPr lang="en-US" sz="2400" dirty="0" err="1" smtClean="0">
                <a:solidFill>
                  <a:schemeClr val="tx1"/>
                </a:solidFill>
              </a:rPr>
              <a:t>tahun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terdiagnosa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menderita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penyakit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sirosis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hati</a:t>
            </a:r>
            <a:r>
              <a:rPr lang="en-US" sz="2400" dirty="0" smtClean="0">
                <a:solidFill>
                  <a:schemeClr val="tx1"/>
                </a:solidFill>
              </a:rPr>
              <a:t> (liver cirrhosis). </a:t>
            </a:r>
            <a:r>
              <a:rPr lang="en-US" sz="2400" dirty="0" err="1" smtClean="0">
                <a:solidFill>
                  <a:schemeClr val="tx1"/>
                </a:solidFill>
              </a:rPr>
              <a:t>Tiga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bulan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setelah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dirawat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seorang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dokter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bermarga</a:t>
            </a:r>
            <a:r>
              <a:rPr lang="en-US" sz="2400" dirty="0" smtClean="0">
                <a:solidFill>
                  <a:schemeClr val="tx1"/>
                </a:solidFill>
              </a:rPr>
              <a:t> Park </a:t>
            </a:r>
            <a:r>
              <a:rPr lang="en-US" sz="2400" dirty="0" err="1" smtClean="0">
                <a:solidFill>
                  <a:schemeClr val="tx1"/>
                </a:solidFill>
              </a:rPr>
              <a:t>umur</a:t>
            </a:r>
            <a:r>
              <a:rPr lang="en-US" sz="2400" dirty="0" smtClean="0">
                <a:solidFill>
                  <a:schemeClr val="tx1"/>
                </a:solidFill>
              </a:rPr>
              <a:t> 30 </a:t>
            </a:r>
            <a:r>
              <a:rPr lang="en-US" sz="2400" dirty="0" err="1" smtClean="0">
                <a:solidFill>
                  <a:schemeClr val="tx1"/>
                </a:solidFill>
              </a:rPr>
              <a:t>tahun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telah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mencabut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alat</a:t>
            </a:r>
            <a:r>
              <a:rPr lang="en-US" sz="2400" dirty="0" smtClean="0">
                <a:solidFill>
                  <a:schemeClr val="tx1"/>
                </a:solidFill>
              </a:rPr>
              <a:t> bantu </a:t>
            </a:r>
            <a:r>
              <a:rPr lang="en-US" sz="2400" dirty="0" err="1" smtClean="0">
                <a:solidFill>
                  <a:schemeClr val="tx1"/>
                </a:solidFill>
              </a:rPr>
              <a:t>pernapasan</a:t>
            </a:r>
            <a:r>
              <a:rPr lang="en-US" sz="2400" dirty="0" smtClean="0">
                <a:solidFill>
                  <a:schemeClr val="tx1"/>
                </a:solidFill>
              </a:rPr>
              <a:t> (respirator) </a:t>
            </a:r>
            <a:r>
              <a:rPr lang="en-US" sz="2400" dirty="0" err="1" smtClean="0">
                <a:solidFill>
                  <a:schemeClr val="tx1"/>
                </a:solidFill>
              </a:rPr>
              <a:t>atas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permintaan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anak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perempuan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pasien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</a:rPr>
              <a:t>Pada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Desember</a:t>
            </a:r>
            <a:r>
              <a:rPr lang="en-US" sz="2400" dirty="0" smtClean="0">
                <a:solidFill>
                  <a:schemeClr val="tx1"/>
                </a:solidFill>
              </a:rPr>
              <a:t> 2002, </a:t>
            </a:r>
            <a:r>
              <a:rPr lang="en-US" sz="2400" dirty="0" err="1" smtClean="0">
                <a:solidFill>
                  <a:schemeClr val="tx1"/>
                </a:solidFill>
              </a:rPr>
              <a:t>anak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lelaki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almarhum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tersebut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meminta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polisi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untuk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memeriksa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kakak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perempuannya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beserta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dua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orang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dokter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atas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tuduhan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melakukan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pembunuhan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</a:rPr>
              <a:t>Seorang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dokter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bernama</a:t>
            </a:r>
            <a:r>
              <a:rPr lang="en-US" sz="2400" dirty="0" smtClean="0">
                <a:solidFill>
                  <a:schemeClr val="tx1"/>
                </a:solidFill>
              </a:rPr>
              <a:t> dr. Park </a:t>
            </a:r>
            <a:r>
              <a:rPr lang="en-US" sz="2400" dirty="0" err="1" smtClean="0">
                <a:solidFill>
                  <a:schemeClr val="tx1"/>
                </a:solidFill>
              </a:rPr>
              <a:t>mengatakan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bahwa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pasien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sebelumnya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telah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meminta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untuk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tidak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dipasangi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alat</a:t>
            </a:r>
            <a:r>
              <a:rPr lang="en-US" sz="2400" dirty="0" smtClean="0">
                <a:solidFill>
                  <a:schemeClr val="tx1"/>
                </a:solidFill>
              </a:rPr>
              <a:t> bantu </a:t>
            </a:r>
            <a:r>
              <a:rPr lang="en-US" sz="2400" dirty="0" err="1" smtClean="0">
                <a:solidFill>
                  <a:schemeClr val="tx1"/>
                </a:solidFill>
              </a:rPr>
              <a:t>pernapasan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tersebut</a:t>
            </a:r>
            <a:r>
              <a:rPr lang="en-US" sz="2400" dirty="0" smtClean="0">
                <a:solidFill>
                  <a:schemeClr val="tx1"/>
                </a:solidFill>
              </a:rPr>
              <a:t>. 1 </a:t>
            </a:r>
            <a:r>
              <a:rPr lang="en-US" sz="2400" dirty="0" err="1" smtClean="0">
                <a:solidFill>
                  <a:schemeClr val="tx1"/>
                </a:solidFill>
              </a:rPr>
              <a:t>minggu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sebelum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meninggalnya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pasien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amat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menderita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oleh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penyakit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sirosis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hati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telah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mencapai</a:t>
            </a:r>
            <a:r>
              <a:rPr lang="en-US" sz="2400" dirty="0" smtClean="0">
                <a:solidFill>
                  <a:schemeClr val="tx1"/>
                </a:solidFill>
              </a:rPr>
              <a:t> stadium </a:t>
            </a:r>
            <a:r>
              <a:rPr lang="en-US" sz="2400" dirty="0" err="1" smtClean="0">
                <a:solidFill>
                  <a:schemeClr val="tx1"/>
                </a:solidFill>
              </a:rPr>
              <a:t>akhir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dokter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mengatakan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bahwa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walaupun</a:t>
            </a:r>
            <a:r>
              <a:rPr lang="en-US" sz="2400" dirty="0" smtClean="0">
                <a:solidFill>
                  <a:schemeClr val="tx1"/>
                </a:solidFill>
              </a:rPr>
              <a:t> respirator </a:t>
            </a:r>
            <a:r>
              <a:rPr lang="en-US" sz="2400" dirty="0" err="1" smtClean="0">
                <a:solidFill>
                  <a:schemeClr val="tx1"/>
                </a:solidFill>
              </a:rPr>
              <a:t>tidak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dicabutpun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kemungkinan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hanya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dapat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bertahan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hidup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selama</a:t>
            </a:r>
            <a:r>
              <a:rPr lang="en-US" sz="2400" dirty="0" smtClean="0">
                <a:solidFill>
                  <a:schemeClr val="tx1"/>
                </a:solidFill>
              </a:rPr>
              <a:t> 24 jam </a:t>
            </a:r>
            <a:r>
              <a:rPr lang="en-US" sz="2400" dirty="0" err="1" smtClean="0">
                <a:solidFill>
                  <a:schemeClr val="tx1"/>
                </a:solidFill>
              </a:rPr>
              <a:t>saja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8643998" cy="6286544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1"/>
                </a:solidFill>
              </a:rPr>
              <a:t>6. </a:t>
            </a:r>
            <a:r>
              <a:rPr lang="en-US" sz="2400" b="1" dirty="0" err="1" smtClean="0">
                <a:solidFill>
                  <a:schemeClr val="tx1"/>
                </a:solidFill>
              </a:rPr>
              <a:t>Kasus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Panca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Satria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Hasan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Kusuma</a:t>
            </a:r>
            <a:r>
              <a:rPr lang="en-US" sz="2400" b="1" dirty="0" smtClean="0">
                <a:solidFill>
                  <a:schemeClr val="tx1"/>
                </a:solidFill>
              </a:rPr>
              <a:t> – Indonesia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err="1" smtClean="0">
                <a:solidFill>
                  <a:schemeClr val="tx1"/>
                </a:solidFill>
              </a:rPr>
              <a:t>Sebuah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permohonan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untuk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melakukan</a:t>
            </a:r>
            <a:r>
              <a:rPr lang="en-US" sz="2400" dirty="0" smtClean="0">
                <a:solidFill>
                  <a:schemeClr val="tx1"/>
                </a:solidFill>
              </a:rPr>
              <a:t> euthanasia </a:t>
            </a:r>
            <a:r>
              <a:rPr lang="en-US" sz="2400" dirty="0" err="1" smtClean="0">
                <a:solidFill>
                  <a:schemeClr val="tx1"/>
                </a:solidFill>
              </a:rPr>
              <a:t>pada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tanggal</a:t>
            </a:r>
            <a:r>
              <a:rPr lang="en-US" sz="2400" dirty="0" smtClean="0">
                <a:solidFill>
                  <a:schemeClr val="tx1"/>
                </a:solidFill>
              </a:rPr>
              <a:t> 22 </a:t>
            </a:r>
            <a:r>
              <a:rPr lang="en-US" sz="2400" dirty="0" err="1" smtClean="0">
                <a:solidFill>
                  <a:schemeClr val="tx1"/>
                </a:solidFill>
              </a:rPr>
              <a:t>Oktober</a:t>
            </a:r>
            <a:r>
              <a:rPr lang="en-US" sz="2400" dirty="0" smtClean="0">
                <a:solidFill>
                  <a:schemeClr val="tx1"/>
                </a:solidFill>
              </a:rPr>
              <a:t> 2004 </a:t>
            </a:r>
            <a:r>
              <a:rPr lang="en-US" sz="2400" dirty="0" err="1" smtClean="0">
                <a:solidFill>
                  <a:schemeClr val="tx1"/>
                </a:solidFill>
              </a:rPr>
              <a:t>telah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diajukanoleh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seorang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suami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bernama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Panca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Satria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Hasan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Kusuma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karena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tidak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tega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menyaksikan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istrinya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bernama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Agian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Isna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Nauli</a:t>
            </a:r>
            <a:r>
              <a:rPr lang="en-US" sz="2400" dirty="0" smtClean="0">
                <a:solidFill>
                  <a:schemeClr val="tx1"/>
                </a:solidFill>
              </a:rPr>
              <a:t>, 33 </a:t>
            </a:r>
            <a:r>
              <a:rPr lang="en-US" sz="2400" dirty="0" err="1" smtClean="0">
                <a:solidFill>
                  <a:schemeClr val="tx1"/>
                </a:solidFill>
              </a:rPr>
              <a:t>tahun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tergolek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koma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selama</a:t>
            </a:r>
            <a:r>
              <a:rPr lang="en-US" sz="2400" dirty="0" smtClean="0">
                <a:solidFill>
                  <a:schemeClr val="tx1"/>
                </a:solidFill>
              </a:rPr>
              <a:t> 3 </a:t>
            </a:r>
            <a:r>
              <a:rPr lang="en-US" sz="2400" dirty="0" err="1" smtClean="0">
                <a:solidFill>
                  <a:schemeClr val="tx1"/>
                </a:solidFill>
              </a:rPr>
              <a:t>bulan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pasca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operasi</a:t>
            </a:r>
            <a:r>
              <a:rPr lang="en-US" sz="2400" dirty="0" smtClean="0">
                <a:solidFill>
                  <a:schemeClr val="tx1"/>
                </a:solidFill>
              </a:rPr>
              <a:t> Caesar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disamping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itu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ketidakmampuan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untuk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menanggung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beban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biaya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perawatan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merupakan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suatu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alasan</a:t>
            </a:r>
            <a:r>
              <a:rPr lang="en-US" sz="2400" dirty="0" smtClean="0">
                <a:solidFill>
                  <a:schemeClr val="tx1"/>
                </a:solidFill>
              </a:rPr>
              <a:t> pula. </a:t>
            </a:r>
            <a:r>
              <a:rPr lang="en-US" sz="2400" dirty="0" err="1" smtClean="0">
                <a:solidFill>
                  <a:schemeClr val="tx1"/>
                </a:solidFill>
              </a:rPr>
              <a:t>Permohonan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untuk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melakukan</a:t>
            </a:r>
            <a:r>
              <a:rPr lang="en-US" sz="2400" dirty="0" smtClean="0">
                <a:solidFill>
                  <a:schemeClr val="tx1"/>
                </a:solidFill>
              </a:rPr>
              <a:t> euthanasia </a:t>
            </a:r>
            <a:r>
              <a:rPr lang="en-US" sz="2400" dirty="0" err="1" smtClean="0">
                <a:solidFill>
                  <a:schemeClr val="tx1"/>
                </a:solidFill>
              </a:rPr>
              <a:t>ini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diajukan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Pengadilan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Negeri</a:t>
            </a:r>
            <a:r>
              <a:rPr lang="en-US" sz="2400" dirty="0" smtClean="0">
                <a:solidFill>
                  <a:schemeClr val="tx1"/>
                </a:solidFill>
              </a:rPr>
              <a:t> Jakarta </a:t>
            </a:r>
            <a:r>
              <a:rPr lang="en-US" sz="2400" dirty="0" err="1" smtClean="0">
                <a:solidFill>
                  <a:schemeClr val="tx1"/>
                </a:solidFill>
              </a:rPr>
              <a:t>Pusat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</a:rPr>
              <a:t>Kasus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merupakan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salah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satu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contoh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bentuk</a:t>
            </a:r>
            <a:r>
              <a:rPr lang="en-US" sz="2400" dirty="0" smtClean="0">
                <a:solidFill>
                  <a:schemeClr val="tx1"/>
                </a:solidFill>
              </a:rPr>
              <a:t> euthanasia yang </a:t>
            </a:r>
            <a:r>
              <a:rPr lang="en-US" sz="2400" dirty="0" err="1" smtClean="0">
                <a:solidFill>
                  <a:schemeClr val="tx1"/>
                </a:solidFill>
              </a:rPr>
              <a:t>diluar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keinginan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pasien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</a:rPr>
              <a:t>Permohonan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akhirnya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ditolak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oleh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Pengadilan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Negeri</a:t>
            </a:r>
            <a:r>
              <a:rPr lang="en-US" sz="2400" dirty="0" smtClean="0">
                <a:solidFill>
                  <a:schemeClr val="tx1"/>
                </a:solidFill>
              </a:rPr>
              <a:t> Jakarta </a:t>
            </a:r>
            <a:r>
              <a:rPr lang="en-US" sz="2400" dirty="0" err="1" smtClean="0">
                <a:solidFill>
                  <a:schemeClr val="tx1"/>
                </a:solidFill>
              </a:rPr>
              <a:t>Pusat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setelah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menjalani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perawatan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intensif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maka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kondisi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terakhir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pasien</a:t>
            </a:r>
            <a:r>
              <a:rPr lang="en-US" sz="2400" dirty="0" smtClean="0">
                <a:solidFill>
                  <a:schemeClr val="tx1"/>
                </a:solidFill>
              </a:rPr>
              <a:t> (7 </a:t>
            </a:r>
            <a:r>
              <a:rPr lang="en-US" sz="2400" dirty="0" err="1" smtClean="0">
                <a:solidFill>
                  <a:schemeClr val="tx1"/>
                </a:solidFill>
              </a:rPr>
              <a:t>Januari</a:t>
            </a:r>
            <a:r>
              <a:rPr lang="en-US" sz="2400" dirty="0" smtClean="0">
                <a:solidFill>
                  <a:schemeClr val="tx1"/>
                </a:solidFill>
              </a:rPr>
              <a:t> 2005) </a:t>
            </a:r>
            <a:r>
              <a:rPr lang="en-US" sz="2400" dirty="0" err="1" smtClean="0">
                <a:solidFill>
                  <a:schemeClr val="tx1"/>
                </a:solidFill>
              </a:rPr>
              <a:t>telah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mengalami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kemajuan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dalam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pemulihan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kesehatannya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8643998" cy="6357982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 smtClean="0">
                <a:solidFill>
                  <a:schemeClr val="tx1"/>
                </a:solidFill>
              </a:rPr>
              <a:t>Ada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berbagai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macam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jenis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</a:rPr>
              <a:t>euthanasia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menurut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cara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melakukannya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serta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alasan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diberlakukan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</a:rPr>
              <a:t>euthanasia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itu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sendiri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antara</a:t>
            </a:r>
            <a:r>
              <a:rPr lang="en-US" sz="2400" dirty="0" smtClean="0">
                <a:solidFill>
                  <a:schemeClr val="tx1"/>
                </a:solidFill>
              </a:rPr>
              <a:t> lain: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1. Euthanasia </a:t>
            </a:r>
            <a:r>
              <a:rPr lang="en-US" sz="2400" dirty="0" err="1" smtClean="0">
                <a:solidFill>
                  <a:schemeClr val="tx1"/>
                </a:solidFill>
              </a:rPr>
              <a:t>sukarela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err="1" smtClean="0">
                <a:solidFill>
                  <a:schemeClr val="tx1"/>
                </a:solidFill>
              </a:rPr>
              <a:t>Apabila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pasien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itu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sendiri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meminta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untuk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diakhiri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hidupnya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2. Euthanasia non-</a:t>
            </a:r>
            <a:r>
              <a:rPr lang="en-US" sz="2400" dirty="0" err="1" smtClean="0">
                <a:solidFill>
                  <a:schemeClr val="tx1"/>
                </a:solidFill>
              </a:rPr>
              <a:t>sukarela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err="1" smtClean="0">
                <a:solidFill>
                  <a:schemeClr val="tx1"/>
                </a:solidFill>
              </a:rPr>
              <a:t>Apabila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pesien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tersebut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tidak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mengajukan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permintaan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atau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menyetujui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untuk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diakhiri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hidupnya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428868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643446"/>
            <a:ext cx="2926656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8643998" cy="6357982"/>
          </a:xfrm>
        </p:spPr>
        <p:txBody>
          <a:bodyPr/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3. Involuntary Euthanasia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</a:rPr>
              <a:t>Pada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prinsipnya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sama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seperti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euthanasia</a:t>
            </a:r>
            <a:r>
              <a:rPr lang="en-US" sz="2000" dirty="0" smtClean="0">
                <a:solidFill>
                  <a:schemeClr val="tx1"/>
                </a:solidFill>
              </a:rPr>
              <a:t> non-</a:t>
            </a:r>
            <a:r>
              <a:rPr lang="en-US" sz="2000" dirty="0" err="1" smtClean="0">
                <a:solidFill>
                  <a:schemeClr val="tx1"/>
                </a:solidFill>
              </a:rPr>
              <a:t>sukarela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tapi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kasus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ini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pasien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menunjukkan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permintaan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euthanasia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lewat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ekspresi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4. Assisted suicide</a:t>
            </a:r>
          </a:p>
          <a:p>
            <a:pPr algn="l"/>
            <a:r>
              <a:rPr lang="en-US" sz="2000" dirty="0" err="1" smtClean="0">
                <a:solidFill>
                  <a:schemeClr val="tx1"/>
                </a:solidFill>
              </a:rPr>
              <a:t>Atau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bisa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dikatakan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proses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bunuh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diri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bantuan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suatu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pihak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</a:rPr>
              <a:t>Seseorang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memberi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informasi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atau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petunjuk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seseorang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untuk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mengakhiri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hidupnya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sendiri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</a:rPr>
              <a:t>Jika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aksi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ini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dilakukan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oleh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dokter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maka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disebut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juga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i="1" dirty="0" smtClean="0">
                <a:solidFill>
                  <a:schemeClr val="tx1"/>
                </a:solidFill>
              </a:rPr>
              <a:t>“physician assisted suicide”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428736"/>
            <a:ext cx="26765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612419"/>
            <a:ext cx="3189285" cy="224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8643998" cy="6357982"/>
          </a:xfrm>
        </p:spPr>
        <p:txBody>
          <a:bodyPr/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5. Euthanasia </a:t>
            </a:r>
            <a:r>
              <a:rPr lang="en-US" sz="2000" b="1" dirty="0" err="1" smtClean="0">
                <a:solidFill>
                  <a:schemeClr val="tx1"/>
                </a:solidFill>
              </a:rPr>
              <a:t>dengan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aksi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000" dirty="0" err="1" smtClean="0">
                <a:solidFill>
                  <a:schemeClr val="tx1"/>
                </a:solidFill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sengaja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menyebabkan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kematian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seseorang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melakukan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suatu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aksi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salah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satu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contohnya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adalah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melakukan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suntik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mati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6. </a:t>
            </a:r>
            <a:r>
              <a:rPr lang="en-US" sz="2000" b="1" dirty="0" smtClean="0">
                <a:solidFill>
                  <a:schemeClr val="tx1"/>
                </a:solidFill>
              </a:rPr>
              <a:t>Euthanasia </a:t>
            </a:r>
            <a:r>
              <a:rPr lang="en-US" sz="2000" b="1" dirty="0" err="1" smtClean="0">
                <a:solidFill>
                  <a:schemeClr val="tx1"/>
                </a:solidFill>
              </a:rPr>
              <a:t>dengan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penghilangan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000" dirty="0" err="1" smtClean="0">
                <a:solidFill>
                  <a:schemeClr val="tx1"/>
                </a:solidFill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sengaja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menyebabkan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kematian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seseorang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menghentikan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semua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perawatan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khusus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dibutuhkan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seorang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pasien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</a:rPr>
              <a:t>Tujuannya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adalah</a:t>
            </a:r>
            <a:r>
              <a:rPr lang="en-US" sz="2000" dirty="0" smtClean="0">
                <a:solidFill>
                  <a:schemeClr val="tx1"/>
                </a:solidFill>
              </a:rPr>
              <a:t> agar </a:t>
            </a:r>
            <a:r>
              <a:rPr lang="en-US" sz="2000" dirty="0" err="1" smtClean="0">
                <a:solidFill>
                  <a:schemeClr val="tx1"/>
                </a:solidFill>
              </a:rPr>
              <a:t>pasien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itu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dapat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dibiarkan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meninggal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secara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wajar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28956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571612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 descr="C:\Documents and Settings\laptop\Desktop\TWD2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572008"/>
            <a:ext cx="3933906" cy="2071702"/>
          </a:xfrm>
          <a:prstGeom prst="rect">
            <a:avLst/>
          </a:prstGeom>
          <a:noFill/>
        </p:spPr>
      </p:pic>
      <p:pic>
        <p:nvPicPr>
          <p:cNvPr id="21509" name="Picture 5" descr="C:\Documents and Settings\laptop\Desktop\TWD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572008"/>
            <a:ext cx="4379885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8643998" cy="6357982"/>
          </a:xfrm>
        </p:spPr>
        <p:txBody>
          <a:bodyPr/>
          <a:lstStyle/>
          <a:p>
            <a:pPr algn="l"/>
            <a:r>
              <a:rPr lang="en-US" sz="2000" b="1" dirty="0" err="1" smtClean="0">
                <a:solidFill>
                  <a:schemeClr val="tx1"/>
                </a:solidFill>
              </a:rPr>
              <a:t>Alasan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Dilakukan</a:t>
            </a:r>
            <a:r>
              <a:rPr lang="en-US" sz="2000" b="1" dirty="0" smtClean="0">
                <a:solidFill>
                  <a:schemeClr val="tx1"/>
                </a:solidFill>
              </a:rPr>
              <a:t> Euthanasia</a:t>
            </a: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i="1" dirty="0" smtClean="0">
                <a:solidFill>
                  <a:schemeClr val="tx1"/>
                </a:solidFill>
              </a:rPr>
              <a:t>Euthanasia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adalah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sebuah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aksi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pencabutan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nyawa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seseorang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</a:rPr>
              <a:t>Karena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itu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dilakukannya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aksi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tersebut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harus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didukung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dengan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alasan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kuat</a:t>
            </a:r>
            <a:r>
              <a:rPr lang="en-US" sz="2000" dirty="0" smtClean="0">
                <a:solidFill>
                  <a:schemeClr val="tx1"/>
                </a:solidFill>
              </a:rPr>
              <a:t>. Dari </a:t>
            </a:r>
            <a:r>
              <a:rPr lang="en-US" sz="2000" dirty="0" err="1" smtClean="0">
                <a:solidFill>
                  <a:schemeClr val="tx1"/>
                </a:solidFill>
              </a:rPr>
              <a:t>beberapa</a:t>
            </a:r>
            <a:r>
              <a:rPr lang="en-US" sz="2000" dirty="0" smtClean="0">
                <a:solidFill>
                  <a:schemeClr val="tx1"/>
                </a:solidFill>
              </a:rPr>
              <a:t> survey </a:t>
            </a:r>
            <a:r>
              <a:rPr lang="en-US" sz="2000" dirty="0" err="1" smtClean="0">
                <a:solidFill>
                  <a:schemeClr val="tx1"/>
                </a:solidFill>
              </a:rPr>
              <a:t>negara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penyaringan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sumber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berikut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adalah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tiga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alasan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utama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mengapa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euthanasia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itu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bisa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dilakukan</a:t>
            </a:r>
            <a:r>
              <a:rPr lang="en-US" sz="2000" dirty="0" smtClean="0">
                <a:solidFill>
                  <a:schemeClr val="tx1"/>
                </a:solidFill>
              </a:rPr>
              <a:t>:</a:t>
            </a:r>
          </a:p>
          <a:p>
            <a:pPr marL="457200" indent="-457200" algn="l"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Rasa </a:t>
            </a:r>
            <a:r>
              <a:rPr lang="en-US" sz="2000" b="1" dirty="0" err="1" smtClean="0">
                <a:solidFill>
                  <a:schemeClr val="tx1"/>
                </a:solidFill>
              </a:rPr>
              <a:t>Sakit</a:t>
            </a:r>
            <a:r>
              <a:rPr lang="en-US" sz="2000" b="1" dirty="0" smtClean="0">
                <a:solidFill>
                  <a:schemeClr val="tx1"/>
                </a:solidFill>
              </a:rPr>
              <a:t> yang </a:t>
            </a:r>
            <a:r>
              <a:rPr lang="en-US" sz="2000" b="1" dirty="0" err="1" smtClean="0">
                <a:solidFill>
                  <a:schemeClr val="tx1"/>
                </a:solidFill>
              </a:rPr>
              <a:t>Tidak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Tertahankan</a:t>
            </a:r>
            <a:endParaRPr lang="en-US" sz="2000" b="1" dirty="0" smtClean="0">
              <a:solidFill>
                <a:schemeClr val="tx1"/>
              </a:solidFill>
            </a:endParaRPr>
          </a:p>
          <a:p>
            <a:pPr marL="457200" indent="-457200" algn="l"/>
            <a:endParaRPr lang="en-US" sz="2000" b="1" dirty="0" smtClean="0">
              <a:solidFill>
                <a:schemeClr val="tx1"/>
              </a:solidFill>
            </a:endParaRPr>
          </a:p>
          <a:p>
            <a:pPr marL="457200" indent="-457200" algn="l"/>
            <a:endParaRPr lang="en-US" sz="2000" b="1" dirty="0" smtClean="0">
              <a:solidFill>
                <a:schemeClr val="tx1"/>
              </a:solidFill>
            </a:endParaRPr>
          </a:p>
          <a:p>
            <a:pPr marL="457200" indent="-457200" algn="l"/>
            <a:endParaRPr lang="en-US" sz="2000" b="1" dirty="0" smtClean="0">
              <a:solidFill>
                <a:schemeClr val="tx1"/>
              </a:solidFill>
            </a:endParaRPr>
          </a:p>
          <a:p>
            <a:pPr marL="457200" indent="-457200" algn="l"/>
            <a:endParaRPr lang="en-US" sz="2000" b="1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en-US" sz="2000" b="1" dirty="0" smtClean="0">
                <a:solidFill>
                  <a:schemeClr val="tx1"/>
                </a:solidFill>
              </a:rPr>
              <a:t>2. </a:t>
            </a:r>
            <a:r>
              <a:rPr lang="en-US" sz="2000" b="1" dirty="0" err="1" smtClean="0">
                <a:solidFill>
                  <a:schemeClr val="tx1"/>
                </a:solidFill>
              </a:rPr>
              <a:t>Hak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untuk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Melakukan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Bunuh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Diri</a:t>
            </a:r>
            <a:endParaRPr lang="en-US" sz="2000" b="1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554" name="Picture 2" descr="https://encrypted-tbn0.gstatic.com/images?q=tbn:ANd9GcRX0cTb8JuqA40W2u27VvAKjFYaLRS34V4EK5Gw9bH3UnHUj8O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357430"/>
            <a:ext cx="2847975" cy="16002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643446"/>
            <a:ext cx="28765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4572008"/>
            <a:ext cx="26765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8643998" cy="6357982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3. </a:t>
            </a:r>
            <a:r>
              <a:rPr lang="en-US" sz="2400" dirty="0" err="1" smtClean="0">
                <a:solidFill>
                  <a:schemeClr val="tx1"/>
                </a:solidFill>
              </a:rPr>
              <a:t>Haruskah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seseorang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Dipaksa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untuk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Hidup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376797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357298"/>
            <a:ext cx="306349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8643998" cy="6286544"/>
          </a:xfrm>
        </p:spPr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chemeClr val="tx1"/>
                </a:solidFill>
              </a:rPr>
              <a:t>Sejarah</a:t>
            </a:r>
            <a:r>
              <a:rPr lang="en-US" sz="2400" b="1" dirty="0" smtClean="0">
                <a:solidFill>
                  <a:schemeClr val="tx1"/>
                </a:solidFill>
              </a:rPr>
              <a:t> Euthanasia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Sekitar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tahun</a:t>
            </a:r>
            <a:r>
              <a:rPr lang="en-US" sz="2400" dirty="0" smtClean="0">
                <a:solidFill>
                  <a:schemeClr val="tx1"/>
                </a:solidFill>
              </a:rPr>
              <a:t> 400 </a:t>
            </a:r>
            <a:r>
              <a:rPr lang="en-US" sz="2400" dirty="0" err="1" smtClean="0">
                <a:solidFill>
                  <a:schemeClr val="tx1"/>
                </a:solidFill>
              </a:rPr>
              <a:t>sebelum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Masehi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sebuah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sumpah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terkenal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sebutan</a:t>
            </a:r>
            <a:r>
              <a:rPr lang="en-US" sz="2400" dirty="0" smtClean="0">
                <a:solidFill>
                  <a:schemeClr val="tx1"/>
                </a:solidFill>
              </a:rPr>
              <a:t> “The Hippocratic Oath” yang </a:t>
            </a:r>
            <a:r>
              <a:rPr lang="en-US" sz="2400" dirty="0" err="1" smtClean="0">
                <a:solidFill>
                  <a:schemeClr val="tx1"/>
                </a:solidFill>
              </a:rPr>
              <a:t>dinyatakan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oleh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seorang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Fisikawan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Hipokratis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Yunani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jelas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mengatakan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2400" i="1" dirty="0" smtClean="0">
                <a:solidFill>
                  <a:schemeClr val="tx1"/>
                </a:solidFill>
              </a:rPr>
              <a:t>“</a:t>
            </a:r>
            <a:r>
              <a:rPr lang="en-US" sz="2400" i="1" dirty="0" err="1" smtClean="0">
                <a:solidFill>
                  <a:schemeClr val="tx1"/>
                </a:solidFill>
              </a:rPr>
              <a:t>Saya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tidak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akan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memberikan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obat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mematikan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pada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siapapun</a:t>
            </a:r>
            <a:r>
              <a:rPr lang="en-US" sz="2400" i="1" dirty="0" smtClean="0">
                <a:solidFill>
                  <a:schemeClr val="tx1"/>
                </a:solidFill>
              </a:rPr>
              <a:t>, </a:t>
            </a:r>
            <a:r>
              <a:rPr lang="en-US" sz="2400" i="1" dirty="0" err="1" smtClean="0">
                <a:solidFill>
                  <a:schemeClr val="tx1"/>
                </a:solidFill>
              </a:rPr>
              <a:t>atau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menyarankan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hal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tersebut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pada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siapapun</a:t>
            </a:r>
            <a:r>
              <a:rPr lang="en-US" sz="2400" i="1" dirty="0" smtClean="0">
                <a:solidFill>
                  <a:schemeClr val="tx1"/>
                </a:solidFill>
              </a:rPr>
              <a:t>.”- The Hippocratic Oath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Sekitar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abad</a:t>
            </a:r>
            <a:r>
              <a:rPr lang="en-US" sz="2400" dirty="0" smtClean="0">
                <a:solidFill>
                  <a:schemeClr val="tx1"/>
                </a:solidFill>
              </a:rPr>
              <a:t> ke-14 </a:t>
            </a:r>
            <a:r>
              <a:rPr lang="en-US" sz="2400" dirty="0" err="1" smtClean="0">
                <a:solidFill>
                  <a:schemeClr val="tx1"/>
                </a:solidFill>
              </a:rPr>
              <a:t>sampai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abad</a:t>
            </a:r>
            <a:r>
              <a:rPr lang="en-US" sz="2400" dirty="0" smtClean="0">
                <a:solidFill>
                  <a:schemeClr val="tx1"/>
                </a:solidFill>
              </a:rPr>
              <a:t> ke-20, </a:t>
            </a:r>
            <a:r>
              <a:rPr lang="en-US" sz="2400" dirty="0" err="1" smtClean="0">
                <a:solidFill>
                  <a:schemeClr val="tx1"/>
                </a:solidFill>
              </a:rPr>
              <a:t>Hukum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Adat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Inggris</a:t>
            </a:r>
            <a:r>
              <a:rPr lang="en-US" sz="2400" dirty="0" smtClean="0">
                <a:solidFill>
                  <a:schemeClr val="tx1"/>
                </a:solidFill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</a:rPr>
              <a:t>dipetik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oleh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Mahkamah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Agung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Amerika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tahun</a:t>
            </a:r>
            <a:r>
              <a:rPr lang="en-US" sz="2400" dirty="0" smtClean="0">
                <a:solidFill>
                  <a:schemeClr val="tx1"/>
                </a:solidFill>
              </a:rPr>
              <a:t> 1997 </a:t>
            </a:r>
            <a:r>
              <a:rPr lang="en-US" sz="2400" dirty="0" err="1" smtClean="0">
                <a:solidFill>
                  <a:schemeClr val="tx1"/>
                </a:solidFill>
              </a:rPr>
              <a:t>dalam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pidatonya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2400" i="1" dirty="0" smtClean="0">
                <a:solidFill>
                  <a:schemeClr val="tx1"/>
                </a:solidFill>
              </a:rPr>
              <a:t>“</a:t>
            </a:r>
            <a:r>
              <a:rPr lang="en-US" sz="2400" i="1" dirty="0" err="1" smtClean="0">
                <a:solidFill>
                  <a:schemeClr val="tx1"/>
                </a:solidFill>
              </a:rPr>
              <a:t>Lebih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jelasnya</a:t>
            </a:r>
            <a:r>
              <a:rPr lang="en-US" sz="2400" i="1" dirty="0" smtClean="0">
                <a:solidFill>
                  <a:schemeClr val="tx1"/>
                </a:solidFill>
              </a:rPr>
              <a:t>, </a:t>
            </a:r>
            <a:r>
              <a:rPr lang="en-US" sz="2400" i="1" dirty="0" err="1" smtClean="0">
                <a:solidFill>
                  <a:schemeClr val="tx1"/>
                </a:solidFill>
              </a:rPr>
              <a:t>selama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lebih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dari</a:t>
            </a:r>
            <a:r>
              <a:rPr lang="en-US" sz="2400" i="1" dirty="0" smtClean="0">
                <a:solidFill>
                  <a:schemeClr val="tx1"/>
                </a:solidFill>
              </a:rPr>
              <a:t> 700 </a:t>
            </a:r>
            <a:r>
              <a:rPr lang="en-US" sz="2400" i="1" dirty="0" err="1" smtClean="0">
                <a:solidFill>
                  <a:schemeClr val="tx1"/>
                </a:solidFill>
              </a:rPr>
              <a:t>tahun</a:t>
            </a:r>
            <a:r>
              <a:rPr lang="en-US" sz="2400" i="1" dirty="0" smtClean="0">
                <a:solidFill>
                  <a:schemeClr val="tx1"/>
                </a:solidFill>
              </a:rPr>
              <a:t>, </a:t>
            </a:r>
            <a:r>
              <a:rPr lang="en-US" sz="2400" i="1" dirty="0" err="1" smtClean="0">
                <a:solidFill>
                  <a:schemeClr val="tx1"/>
                </a:solidFill>
              </a:rPr>
              <a:t>orang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Hukum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Adat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Amerika</a:t>
            </a:r>
            <a:r>
              <a:rPr lang="en-US" sz="2400" i="1" dirty="0" smtClean="0">
                <a:solidFill>
                  <a:schemeClr val="tx1"/>
                </a:solidFill>
              </a:rPr>
              <a:t> Utara </a:t>
            </a:r>
            <a:r>
              <a:rPr lang="en-US" sz="2400" i="1" dirty="0" err="1" smtClean="0">
                <a:solidFill>
                  <a:schemeClr val="tx1"/>
                </a:solidFill>
              </a:rPr>
              <a:t>telah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menghukum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atau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tidak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menyetujui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aksi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bunuh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diri</a:t>
            </a:r>
            <a:r>
              <a:rPr lang="en-US" sz="2400" i="1" dirty="0" smtClean="0">
                <a:solidFill>
                  <a:schemeClr val="tx1"/>
                </a:solidFill>
              </a:rPr>
              <a:t> individual </a:t>
            </a:r>
            <a:r>
              <a:rPr lang="en-US" sz="2400" i="1" dirty="0" err="1" smtClean="0">
                <a:solidFill>
                  <a:schemeClr val="tx1"/>
                </a:solidFill>
              </a:rPr>
              <a:t>ataupun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dibantu</a:t>
            </a:r>
            <a:r>
              <a:rPr lang="en-US" sz="2400" i="1" dirty="0" smtClean="0">
                <a:solidFill>
                  <a:schemeClr val="tx1"/>
                </a:solidFill>
              </a:rPr>
              <a:t>.” – Chief Justice Rehnquist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8643998" cy="6286544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 smtClean="0">
                <a:solidFill>
                  <a:schemeClr val="tx1"/>
                </a:solidFill>
              </a:rPr>
              <a:t>Pada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tahun</a:t>
            </a:r>
            <a:r>
              <a:rPr lang="en-US" sz="2400" dirty="0" smtClean="0">
                <a:solidFill>
                  <a:schemeClr val="tx1"/>
                </a:solidFill>
              </a:rPr>
              <a:t> 2012, euthanasia </a:t>
            </a:r>
            <a:r>
              <a:rPr lang="en-US" sz="2400" dirty="0" err="1" smtClean="0">
                <a:solidFill>
                  <a:schemeClr val="tx1"/>
                </a:solidFill>
              </a:rPr>
              <a:t>dilegalkan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Belgia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Belanda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Luksemburg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Di </a:t>
            </a:r>
            <a:r>
              <a:rPr lang="en-US" sz="2400" dirty="0" err="1" smtClean="0">
                <a:solidFill>
                  <a:schemeClr val="tx1"/>
                </a:solidFill>
              </a:rPr>
              <a:t>beberapa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negara</a:t>
            </a:r>
            <a:r>
              <a:rPr lang="en-US" sz="2400" dirty="0" smtClean="0">
                <a:solidFill>
                  <a:schemeClr val="tx1"/>
                </a:solidFill>
              </a:rPr>
              <a:t> lain, </a:t>
            </a:r>
            <a:r>
              <a:rPr lang="en-US" sz="2400" dirty="0" err="1" smtClean="0">
                <a:solidFill>
                  <a:schemeClr val="tx1"/>
                </a:solidFill>
              </a:rPr>
              <a:t>seperti</a:t>
            </a:r>
            <a:r>
              <a:rPr lang="en-US" sz="2400" dirty="0" smtClean="0">
                <a:solidFill>
                  <a:schemeClr val="tx1"/>
                </a:solidFill>
              </a:rPr>
              <a:t> Swiss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Kolombia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membantu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seseorang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untuk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mati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adalah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dalam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keadaan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tertentu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Di </a:t>
            </a:r>
            <a:r>
              <a:rPr lang="en-US" sz="2400" dirty="0" err="1" smtClean="0">
                <a:solidFill>
                  <a:schemeClr val="tx1"/>
                </a:solidFill>
              </a:rPr>
              <a:t>Amerika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Serikat</a:t>
            </a:r>
            <a:r>
              <a:rPr lang="en-US" sz="2400" dirty="0" smtClean="0">
                <a:solidFill>
                  <a:schemeClr val="tx1"/>
                </a:solidFill>
              </a:rPr>
              <a:t>, euthanasia legal </a:t>
            </a:r>
            <a:r>
              <a:rPr lang="en-US" sz="2400" dirty="0" err="1" smtClean="0">
                <a:solidFill>
                  <a:schemeClr val="tx1"/>
                </a:solidFill>
              </a:rPr>
              <a:t>hanya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di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negara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bagian</a:t>
            </a:r>
            <a:r>
              <a:rPr lang="en-US" sz="2400" dirty="0" smtClean="0">
                <a:solidFill>
                  <a:schemeClr val="tx1"/>
                </a:solidFill>
              </a:rPr>
              <a:t> Washington, Oregon </a:t>
            </a:r>
            <a:r>
              <a:rPr lang="en-US" sz="2400" dirty="0" err="1" smtClean="0">
                <a:solidFill>
                  <a:schemeClr val="tx1"/>
                </a:solidFill>
              </a:rPr>
              <a:t>dan</a:t>
            </a:r>
            <a:r>
              <a:rPr lang="en-US" sz="2400" dirty="0" smtClean="0">
                <a:solidFill>
                  <a:schemeClr val="tx1"/>
                </a:solidFill>
              </a:rPr>
              <a:t> Montana.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86124"/>
            <a:ext cx="2857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000372"/>
            <a:ext cx="28479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857760"/>
            <a:ext cx="2543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214290"/>
            <a:ext cx="8643998" cy="628654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>
                <a:solidFill>
                  <a:schemeClr val="tx1"/>
                </a:solidFill>
              </a:rPr>
              <a:t>Tahun</a:t>
            </a:r>
            <a:r>
              <a:rPr lang="en-US" sz="2000" b="1" dirty="0" smtClean="0">
                <a:solidFill>
                  <a:schemeClr val="tx1"/>
                </a:solidFill>
              </a:rPr>
              <a:t> 1920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terbitnya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buku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berjudul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“Permitting the Destruction of Life not Worthy of Life”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</a:rPr>
              <a:t>Dalam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buku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ini</a:t>
            </a:r>
            <a:r>
              <a:rPr lang="en-US" sz="2000" dirty="0" smtClean="0">
                <a:solidFill>
                  <a:schemeClr val="tx1"/>
                </a:solidFill>
              </a:rPr>
              <a:t>, Alfred </a:t>
            </a:r>
            <a:r>
              <a:rPr lang="en-US" sz="2000" dirty="0" err="1" smtClean="0">
                <a:solidFill>
                  <a:schemeClr val="tx1"/>
                </a:solidFill>
              </a:rPr>
              <a:t>Hoche</a:t>
            </a:r>
            <a:r>
              <a:rPr lang="en-US" sz="2000" dirty="0" smtClean="0">
                <a:solidFill>
                  <a:schemeClr val="tx1"/>
                </a:solidFill>
              </a:rPr>
              <a:t>, M.D., </a:t>
            </a:r>
            <a:r>
              <a:rPr lang="en-US" sz="2000" dirty="0" err="1" smtClean="0">
                <a:solidFill>
                  <a:schemeClr val="tx1"/>
                </a:solidFill>
              </a:rPr>
              <a:t>Dosen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Psikologi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dari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Universtas</a:t>
            </a:r>
            <a:r>
              <a:rPr lang="en-US" sz="2000" dirty="0" smtClean="0">
                <a:solidFill>
                  <a:schemeClr val="tx1"/>
                </a:solidFill>
              </a:rPr>
              <a:t> Freiburg,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Karl Binding, </a:t>
            </a:r>
            <a:r>
              <a:rPr lang="en-US" sz="2000" dirty="0" err="1" smtClean="0">
                <a:solidFill>
                  <a:schemeClr val="tx1"/>
                </a:solidFill>
              </a:rPr>
              <a:t>Dosen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Hukum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dari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Universitas</a:t>
            </a:r>
            <a:r>
              <a:rPr lang="en-US" sz="2000" dirty="0" smtClean="0">
                <a:solidFill>
                  <a:schemeClr val="tx1"/>
                </a:solidFill>
              </a:rPr>
              <a:t> Leipzig, </a:t>
            </a:r>
            <a:r>
              <a:rPr lang="en-US" sz="2000" dirty="0" err="1" smtClean="0">
                <a:solidFill>
                  <a:schemeClr val="tx1"/>
                </a:solidFill>
              </a:rPr>
              <a:t>memperdebatkan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bahwa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seorang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pasien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meminta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untuk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diakhiri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hidupnya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harus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dibawah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pengawasan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ketat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dapat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memperolehnya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dari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seorang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pekerja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medis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</a:rPr>
              <a:t>Buku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ini</a:t>
            </a:r>
            <a:r>
              <a:rPr lang="en-US" sz="2000" dirty="0" smtClean="0">
                <a:solidFill>
                  <a:schemeClr val="tx1"/>
                </a:solidFill>
              </a:rPr>
              <a:t> men-support </a:t>
            </a:r>
            <a:r>
              <a:rPr lang="en-US" sz="2000" i="1" dirty="0" smtClean="0">
                <a:solidFill>
                  <a:schemeClr val="tx1"/>
                </a:solidFill>
              </a:rPr>
              <a:t>euthanasia</a:t>
            </a:r>
            <a:r>
              <a:rPr lang="en-US" sz="2000" dirty="0" smtClean="0">
                <a:solidFill>
                  <a:schemeClr val="tx1"/>
                </a:solidFill>
              </a:rPr>
              <a:t> non-</a:t>
            </a:r>
            <a:r>
              <a:rPr lang="en-US" sz="2000" dirty="0" err="1" smtClean="0">
                <a:solidFill>
                  <a:schemeClr val="tx1"/>
                </a:solidFill>
              </a:rPr>
              <a:t>sukarela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dilakukan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oleh</a:t>
            </a:r>
            <a:r>
              <a:rPr lang="en-US" sz="2000" dirty="0" smtClean="0">
                <a:solidFill>
                  <a:schemeClr val="tx1"/>
                </a:solidFill>
              </a:rPr>
              <a:t> Nazi </a:t>
            </a:r>
            <a:r>
              <a:rPr lang="en-US" sz="2000" dirty="0" err="1" smtClean="0">
                <a:solidFill>
                  <a:schemeClr val="tx1"/>
                </a:solidFill>
              </a:rPr>
              <a:t>Jerman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b="1" dirty="0" err="1" smtClean="0">
                <a:solidFill>
                  <a:schemeClr val="tx1"/>
                </a:solidFill>
              </a:rPr>
              <a:t>Tahun</a:t>
            </a:r>
            <a:r>
              <a:rPr lang="en-US" sz="2000" b="1" dirty="0" smtClean="0">
                <a:solidFill>
                  <a:schemeClr val="tx1"/>
                </a:solidFill>
              </a:rPr>
              <a:t> 1935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i="1" dirty="0" smtClean="0">
                <a:solidFill>
                  <a:schemeClr val="tx1"/>
                </a:solidFill>
              </a:rPr>
              <a:t>The Euthanasia Society of England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atau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Kelompok</a:t>
            </a:r>
            <a:r>
              <a:rPr lang="en-US" sz="2000" dirty="0" smtClean="0">
                <a:solidFill>
                  <a:schemeClr val="tx1"/>
                </a:solidFill>
              </a:rPr>
              <a:t> Euthanasia </a:t>
            </a:r>
            <a:r>
              <a:rPr lang="en-US" sz="2000" dirty="0" err="1" smtClean="0">
                <a:solidFill>
                  <a:schemeClr val="tx1"/>
                </a:solidFill>
              </a:rPr>
              <a:t>Inggris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dibentuk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sebagai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langkah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menyetujui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euthanasia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2000" b="1" dirty="0" err="1" smtClean="0">
                <a:solidFill>
                  <a:schemeClr val="tx1"/>
                </a:solidFill>
              </a:rPr>
              <a:t>Tahun</a:t>
            </a:r>
            <a:r>
              <a:rPr lang="en-US" sz="2000" b="1" dirty="0" smtClean="0">
                <a:solidFill>
                  <a:schemeClr val="tx1"/>
                </a:solidFill>
              </a:rPr>
              <a:t> 1939, Nazi </a:t>
            </a:r>
            <a:r>
              <a:rPr lang="en-US" sz="2000" b="1" dirty="0" err="1" smtClean="0">
                <a:solidFill>
                  <a:schemeClr val="tx1"/>
                </a:solidFill>
              </a:rPr>
              <a:t>Jerman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memberlakukan</a:t>
            </a:r>
            <a:r>
              <a:rPr lang="en-US" sz="2000" dirty="0" smtClean="0">
                <a:solidFill>
                  <a:schemeClr val="tx1"/>
                </a:solidFill>
              </a:rPr>
              <a:t> euthanasia </a:t>
            </a:r>
            <a:r>
              <a:rPr lang="en-US" sz="2000" dirty="0" err="1" smtClean="0">
                <a:solidFill>
                  <a:schemeClr val="tx1"/>
                </a:solidFill>
              </a:rPr>
              <a:t>secara</a:t>
            </a:r>
            <a:r>
              <a:rPr lang="en-US" sz="2000" dirty="0" smtClean="0">
                <a:solidFill>
                  <a:schemeClr val="tx1"/>
                </a:solidFill>
              </a:rPr>
              <a:t> non-</a:t>
            </a:r>
            <a:r>
              <a:rPr lang="en-US" sz="2000" dirty="0" err="1" smtClean="0">
                <a:solidFill>
                  <a:schemeClr val="tx1"/>
                </a:solidFill>
              </a:rPr>
              <a:t>sukarela</a:t>
            </a:r>
            <a:r>
              <a:rPr lang="en-US" sz="2000" dirty="0" smtClean="0">
                <a:solidFill>
                  <a:schemeClr val="tx1"/>
                </a:solidFill>
              </a:rPr>
              <a:t>. Hal </a:t>
            </a:r>
            <a:r>
              <a:rPr lang="en-US" sz="2000" dirty="0" err="1" smtClean="0">
                <a:solidFill>
                  <a:schemeClr val="tx1"/>
                </a:solidFill>
              </a:rPr>
              <a:t>ini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dibahas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pada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bab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selanjutnya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2000" b="1" dirty="0" smtClean="0">
              <a:solidFill>
                <a:schemeClr val="tx1"/>
              </a:solidFill>
            </a:endParaRPr>
          </a:p>
          <a:p>
            <a:pPr algn="l"/>
            <a:r>
              <a:rPr lang="en-US" sz="2000" b="1" dirty="0" err="1" smtClean="0">
                <a:solidFill>
                  <a:schemeClr val="tx1"/>
                </a:solidFill>
              </a:rPr>
              <a:t>Tahun</a:t>
            </a:r>
            <a:r>
              <a:rPr lang="en-US" sz="2000" b="1" dirty="0" smtClean="0">
                <a:solidFill>
                  <a:schemeClr val="tx1"/>
                </a:solidFill>
              </a:rPr>
              <a:t> 1955, </a:t>
            </a:r>
            <a:r>
              <a:rPr lang="en-US" sz="2000" b="1" dirty="0" err="1" smtClean="0">
                <a:solidFill>
                  <a:schemeClr val="tx1"/>
                </a:solidFill>
              </a:rPr>
              <a:t>Belanda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sebagai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negara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pertama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mengeluarkan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Undang-Undang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menyetujui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euthanasia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dan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diikuti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oleh</a:t>
            </a:r>
            <a:r>
              <a:rPr lang="en-US" sz="2000" dirty="0" smtClean="0">
                <a:solidFill>
                  <a:schemeClr val="tx1"/>
                </a:solidFill>
              </a:rPr>
              <a:t> Australia yang </a:t>
            </a:r>
            <a:r>
              <a:rPr lang="en-US" sz="2000" dirty="0" err="1" smtClean="0">
                <a:solidFill>
                  <a:schemeClr val="tx1"/>
                </a:solidFill>
              </a:rPr>
              <a:t>melegalkannya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di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tahun</a:t>
            </a:r>
            <a:r>
              <a:rPr lang="en-US" sz="2000" dirty="0" smtClean="0">
                <a:solidFill>
                  <a:schemeClr val="tx1"/>
                </a:solidFill>
              </a:rPr>
              <a:t> yang </a:t>
            </a:r>
            <a:r>
              <a:rPr lang="en-US" sz="2000" dirty="0" err="1" smtClean="0">
                <a:solidFill>
                  <a:schemeClr val="tx1"/>
                </a:solidFill>
              </a:rPr>
              <a:t>sama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1250</Words>
  <Application>Microsoft Office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8</cp:revision>
  <dcterms:created xsi:type="dcterms:W3CDTF">2014-11-24T03:00:40Z</dcterms:created>
  <dcterms:modified xsi:type="dcterms:W3CDTF">2014-11-26T04:05:46Z</dcterms:modified>
</cp:coreProperties>
</file>